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56" r:id="rId2"/>
    <p:sldId id="357" r:id="rId3"/>
    <p:sldId id="358" r:id="rId4"/>
    <p:sldId id="273" r:id="rId5"/>
    <p:sldId id="263" r:id="rId6"/>
    <p:sldId id="264" r:id="rId7"/>
    <p:sldId id="311" r:id="rId8"/>
    <p:sldId id="316" r:id="rId9"/>
    <p:sldId id="312" r:id="rId10"/>
    <p:sldId id="317" r:id="rId11"/>
    <p:sldId id="319" r:id="rId12"/>
    <p:sldId id="320" r:id="rId13"/>
    <p:sldId id="321" r:id="rId14"/>
    <p:sldId id="318" r:id="rId15"/>
    <p:sldId id="323" r:id="rId16"/>
    <p:sldId id="322" r:id="rId17"/>
    <p:sldId id="324" r:id="rId18"/>
    <p:sldId id="265" r:id="rId19"/>
    <p:sldId id="326" r:id="rId20"/>
    <p:sldId id="325" r:id="rId21"/>
    <p:sldId id="328" r:id="rId22"/>
    <p:sldId id="313" r:id="rId23"/>
    <p:sldId id="330" r:id="rId24"/>
    <p:sldId id="329" r:id="rId25"/>
    <p:sldId id="314" r:id="rId26"/>
    <p:sldId id="315" r:id="rId27"/>
    <p:sldId id="331" r:id="rId28"/>
    <p:sldId id="332" r:id="rId29"/>
    <p:sldId id="333" r:id="rId30"/>
    <p:sldId id="334" r:id="rId31"/>
    <p:sldId id="336" r:id="rId32"/>
    <p:sldId id="337" r:id="rId33"/>
    <p:sldId id="338" r:id="rId34"/>
    <p:sldId id="339" r:id="rId35"/>
    <p:sldId id="335" r:id="rId36"/>
    <p:sldId id="341" r:id="rId37"/>
    <p:sldId id="342" r:id="rId38"/>
    <p:sldId id="343" r:id="rId39"/>
    <p:sldId id="344" r:id="rId40"/>
    <p:sldId id="345" r:id="rId41"/>
    <p:sldId id="346" r:id="rId42"/>
    <p:sldId id="347" r:id="rId43"/>
    <p:sldId id="348" r:id="rId44"/>
    <p:sldId id="349" r:id="rId45"/>
    <p:sldId id="340" r:id="rId46"/>
    <p:sldId id="351" r:id="rId47"/>
    <p:sldId id="350" r:id="rId48"/>
    <p:sldId id="310" r:id="rId49"/>
    <p:sldId id="352" r:id="rId50"/>
    <p:sldId id="353" r:id="rId51"/>
    <p:sldId id="354" r:id="rId52"/>
    <p:sldId id="355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4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8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11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鸿门宴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package" Target="../embeddings/Microsoft_Office_Word___23.docx"/><Relationship Id="rId7" Type="http://schemas.openxmlformats.org/officeDocument/2006/relationships/slide" Target="slide2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slide" Target="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5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第四单元</a:t>
            </a:r>
            <a:r>
              <a:rPr lang="zh-CN" altLang="zh-CN" dirty="0"/>
              <a:t>　</a:t>
            </a:r>
            <a:r>
              <a:rPr lang="zh-CN" altLang="zh-CN" b="1" dirty="0"/>
              <a:t>大江东去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86824584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9464168"/>
              </p:ext>
            </p:extLst>
          </p:nvPr>
        </p:nvGraphicFramePr>
        <p:xfrm>
          <a:off x="508000" y="1771067"/>
          <a:ext cx="8128000" cy="3569866"/>
        </p:xfrm>
        <a:graphic>
          <a:graphicData uri="http://schemas.openxmlformats.org/presentationml/2006/ole">
            <p:oleObj spid="_x0000_s4102" name="Document" r:id="rId6" imgW="3838193" imgH="16853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554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2768953"/>
              </p:ext>
            </p:extLst>
          </p:nvPr>
        </p:nvGraphicFramePr>
        <p:xfrm>
          <a:off x="508000" y="1484784"/>
          <a:ext cx="8128000" cy="4729569"/>
        </p:xfrm>
        <a:graphic>
          <a:graphicData uri="http://schemas.openxmlformats.org/presentationml/2006/ole">
            <p:oleObj spid="_x0000_s5126" name="Document" r:id="rId6" imgW="3838193" imgH="22344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51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0899127"/>
              </p:ext>
            </p:extLst>
          </p:nvPr>
        </p:nvGraphicFramePr>
        <p:xfrm>
          <a:off x="508000" y="2008050"/>
          <a:ext cx="8128000" cy="3095900"/>
        </p:xfrm>
        <a:graphic>
          <a:graphicData uri="http://schemas.openxmlformats.org/presentationml/2006/ole">
            <p:oleObj spid="_x0000_s6150" name="Document" r:id="rId6" imgW="3838193" imgH="14615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072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2715669"/>
              </p:ext>
            </p:extLst>
          </p:nvPr>
        </p:nvGraphicFramePr>
        <p:xfrm>
          <a:off x="508000" y="1552572"/>
          <a:ext cx="8128000" cy="4006855"/>
        </p:xfrm>
        <a:graphic>
          <a:graphicData uri="http://schemas.openxmlformats.org/presentationml/2006/ole">
            <p:oleObj spid="_x0000_s7174" name="Document" r:id="rId6" imgW="3838193" imgH="18922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283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3478005"/>
              </p:ext>
            </p:extLst>
          </p:nvPr>
        </p:nvGraphicFramePr>
        <p:xfrm>
          <a:off x="508000" y="1771067"/>
          <a:ext cx="8128000" cy="3569866"/>
        </p:xfrm>
        <a:graphic>
          <a:graphicData uri="http://schemas.openxmlformats.org/presentationml/2006/ole">
            <p:oleObj spid="_x0000_s8198" name="Document" r:id="rId6" imgW="3838193" imgH="16853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497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2712483"/>
              </p:ext>
            </p:extLst>
          </p:nvPr>
        </p:nvGraphicFramePr>
        <p:xfrm>
          <a:off x="508000" y="2413105"/>
          <a:ext cx="8128000" cy="2285790"/>
        </p:xfrm>
        <a:graphic>
          <a:graphicData uri="http://schemas.openxmlformats.org/presentationml/2006/ole">
            <p:oleObj spid="_x0000_s9222" name="Document" r:id="rId6" imgW="3838193" imgH="10801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021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791036"/>
              </p:ext>
            </p:extLst>
          </p:nvPr>
        </p:nvGraphicFramePr>
        <p:xfrm>
          <a:off x="179512" y="1268760"/>
          <a:ext cx="8128000" cy="823556"/>
        </p:xfrm>
        <a:graphic>
          <a:graphicData uri="http://schemas.openxmlformats.org/presentationml/2006/ole">
            <p:oleObj spid="_x0000_s10258" name="Document" r:id="rId6" imgW="3838193" imgH="38895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8884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儿女亲家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女方之父为婚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男方之父为姻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结婚的事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因结婚而产生的夫妻关系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5176944"/>
              </p:ext>
            </p:extLst>
          </p:nvPr>
        </p:nvGraphicFramePr>
        <p:xfrm>
          <a:off x="155478" y="2883337"/>
          <a:ext cx="8128000" cy="457158"/>
        </p:xfrm>
        <a:graphic>
          <a:graphicData uri="http://schemas.openxmlformats.org/presentationml/2006/ole">
            <p:oleObj spid="_x0000_s10259" name="Document" r:id="rId7" imgW="3838193" imgH="215885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326781"/>
            <a:ext cx="44198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意外变故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很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7368499"/>
              </p:ext>
            </p:extLst>
          </p:nvPr>
        </p:nvGraphicFramePr>
        <p:xfrm>
          <a:off x="179512" y="3811665"/>
          <a:ext cx="8128000" cy="457158"/>
        </p:xfrm>
        <a:graphic>
          <a:graphicData uri="http://schemas.openxmlformats.org/presentationml/2006/ole">
            <p:oleObj spid="_x0000_s10260" name="Document" r:id="rId8" imgW="3838193" imgH="215885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31584" y="4268823"/>
            <a:ext cx="8128000" cy="4608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两个词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现在别人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现在的人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与古人相对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5004055"/>
              </p:ext>
            </p:extLst>
          </p:nvPr>
        </p:nvGraphicFramePr>
        <p:xfrm>
          <a:off x="323528" y="4858089"/>
          <a:ext cx="8128000" cy="1647113"/>
        </p:xfrm>
        <a:graphic>
          <a:graphicData uri="http://schemas.openxmlformats.org/presentationml/2006/ole">
            <p:oleObj spid="_x0000_s10261" name="Document" r:id="rId9" imgW="3838193" imgH="777904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21908" y="2027693"/>
            <a:ext cx="4612496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67584" y="2462861"/>
            <a:ext cx="4328552" cy="304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21908" y="3333046"/>
            <a:ext cx="110587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89708" y="3333046"/>
            <a:ext cx="93827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87732" y="4266939"/>
            <a:ext cx="207615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85010" y="4266939"/>
            <a:ext cx="258549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31121" y="5259974"/>
            <a:ext cx="111848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63886" y="5259974"/>
            <a:ext cx="122413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05403" y="6080825"/>
            <a:ext cx="118337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68812" y="6080825"/>
            <a:ext cx="118337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吾令人望其气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皆为龙虎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成五采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此天子气也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为击破沛公军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具告以事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籍何以至此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大王来何操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沛公安在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大行不顾细谨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大礼不辞小让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如今人方为刀俎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我为鱼肉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9360" y="4912704"/>
            <a:ext cx="165618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91604" y="5346080"/>
            <a:ext cx="1163563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054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了解在矛盾冲突中刻画人物形象的方法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课文第一段就将双方激烈的矛盾冲突展现在读者面前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这一段写了哪两件事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对情节展开起了什么作用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曹无伤告密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矛盾展开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。第二件事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矛盾进一步激化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推波助澜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情节迅速发展。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课文第二段写了哪几件事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对故事的发展有什么作用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项伯夜访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使一触即发的矛盾出现了转机。第二件事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张良献策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是情节变化的关键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刘邦逐步由被动转为主动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放虎归山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范增之谋难以实施等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莫不由此而生。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在情节展开上有什么作用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项王留沛公与饮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情节已趋缓和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形势再度紧张起来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从而引出了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将故事推向高潮。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146" y="1166191"/>
            <a:ext cx="84523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学习通过人物的语言、行动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运用对比展示人物个性特征的写作方法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作者善于运用对比手法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使人物的性格特点更为鲜明、突出。请根据提示填写下表。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4835557"/>
              </p:ext>
            </p:extLst>
          </p:nvPr>
        </p:nvGraphicFramePr>
        <p:xfrm>
          <a:off x="508000" y="3552323"/>
          <a:ext cx="8128000" cy="2192639"/>
        </p:xfrm>
        <a:graphic>
          <a:graphicData uri="http://schemas.openxmlformats.org/presentationml/2006/ole">
            <p:oleObj spid="_x0000_s11270" name="Document" r:id="rId7" imgW="3895065" imgH="105027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000794" y="4594222"/>
            <a:ext cx="1048152" cy="261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0794" y="4897603"/>
            <a:ext cx="1048152" cy="261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94311" y="3970225"/>
            <a:ext cx="963214" cy="2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04520" y="4276799"/>
            <a:ext cx="1008112" cy="2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24278" y="4198744"/>
            <a:ext cx="964469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24278" y="4582495"/>
            <a:ext cx="964469" cy="25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8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48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6815042"/>
              </p:ext>
            </p:extLst>
          </p:nvPr>
        </p:nvGraphicFramePr>
        <p:xfrm>
          <a:off x="508000" y="1229046"/>
          <a:ext cx="8128000" cy="4653909"/>
        </p:xfrm>
        <a:graphic>
          <a:graphicData uri="http://schemas.openxmlformats.org/presentationml/2006/ole">
            <p:oleObj spid="_x0000_s36868" name="Document" r:id="rId3" imgW="3947619" imgH="22606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43126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项羽接获曹无伤的密报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字内涵相当丰富。请说说其中包含了些什么。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就矛盾的焦点而言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天下虽大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就力量对比而言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项羽占有绝对优势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何况秦军主力是被项羽消灭的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项羽又是楚王后裔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市井小人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欲王关中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项羽岂能容忍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再说个性特征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项羽如若不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他也就不是历史上的那个项羽了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他本来就是那么一个火暴汉子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66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1584" y="1167949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一部分描写樊哙时并没有用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胆识过人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等词直接赞美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而是生动具体地描摹其非同一般的言行举止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尤其是动作描写精彩传神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使人物形象跃然纸上。请根据提示填表。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4780159"/>
              </p:ext>
            </p:extLst>
          </p:nvPr>
        </p:nvGraphicFramePr>
        <p:xfrm>
          <a:off x="508000" y="2708920"/>
          <a:ext cx="8128000" cy="2211027"/>
        </p:xfrm>
        <a:graphic>
          <a:graphicData uri="http://schemas.openxmlformats.org/presentationml/2006/ole">
            <p:oleObj spid="_x0000_s12294" name="Document" r:id="rId7" imgW="3909463" imgH="106287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484416" y="4781227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樊哙闯帐对项羽说的一番话有何特点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这番话说得有理有利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说秦亡教训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申怀王约束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沛公不自王而待项羽来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封侯之赏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是有利。虽是指责而又寓尊崇项羽之意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使项羽无言可答。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8184" y="3195915"/>
            <a:ext cx="1008112" cy="305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28184" y="3773699"/>
            <a:ext cx="1008112" cy="231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28184" y="4089351"/>
            <a:ext cx="1008112" cy="231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8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14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9880" y="1115659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从鸿门宴这一事件中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可以看出刘邦和项羽的性格有什么不同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后世不少人对项羽的最终失败表示同情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对此你有什么看法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从鸿门宴这一事件中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可以看出刘邦坚决果断、善于用人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能听取下属的意见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能屈能伸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项羽则是自矜功伐、刚愎自用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为人不忍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不善于听取下属的意见。从文中可以看出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缺乏政治远见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一味沽名钓誉是项羽的致命弱点。项伯说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今人有大功而击之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他就立即改变了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击破沛公军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樊哙指责他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欲诛有功之臣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此亡秦之续耳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虽然语言尖锐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未有以应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他虽然武力上有着绝对优势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心理上却不堪一击。他欲得天下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又图虚名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既准备推翻怀王之约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又害怕世人指责。他不用范增之计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反映了他的刚愎自用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迷信武力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而根本原因则在于心理上的脆弱。作为楚国贵族的后裔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项羽有许多缺点错误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甚至有不可饶恕之处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这是必然的。但他毕竟为推翻暴秦做出过一定的贡献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性格上也有着某些闪光点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如不畏强暴、不玩阴谋等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应当实事求是地对他进行评价。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本文虽然没有直接对刘、项两大势力的做法进行评论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但在很多地方都有所暗示。请结合课文举例说明。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大战在即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项伯却能将如此重要的军事机密透露给刘邦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这说明项羽内部管理松散。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鸿门宴上范增多次示意要杀掉刘邦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而项羽默然不应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说明项羽内部事先并没有认真准备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并未达成一致意见。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最后刘邦得以逃走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说明项羽一方谋划不够周密、细致。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宴会上刘邦与樊哙所说大同小异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刘邦给项羽和范增都带了礼物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最后又从小路安全逃走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这些都说明刘邦集团内部团结并做了充分的准备。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2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1584" y="1167949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有人认为樊哙在席上的讲话跟刘邦一模一样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仅是语句上稍有变化而已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从写作的角度上看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是一处败笔。对此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4446334"/>
              </p:ext>
            </p:extLst>
          </p:nvPr>
        </p:nvGraphicFramePr>
        <p:xfrm>
          <a:off x="901039" y="2506541"/>
          <a:ext cx="7389091" cy="4738883"/>
        </p:xfrm>
        <a:graphic>
          <a:graphicData uri="http://schemas.openxmlformats.org/presentationml/2006/ole">
            <p:oleObj spid="_x0000_s13318" name="Document" r:id="rId7" imgW="3947619" imgH="253160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45038" y="2074918"/>
            <a:ext cx="7745091" cy="4783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763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4449609"/>
              </p:ext>
            </p:extLst>
          </p:nvPr>
        </p:nvGraphicFramePr>
        <p:xfrm>
          <a:off x="508000" y="2293773"/>
          <a:ext cx="8128000" cy="2524454"/>
        </p:xfrm>
        <a:graphic>
          <a:graphicData uri="http://schemas.openxmlformats.org/presentationml/2006/ole">
            <p:oleObj spid="_x0000_s14342" name="Document" r:id="rId7" imgW="3838193" imgH="1192043" progId="Word.Document.12">
              <p:embed/>
            </p:oleObj>
          </a:graphicData>
        </a:graphic>
      </p:graphicFrame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本文运用了对比的手法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使人物的性格特点鲜明突出。文中主要塑造了四组人物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主帅项羽与刘邦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谋士范增与张良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部将项庄与樊哙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内奸项伯与曹无伤。除了曹无伤着墨不多外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其他人物均写得栩栩如生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跃然纸上。如刘邦的虚伪狡诈和项羽的直率粗疏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张良的足智多谋、办事得体与范增的老谋深算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都在对比中得到了鲜明的体现。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《鸿门宴》在刻画人物的时候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运用了对比手法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使各个人物形象鲜明。请你运用对比的手法写一个人物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记得初次见他时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他梳了一个三七分的板头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耳鬓的头发也规规矩矩地贴在耳旁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显得一丝不乱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加之那套在当时看来阔气得很的黑色背带裤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一看就知道他是一个有钱人家的少爷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只不过年纪小了点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还显示不出少爷那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高人一等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的气质。在当时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我还不敢接近他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总是以崇拜偶像的心态看他。而今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我怎能想到眼前这个衣服褴褛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手上、脸上布满着深深刀痕的市井混混竟是当时那个让我仰慕的少爷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79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9747954"/>
              </p:ext>
            </p:extLst>
          </p:nvPr>
        </p:nvGraphicFramePr>
        <p:xfrm>
          <a:off x="508000" y="1657489"/>
          <a:ext cx="8128000" cy="3797022"/>
        </p:xfrm>
        <a:graphic>
          <a:graphicData uri="http://schemas.openxmlformats.org/presentationml/2006/ole">
            <p:oleObj spid="_x0000_s15366" name="Document" r:id="rId8" imgW="3915223" imgH="18285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7894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6212451"/>
              </p:ext>
            </p:extLst>
          </p:nvPr>
        </p:nvGraphicFramePr>
        <p:xfrm>
          <a:off x="531584" y="1556792"/>
          <a:ext cx="8128000" cy="4781176"/>
        </p:xfrm>
        <a:graphic>
          <a:graphicData uri="http://schemas.openxmlformats.org/presentationml/2006/ole">
            <p:oleObj spid="_x0000_s16390" name="Document" r:id="rId8" imgW="3885707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290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明确古代史书分类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了解《史记》《资治通鉴》《左传》的不同特点和在史学史及文学史上的地位。在此基础上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结合具体文本加以辨别分析。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阅读古代史传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要理清作品陈述的基本事实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区分出作者评论的成分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分析作者评论与基本事实之间的关系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能对作者所持的观点提出自己的看法。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把握史传散文兼具真实性和文学性的艺术特色。可以从事件叙述、人物描写、语言表达等方面加以分析、比较、概括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从总体上把握作品的艺术特色。通过阅读掌握史传写作中选择和组织材料的方法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体会史传褒贬鲜明、文采斐然的语言特色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吸收有用的表达方式。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9370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2254938"/>
              </p:ext>
            </p:extLst>
          </p:nvPr>
        </p:nvGraphicFramePr>
        <p:xfrm>
          <a:off x="505631" y="1484784"/>
          <a:ext cx="8128000" cy="4685476"/>
        </p:xfrm>
        <a:graphic>
          <a:graphicData uri="http://schemas.openxmlformats.org/presentationml/2006/ole">
            <p:oleObj spid="_x0000_s17414" name="Document" r:id="rId8" imgW="3965976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8451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141795"/>
              </p:ext>
            </p:extLst>
          </p:nvPr>
        </p:nvGraphicFramePr>
        <p:xfrm>
          <a:off x="477155" y="1340768"/>
          <a:ext cx="8128000" cy="4840496"/>
        </p:xfrm>
        <a:graphic>
          <a:graphicData uri="http://schemas.openxmlformats.org/presentationml/2006/ole">
            <p:oleObj spid="_x0000_s18438" name="Document" r:id="rId8" imgW="3838193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72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1697306"/>
              </p:ext>
            </p:extLst>
          </p:nvPr>
        </p:nvGraphicFramePr>
        <p:xfrm>
          <a:off x="531584" y="1107185"/>
          <a:ext cx="8128000" cy="5688613"/>
        </p:xfrm>
        <a:graphic>
          <a:graphicData uri="http://schemas.openxmlformats.org/presentationml/2006/ole">
            <p:oleObj spid="_x0000_s19462" name="Document" r:id="rId3" imgW="3919542" imgH="2742454" progId="Word.Document.12">
              <p:embed/>
            </p:oleObj>
          </a:graphicData>
        </a:graphic>
      </p:graphicFrame>
      <p:sp>
        <p:nvSpPr>
          <p:cNvPr id="2" name="矩形 1">
            <a:hlinkClick r:id="rId4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5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6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7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8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15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6118460"/>
              </p:ext>
            </p:extLst>
          </p:nvPr>
        </p:nvGraphicFramePr>
        <p:xfrm>
          <a:off x="508000" y="1182862"/>
          <a:ext cx="8128000" cy="4746277"/>
        </p:xfrm>
        <a:graphic>
          <a:graphicData uri="http://schemas.openxmlformats.org/presentationml/2006/ole">
            <p:oleObj spid="_x0000_s20486" name="Document" r:id="rId8" imgW="3915223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6714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9677079"/>
              </p:ext>
            </p:extLst>
          </p:nvPr>
        </p:nvGraphicFramePr>
        <p:xfrm>
          <a:off x="531584" y="1133602"/>
          <a:ext cx="8128000" cy="5714070"/>
        </p:xfrm>
        <a:graphic>
          <a:graphicData uri="http://schemas.openxmlformats.org/presentationml/2006/ole">
            <p:oleObj spid="_x0000_s21510" name="Document" r:id="rId8" imgW="3902264" imgH="27424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3006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377651"/>
              </p:ext>
            </p:extLst>
          </p:nvPr>
        </p:nvGraphicFramePr>
        <p:xfrm>
          <a:off x="531584" y="1412776"/>
          <a:ext cx="8128000" cy="4828515"/>
        </p:xfrm>
        <a:graphic>
          <a:graphicData uri="http://schemas.openxmlformats.org/presentationml/2006/ole">
            <p:oleObj spid="_x0000_s22534" name="Document" r:id="rId8" imgW="3847551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9601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8795955"/>
              </p:ext>
            </p:extLst>
          </p:nvPr>
        </p:nvGraphicFramePr>
        <p:xfrm>
          <a:off x="531584" y="1412776"/>
          <a:ext cx="8128000" cy="4796852"/>
        </p:xfrm>
        <a:graphic>
          <a:graphicData uri="http://schemas.openxmlformats.org/presentationml/2006/ole">
            <p:oleObj spid="_x0000_s23558" name="Document" r:id="rId8" imgW="3872748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956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7590174"/>
              </p:ext>
            </p:extLst>
          </p:nvPr>
        </p:nvGraphicFramePr>
        <p:xfrm>
          <a:off x="531584" y="1340768"/>
          <a:ext cx="8128000" cy="4828515"/>
        </p:xfrm>
        <a:graphic>
          <a:graphicData uri="http://schemas.openxmlformats.org/presentationml/2006/ole">
            <p:oleObj spid="_x0000_s24581" name="Document" r:id="rId8" imgW="3847551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687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0887744"/>
              </p:ext>
            </p:extLst>
          </p:nvPr>
        </p:nvGraphicFramePr>
        <p:xfrm>
          <a:off x="508000" y="1340768"/>
          <a:ext cx="8128000" cy="4761725"/>
        </p:xfrm>
        <a:graphic>
          <a:graphicData uri="http://schemas.openxmlformats.org/presentationml/2006/ole">
            <p:oleObj spid="_x0000_s25605" name="Document" r:id="rId8" imgW="3902264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934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197490"/>
              </p:ext>
            </p:extLst>
          </p:nvPr>
        </p:nvGraphicFramePr>
        <p:xfrm>
          <a:off x="508000" y="1098107"/>
          <a:ext cx="8128000" cy="5751509"/>
        </p:xfrm>
        <a:graphic>
          <a:graphicData uri="http://schemas.openxmlformats.org/presentationml/2006/ole">
            <p:oleObj spid="_x0000_s26629" name="Document" r:id="rId8" imgW="3877068" imgH="27424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2174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11</a:t>
            </a:r>
            <a:r>
              <a:rPr lang="zh-CN" altLang="zh-CN" dirty="0"/>
              <a:t>　</a:t>
            </a:r>
            <a:r>
              <a:rPr lang="zh-CN" altLang="zh-CN" b="1" dirty="0"/>
              <a:t>鸿门宴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0059481"/>
              </p:ext>
            </p:extLst>
          </p:nvPr>
        </p:nvGraphicFramePr>
        <p:xfrm>
          <a:off x="508000" y="1143733"/>
          <a:ext cx="8128000" cy="4824534"/>
        </p:xfrm>
        <a:graphic>
          <a:graphicData uri="http://schemas.openxmlformats.org/presentationml/2006/ole">
            <p:oleObj spid="_x0000_s27653" name="Document" r:id="rId8" imgW="3851511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9130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4802730"/>
              </p:ext>
            </p:extLst>
          </p:nvPr>
        </p:nvGraphicFramePr>
        <p:xfrm>
          <a:off x="531584" y="1140295"/>
          <a:ext cx="8128000" cy="5569066"/>
        </p:xfrm>
        <a:graphic>
          <a:graphicData uri="http://schemas.openxmlformats.org/presentationml/2006/ole">
            <p:oleObj spid="_x0000_s28677" name="Document" r:id="rId8" imgW="4004131" imgH="27424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4943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7437482"/>
              </p:ext>
            </p:extLst>
          </p:nvPr>
        </p:nvGraphicFramePr>
        <p:xfrm>
          <a:off x="508000" y="1041132"/>
          <a:ext cx="8128000" cy="5794218"/>
        </p:xfrm>
        <a:graphic>
          <a:graphicData uri="http://schemas.openxmlformats.org/presentationml/2006/ole">
            <p:oleObj spid="_x0000_s29701" name="Document" r:id="rId8" imgW="3847551" imgH="27424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1565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744574"/>
              </p:ext>
            </p:extLst>
          </p:nvPr>
        </p:nvGraphicFramePr>
        <p:xfrm>
          <a:off x="537534" y="1134813"/>
          <a:ext cx="8128000" cy="5695533"/>
        </p:xfrm>
        <a:graphic>
          <a:graphicData uri="http://schemas.openxmlformats.org/presentationml/2006/ole">
            <p:oleObj spid="_x0000_s30725" name="Document" r:id="rId8" imgW="3915223" imgH="27424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2443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2820158"/>
              </p:ext>
            </p:extLst>
          </p:nvPr>
        </p:nvGraphicFramePr>
        <p:xfrm>
          <a:off x="531584" y="1071803"/>
          <a:ext cx="8128000" cy="5658817"/>
        </p:xfrm>
        <a:graphic>
          <a:graphicData uri="http://schemas.openxmlformats.org/presentationml/2006/ole">
            <p:oleObj spid="_x0000_s31749" name="Document" r:id="rId8" imgW="3940420" imgH="27424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3570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7491663"/>
              </p:ext>
            </p:extLst>
          </p:nvPr>
        </p:nvGraphicFramePr>
        <p:xfrm>
          <a:off x="531584" y="1484784"/>
          <a:ext cx="8128000" cy="4840496"/>
        </p:xfrm>
        <a:graphic>
          <a:graphicData uri="http://schemas.openxmlformats.org/presentationml/2006/ole">
            <p:oleObj spid="_x0000_s32773" name="Document" r:id="rId8" imgW="3838193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334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8857795"/>
              </p:ext>
            </p:extLst>
          </p:nvPr>
        </p:nvGraphicFramePr>
        <p:xfrm>
          <a:off x="508000" y="1412776"/>
          <a:ext cx="8128000" cy="4834499"/>
        </p:xfrm>
        <a:graphic>
          <a:graphicData uri="http://schemas.openxmlformats.org/presentationml/2006/ole">
            <p:oleObj spid="_x0000_s33797" name="Document" r:id="rId8" imgW="3843232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473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1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093780"/>
              </p:ext>
            </p:extLst>
          </p:nvPr>
        </p:nvGraphicFramePr>
        <p:xfrm>
          <a:off x="508000" y="2103851"/>
          <a:ext cx="8128000" cy="2904298"/>
        </p:xfrm>
        <a:graphic>
          <a:graphicData uri="http://schemas.openxmlformats.org/presentationml/2006/ole">
            <p:oleObj spid="_x0000_s34821" name="Document" r:id="rId8" imgW="3838193" imgH="13712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3183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1317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美文品读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风雪悼鸿门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张玉升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6928617"/>
              </p:ext>
            </p:extLst>
          </p:nvPr>
        </p:nvGraphicFramePr>
        <p:xfrm>
          <a:off x="508000" y="2060848"/>
          <a:ext cx="8128000" cy="2147971"/>
        </p:xfrm>
        <a:graphic>
          <a:graphicData uri="http://schemas.openxmlformats.org/presentationml/2006/ole">
            <p:oleObj spid="_x0000_s35845" name="Document" r:id="rId3" imgW="3838193" imgH="1014658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53136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世纪后叶的一天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汉朝的一位太史令来到新丰。他拄着一根树枝吃力地爬上山顶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山顶有一个四方的高坛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在这个高坛上举行过一个著名的宴会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太史令就是为写这场宴会而来。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当太史公爬上山的时候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强劲的北风时断时续地在颓壁残垣间呼啸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淡淡的夕照与肃杀的旷野溶成一气。寒风吹起他青衫的长襟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花白的胡须在空中飘扬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一阵狂风掠过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似千军万马嘶鸣。太史公全身心投入对历史、对岁月、对成王败寇的巨大惊悸中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年前那场宴会的动魄惊心。他匆匆饱蘸浓墨奋笔疾书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高坛之上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项王、项伯东向坐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亚父南向坐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沛公北向坐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张良西向侍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。觥筹交错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杀机四伏。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酒入豪肠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三分酿成了月光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七分啸成了剑气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阔口一吐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大风起兮云飞扬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这该是项羽的雄魄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英雄豪气聚淀至今犹自回荡。一老妇人告诉我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刘邦就是从高坛西南角逃走的。循老妇人手指望去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分明看见惶恐的刘邦匆匆而走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踏踪急循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青墙阻隔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荒草湮路。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081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2225015"/>
              </p:ext>
            </p:extLst>
          </p:nvPr>
        </p:nvGraphicFramePr>
        <p:xfrm>
          <a:off x="508000" y="1311124"/>
          <a:ext cx="8128000" cy="4489752"/>
        </p:xfrm>
        <a:graphic>
          <a:graphicData uri="http://schemas.openxmlformats.org/presentationml/2006/ole">
            <p:oleObj spid="_x0000_s1030" name="Document" r:id="rId3" imgW="4000172" imgH="22099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从这一角逃出来一个强盛的大汉。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历史和人们开了个小小的玩笑。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堂皇转眼凋零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排场是短命的别名。高坛上的堂皇转瞬分崩离析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只剩一堆被雪覆盖的煞白。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历史将项羽定位在垓下。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力拔山兮气盖世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时不利兮骓不逝。骓不逝兮可奈何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虞兮虞兮奈若何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四面楚歌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霸王只好对自己的宝马美姬咏叹了。司马迁曰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羽非有尺寸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乘势起陇亩之中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遂将五诸侯灭秦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分裂天下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政由羽出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霸王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位虽不终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近古以来未尝有也。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我站在烈烈风中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恨不能荡尽绵绵心痛。望苍天四方云动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剑在手问天下谁是英雄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项羽是失败的英雄。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43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历史因一个小小的错误改变走向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这个小小的错误或许是中国历史的大侥幸。高惠文景休养生息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是中国农民的大侥幸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汉武强盛张骞西行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是中华民族的大侥幸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此皆因项羽小小的一个恻隐之念。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鸿门一宴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西南角逃走了一个刘邦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逃出来一个时代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逃出一个中国历史的亮点。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鸿门古宴的残羹冷炙已被大雪湮覆在岁月的餐桌上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可千年来始终游荡着一丝酒味和剑气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泛滥着一个结论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从来不给败者以地位。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作者风雪中探访鸿门古宴遗址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生发出对那段历史的感慨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历史因一个小小的错误改变走向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这个小小的错误或许是中国历史的大侥幸。从而得出一个结论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从来不给败者以地位。全文语言典雅优美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文采斐然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与厚重的思考融合在一起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体现出高深的文字功底。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62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素材开发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司马迁通过对这次宴会全过程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包括会前斗争和会后余波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生动地揭示了项羽的悲剧性格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自矜功伐而有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妇人之仁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。这种性格不改变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他就必然以失败告终。而刘邦在宴会上能化险为夷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跟善于利用对方性格弱点是分不开的。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这则材料可以用在成功与失败、性格决定命运、时势造英雄等话题或材料作文中。</a:t>
            </a:r>
            <a:endParaRPr lang="zh-CN" altLang="zh-CN" sz="220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70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天下苦秦久矣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民心思变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年爆发了陈胜、吴广领导的我国历史上第一次农民起义。刘邦、项羽也起兵江东。项梁拥立原楚怀王之孙为新的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楚怀王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作为反秦势力的傀儡首领。楚怀王召集诸将结成反秦联盟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命刘邦、项羽兵分南北两路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合力攻打秦军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先破秦入咸阳者王之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还军霸上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月项羽破关而入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屯军新丰鸿门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扬言要同刘邦开战。公元前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在新丰鸿门举行宴会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双方斗争开始。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位于现在西安城东临潼区新丰镇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年项羽屯兵并宴请刘邦的地方。所谓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项羽在新丰鸿门举行的一场藏有杀机的宴会。这个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是刘、项之间政治矛盾由潜滋暗长到公开化的生动表现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是漫长激烈的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楚汉相争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的序幕。后来人们用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指代加害客人的宴会。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6760500"/>
              </p:ext>
            </p:extLst>
          </p:nvPr>
        </p:nvGraphicFramePr>
        <p:xfrm>
          <a:off x="529894" y="1167949"/>
          <a:ext cx="8128000" cy="1825272"/>
        </p:xfrm>
        <a:graphic>
          <a:graphicData uri="http://schemas.openxmlformats.org/presentationml/2006/ole">
            <p:oleObj spid="_x0000_s2054" name="Document" r:id="rId6" imgW="3838193" imgH="861739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286663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135—?),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今陕西韩城南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人。西汉伟大的史学家、文学家、思想家。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　中国第一部纪传体通史。它记述了中国上自黄帝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下至汉武帝太初年间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开创了中国纪传体的历史学和历史传记文学。全书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包括本纪、世家、列传、书、表等五部分。刘向认为此书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善序事理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辩而不华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质而不俚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。鲁迅评为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有很高的文学价值。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纪传体　一种史书的体裁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它最重要的特点是突出了人在历史上的地位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以大量的人物传记为中心内容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把记言和记事进一步结合起来。从体裁的形式和结构上看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是本纪、世家、列传、书志、史表和史论的综合。其中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本纪和列传是不可缺少的形式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故通称纪传体。纪传体史书的创立者是司马迁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《史记》是中国古代第一部纪传体通史。《二十四史》即是用纪传体写成。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53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8434259"/>
              </p:ext>
            </p:extLst>
          </p:nvPr>
        </p:nvGraphicFramePr>
        <p:xfrm>
          <a:off x="531584" y="1556792"/>
          <a:ext cx="8128000" cy="4670122"/>
        </p:xfrm>
        <a:graphic>
          <a:graphicData uri="http://schemas.openxmlformats.org/presentationml/2006/ole">
            <p:oleObj spid="_x0000_s3078" name="Document" r:id="rId6" imgW="3895065" imgH="22390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075FA3A7-27E3-494A-9AE6-FEA4713C589D}" vid="{EB8F6122-F21A-4BEB-8FDD-EE30D2D01787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60</TotalTime>
  <Words>3105</Words>
  <Application>Microsoft Office PowerPoint</Application>
  <PresentationFormat>全屏显示(4:3)</PresentationFormat>
  <Paragraphs>258</Paragraphs>
  <Slides>52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4" baseType="lpstr">
      <vt:lpstr>测控设计模板14新</vt:lpstr>
      <vt:lpstr>Document</vt:lpstr>
      <vt:lpstr>第四单元　大江东去 </vt:lpstr>
      <vt:lpstr>幻灯片 2</vt:lpstr>
      <vt:lpstr>幻灯片 3</vt:lpstr>
      <vt:lpstr>11　鸿门宴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　鸿门宴</dc:title>
  <dc:creator>Windows User</dc:creator>
  <cp:lastModifiedBy>Administrator</cp:lastModifiedBy>
  <cp:revision>7</cp:revision>
  <dcterms:created xsi:type="dcterms:W3CDTF">2017-06-13T02:59:10Z</dcterms:created>
  <dcterms:modified xsi:type="dcterms:W3CDTF">2017-09-09T13:14:49Z</dcterms:modified>
</cp:coreProperties>
</file>