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358" r:id="rId2"/>
    <p:sldId id="264" r:id="rId3"/>
    <p:sldId id="265" r:id="rId4"/>
    <p:sldId id="369" r:id="rId5"/>
    <p:sldId id="370" r:id="rId6"/>
    <p:sldId id="363" r:id="rId7"/>
    <p:sldId id="371" r:id="rId8"/>
    <p:sldId id="372" r:id="rId9"/>
    <p:sldId id="373" r:id="rId10"/>
    <p:sldId id="374" r:id="rId11"/>
    <p:sldId id="382" r:id="rId12"/>
    <p:sldId id="383" r:id="rId13"/>
    <p:sldId id="384" r:id="rId14"/>
    <p:sldId id="385" r:id="rId15"/>
    <p:sldId id="386" r:id="rId16"/>
    <p:sldId id="275" r:id="rId17"/>
    <p:sldId id="361" r:id="rId18"/>
    <p:sldId id="387" r:id="rId19"/>
    <p:sldId id="388" r:id="rId20"/>
    <p:sldId id="389" r:id="rId21"/>
    <p:sldId id="390" r:id="rId22"/>
    <p:sldId id="391" r:id="rId23"/>
    <p:sldId id="392" r:id="rId24"/>
    <p:sldId id="393" r:id="rId25"/>
    <p:sldId id="394" r:id="rId26"/>
    <p:sldId id="395" r:id="rId27"/>
    <p:sldId id="396" r:id="rId28"/>
    <p:sldId id="366" r:id="rId29"/>
    <p:sldId id="367" r:id="rId30"/>
    <p:sldId id="397" r:id="rId31"/>
    <p:sldId id="398" r:id="rId32"/>
    <p:sldId id="399" r:id="rId33"/>
    <p:sldId id="400" r:id="rId34"/>
    <p:sldId id="401" r:id="rId35"/>
    <p:sldId id="402" r:id="rId36"/>
    <p:sldId id="403" r:id="rId37"/>
    <p:sldId id="404" r:id="rId38"/>
    <p:sldId id="405" r:id="rId39"/>
    <p:sldId id="406" r:id="rId40"/>
    <p:sldId id="407" r:id="rId41"/>
    <p:sldId id="408" r:id="rId42"/>
    <p:sldId id="409" r:id="rId43"/>
    <p:sldId id="410" r:id="rId44"/>
    <p:sldId id="411" r:id="rId45"/>
    <p:sldId id="412" r:id="rId46"/>
    <p:sldId id="413" r:id="rId47"/>
    <p:sldId id="414" r:id="rId48"/>
    <p:sldId id="415" r:id="rId49"/>
    <p:sldId id="416" r:id="rId50"/>
    <p:sldId id="417" r:id="rId51"/>
    <p:sldId id="418" r:id="rId52"/>
    <p:sldId id="419" r:id="rId53"/>
    <p:sldId id="420" r:id="rId54"/>
    <p:sldId id="270" r:id="rId55"/>
    <p:sldId id="421" r:id="rId56"/>
    <p:sldId id="422" r:id="rId57"/>
    <p:sldId id="423" r:id="rId58"/>
    <p:sldId id="424" r:id="rId59"/>
    <p:sldId id="277" r:id="rId60"/>
    <p:sldId id="425" r:id="rId61"/>
    <p:sldId id="426" r:id="rId62"/>
    <p:sldId id="427" r:id="rId63"/>
    <p:sldId id="365" r:id="rId64"/>
    <p:sldId id="428" r:id="rId65"/>
    <p:sldId id="368" r:id="rId66"/>
    <p:sldId id="429" r:id="rId67"/>
    <p:sldId id="430" r:id="rId68"/>
    <p:sldId id="431" r:id="rId69"/>
    <p:sldId id="432" r:id="rId70"/>
    <p:sldId id="433" r:id="rId71"/>
    <p:sldId id="434" r:id="rId72"/>
    <p:sldId id="435"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63.xml"/><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63.xml"/><Relationship Id="rId5" Type="http://schemas.openxmlformats.org/officeDocument/2006/relationships/slide" Target="../slides/slide16.xml"/><Relationship Id="rId4" Type="http://schemas.openxmlformats.org/officeDocument/2006/relationships/slide" Target="../slides/slide5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63.xml"/><Relationship Id="rId5" Type="http://schemas.openxmlformats.org/officeDocument/2006/relationships/slide" Target="../slides/slide16.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63.xml"/><Relationship Id="rId5" Type="http://schemas.openxmlformats.org/officeDocument/2006/relationships/slide" Target="../slides/slide16.xml"/><Relationship Id="rId4" Type="http://schemas.openxmlformats.org/officeDocument/2006/relationships/slide" Target="../slides/slide5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63.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9</a:t>
            </a:r>
            <a:r>
              <a:rPr lang="zh-CN" altLang="en-US" sz="1600" dirty="0" smtClean="0"/>
              <a:t>　鸿门宴</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Office_Word___10.docx"/><Relationship Id="rId5" Type="http://schemas.openxmlformats.org/officeDocument/2006/relationships/package" Target="../embeddings/Microsoft_Office_Word___9.docx"/><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0.vml"/><Relationship Id="rId5" Type="http://schemas.openxmlformats.org/officeDocument/2006/relationships/package" Target="../embeddings/Microsoft_Office_Word___13.docx"/><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1.vml"/><Relationship Id="rId5" Type="http://schemas.openxmlformats.org/officeDocument/2006/relationships/package" Target="../embeddings/Microsoft_Office_Word___14.docx"/><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15.docx"/><Relationship Id="rId7" Type="http://schemas.openxmlformats.org/officeDocument/2006/relationships/slide" Target="slide29.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17.docx"/><Relationship Id="rId7" Type="http://schemas.openxmlformats.org/officeDocument/2006/relationships/slide" Target="slide29.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8.xml"/><Relationship Id="rId5" Type="http://schemas.openxmlformats.org/officeDocument/2006/relationships/slide" Target="slide17.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1.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2.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3.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6.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29.docx"/><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0.docx"/><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1.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1.docx"/><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2.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16.xml"/><Relationship Id="rId7" Type="http://schemas.openxmlformats.org/officeDocument/2006/relationships/package" Target="../embeddings/Microsoft_Office_Word___32.docx"/><Relationship Id="rId2" Type="http://schemas.openxmlformats.org/officeDocument/2006/relationships/slideLayout" Target="../slideLayouts/slideLayout6.xml"/><Relationship Id="rId1" Type="http://schemas.openxmlformats.org/officeDocument/2006/relationships/vmlDrawing" Target="../drawings/vmlDrawing29.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3.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4.docx"/><Relationship Id="rId2" Type="http://schemas.openxmlformats.org/officeDocument/2006/relationships/slideLayout" Target="../slideLayouts/slideLayout6.xml"/><Relationship Id="rId1" Type="http://schemas.openxmlformats.org/officeDocument/2006/relationships/vmlDrawing" Target="../drawings/vmlDrawing30.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5.docx"/><Relationship Id="rId2" Type="http://schemas.openxmlformats.org/officeDocument/2006/relationships/slideLayout" Target="../slideLayouts/slideLayout6.xml"/><Relationship Id="rId1" Type="http://schemas.openxmlformats.org/officeDocument/2006/relationships/vmlDrawing" Target="../drawings/vmlDrawing31.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6.docx"/><Relationship Id="rId2" Type="http://schemas.openxmlformats.org/officeDocument/2006/relationships/slideLayout" Target="../slideLayouts/slideLayout6.xml"/><Relationship Id="rId1" Type="http://schemas.openxmlformats.org/officeDocument/2006/relationships/vmlDrawing" Target="../drawings/vmlDrawing32.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6.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7.docx"/><Relationship Id="rId2" Type="http://schemas.openxmlformats.org/officeDocument/2006/relationships/slideLayout" Target="../slideLayouts/slideLayout6.xml"/><Relationship Id="rId1" Type="http://schemas.openxmlformats.org/officeDocument/2006/relationships/vmlDrawing" Target="../drawings/vmlDrawing33.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8.docx"/><Relationship Id="rId2" Type="http://schemas.openxmlformats.org/officeDocument/2006/relationships/slideLayout" Target="../slideLayouts/slideLayout6.xml"/><Relationship Id="rId1" Type="http://schemas.openxmlformats.org/officeDocument/2006/relationships/vmlDrawing" Target="../drawings/vmlDrawing34.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39.docx"/><Relationship Id="rId2" Type="http://schemas.openxmlformats.org/officeDocument/2006/relationships/slideLayout" Target="../slideLayouts/slideLayout6.xml"/><Relationship Id="rId1" Type="http://schemas.openxmlformats.org/officeDocument/2006/relationships/vmlDrawing" Target="../drawings/vmlDrawing35.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4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40.docx"/><Relationship Id="rId2" Type="http://schemas.openxmlformats.org/officeDocument/2006/relationships/slideLayout" Target="../slideLayouts/slideLayout6.xml"/><Relationship Id="rId1" Type="http://schemas.openxmlformats.org/officeDocument/2006/relationships/vmlDrawing" Target="../drawings/vmlDrawing36.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41.docx"/><Relationship Id="rId2" Type="http://schemas.openxmlformats.org/officeDocument/2006/relationships/slideLayout" Target="../slideLayouts/slideLayout6.xml"/><Relationship Id="rId1" Type="http://schemas.openxmlformats.org/officeDocument/2006/relationships/vmlDrawing" Target="../drawings/vmlDrawing37.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51.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42.docx"/><Relationship Id="rId2" Type="http://schemas.openxmlformats.org/officeDocument/2006/relationships/slideLayout" Target="../slideLayouts/slideLayout6.xml"/><Relationship Id="rId1" Type="http://schemas.openxmlformats.org/officeDocument/2006/relationships/vmlDrawing" Target="../drawings/vmlDrawing38.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52.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43.docx"/><Relationship Id="rId2" Type="http://schemas.openxmlformats.org/officeDocument/2006/relationships/slideLayout" Target="../slideLayouts/slideLayout6.xml"/><Relationship Id="rId1" Type="http://schemas.openxmlformats.org/officeDocument/2006/relationships/vmlDrawing" Target="../drawings/vmlDrawing39.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53.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44.docx"/><Relationship Id="rId2" Type="http://schemas.openxmlformats.org/officeDocument/2006/relationships/slideLayout" Target="../slideLayouts/slideLayout6.xml"/><Relationship Id="rId1" Type="http://schemas.openxmlformats.org/officeDocument/2006/relationships/vmlDrawing" Target="../drawings/vmlDrawing40.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7.xml"/></Relationships>
</file>

<file path=ppt/slides/_rels/slide54.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5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70.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9</a:t>
            </a:r>
            <a:r>
              <a:rPr lang="zh-CN" altLang="zh-CN" sz="3200" dirty="0"/>
              <a:t>　</a:t>
            </a:r>
            <a:r>
              <a:rPr lang="zh-CN" altLang="zh-CN" sz="3200" b="1" dirty="0"/>
              <a:t>鸿门宴</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62876636"/>
              </p:ext>
            </p:extLst>
          </p:nvPr>
        </p:nvGraphicFramePr>
        <p:xfrm>
          <a:off x="508000" y="1216997"/>
          <a:ext cx="8128000" cy="5484804"/>
        </p:xfrm>
        <a:graphic>
          <a:graphicData uri="http://schemas.openxmlformats.org/presentationml/2006/ole">
            <p:oleObj spid="_x0000_s7178" name="文档" r:id="rId5" imgW="3837004" imgH="2588923" progId="Word.Document.12">
              <p:embed/>
            </p:oleObj>
          </a:graphicData>
        </a:graphic>
      </p:graphicFrame>
      <p:sp>
        <p:nvSpPr>
          <p:cNvPr id="5" name="矩形 4"/>
          <p:cNvSpPr/>
          <p:nvPr/>
        </p:nvSpPr>
        <p:spPr>
          <a:xfrm>
            <a:off x="3059832" y="1299672"/>
            <a:ext cx="288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03380" y="183455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53056" y="2359154"/>
            <a:ext cx="1203588" cy="308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0714" y="2904306"/>
            <a:ext cx="838456" cy="308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63513" y="3459732"/>
            <a:ext cx="288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84094" y="3990462"/>
            <a:ext cx="984666" cy="308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09598" y="4519680"/>
            <a:ext cx="1203588" cy="308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5024" y="509013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96404" y="5656528"/>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27984" y="6199211"/>
            <a:ext cx="288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499317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82781868"/>
              </p:ext>
            </p:extLst>
          </p:nvPr>
        </p:nvGraphicFramePr>
        <p:xfrm>
          <a:off x="508000" y="1268760"/>
          <a:ext cx="8128000" cy="4886216"/>
        </p:xfrm>
        <a:graphic>
          <a:graphicData uri="http://schemas.openxmlformats.org/presentationml/2006/ole">
            <p:oleObj spid="_x0000_s12297" name="文档" r:id="rId5" imgW="3837004" imgH="2306593" progId="Word.Document.12">
              <p:embed/>
            </p:oleObj>
          </a:graphicData>
        </a:graphic>
      </p:graphicFrame>
      <p:sp>
        <p:nvSpPr>
          <p:cNvPr id="6" name="矩形 5"/>
          <p:cNvSpPr/>
          <p:nvPr/>
        </p:nvSpPr>
        <p:spPr>
          <a:xfrm>
            <a:off x="3348210" y="1341054"/>
            <a:ext cx="83249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29120" y="1896284"/>
            <a:ext cx="267484" cy="277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82742" y="2420888"/>
            <a:ext cx="2201426"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83768" y="2972965"/>
            <a:ext cx="180020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71800" y="3501008"/>
            <a:ext cx="57641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25276" y="4053085"/>
            <a:ext cx="57641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0540" y="4591402"/>
            <a:ext cx="57641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04811" y="5146918"/>
            <a:ext cx="57641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49731" y="5674961"/>
            <a:ext cx="576410" cy="298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306488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四、古今异义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崤山以东</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也就是函谷关以东地区。</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山东省。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由婚姻关系而形成的亲戚。</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结婚的事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因结婚而形成的夫妻关系。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意外的变故。</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黄河以北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黄河以南。</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河北省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河南省。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031730898"/>
              </p:ext>
            </p:extLst>
          </p:nvPr>
        </p:nvGraphicFramePr>
        <p:xfrm>
          <a:off x="323528" y="1978381"/>
          <a:ext cx="8128000" cy="514515"/>
        </p:xfrm>
        <a:graphic>
          <a:graphicData uri="http://schemas.openxmlformats.org/presentationml/2006/ole">
            <p:oleObj spid="_x0000_s13342" name="文档" r:id="rId5" imgW="3837004" imgH="242666"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889608200"/>
              </p:ext>
            </p:extLst>
          </p:nvPr>
        </p:nvGraphicFramePr>
        <p:xfrm>
          <a:off x="335707" y="2770469"/>
          <a:ext cx="8128000" cy="514515"/>
        </p:xfrm>
        <a:graphic>
          <a:graphicData uri="http://schemas.openxmlformats.org/presentationml/2006/ole">
            <p:oleObj spid="_x0000_s13343" name="文档" r:id="rId6" imgW="3837004" imgH="242666"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380025578"/>
              </p:ext>
            </p:extLst>
          </p:nvPr>
        </p:nvGraphicFramePr>
        <p:xfrm>
          <a:off x="394166" y="3935008"/>
          <a:ext cx="8128000" cy="514515"/>
        </p:xfrm>
        <a:graphic>
          <a:graphicData uri="http://schemas.openxmlformats.org/presentationml/2006/ole">
            <p:oleObj spid="_x0000_s13344" name="文档" r:id="rId7" imgW="3837004" imgH="242666"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073727110"/>
              </p:ext>
            </p:extLst>
          </p:nvPr>
        </p:nvGraphicFramePr>
        <p:xfrm>
          <a:off x="411158" y="4774535"/>
          <a:ext cx="8128000" cy="514515"/>
        </p:xfrm>
        <a:graphic>
          <a:graphicData uri="http://schemas.openxmlformats.org/presentationml/2006/ole">
            <p:oleObj spid="_x0000_s13345" name="文档" r:id="rId8" imgW="3837004" imgH="242666" progId="Word.Document.12">
              <p:embed/>
            </p:oleObj>
          </a:graphicData>
        </a:graphic>
      </p:graphicFrame>
      <p:sp>
        <p:nvSpPr>
          <p:cNvPr id="11" name="矩形 10"/>
          <p:cNvSpPr/>
          <p:nvPr/>
        </p:nvSpPr>
        <p:spPr>
          <a:xfrm>
            <a:off x="1505624" y="2370878"/>
            <a:ext cx="429051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13385" y="2370878"/>
            <a:ext cx="149691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95350" y="3179892"/>
            <a:ext cx="329267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97830" y="3173240"/>
            <a:ext cx="296587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8000" y="3580477"/>
            <a:ext cx="175974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85930" y="4379511"/>
            <a:ext cx="164591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29060" y="4379511"/>
            <a:ext cx="117498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85930" y="5194632"/>
            <a:ext cx="251000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716016" y="5194632"/>
            <a:ext cx="251000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52047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20"/>
                                        </p:tgtEl>
                                      </p:cBhvr>
                                    </p:animEffect>
                                    <p:set>
                                      <p:cBhvr>
                                        <p:cTn id="4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53762716"/>
              </p:ext>
            </p:extLst>
          </p:nvPr>
        </p:nvGraphicFramePr>
        <p:xfrm>
          <a:off x="508000" y="1516434"/>
          <a:ext cx="8128000" cy="4079132"/>
        </p:xfrm>
        <a:graphic>
          <a:graphicData uri="http://schemas.openxmlformats.org/presentationml/2006/ole">
            <p:oleObj spid="_x0000_s14345" name="文档" r:id="rId5" imgW="3837004" imgH="1925105" progId="Word.Document.12">
              <p:embed/>
            </p:oleObj>
          </a:graphicData>
        </a:graphic>
      </p:graphicFrame>
      <p:sp>
        <p:nvSpPr>
          <p:cNvPr id="5" name="矩形 4"/>
          <p:cNvSpPr/>
          <p:nvPr/>
        </p:nvSpPr>
        <p:spPr>
          <a:xfrm>
            <a:off x="2905827" y="2009486"/>
            <a:ext cx="20567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83300" y="2523086"/>
            <a:ext cx="20567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5604" y="3039905"/>
            <a:ext cx="20567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05827" y="3556000"/>
            <a:ext cx="20567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93574" y="4056831"/>
            <a:ext cx="260256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81923" y="4571140"/>
            <a:ext cx="270823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37123" y="5085470"/>
            <a:ext cx="204704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1178134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17502443"/>
              </p:ext>
            </p:extLst>
          </p:nvPr>
        </p:nvGraphicFramePr>
        <p:xfrm>
          <a:off x="508000" y="1546698"/>
          <a:ext cx="8128000" cy="4018603"/>
        </p:xfrm>
        <a:graphic>
          <a:graphicData uri="http://schemas.openxmlformats.org/presentationml/2006/ole">
            <p:oleObj spid="_x0000_s15369" name="文档" r:id="rId5" imgW="3837004" imgH="1896620" progId="Word.Document.12">
              <p:embed/>
            </p:oleObj>
          </a:graphicData>
        </a:graphic>
      </p:graphicFrame>
      <p:sp>
        <p:nvSpPr>
          <p:cNvPr id="5" name="矩形 4"/>
          <p:cNvSpPr/>
          <p:nvPr/>
        </p:nvSpPr>
        <p:spPr>
          <a:xfrm>
            <a:off x="2904118" y="1556972"/>
            <a:ext cx="375611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71332" y="2073233"/>
            <a:ext cx="2900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74714" y="2589494"/>
            <a:ext cx="3458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66808" y="3105755"/>
            <a:ext cx="385752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32476" y="3608613"/>
            <a:ext cx="360352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0665" y="4128003"/>
            <a:ext cx="723765"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14101" y="4539942"/>
            <a:ext cx="232729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24821" y="5062469"/>
            <a:ext cx="290336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8381704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89721"/>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沛公军霸上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省略了介词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为击破沛公军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后省略了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楚左尹项伯者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项羽季父也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具告以事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以事具告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欲呼张良与俱去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后省略了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籍何以至此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将军战河北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臣战河南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省略了介词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若属皆且为所虏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客何为者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沛公之参乘樊哙者也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大王来何操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操何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沛公安在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68452" y="1690820"/>
            <a:ext cx="283965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87710" y="2102230"/>
            <a:ext cx="305547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1115" y="2509560"/>
            <a:ext cx="86069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07248" y="2904396"/>
            <a:ext cx="367467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48134" y="3312759"/>
            <a:ext cx="307260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8178" y="3711309"/>
            <a:ext cx="261335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62194" y="4095388"/>
            <a:ext cx="287004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45034" y="4509120"/>
            <a:ext cx="82291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09523" y="4906817"/>
            <a:ext cx="254539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23928" y="5315180"/>
            <a:ext cx="86409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812986" y="5714822"/>
            <a:ext cx="25511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49485" y="6118722"/>
            <a:ext cx="25511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903254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xmlns="" val="2247891623"/>
              </p:ext>
            </p:extLst>
          </p:nvPr>
        </p:nvGraphicFramePr>
        <p:xfrm>
          <a:off x="508000" y="1402502"/>
          <a:ext cx="8128000" cy="3201430"/>
        </p:xfrm>
        <a:graphic>
          <a:graphicData uri="http://schemas.openxmlformats.org/presentationml/2006/ole">
            <p:oleObj spid="_x0000_s8202" name="文档" r:id="rId3" imgW="3837004" imgH="1511166" progId="Word.Document.12">
              <p:embed/>
            </p:oleObj>
          </a:graphicData>
        </a:graphic>
      </p:graphicFrame>
      <p:sp>
        <p:nvSpPr>
          <p:cNvPr id="14" name="矩形 13">
            <a:hlinkClick r:id="rId4"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5"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6"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7"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8234"/>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文章描述了项羽、刘邦两大政治集团在鸿门宴上的一场激烈的斗争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说明项羽集团由主动变为被动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刘邦集团则由被动变为主动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从而预示着项羽集团开始由强转弱、由胜转败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刘邦集团则由弱转强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由败转胜的必然趋势。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494171"/>
            <a:ext cx="8128000" cy="2123658"/>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梳理情节结构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本文按情节的发展过程可分为哪几个部分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交代鸿门宴的由来。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写鸿门宴上的斗争。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述宴后余事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段主要写了哪几件事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主要写了五件事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一是曹无伤的告密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导火线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。二是范增分析刘邦的前后情况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欲王关中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再加上当时颇能蛊惑人心的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说刘邦有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劝项羽急击勿失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火上浇油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使矛盾进一步激化。三是项伯夜访张良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紧张的形势开始有了转机。四是张良与刘邦商量对策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拉拢项伯。刘邦先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奉卮酒为寿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约为婚姻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再用一番谎言为自己的行为辩护。项伯被拉过去了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为下文替刘邦说情及项庄舞剑时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以身翼蔽沛公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张本。五是项伯劝说项羽勿击刘邦。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582269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第二部分是情节高潮所在。名为宴会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实为一场变幻莫测的心智较量。宴会上的情节可概括为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三起三落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试概括一下。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开始很和平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刘邦卑词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项羽说出告密人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可见怒气全消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有和解意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且设宴招待刘邦。但范增蓄意杀死刘邦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于是气氛陡然紧张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范增数目项王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举所佩玉玦以示之者三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暗示项羽下决心除掉刘邦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范增见项羽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默然不应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怕失去时机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乃叫项庄以舞剑为由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趁机刺杀刘邦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宴席间充满杀机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形势极为严峻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樊哙持剑盾闯帐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怒视项羽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并予以斥责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情节发展到高潮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紧张气氛达到了极点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这是三起。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203830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13069771"/>
              </p:ext>
            </p:extLst>
          </p:nvPr>
        </p:nvGraphicFramePr>
        <p:xfrm>
          <a:off x="508000" y="1016058"/>
          <a:ext cx="8128000" cy="5869326"/>
        </p:xfrm>
        <a:graphic>
          <a:graphicData uri="http://schemas.openxmlformats.org/presentationml/2006/ole">
            <p:oleObj spid="_x0000_s1035" name="文档" r:id="rId3" imgW="3998963" imgH="288819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之后项羽的态度最关键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项王却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默然不应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使刘邦暂时化险为夷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亦拔剑起舞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常以身翼蔽沛公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庄不得击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身为项羽叔父的项伯如此袒护刘邦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范增奈何不得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而从文意来看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项羽当是熟视无睹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终于让刘邦又逃过一劫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樊哙以一侍卫的身份在众人面前怒斥一军主帅的项羽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使气氛一下子紧张到了极点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然而出乎意料的是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项羽在称其为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之后一赐酒二赐彘肩三赐坐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大有惺惺相惜之意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亡秦之续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的斥责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未有以应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444404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026"/>
            <a:ext cx="8128000" cy="5509200"/>
          </a:xfrm>
          <a:prstGeom prst="rect">
            <a:avLst/>
          </a:prstGeom>
        </p:spPr>
        <p:txBody>
          <a:bodyPr>
            <a:spAutoFit/>
          </a:bodyPr>
          <a:lstStyle/>
          <a:p>
            <a:pPr indent="306070">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【任务二】理解人物形象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文中的项羽有什么性格特点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项羽的性格特点是政治上无知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自大轻敌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刚愎自用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又带有直率的赳赳武夫的性格。他听到曹无伤密报与范增的劝说后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决心消灭刘邦。可是听到项伯说的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今人有大功而击之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又改变了主意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。等到刘邦到鸿门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说了一番谎话后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他听了扬扬得意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不仅原谅了刘邦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请他喝酒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而且把自己所得情报的来源也说了出来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以表明自己原来对刘邦并无成见。宴会上范增多次示意杀刘邦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项庄舞剑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项伯护卫刘邦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他也熟视无睹。到了樊哙闯帐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怒目而视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将他训斥了一番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他不仅不怒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反而称之为壮士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赐彘肩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赐坐。其实樊哙的话是刘邦前边说的话的重复与补充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只是换了一个角度来说而已</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。而他在这些虚伪的言辞面前</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却感到刘邦与樊哙的话全是对的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自己反而有内疚之感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思想上完全解除了警戒</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以致刘邦脱逃</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他也毫不在意了。到刘邦逃后</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张良奉璧给他</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他随手置于座上</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没有什么反应。文章写他的细节与对话虽不多</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却很能表现他的性格特点。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953170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文中的刘邦有什么性格特点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刘邦的性格特点是善于用人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能言善辩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善于应变。他入关后即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籍吏民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封府库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遣将守关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欲王关中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。而当他听到项羽要击破他时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既惊呼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虚心向张良请教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又将自己的错误推到别人头上。接着又低声下气地拉拢项伯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约为婚姻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使项伯为他所用。到鸿门后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他抓住项羽的心理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用甜言蜜语来哄骗项羽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说自己和项羽是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戮力而攻秦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不自意能先入关破秦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以表明自己力量不如项羽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以满足项羽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自高自大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接着又把项羽要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上去。他既称臣谢罪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又把欲王关中的野心否认得干干净净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从而获得了项羽的好感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于是在危机四伏的鸿门宴上躲过杀身之祸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趁机逃脱了。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216808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张良、范增是两个什么样的人物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张良是刘邦的主要谋士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他多谋善断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精通韬略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临变不惊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处事有方。是他为刘邦定下了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韬晦之计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不敢倍德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无意于称王蒙蔽项伯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终于化险为夷。是他为刘邦做了精心的部署、周密的准备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从而赢得了斗争的胜利。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尤其值得一提的是张良不像范增那样妄自尊大。他认为刘邦称王不是时候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但并不明确否定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只是问了一句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谁为大王为此计者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他认为不可以武力与项羽相斗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也只是委婉地探询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料大王士卒足以当项王乎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刘邦远不像项羽那样自信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张良却仍然处处留心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始终把自己放在谋臣的位置上。这是刘邦对他绝对信任的关键。可以说张良是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这一事件的总导演。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21752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范增是项羽的主要谋士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可见其地位不同寻常。他的政治洞察力、才智谋略绝不逊于张良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但他对项羽尤其是对项羽的刚愎自用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并不完全了解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他以命令的口吻要项羽攻打刘邦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急击勿失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数目项王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举所佩玉玦以示之者三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要项羽按既定方案办。他擅自布置项庄舞剑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已经造成欲取项羽而代之的客观影响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但他既不知人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这是范增的致命弱点。他与张良形成了鲜明的对照。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0612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1806"/>
            <a:ext cx="8128000" cy="496751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【任务三】赏析语言特色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作者善于运用对比手法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使人物的性格特点更为鲜明、突出。请根据</a:t>
            </a:r>
            <a:r>
              <a:rPr lang="zh-CN" altLang="zh-CN" sz="2200" dirty="0">
                <a:latin typeface="Times New Roman" panose="02020603050405020304" pitchFamily="18" charset="0"/>
                <a:cs typeface="Times New Roman" panose="02020603050405020304" pitchFamily="18" charset="0"/>
              </a:rPr>
              <a:t>提示填</a:t>
            </a:r>
            <a:r>
              <a:rPr lang="zh-CN" altLang="zh-CN" sz="2200" dirty="0">
                <a:solidFill>
                  <a:srgbClr val="000000"/>
                </a:solidFill>
                <a:latin typeface="Times New Roman" panose="02020603050405020304" pitchFamily="18" charset="0"/>
                <a:cs typeface="Times New Roman" panose="02020603050405020304" pitchFamily="18" charset="0"/>
              </a:rPr>
              <a:t>写下表。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latin typeface="Arial" panose="020B0604020202020204" pitchFamily="34" charset="0"/>
                <a:ea typeface="黑体" panose="02010609060101010101" pitchFamily="49" charset="-122"/>
                <a:cs typeface="Times New Roman" panose="02020603050405020304" pitchFamily="18" charset="0"/>
              </a:rPr>
              <a:t>提示</a:t>
            </a:r>
            <a:endParaRPr lang="en-US" altLang="zh-CN" sz="2200" dirty="0" smtClean="0">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cs typeface="宋体" panose="02010600030101010101" pitchFamily="2" charset="-122"/>
              </a:rPr>
              <a:t>①</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泄露机密</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蔽护敌方</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NEU-BZ-S92"/>
                <a:cs typeface="宋体" panose="02010600030101010101" pitchFamily="2" charset="-122"/>
              </a:rPr>
              <a:t>②</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忠诚勇猛</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见识过人</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NEU-BZ-S92"/>
                <a:cs typeface="宋体" panose="02010600030101010101" pitchFamily="2" charset="-122"/>
              </a:rPr>
              <a:t>③</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上下同心</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团结合作</a:t>
            </a:r>
            <a:endParaRPr lang="zh-CN" altLang="zh-CN" sz="2200" dirty="0">
              <a:solidFill>
                <a:srgbClr val="FF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3276364"/>
              </p:ext>
            </p:extLst>
          </p:nvPr>
        </p:nvGraphicFramePr>
        <p:xfrm>
          <a:off x="508000" y="3028228"/>
          <a:ext cx="8128000" cy="2736946"/>
        </p:xfrm>
        <a:graphic>
          <a:graphicData uri="http://schemas.openxmlformats.org/presentationml/2006/ole">
            <p:oleObj spid="_x0000_s16393" name="文档" r:id="rId7" imgW="3894589" imgH="1311408" progId="Word.Document.12">
              <p:embed/>
            </p:oleObj>
          </a:graphicData>
        </a:graphic>
      </p:graphicFrame>
    </p:spTree>
    <p:extLst>
      <p:ext uri="{BB962C8B-B14F-4D97-AF65-F5344CB8AC3E}">
        <p14:creationId xmlns:p14="http://schemas.microsoft.com/office/powerpoint/2010/main" xmlns="" val="59536808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wipe(down)">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项羽接获曹无伤的密报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字内涵相当丰富。请说说其中包含了些什么。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就矛盾的焦点而言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天下虽大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就力量对比而言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项羽占有绝对优势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何况秦军主力是项羽消灭的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他又是楚王后裔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市井小人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欲王关中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项羽岂能容忍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再说个性特征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项羽如若不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他也就不是历史上的那个项羽了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他本来就是那么一个火爆汉子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79140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998141445"/>
              </p:ext>
            </p:extLst>
          </p:nvPr>
        </p:nvGraphicFramePr>
        <p:xfrm>
          <a:off x="508000" y="3140968"/>
          <a:ext cx="8128000" cy="2752234"/>
        </p:xfrm>
        <a:graphic>
          <a:graphicData uri="http://schemas.openxmlformats.org/presentationml/2006/ole">
            <p:oleObj spid="_x0000_s17417" name="文档" r:id="rId3" imgW="3910425" imgH="1324028" progId="Word.Document.12">
              <p:embed/>
            </p:oleObj>
          </a:graphicData>
        </a:graphic>
      </p:graphicFrame>
      <p:sp>
        <p:nvSpPr>
          <p:cNvPr id="8" name="矩形 7">
            <a:hlinkClick r:id="rId4"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5"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6"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7"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013"/>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樊哙闯帐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一部分描写樊哙时并没有用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胆识过人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等词直接赞美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而是生动具体地描摹其非同一般的言行举止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尤其是动作描写精彩传神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使人物形象跃然纸上。请根据提示填表。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latin typeface="Arial" panose="020B0604020202020204" pitchFamily="34" charset="0"/>
                <a:ea typeface="黑体" panose="02010609060101010101" pitchFamily="49" charset="-122"/>
                <a:cs typeface="Times New Roman" panose="02020603050405020304" pitchFamily="18" charset="0"/>
              </a:rPr>
              <a:t>提示</a:t>
            </a:r>
            <a:endParaRPr lang="en-US" altLang="zh-CN" sz="2200" dirty="0" smtClean="0">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cs typeface="宋体" panose="02010600030101010101" pitchFamily="2" charset="-122"/>
              </a:rPr>
              <a:t>①</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勇猛豪爽</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NEU-BZ-S92"/>
                <a:cs typeface="宋体" panose="02010600030101010101" pitchFamily="2" charset="-122"/>
              </a:rPr>
              <a:t>②</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粗中有细</a:t>
            </a:r>
            <a:r>
              <a:rPr lang="zh-CN" altLang="zh-CN" sz="2200"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NEU-BZ-S92"/>
                <a:cs typeface="宋体" panose="02010600030101010101" pitchFamily="2" charset="-122"/>
              </a:rPr>
              <a:t>③</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见识过人</a:t>
            </a:r>
            <a:endParaRPr lang="zh-CN" altLang="zh-CN" sz="2200" dirty="0">
              <a:solidFill>
                <a:srgbClr val="FF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012267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0375"/>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力量相对弱小的刘邦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这场斗争中变被动为主动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化险为夷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楚汉相争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中获胜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82037330"/>
              </p:ext>
            </p:extLst>
          </p:nvPr>
        </p:nvGraphicFramePr>
        <p:xfrm>
          <a:off x="508000" y="2442057"/>
          <a:ext cx="8128000" cy="4456342"/>
        </p:xfrm>
        <a:graphic>
          <a:graphicData uri="http://schemas.openxmlformats.org/presentationml/2006/ole">
            <p:oleObj spid="_x0000_s18441" name="文档" r:id="rId7" imgW="3946416" imgH="2163806"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343955183"/>
              </p:ext>
            </p:extLst>
          </p:nvPr>
        </p:nvGraphicFramePr>
        <p:xfrm>
          <a:off x="508000" y="1340768"/>
          <a:ext cx="8128000" cy="5088804"/>
        </p:xfrm>
        <a:graphic>
          <a:graphicData uri="http://schemas.openxmlformats.org/presentationml/2006/ole">
            <p:oleObj spid="_x0000_s19464" name="文档" r:id="rId7" imgW="3847081" imgH="2407914"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司马迁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145—</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字子长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今陕西韩城南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人。西汉著名史学家、文学家、思想家。其父司马谈是汉朝太史令。司马迁少时随父在长安研习经史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游踪几遍全国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考察风俗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探访古迹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采集传说。初任郎中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后继父职任太史令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博读史官所藏图书。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太初元年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104)</a:t>
            </a:r>
            <a:r>
              <a:rPr lang="zh-CN" altLang="zh-CN" sz="2200" dirty="0">
                <a:solidFill>
                  <a:srgbClr val="000000"/>
                </a:solidFill>
                <a:latin typeface="Times New Roman" panose="02020603050405020304" pitchFamily="18" charset="0"/>
                <a:cs typeface="Times New Roman" panose="02020603050405020304" pitchFamily="18" charset="0"/>
              </a:rPr>
              <a:t>与唐都、落下闳等共订太初历。继承其父遗志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著《太史公书》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后因替降于匈奴的李陵辩解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而受腐刑下狱。出狱后任中书令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发愤著述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完成《史记》。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98201959"/>
              </p:ext>
            </p:extLst>
          </p:nvPr>
        </p:nvGraphicFramePr>
        <p:xfrm>
          <a:off x="1691680" y="1484523"/>
          <a:ext cx="5432152" cy="1579977"/>
        </p:xfrm>
        <a:graphic>
          <a:graphicData uri="http://schemas.openxmlformats.org/presentationml/2006/ole">
            <p:oleObj spid="_x0000_s2059" name="文档" r:id="rId5" imgW="3837004" imgH="111633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408317561"/>
              </p:ext>
            </p:extLst>
          </p:nvPr>
        </p:nvGraphicFramePr>
        <p:xfrm>
          <a:off x="508000" y="1561006"/>
          <a:ext cx="8128000" cy="3989988"/>
        </p:xfrm>
        <a:graphic>
          <a:graphicData uri="http://schemas.openxmlformats.org/presentationml/2006/ole">
            <p:oleObj spid="_x0000_s20488" name="文档" r:id="rId7" imgW="3923382" imgH="1926187" progId="Word.Document.12">
              <p:embed/>
            </p:oleObj>
          </a:graphicData>
        </a:graphic>
      </p:graphicFrame>
    </p:spTree>
    <p:extLst>
      <p:ext uri="{BB962C8B-B14F-4D97-AF65-F5344CB8AC3E}">
        <p14:creationId xmlns:p14="http://schemas.microsoft.com/office/powerpoint/2010/main" xmlns="" val="404485618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63757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起兵于沛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今江苏沛县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在今陕西西安东。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左司马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指函谷关以西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现在陕西一带。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子婴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秦朝最后的国君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在位</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天。当时已投降刘邦。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用酒食款待宾客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这里是犒劳的意思。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范增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项羽的主要谋士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项羽尊称他为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崤山以东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也就是函谷关以东地区。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封建君主对妇女的宠爱叫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望其气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真龙天子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49421703"/>
              </p:ext>
            </p:extLst>
          </p:nvPr>
        </p:nvGraphicFramePr>
        <p:xfrm>
          <a:off x="508000" y="4941168"/>
          <a:ext cx="8128000" cy="914694"/>
        </p:xfrm>
        <a:graphic>
          <a:graphicData uri="http://schemas.openxmlformats.org/presentationml/2006/ole">
            <p:oleObj spid="_x0000_s21512" name="文档" r:id="rId7" imgW="3837004" imgH="432328" progId="Word.Document.12">
              <p:embed/>
            </p:oleObj>
          </a:graphicData>
        </a:graphic>
      </p:graphicFrame>
    </p:spTree>
    <p:extLst>
      <p:ext uri="{BB962C8B-B14F-4D97-AF65-F5344CB8AC3E}">
        <p14:creationId xmlns:p14="http://schemas.microsoft.com/office/powerpoint/2010/main" xmlns="" val="203456807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926089819"/>
              </p:ext>
            </p:extLst>
          </p:nvPr>
        </p:nvGraphicFramePr>
        <p:xfrm>
          <a:off x="508000" y="1340768"/>
          <a:ext cx="8128000" cy="4803339"/>
        </p:xfrm>
        <a:graphic>
          <a:graphicData uri="http://schemas.openxmlformats.org/presentationml/2006/ole">
            <p:oleObj spid="_x0000_s22536" name="文档" r:id="rId7" imgW="4075624" imgH="2407914" progId="Word.Document.12">
              <p:embed/>
            </p:oleObj>
          </a:graphicData>
        </a:graphic>
      </p:graphicFrame>
    </p:spTree>
    <p:extLst>
      <p:ext uri="{BB962C8B-B14F-4D97-AF65-F5344CB8AC3E}">
        <p14:creationId xmlns:p14="http://schemas.microsoft.com/office/powerpoint/2010/main" xmlns="" val="60739212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08925028"/>
              </p:ext>
            </p:extLst>
          </p:nvPr>
        </p:nvGraphicFramePr>
        <p:xfrm>
          <a:off x="508000" y="1268760"/>
          <a:ext cx="8128000" cy="4894868"/>
        </p:xfrm>
        <a:graphic>
          <a:graphicData uri="http://schemas.openxmlformats.org/presentationml/2006/ole">
            <p:oleObj spid="_x0000_s23560" name="文档" r:id="rId7" imgW="3999683" imgH="2407914" progId="Word.Document.12">
              <p:embed/>
            </p:oleObj>
          </a:graphicData>
        </a:graphic>
      </p:graphicFrame>
    </p:spTree>
    <p:extLst>
      <p:ext uri="{BB962C8B-B14F-4D97-AF65-F5344CB8AC3E}">
        <p14:creationId xmlns:p14="http://schemas.microsoft.com/office/powerpoint/2010/main" xmlns="" val="193553877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14865517"/>
              </p:ext>
            </p:extLst>
          </p:nvPr>
        </p:nvGraphicFramePr>
        <p:xfrm>
          <a:off x="508000" y="1412776"/>
          <a:ext cx="8128000" cy="4753344"/>
        </p:xfrm>
        <a:graphic>
          <a:graphicData uri="http://schemas.openxmlformats.org/presentationml/2006/ole">
            <p:oleObj spid="_x0000_s24584" name="文档" r:id="rId7" imgW="4117734" imgH="2407914" progId="Word.Document.12">
              <p:embed/>
            </p:oleObj>
          </a:graphicData>
        </a:graphic>
      </p:graphicFrame>
    </p:spTree>
    <p:extLst>
      <p:ext uri="{BB962C8B-B14F-4D97-AF65-F5344CB8AC3E}">
        <p14:creationId xmlns:p14="http://schemas.microsoft.com/office/powerpoint/2010/main" xmlns="" val="354856053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64321291"/>
              </p:ext>
            </p:extLst>
          </p:nvPr>
        </p:nvGraphicFramePr>
        <p:xfrm>
          <a:off x="508000" y="1484784"/>
          <a:ext cx="8128000" cy="4630181"/>
        </p:xfrm>
        <a:graphic>
          <a:graphicData uri="http://schemas.openxmlformats.org/presentationml/2006/ole">
            <p:oleObj spid="_x0000_s25608" name="文档" r:id="rId7" imgW="4228226" imgH="2407914" progId="Word.Document.12">
              <p:embed/>
            </p:oleObj>
          </a:graphicData>
        </a:graphic>
      </p:graphicFrame>
    </p:spTree>
    <p:extLst>
      <p:ext uri="{BB962C8B-B14F-4D97-AF65-F5344CB8AC3E}">
        <p14:creationId xmlns:p14="http://schemas.microsoft.com/office/powerpoint/2010/main" xmlns="" val="34740761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71314875"/>
              </p:ext>
            </p:extLst>
          </p:nvPr>
        </p:nvGraphicFramePr>
        <p:xfrm>
          <a:off x="508000" y="1412776"/>
          <a:ext cx="8128000" cy="4733273"/>
        </p:xfrm>
        <a:graphic>
          <a:graphicData uri="http://schemas.openxmlformats.org/presentationml/2006/ole">
            <p:oleObj spid="_x0000_s26632" name="文档" r:id="rId7" imgW="4134650" imgH="2407914" progId="Word.Document.12">
              <p:embed/>
            </p:oleObj>
          </a:graphicData>
        </a:graphic>
      </p:graphicFrame>
    </p:spTree>
    <p:extLst>
      <p:ext uri="{BB962C8B-B14F-4D97-AF65-F5344CB8AC3E}">
        <p14:creationId xmlns:p14="http://schemas.microsoft.com/office/powerpoint/2010/main" xmlns="" val="397887116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13228152"/>
              </p:ext>
            </p:extLst>
          </p:nvPr>
        </p:nvGraphicFramePr>
        <p:xfrm>
          <a:off x="508000" y="1340768"/>
          <a:ext cx="8128000" cy="2036194"/>
        </p:xfrm>
        <a:graphic>
          <a:graphicData uri="http://schemas.openxmlformats.org/presentationml/2006/ole">
            <p:oleObj spid="_x0000_s27656" name="文档" r:id="rId7" imgW="3847081" imgH="963094" progId="Word.Document.12">
              <p:embed/>
            </p:oleObj>
          </a:graphicData>
        </a:graphic>
      </p:graphicFrame>
      <p:sp>
        <p:nvSpPr>
          <p:cNvPr id="3" name="矩形 2"/>
          <p:cNvSpPr>
            <a:spLocks noChangeAspect="1"/>
          </p:cNvSpPr>
          <p:nvPr/>
        </p:nvSpPr>
        <p:spPr>
          <a:xfrm>
            <a:off x="508000" y="3376962"/>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依次为伯、仲、叔、季。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字子房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刘邦的主要谋士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刘邦得天下后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臣为韩王送沛公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张良曾劝项羽的叔父项梁立韩公子成为韩王。后张良做了韩王的申徒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相当于国相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。刘邦从洛阳南行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张良率兵随之。刘邦让韩王成留守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自己同张良西入武关破秦。这里张良托辞说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为韩王送沛公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是向项伯表示他和刘邦的关系。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危急的事。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为之奈何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怎样对付这件事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浅陋无知的小人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517572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413037"/>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使进入。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指其他率兵攻秦的人。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有交情。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吾得兄事之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用对待兄长的礼节。事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奉卮酒为寿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捧上一杯酒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祝项伯健康。卮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特指敬酒或赠礼物给人祝他健康长寿。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约为婚烟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约定结为姻亲。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秋毫不敢有所近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一点东西都不敢据为己有。秋毫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鸟兽在秋天初生的细毛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比喻细小的东西。近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籍吏民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登记官吏、百姓。籍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非常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指意外的变故。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倍德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忘恩。倍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14868746"/>
              </p:ext>
            </p:extLst>
          </p:nvPr>
        </p:nvGraphicFramePr>
        <p:xfrm>
          <a:off x="508000" y="5085184"/>
          <a:ext cx="8128000" cy="914694"/>
        </p:xfrm>
        <a:graphic>
          <a:graphicData uri="http://schemas.openxmlformats.org/presentationml/2006/ole">
            <p:oleObj spid="_x0000_s28680" name="文档" r:id="rId7" imgW="3837004" imgH="431968" progId="Word.Document.12">
              <p:embed/>
            </p:oleObj>
          </a:graphicData>
        </a:graphic>
      </p:graphicFrame>
    </p:spTree>
    <p:extLst>
      <p:ext uri="{BB962C8B-B14F-4D97-AF65-F5344CB8AC3E}">
        <p14:creationId xmlns:p14="http://schemas.microsoft.com/office/powerpoint/2010/main" xmlns="" val="118598858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594855438"/>
              </p:ext>
            </p:extLst>
          </p:nvPr>
        </p:nvGraphicFramePr>
        <p:xfrm>
          <a:off x="508000" y="1207345"/>
          <a:ext cx="8128000" cy="5101438"/>
        </p:xfrm>
        <a:graphic>
          <a:graphicData uri="http://schemas.openxmlformats.org/presentationml/2006/ole">
            <p:oleObj spid="_x0000_s29704" name="文档" r:id="rId7" imgW="3837004" imgH="2407914" progId="Word.Document.12">
              <p:embed/>
            </p:oleObj>
          </a:graphicData>
        </a:graphic>
      </p:graphicFrame>
    </p:spTree>
    <p:extLst>
      <p:ext uri="{BB962C8B-B14F-4D97-AF65-F5344CB8AC3E}">
        <p14:creationId xmlns:p14="http://schemas.microsoft.com/office/powerpoint/2010/main" xmlns="" val="408828949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209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陈涉、吴广在大泽乡起义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各地纷纷响应。其中有楚国贵族出身的项梁、项羽叔侄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有农民出身的刘邦。陈胜失败后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项梁扶立楚怀王的孙子为楚王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刘邦也投靠了项梁。公元前</a:t>
            </a:r>
            <a:r>
              <a:rPr lang="en-US" altLang="zh-CN" sz="2200" dirty="0">
                <a:solidFill>
                  <a:srgbClr val="000000"/>
                </a:solidFill>
                <a:latin typeface="Times New Roman" panose="02020603050405020304" pitchFamily="18" charset="0"/>
                <a:cs typeface="Times New Roman" panose="02020603050405020304" pitchFamily="18" charset="0"/>
              </a:rPr>
              <a:t>207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项梁战死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怀王派项羽等去援救被秦军围困的赵国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同时派刘邦领兵攻打函谷关。临行时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怀王与诸将约定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谁先入关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便为关中王。刘邦率先入关破咸阳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退驻霸上。后项羽率军西来屯军新丰鸿门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扬言要同刘邦交战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当时刘弱项强。公元前</a:t>
            </a:r>
            <a:r>
              <a:rPr lang="en-US" altLang="zh-CN" sz="2200" dirty="0">
                <a:solidFill>
                  <a:srgbClr val="000000"/>
                </a:solidFill>
                <a:latin typeface="Times New Roman" panose="02020603050405020304" pitchFamily="18" charset="0"/>
                <a:cs typeface="Times New Roman" panose="02020603050405020304" pitchFamily="18" charset="0"/>
              </a:rPr>
              <a:t>206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在新丰鸿门举行宴会。课文以项羽是否发动进攻、刘邦是否安然逃席为主要矛盾展开。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578719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68334565"/>
              </p:ext>
            </p:extLst>
          </p:nvPr>
        </p:nvGraphicFramePr>
        <p:xfrm>
          <a:off x="508000" y="1412776"/>
          <a:ext cx="8128000" cy="4792140"/>
        </p:xfrm>
        <a:graphic>
          <a:graphicData uri="http://schemas.openxmlformats.org/presentationml/2006/ole">
            <p:oleObj spid="_x0000_s30728" name="文档" r:id="rId7" imgW="4084262" imgH="2407914" progId="Word.Document.12">
              <p:embed/>
            </p:oleObj>
          </a:graphicData>
        </a:graphic>
      </p:graphicFrame>
    </p:spTree>
    <p:extLst>
      <p:ext uri="{BB962C8B-B14F-4D97-AF65-F5344CB8AC3E}">
        <p14:creationId xmlns:p14="http://schemas.microsoft.com/office/powerpoint/2010/main" xmlns="" val="126263224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371499393"/>
              </p:ext>
            </p:extLst>
          </p:nvPr>
        </p:nvGraphicFramePr>
        <p:xfrm>
          <a:off x="508000" y="1223351"/>
          <a:ext cx="8128000" cy="4941953"/>
        </p:xfrm>
        <a:graphic>
          <a:graphicData uri="http://schemas.openxmlformats.org/presentationml/2006/ole">
            <p:oleObj spid="_x0000_s31752" name="文档" r:id="rId7" imgW="3961173" imgH="2407914" progId="Word.Document.12">
              <p:embed/>
            </p:oleObj>
          </a:graphicData>
        </a:graphic>
      </p:graphicFrame>
    </p:spTree>
    <p:extLst>
      <p:ext uri="{BB962C8B-B14F-4D97-AF65-F5344CB8AC3E}">
        <p14:creationId xmlns:p14="http://schemas.microsoft.com/office/powerpoint/2010/main" xmlns="" val="19485674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450858393"/>
              </p:ext>
            </p:extLst>
          </p:nvPr>
        </p:nvGraphicFramePr>
        <p:xfrm>
          <a:off x="323528" y="1412776"/>
          <a:ext cx="8128000" cy="914694"/>
        </p:xfrm>
        <a:graphic>
          <a:graphicData uri="http://schemas.openxmlformats.org/presentationml/2006/ole">
            <p:oleObj spid="_x0000_s32782" name="文档" r:id="rId7" imgW="3837004" imgH="431968" progId="Word.Document.12">
              <p:embed/>
            </p:oleObj>
          </a:graphicData>
        </a:graphic>
      </p:graphicFrame>
      <p:sp>
        <p:nvSpPr>
          <p:cNvPr id="3" name="矩形 2"/>
          <p:cNvSpPr>
            <a:spLocks noChangeAspect="1"/>
          </p:cNvSpPr>
          <p:nvPr/>
        </p:nvSpPr>
        <p:spPr>
          <a:xfrm>
            <a:off x="508000" y="2344027"/>
            <a:ext cx="8240464"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即陪坐。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数目项王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多次向项王使眼色。目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用眼色示意。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玉玦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半圆形的佩玉。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范增用玦暗示项羽要下决心杀掉刘邦。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项庄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项羽的堂弟。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若属皆且为所虏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你们都将被他俘虏。若属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你们这些人。且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常以身翼蔽沛公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常常用身体掩护刘邦。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53807250"/>
              </p:ext>
            </p:extLst>
          </p:nvPr>
        </p:nvGraphicFramePr>
        <p:xfrm>
          <a:off x="620464" y="4437112"/>
          <a:ext cx="8128000" cy="1904690"/>
        </p:xfrm>
        <a:graphic>
          <a:graphicData uri="http://schemas.openxmlformats.org/presentationml/2006/ole">
            <p:oleObj spid="_x0000_s32783" name="文档" r:id="rId8" imgW="3901788" imgH="913695" progId="Word.Document.12">
              <p:embed/>
            </p:oleObj>
          </a:graphicData>
        </a:graphic>
      </p:graphicFrame>
    </p:spTree>
    <p:extLst>
      <p:ext uri="{BB962C8B-B14F-4D97-AF65-F5344CB8AC3E}">
        <p14:creationId xmlns:p14="http://schemas.microsoft.com/office/powerpoint/2010/main" xmlns="" val="168791768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9220784"/>
              </p:ext>
            </p:extLst>
          </p:nvPr>
        </p:nvGraphicFramePr>
        <p:xfrm>
          <a:off x="508000" y="1240910"/>
          <a:ext cx="8128000" cy="4630181"/>
        </p:xfrm>
        <a:graphic>
          <a:graphicData uri="http://schemas.openxmlformats.org/presentationml/2006/ole">
            <p:oleObj spid="_x0000_s33800" name="文档" r:id="rId7" imgW="4227866" imgH="2407914" progId="Word.Document.12">
              <p:embed/>
            </p:oleObj>
          </a:graphicData>
        </a:graphic>
      </p:graphicFrame>
    </p:spTree>
    <p:extLst>
      <p:ext uri="{BB962C8B-B14F-4D97-AF65-F5344CB8AC3E}">
        <p14:creationId xmlns:p14="http://schemas.microsoft.com/office/powerpoint/2010/main" xmlns="" val="336901795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742576492"/>
              </p:ext>
            </p:extLst>
          </p:nvPr>
        </p:nvGraphicFramePr>
        <p:xfrm>
          <a:off x="508000" y="1340768"/>
          <a:ext cx="8128000" cy="4720587"/>
        </p:xfrm>
        <a:graphic>
          <a:graphicData uri="http://schemas.openxmlformats.org/presentationml/2006/ole">
            <p:oleObj spid="_x0000_s34824" name="文档" r:id="rId7" imgW="4147246" imgH="2407914" progId="Word.Document.12">
              <p:embed/>
            </p:oleObj>
          </a:graphicData>
        </a:graphic>
      </p:graphicFrame>
    </p:spTree>
    <p:extLst>
      <p:ext uri="{BB962C8B-B14F-4D97-AF65-F5344CB8AC3E}">
        <p14:creationId xmlns:p14="http://schemas.microsoft.com/office/powerpoint/2010/main" xmlns="" val="127848714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529509443"/>
              </p:ext>
            </p:extLst>
          </p:nvPr>
        </p:nvGraphicFramePr>
        <p:xfrm>
          <a:off x="508000" y="1340768"/>
          <a:ext cx="8128000" cy="4889046"/>
        </p:xfrm>
        <a:graphic>
          <a:graphicData uri="http://schemas.openxmlformats.org/presentationml/2006/ole">
            <p:oleObj spid="_x0000_s35848" name="文档" r:id="rId7" imgW="4003642" imgH="2407914" progId="Word.Document.12">
              <p:embed/>
            </p:oleObj>
          </a:graphicData>
        </a:graphic>
      </p:graphicFrame>
    </p:spTree>
    <p:extLst>
      <p:ext uri="{BB962C8B-B14F-4D97-AF65-F5344CB8AC3E}">
        <p14:creationId xmlns:p14="http://schemas.microsoft.com/office/powerpoint/2010/main" xmlns="" val="283222639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495542413"/>
              </p:ext>
            </p:extLst>
          </p:nvPr>
        </p:nvGraphicFramePr>
        <p:xfrm>
          <a:off x="508000" y="1340768"/>
          <a:ext cx="8128000" cy="4941953"/>
        </p:xfrm>
        <a:graphic>
          <a:graphicData uri="http://schemas.openxmlformats.org/presentationml/2006/ole">
            <p:oleObj spid="_x0000_s36872" name="文档" r:id="rId7" imgW="3961533" imgH="2407914" progId="Word.Document.12">
              <p:embed/>
            </p:oleObj>
          </a:graphicData>
        </a:graphic>
      </p:graphicFrame>
    </p:spTree>
    <p:extLst>
      <p:ext uri="{BB962C8B-B14F-4D97-AF65-F5344CB8AC3E}">
        <p14:creationId xmlns:p14="http://schemas.microsoft.com/office/powerpoint/2010/main" xmlns="" val="421615607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340639475"/>
              </p:ext>
            </p:extLst>
          </p:nvPr>
        </p:nvGraphicFramePr>
        <p:xfrm>
          <a:off x="508000" y="1475900"/>
          <a:ext cx="8128000" cy="2041249"/>
        </p:xfrm>
        <a:graphic>
          <a:graphicData uri="http://schemas.openxmlformats.org/presentationml/2006/ole">
            <p:oleObj spid="_x0000_s37896" name="文档" r:id="rId7" imgW="3837004" imgH="963094" progId="Word.Document.12">
              <p:embed/>
            </p:oleObj>
          </a:graphicData>
        </a:graphic>
      </p:graphicFrame>
      <p:sp>
        <p:nvSpPr>
          <p:cNvPr id="3" name="矩形 2"/>
          <p:cNvSpPr>
            <a:spLocks noChangeAspect="1"/>
          </p:cNvSpPr>
          <p:nvPr/>
        </p:nvSpPr>
        <p:spPr>
          <a:xfrm>
            <a:off x="508000" y="3491365"/>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思是要守卫在刘邦的身边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竭力保护他。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阻止他进去。内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使进入。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披帷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掀开帷幕。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瞪眼。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跪直身子。这是一种警备姿势。古人席地而坐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两膝着地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要起身先得跪直身子。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何为者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干什么的。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骖乘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古时乘车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站在车右担任警卫的人。乘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四匹马拉的车。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斗卮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大酒杯。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彘肩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猪的前腿。彘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加彘肩上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加彘肩于其上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749957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28946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杀人如不能举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和下文的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怀王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是战国时楚怀王的孙子。项梁起兵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立他为王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也称怀王。破秦后项羽尊他为帝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后来又将他杀掉。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在关中做王。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小人的谗言。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亡秦之续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已亡的秦朝的后继者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意思是重蹈秦朝灭亡的覆辙。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常用作表示个人意见的谦辞。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965361"/>
              </p:ext>
            </p:extLst>
          </p:nvPr>
        </p:nvGraphicFramePr>
        <p:xfrm>
          <a:off x="508000" y="3429000"/>
          <a:ext cx="8128000" cy="2955944"/>
        </p:xfrm>
        <a:graphic>
          <a:graphicData uri="http://schemas.openxmlformats.org/presentationml/2006/ole">
            <p:oleObj spid="_x0000_s38920" name="文档" r:id="rId7" imgW="3837004" imgH="1395061" progId="Word.Document.12">
              <p:embed/>
            </p:oleObj>
          </a:graphicData>
        </a:graphic>
      </p:graphicFrame>
    </p:spTree>
    <p:extLst>
      <p:ext uri="{BB962C8B-B14F-4D97-AF65-F5344CB8AC3E}">
        <p14:creationId xmlns:p14="http://schemas.microsoft.com/office/powerpoint/2010/main" xmlns="" val="81955682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322615932"/>
              </p:ext>
            </p:extLst>
          </p:nvPr>
        </p:nvGraphicFramePr>
        <p:xfrm>
          <a:off x="508000" y="1412776"/>
          <a:ext cx="8128000" cy="4797733"/>
        </p:xfrm>
        <a:graphic>
          <a:graphicData uri="http://schemas.openxmlformats.org/presentationml/2006/ole">
            <p:oleObj spid="_x0000_s39944" name="文档" r:id="rId7" imgW="4079943" imgH="2407914" progId="Word.Document.12">
              <p:embed/>
            </p:oleObj>
          </a:graphicData>
        </a:graphic>
      </p:graphicFrame>
    </p:spTree>
    <p:extLst>
      <p:ext uri="{BB962C8B-B14F-4D97-AF65-F5344CB8AC3E}">
        <p14:creationId xmlns:p14="http://schemas.microsoft.com/office/powerpoint/2010/main" xmlns="" val="43151552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《史记》是中国历史上第一部纪传体通史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被列为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之首。原名《太史公书》。该书是中国古代最著名的古典典籍之一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记载了上自上古传说中的黄帝时代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下至汉武帝元狩元年间共三千多年的历史。全书包括十二本纪、三十世家、七十列传、十表、八书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共一百三十篇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五十二万六千五百余字。《史记》对后世史学和文学的发展都产生了深远影响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被鲁迅誉为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史家之绝唱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无韵之《离骚》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815551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258792005"/>
              </p:ext>
            </p:extLst>
          </p:nvPr>
        </p:nvGraphicFramePr>
        <p:xfrm>
          <a:off x="508000" y="1484784"/>
          <a:ext cx="8128000" cy="4848672"/>
        </p:xfrm>
        <a:graphic>
          <a:graphicData uri="http://schemas.openxmlformats.org/presentationml/2006/ole">
            <p:oleObj spid="_x0000_s40968" name="文档" r:id="rId7" imgW="4037474" imgH="2407914" progId="Word.Document.12">
              <p:embed/>
            </p:oleObj>
          </a:graphicData>
        </a:graphic>
      </p:graphicFrame>
    </p:spTree>
    <p:extLst>
      <p:ext uri="{BB962C8B-B14F-4D97-AF65-F5344CB8AC3E}">
        <p14:creationId xmlns:p14="http://schemas.microsoft.com/office/powerpoint/2010/main" xmlns="" val="43948818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666486543"/>
              </p:ext>
            </p:extLst>
          </p:nvPr>
        </p:nvGraphicFramePr>
        <p:xfrm>
          <a:off x="508000" y="1412776"/>
          <a:ext cx="8128000" cy="4644091"/>
        </p:xfrm>
        <a:graphic>
          <a:graphicData uri="http://schemas.openxmlformats.org/presentationml/2006/ole">
            <p:oleObj spid="_x0000_s41992" name="文档" r:id="rId7" imgW="3837004" imgH="2191930" progId="Word.Document.12">
              <p:embed/>
            </p:oleObj>
          </a:graphicData>
        </a:graphic>
      </p:graphicFrame>
    </p:spTree>
    <p:extLst>
      <p:ext uri="{BB962C8B-B14F-4D97-AF65-F5344CB8AC3E}">
        <p14:creationId xmlns:p14="http://schemas.microsoft.com/office/powerpoint/2010/main" xmlns="" val="364099535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352373256"/>
              </p:ext>
            </p:extLst>
          </p:nvPr>
        </p:nvGraphicFramePr>
        <p:xfrm>
          <a:off x="508000" y="1268760"/>
          <a:ext cx="8128000" cy="4951877"/>
        </p:xfrm>
        <a:graphic>
          <a:graphicData uri="http://schemas.openxmlformats.org/presentationml/2006/ole">
            <p:oleObj spid="_x0000_s43016" name="文档" r:id="rId7" imgW="3952895" imgH="2407914" progId="Word.Document.12">
              <p:embed/>
            </p:oleObj>
          </a:graphicData>
        </a:graphic>
      </p:graphicFrame>
    </p:spTree>
    <p:extLst>
      <p:ext uri="{BB962C8B-B14F-4D97-AF65-F5344CB8AC3E}">
        <p14:creationId xmlns:p14="http://schemas.microsoft.com/office/powerpoint/2010/main" xmlns="" val="36685187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347572764"/>
              </p:ext>
            </p:extLst>
          </p:nvPr>
        </p:nvGraphicFramePr>
        <p:xfrm>
          <a:off x="508000" y="1369364"/>
          <a:ext cx="8128000" cy="4373271"/>
        </p:xfrm>
        <a:graphic>
          <a:graphicData uri="http://schemas.openxmlformats.org/presentationml/2006/ole">
            <p:oleObj spid="_x0000_s44040" name="文档" r:id="rId7" imgW="3859678" imgH="2075825" progId="Word.Document.12">
              <p:embed/>
            </p:oleObj>
          </a:graphicData>
        </a:graphic>
      </p:graphicFrame>
    </p:spTree>
    <p:extLst>
      <p:ext uri="{BB962C8B-B14F-4D97-AF65-F5344CB8AC3E}">
        <p14:creationId xmlns:p14="http://schemas.microsoft.com/office/powerpoint/2010/main" xmlns="" val="247078659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16171"/>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阅读下列文段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楚左尹项伯者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项羽季父也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素善留侯张良。张良是时从沛公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项伯乃夜驰之沛公军</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私见张良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具告以事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欲呼张良与俱去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毋从俱死也。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臣为韩王送沛公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沛公今事有急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亡去不义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良乃入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具告沛公。沛公大惊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谁为大王为此计者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鲰生说我曰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毋内诸侯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秦地可尽王也。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料大王士卒足以当项王乎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沛公默然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固不如也。且为之奈何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请往谓项伯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言沛公不敢背项王也。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君安与项伯有故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秦时与臣游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项伯杀人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今事有急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故幸来告良。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孰与君少长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君为我呼入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吾得兄事之。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要项伯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项伯即入见沛公。沛公奉卮酒为寿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约为婚姻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吾入关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秋毫不敢有所近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籍吏民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封府库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而待将军。</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所以遣将守关者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备他盗之出入与非常也。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日夜望将军至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岂敢反乎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愿伯具言臣之不敢倍德也。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项伯许诺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谓沛公曰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旦日不可不蚤自来谢项王。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于是项伯复夜去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具以沛公言报项王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沛公不先破关中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公岂敢入乎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今人有大功而击之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不义也。不如因善遇之。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项王许诺。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6120212"/>
      </p:ext>
    </p:extLst>
  </p:cSld>
  <p:clrMapOvr>
    <a:masterClrMapping/>
  </p:clrMapOvr>
  <p:transition spd="slow">
    <p:randomBar dir="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对文中下列词语的解释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意思是浅陋无知的小人。鲰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卑微。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兄事之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用对待兄长的礼节侍奉他。兄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名词作状语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用对待兄长的礼节。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籍吏民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官吏、百姓的户籍。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约为婚姻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约定和项伯成为姻亲。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籍吏民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登记官吏、居民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就是造官吏名册和户籍册。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2600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骂鲰生、拉拢项伯等细节表现出了刘邦能言善辩、善于应变的性格。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项羽信任项伯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为鸿门宴最后的结局埋下伏笔。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紧急形势下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张良只要刘邦去见项伯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可见他也不知如何是好。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项伯为报私恩夜访张良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这使战争忽然出现了转机。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不知如何是好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张良给刘邦出了关键的一计。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48204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项伯乃夜驰之沛公军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私见张良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具告以事。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所以遣将守关者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备他盗之出入与非常也。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具告以事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介词短语后置。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意外的变故。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项伯连夜赶到刘邦驻地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秘密地会见张良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把事情详细告诉了他。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之所以派遣将士把守关卡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是为了防备其他流寇的进入和意外的变故。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77003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1845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二、诗歌鉴赏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钱塘观潮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施闰章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海色雨中开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涛飞江上台。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声驱千骑疾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气卷万山来。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绝岸愁倾覆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轻舟故溯洄。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氐鸟夷</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有遗恨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终古使人衰。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氐鸟夷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皮袋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这里借指潮神伍子胥。据《吴越春秋》等记载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春秋吴国大夫伍子胥因劝谏吴王夫差而被疏远、赐死。伍子胥临死时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嘱咐家人把他的眼睛挖出来或者把他的头割下来悬挂在南城门上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以便看到吴国的灭亡。吴王大怒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下令用氐鸟夷把他的尸体包裹起来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投入钱塘江。后来伍子胥化为钱塘江潮神。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50209957"/>
              </p:ext>
            </p:extLst>
          </p:nvPr>
        </p:nvGraphicFramePr>
        <p:xfrm>
          <a:off x="508000" y="2040761"/>
          <a:ext cx="8128000" cy="4165061"/>
        </p:xfrm>
        <a:graphic>
          <a:graphicData uri="http://schemas.openxmlformats.org/presentationml/2006/ole">
            <p:oleObj spid="_x0000_s3082" name="文档" r:id="rId5" imgW="3894229" imgH="1995057"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下列对本诗相关内容和艺术特色的分析鉴赏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首联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海色雨中开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涛飞江上台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表明作者是在雨中观潮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潮水来时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在迷蒙的雨点和潮水冲击下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海色随潮水展开。潮来时浪涛飞向钱塘江上的观潮台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极写潮水声势之大。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颔联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声驱千骑疾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气卷万山来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同时运用了比拟、夸张、视听结合等修辞手法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写出了钱塘江潮仿佛驱赶着千万匹马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又仿佛将千万座山席卷而来的气势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惊心动魄。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绝岸愁倾覆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中运用一个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通过写岸边峭壁被潮水拍打时生怕被冲垮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写出了诗人对潮水冲垮堤岸的担忧之情</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0311792"/>
      </p:ext>
    </p:extLst>
  </p:cSld>
  <p:clrMapOvr>
    <a:masterClrMapping/>
  </p:clrMapOvr>
  <p:transition spd="slow">
    <p:randomBar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轻舟故溯洄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写江中的弄潮儿故意在潮水上涨时随着潮头起伏腾跃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在水中回旋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写出了弄潮儿的高超本领。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两字的对举富有生趣。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前三联写观潮所见景象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诗人运用多种表现手法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极力描写潮声之大、水势之猛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写实中渗透想象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描摹生动具体。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视听结合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并非修辞手法。</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字是拟人的手法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通过写岸边峭壁被潮水拍打时生怕被冲垮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写出了潮水的气势。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17267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诗歌尾联对表现诗歌主题有什么作用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把钱塘江的滔天巨浪及其排山倒海的不凡气势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想象成是伍子胥充满遗恨的冤魂兴起的。以江潮的怒态象征伍子胥的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之大之强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表达了作者对伍子胥充满深深的同情、惋惜与慨叹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深化了诗歌的主题。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686096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对比手法在写作中的运用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《鸿门宴》运用对比手法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成功塑造了个性鲜明的人物形象。如项羽在优势下恃勇骄横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毫无远虑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刘邦在劣势下则能屈辱自重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善于保护自己。项羽刚愎自用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粗疏麻痹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拙于应变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刘邦善于采纳意见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能随机应变。项羽任人唯亲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致使谋臣不能施其谋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将士不能效其力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刘邦则知人善任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谋臣能从容定计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将士能见危受命。项羽养奸遗患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又自绝敌营内应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刘邦则有奸必肃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又能争取敌营的人为自己效劳。这样的对比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使人物性格更加鲜明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并暗示了刘胜项败的必然趋势。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0450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请仿照本文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根据提供的情境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运用对比手法描写一个片段</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小女孩的爸爸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污水里有两角钱。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蒙蒙细雨。公园内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一个穿着洁白小天鹅裙的女孩挣脱爸爸的手向前跑去。她停在一摊污水前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从水里捡出两角钱。污水湿了她的小手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弄脏了她的白裙。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跑到一位妇女身旁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仰起秀丽的小脸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甜甜地笑着。那妇女看了看被污水浸湿了的两角票子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皱皱眉头说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扭头走开。女孩愣在那儿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心中犯疑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明明看见钱是从那阿姨钱包里掉出来的嘛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小女孩抬起头又望了望那位妇女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可巧那位妇女回身瞥了她一眼。爸爸赶上来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打落小女孩手中的钱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钱又飘进那摊污水里。小女孩茫然地站着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睁大了眼睛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875648"/>
      </p:ext>
    </p:extLst>
  </p:cSld>
  <p:clrMapOvr>
    <a:masterClrMapping/>
  </p:clrMapOvr>
  <p:transition spd="slow">
    <p:pull dir="l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3908"/>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跨越挑战的鸿沟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敌近而静者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恃其险也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远而挑战者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欲人之进也。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就可以享受胜利的喜悦。</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巴顿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人生要不是大胆地冒险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便是一无所获。</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如果你从不接受挑战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就感受不到胜利的刺激。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英国彦语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所谓活着的人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就是不断挑战的人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不断攀登命运险峰的人。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别向不幸屈服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应该更大胆、更积极地向不幸挑战。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古罗马诗人威吉尔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不敢冒险的人既无骡子又无马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过分冒险的人既丢骡子又丢马。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拉伯雷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不要回避苦恼和困难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挺起身来向它挑战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进而克服它。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池田大作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比萨斜塔实验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伽利略在比萨斜塔上用两个不同重量的铁球经过实验得出了一个结论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物体做自由落体时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不因重量而呈现不同的速度</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亚里士多德认为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不同重量的物体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从高处下降的速度与重量成正比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重的一定较轻的先落地。这个结论到伽利略时差不多近</a:t>
            </a:r>
            <a:r>
              <a:rPr lang="en-US" altLang="zh-CN" sz="2200" dirty="0">
                <a:solidFill>
                  <a:srgbClr val="000000"/>
                </a:solidFill>
                <a:latin typeface="Times New Roman" panose="02020603050405020304" pitchFamily="18" charset="0"/>
                <a:cs typeface="Times New Roman" panose="02020603050405020304" pitchFamily="18" charset="0"/>
              </a:rPr>
              <a:t>2 000</a:t>
            </a:r>
            <a:r>
              <a:rPr lang="zh-CN" altLang="zh-CN" sz="2200" dirty="0">
                <a:solidFill>
                  <a:srgbClr val="000000"/>
                </a:solidFill>
                <a:latin typeface="Times New Roman" panose="02020603050405020304" pitchFamily="18" charset="0"/>
                <a:cs typeface="Times New Roman" panose="02020603050405020304" pitchFamily="18" charset="0"/>
              </a:rPr>
              <a:t>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还未有人公开怀疑过。伽利略经过再三的观察、研究、实验后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发现如果将两个不同重量的物体同时从同一高度放下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两者将会同时落地。于是伽利略大胆地向亚里士多德的观点进行了挑战。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6028535"/>
      </p:ext>
    </p:extLst>
  </p:cSld>
  <p:clrMapOvr>
    <a:masterClrMapping/>
  </p:clrMapOvr>
  <p:transition spd="slow">
    <p:pull dir="l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攀登着的植物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植物学家对阿尔卑斯山脉的植被进行考察之后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发现了一个奇怪现象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许多高山上的植物品种正在增加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许多山底牧场上开放的花已经开到了海拔</a:t>
            </a:r>
            <a:r>
              <a:rPr lang="en-US" altLang="zh-CN" sz="2200" dirty="0">
                <a:solidFill>
                  <a:srgbClr val="000000"/>
                </a:solidFill>
                <a:latin typeface="Times New Roman" panose="02020603050405020304" pitchFamily="18" charset="0"/>
                <a:cs typeface="Times New Roman" panose="02020603050405020304" pitchFamily="18" charset="0"/>
              </a:rPr>
              <a:t>2 000</a:t>
            </a:r>
            <a:r>
              <a:rPr lang="zh-CN" altLang="zh-CN" sz="2200" dirty="0">
                <a:solidFill>
                  <a:srgbClr val="000000"/>
                </a:solidFill>
                <a:latin typeface="Times New Roman" panose="02020603050405020304" pitchFamily="18" charset="0"/>
                <a:cs typeface="Times New Roman" panose="02020603050405020304" pitchFamily="18" charset="0"/>
              </a:rPr>
              <a:t>米的高山雪带上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而原先雪带上的植物则超过雪带向更高处攀登。植物学家研究了有关科学文献发现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造成这种情况的主要原因是阿尔卑斯山地区的气温逐渐升高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这些适宜在低气温环境里生长的植物为了寻找适宜的温度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不得不向更高的山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。植物学家还发现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它们的生命力要比以前还强盛得多。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8689686"/>
      </p:ext>
    </p:extLst>
  </p:cSld>
  <p:clrMapOvr>
    <a:masterClrMapping/>
  </p:clrMapOvr>
  <p:transition spd="slow">
    <p:pull dir="l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1916832"/>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那是五十多年前的事了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那时我才四岁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妈妈带我进城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我们拐进了威格顿先生的糖果铺。威格顿先生是一位白发苍苍的老人。我一进店门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立刻被柜台里琳琅满目的糖果迷住了。那天妈妈给我买了一些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7375763"/>
      </p:ext>
    </p:extLst>
  </p:cSld>
  <p:clrMapOvr>
    <a:masterClrMapping/>
  </p:clrMapOvr>
  <p:transition spd="slow">
    <p:pull dir="l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我做了一项决定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要独自去威格顿先生的店铺里买糖果。尽管我对钱一无所知。一次我趁妈妈又带我进城的时机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独自去了威格顿先生的店铺。我走近柜台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挑了一些各式各样的糖果后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威格顿先生弯下身对我说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你有钱买这么多糖果吗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我有好多好多的钱。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我伸出手把七个用锡纸包好的樱桃核放进威格顿先生手中。威格顿先生站在那儿默默地注视他手中的这些樱桃核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好长时间像是发现了什么似的。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不够吗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我担心地问。他轻叹口气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我看是多了点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我给你找钱。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他拉开了抽屉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他从里面弯下了身子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把两分钱放进了我伸出的手中。妈妈知道后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训斥我不该独自离开去买糖果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但她从来也没想起要问我买糖的钱是从哪儿来的。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1896931"/>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3939314"/>
              </p:ext>
            </p:extLst>
          </p:nvPr>
        </p:nvGraphicFramePr>
        <p:xfrm>
          <a:off x="508000" y="1270928"/>
          <a:ext cx="8128000" cy="3141192"/>
        </p:xfrm>
        <a:graphic>
          <a:graphicData uri="http://schemas.openxmlformats.org/presentationml/2006/ole">
            <p:oleObj spid="_x0000_s4106" name="文档" r:id="rId5" imgW="3894229" imgH="1504315" progId="Word.Document.12">
              <p:embed/>
            </p:oleObj>
          </a:graphicData>
        </a:graphic>
      </p:graphicFrame>
      <p:sp>
        <p:nvSpPr>
          <p:cNvPr id="4" name="矩形 3"/>
          <p:cNvSpPr>
            <a:spLocks noChangeAspect="1"/>
          </p:cNvSpPr>
          <p:nvPr/>
        </p:nvSpPr>
        <p:spPr>
          <a:xfrm>
            <a:off x="508000" y="3933056"/>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距关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毋内诸侯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距</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把守</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接纳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使进入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张良出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要</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邀请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愿伯具言臣之不敢倍德也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背叛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旦日不可不蚤自来谢项王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蚤</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今将军与臣有郤</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郤</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隔阂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嫌怨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025037" y="4397588"/>
            <a:ext cx="493513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25037" y="4797290"/>
            <a:ext cx="197901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55976" y="5206475"/>
            <a:ext cx="197901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46057" y="5604608"/>
            <a:ext cx="137807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5663" y="6013291"/>
            <a:ext cx="261248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1483354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340768"/>
            <a:ext cx="8128000" cy="492865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我们搬家了。我长大后也结了婚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我和妻子开了一家鱼店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出售外国鱼种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这些鱼大都五美元以上一对。一天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一个五六岁的小姑娘带着她的弟弟来到店里。他们站在鱼缸前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盯着五光十色的鱼儿。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这鱼我们能买几条吗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只要你有足够的钱。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我们有好多好多的钱。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这信心十足的神情给我</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一种奇怪而又熟悉的感觉。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他们围着鱼缸边走边向我指出他们挑好的几种鱼。我用纱网把鱼放进容器中。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把几个分币放在我手上。这一刹那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我领悟到威格顿先生多年前的那件事给我的影响。我只是在这时才懂得了当年我对老人的挑战。小女孩期望地站在我面前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小声地问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钱不够吗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太多了点。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我喉咙发堵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好不容易才说出话来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我还要找给你钱呢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我把两分钱放在了她手中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6338420"/>
      </p:ext>
    </p:extLst>
  </p:cSld>
  <p:clrMapOvr>
    <a:masterClrMapping/>
  </p:clrMapOvr>
  <p:transition spd="slow">
    <p:pull dir="l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556792"/>
            <a:ext cx="8128000" cy="127862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站在旁边干活的妻子问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你知道给了他们多少条鱼吗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大概值三十元钱吧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可是我不能不给啊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但我对妻子讲完老威格顿的故事后</a:t>
            </a:r>
            <a:r>
              <a:rPr lang="en-US" altLang="zh-CN" sz="2200" dirty="0">
                <a:solidFill>
                  <a:srgbClr val="000000"/>
                </a:solidFill>
                <a:latin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她的眼睛湿润了。</a:t>
            </a:r>
            <a:endParaRPr lang="zh-CN" altLang="en-US" sz="2200" dirty="0"/>
          </a:p>
        </p:txBody>
      </p:sp>
      <p:sp>
        <p:nvSpPr>
          <p:cNvPr id="6" name="矩形 5"/>
          <p:cNvSpPr>
            <a:spLocks noChangeAspect="1"/>
          </p:cNvSpPr>
          <p:nvPr/>
        </p:nvSpPr>
        <p:spPr>
          <a:xfrm>
            <a:off x="508000" y="2861355"/>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故事的开端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故事的高潮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故事的结局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smtClean="0">
                <a:solidFill>
                  <a:srgbClr val="000000"/>
                </a:solidFill>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妻子被感动得流泪了。这样结尾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含蓄生动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更加突出了故事的感人力量。</a:t>
            </a:r>
            <a:endParaRPr lang="zh-CN" altLang="en-US" sz="2200" dirty="0"/>
          </a:p>
        </p:txBody>
      </p:sp>
    </p:spTree>
    <p:extLst>
      <p:ext uri="{BB962C8B-B14F-4D97-AF65-F5344CB8AC3E}">
        <p14:creationId xmlns:p14="http://schemas.microsoft.com/office/powerpoint/2010/main" xmlns="" val="612031855"/>
      </p:ext>
    </p:extLst>
  </p:cSld>
  <p:clrMapOvr>
    <a:masterClrMapping/>
  </p:clrMapOvr>
  <p:transition spd="slow">
    <p:pull dir="l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6" name="矩形 5"/>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故事的主人公是谁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他具有怎样的品质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本篇文章名为《挑战》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具体是什么事情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为什么说这件事是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挑战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威格顿先生。一位心灵美好、态度慈祥、尊重和保护童心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为培养儿童独立生活能力而承担社会责任的长者。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独自拿用锡纸仔细包好的樱桃核去威格顿先生店里买糖果的这件事。因为这将要求威格顿在金钱与保护孩子的纯洁童心之间做出选择。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337179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wipe(down)">
                                      <p:cBhvr>
                                        <p:cTn id="1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8234"/>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三、一词多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19621384"/>
              </p:ext>
            </p:extLst>
          </p:nvPr>
        </p:nvGraphicFramePr>
        <p:xfrm>
          <a:off x="323528" y="1916832"/>
          <a:ext cx="8128000" cy="3803381"/>
        </p:xfrm>
        <a:graphic>
          <a:graphicData uri="http://schemas.openxmlformats.org/presentationml/2006/ole">
            <p:oleObj spid="_x0000_s5130" name="文档" r:id="rId5" imgW="3837004" imgH="1795299" progId="Word.Document.12">
              <p:embed/>
            </p:oleObj>
          </a:graphicData>
        </a:graphic>
      </p:graphicFrame>
      <p:sp>
        <p:nvSpPr>
          <p:cNvPr id="6" name="矩形 5"/>
          <p:cNvSpPr/>
          <p:nvPr/>
        </p:nvSpPr>
        <p:spPr>
          <a:xfrm>
            <a:off x="4283968" y="19888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31840" y="2554630"/>
            <a:ext cx="9361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54082" y="307377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42114" y="362044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9718" y="415935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35606" y="4706900"/>
            <a:ext cx="12342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66050" y="5239760"/>
            <a:ext cx="272603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354608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82385214"/>
              </p:ext>
            </p:extLst>
          </p:nvPr>
        </p:nvGraphicFramePr>
        <p:xfrm>
          <a:off x="508000" y="1412776"/>
          <a:ext cx="8128000" cy="4892943"/>
        </p:xfrm>
        <a:graphic>
          <a:graphicData uri="http://schemas.openxmlformats.org/presentationml/2006/ole">
            <p:oleObj spid="_x0000_s6154" name="文档" r:id="rId5" imgW="3837004" imgH="2309838" progId="Word.Document.12">
              <p:embed/>
            </p:oleObj>
          </a:graphicData>
        </a:graphic>
      </p:graphicFrame>
      <p:sp>
        <p:nvSpPr>
          <p:cNvPr id="5" name="矩形 4"/>
          <p:cNvSpPr/>
          <p:nvPr/>
        </p:nvSpPr>
        <p:spPr>
          <a:xfrm>
            <a:off x="3337590" y="1484784"/>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37591" y="2031979"/>
            <a:ext cx="29830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14105" y="2564904"/>
            <a:ext cx="174998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15350" y="3116801"/>
            <a:ext cx="5880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36701" y="3665952"/>
            <a:ext cx="5880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7210" y="4190185"/>
            <a:ext cx="118703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36564" y="4755966"/>
            <a:ext cx="5880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3768" y="5290934"/>
            <a:ext cx="5880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30354" y="5836846"/>
            <a:ext cx="5880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365428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366</TotalTime>
  <Words>6904</Words>
  <Application>Microsoft Office PowerPoint</Application>
  <PresentationFormat>全屏显示(4:3)</PresentationFormat>
  <Paragraphs>399</Paragraphs>
  <Slides>72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74" baseType="lpstr">
      <vt:lpstr>测控设计模板14新</vt:lpstr>
      <vt:lpstr>文档</vt:lpstr>
      <vt:lpstr>9　鸿门宴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119</cp:revision>
  <dcterms:created xsi:type="dcterms:W3CDTF">2014-04-23T05:53:17Z</dcterms:created>
  <dcterms:modified xsi:type="dcterms:W3CDTF">2017-09-09T13:31:54Z</dcterms:modified>
</cp:coreProperties>
</file>