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263" r:id="rId3"/>
    <p:sldId id="264" r:id="rId4"/>
    <p:sldId id="316" r:id="rId5"/>
    <p:sldId id="311" r:id="rId6"/>
    <p:sldId id="312" r:id="rId7"/>
    <p:sldId id="317" r:id="rId8"/>
    <p:sldId id="318" r:id="rId9"/>
    <p:sldId id="319" r:id="rId10"/>
    <p:sldId id="320" r:id="rId11"/>
    <p:sldId id="265" r:id="rId12"/>
    <p:sldId id="321" r:id="rId13"/>
    <p:sldId id="322" r:id="rId14"/>
    <p:sldId id="323" r:id="rId15"/>
    <p:sldId id="324" r:id="rId16"/>
    <p:sldId id="313" r:id="rId17"/>
    <p:sldId id="325" r:id="rId18"/>
    <p:sldId id="314" r:id="rId19"/>
    <p:sldId id="315" r:id="rId20"/>
    <p:sldId id="326" r:id="rId21"/>
    <p:sldId id="310" r:id="rId22"/>
    <p:sldId id="327" r:id="rId23"/>
    <p:sldId id="328" r:id="rId24"/>
    <p:sldId id="329" r:id="rId25"/>
    <p:sldId id="330" r:id="rId26"/>
    <p:sldId id="33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1.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2</a:t>
            </a:r>
            <a:r>
              <a:rPr lang="zh-CN" altLang="zh-CN" sz="1600" dirty="0" smtClean="0"/>
              <a:t>　</a:t>
            </a:r>
            <a:r>
              <a:rPr lang="zh-CN" altLang="zh-CN" sz="1600" b="1" dirty="0" smtClean="0"/>
              <a:t>奥斯威辛没有什么新闻</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9.xml"/><Relationship Id="rId5" Type="http://schemas.openxmlformats.org/officeDocument/2006/relationships/slide" Target="slide18.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a:t>
            </a:r>
            <a:r>
              <a:rPr lang="zh-CN" altLang="zh-CN" b="1" dirty="0"/>
              <a:t>奥斯威辛没有什么新闻</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(3)</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目瞪口呆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瞠目结舌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张口结舌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三者都可形容惊呆的样子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但在表示说不出来的程度上不一样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瞠目结舌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张口结舌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程度较重。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瞠目结舌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为书面语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张口结舌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书面语常用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口语中也常用。同时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表示惊呆的神态也不同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瞪着眼睛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瞠目结舌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张口结舌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张着嘴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弟弟看着被打碎的花瓶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吓得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目瞪口呆</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他问这个同学的时候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别的同学也不得不倾耳静听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注意前后情节的线索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否则突然被问到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便不免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瞠目结舌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不知所答。</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他神色慌张、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张口结舌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老板由此断定他私吞了这笔巨款。</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220072" y="3943942"/>
            <a:ext cx="1080120"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36148" y="4751570"/>
            <a:ext cx="1097713"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39780" y="5145849"/>
            <a:ext cx="1256156"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42560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31584" y="1916832"/>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品味新闻中富有意蕴的句子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这则新闻语言简练准确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意味隽永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很多句子精警有力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发人深省。细读下列句子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品味其丰富的意蕴。</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奥斯威辛就没有什么新闻好报道了。但是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有一种无形的压力迫使你提起笔来。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这里发生的一切都已成为过去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已没有什么新鲜的东西可以再写了。但强烈的使命感、责任感又迫使作者拿起笔来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用文章控诉纳粹罪行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纪念无辜的受害者</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参观者默默地迈着步子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先是很快地望上一眼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当他的脑海中浮现出牢房、毒气室、地牢和刑房时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脚步就逐渐放慢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简直是在地上拖着走。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默默地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写出了参观者内心的凝重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很快地望上一眼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是因为不忍心细看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脚步就逐渐放慢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简直是在地上拖着走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是因为他们被纳粹的暴行震撼了。简单的几个充满主观感受的动作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描绘出了参观者复杂的心理状态。</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5174433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i="1" dirty="0">
                <a:solidFill>
                  <a:srgbClr val="000000"/>
                </a:solidFill>
                <a:latin typeface="Arial" panose="020B0604020202020204" pitchFamily="34" charset="0"/>
                <a:ea typeface="黑体" panose="02010609060101010101" pitchFamily="49" charset="-122"/>
                <a:cs typeface="Times New Roman" panose="02020603050405020304" pitchFamily="18" charset="0"/>
              </a:rPr>
              <a:t>支一招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思考此类题目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要结合上下文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抓住关键词语来分析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并联系文章主旨、作者的写作意图进行综合考虑。</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含蓄委婉的句子要用直接明确的语言转述出来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恢复它的本来面目</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概括简练的句子要根据句子中的内容分点解说出来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内涵丰富的句子要说出它的浅层意思和深层意思。总体来讲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分析句子的深刻含义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要遵循由浅入深、由表及里的原则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至少要写出它在文章里的字面意思和表达出来的思想感情或深刻道理。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567764352"/>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96559" y="1167949"/>
            <a:ext cx="8128000" cy="5742341"/>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理解本文善于用细节说话的特点</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本文作者没有致力于描写集中营本身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而是巧妙地通过精彩的细节描写衬托出集中营的恐怖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从集中营给人们心理上造成的强烈震撼显现纳粹暴行在人类历史上留下的深深烙印。这些细节描写不仅展示了第二次世界大战背景下奥斯威辛集中营的场景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更引发了人们对生命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对人性的思考。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作者为什么在参观过程中花大量笔墨写参观者的行动和神情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控诉纳粹的残暴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今天作为一名参观者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看到这景象都万分恐惧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都无法忍受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可想而知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当年的纳粹又残暴到何种程度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这是任何心智健全的人所无法想象的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为什么在那么多的惨状中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要突出一个女孩子的照片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在充满死亡的残酷景象的背景上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强调一个美丽的、可爱的、对未来充满希望的生命被摧残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这是一种强烈对比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说明这是惨痛的悲剧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这样写更显出生命的光彩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死亡的残忍。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320648995"/>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问题思考</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6757"/>
            <a:ext cx="8128000" cy="289848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隐藏在字里行间的魔术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细节描写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就是对人物、环境的某一局部、某一特征的具体描摹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或对事件发展过程中某一细微事实的形象描写。高尔基称细节是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隐藏在字里行间的魔术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。人们读作品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常常会被一些细节打动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特别是那些思想光芒彻照肺腑的细节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那些艺术芳醇醉迷魂灵的细节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给人留下深刻的印象。久而久之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故事情节淡忘了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甚至书名都忘却了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可那些精彩的细节描写仍然鲜明灿烂地镶嵌在记忆中。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36720204"/>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文章一开始描述了奥斯威辛现在的情景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太阳和煦、明亮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一排排高大的白杨树长势喜人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在门前不远的草地上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还有儿童在嬉笑、打闹。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这是一幅多么美好的和平的景象。可是作者为什么说这是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最令人毛骨悚然的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像是一场噩梦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景象固然美好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却与这里的历史不相衬。因为这里曾经是个暗无天日的人间地狱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从来就见不到阳光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青草都枯萎凋残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。然而一踏进集中营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作者却吃惊地发现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这个该被历史永远诅咒的地方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竟然有着这么和平美好的景象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作者一时无法接受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所以感到可怕。作者无一字控诉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可是由此所体现出的强烈愤懑的感情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却让读者感到无比压抑。</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文章题目为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奥斯威辛没有什么新闻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在这里是什么意思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你是怎样理解的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其实是说这里发生的臭名昭著的纳粹法西斯罪行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世人早已知道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没有什么好说的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是讲这里除了世人皆知的法西斯罪行之外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没有什么值得张扬的事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但是作者还是要写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要继续揭露法西斯的罪行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让世人永志不忘。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32776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427943696"/>
              </p:ext>
            </p:extLst>
          </p:nvPr>
        </p:nvGraphicFramePr>
        <p:xfrm>
          <a:off x="508000" y="1846700"/>
          <a:ext cx="8128000" cy="3418599"/>
        </p:xfrm>
        <a:graphic>
          <a:graphicData uri="http://schemas.openxmlformats.org/presentationml/2006/ole">
            <p:oleObj spid="_x0000_s4100" name="Document" r:id="rId7" imgW="3838193" imgH="1615177"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《奥斯威辛没有什么新闻》突破新闻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零度写作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以冷峻的视角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深沉地描述了今天的奥斯威辛集中营纪念馆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充分地表现了一个新闻记者的使命感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更以迫人的力量震撼生者的心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成为新闻史不朽的名篇。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你们学校每年都要举行运动会吧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请你运用细节描写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描绘运动会或学校其他体育活动的一个片段。</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756094644"/>
              </p:ext>
            </p:extLst>
          </p:nvPr>
        </p:nvGraphicFramePr>
        <p:xfrm>
          <a:off x="508000" y="928915"/>
          <a:ext cx="8128000" cy="5254170"/>
        </p:xfrm>
        <a:graphic>
          <a:graphicData uri="http://schemas.openxmlformats.org/presentationml/2006/ole">
            <p:oleObj spid="_x0000_s1028" name="Document" r:id="rId3" imgW="4000172" imgH="2586657"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问题思考</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7360"/>
            <a:ext cx="8128000" cy="411728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000000"/>
                </a:solidFill>
                <a:latin typeface="Times New Roman" panose="02020603050405020304" pitchFamily="18" charset="0"/>
                <a:cs typeface="Times New Roman" panose="02020603050405020304" pitchFamily="18" charset="0"/>
              </a:rPr>
              <a:t>跑道上的接力赛最有趣。男生和女生各站成一排整齐的队伍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站在第一位的男生和女生各拿一根接力棒。随着裁判员的一声哨响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双方队员各自奔向对面又返回来。哇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那名男生跑得好快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他像雄鹰在空中飞翔一样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把接力棒传给了第二名同学。第二名男生的速度也不赖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他像狮子捕捉猎物一样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顺利地完成了他的接力任务。第三名同学的速度更快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他像豹子一样飞奔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当然女生也不赖啰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男生的接力刚完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女生的接力也结束了。当然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女生还是被男生战胜了。男生们笑成一团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他们在操场上飞奔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在操场上欢呼。女生们则垂头丧气地坐在田径场上。忽然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一名男生在女生面前做了个鬼脸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逗得女生们哈哈大笑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700377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8128000" cy="86716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奥斯威辛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3" name="Q01.eps" descr="id:2147488814;FounderCES"/>
          <p:cNvPicPr/>
          <p:nvPr/>
        </p:nvPicPr>
        <p:blipFill>
          <a:blip r:embed="rId2" cstate="print"/>
          <a:stretch>
            <a:fillRect/>
          </a:stretch>
        </p:blipFill>
        <p:spPr>
          <a:xfrm>
            <a:off x="3563888" y="1934193"/>
            <a:ext cx="1873721" cy="1471345"/>
          </a:xfrm>
          <a:prstGeom prst="rect">
            <a:avLst/>
          </a:prstGeom>
        </p:spPr>
      </p:pic>
      <p:sp>
        <p:nvSpPr>
          <p:cNvPr id="4" name="矩形 3"/>
          <p:cNvSpPr>
            <a:spLocks noChangeAspect="1"/>
          </p:cNvSpPr>
          <p:nvPr/>
        </p:nvSpPr>
        <p:spPr>
          <a:xfrm>
            <a:off x="323528" y="3563851"/>
            <a:ext cx="8312472" cy="252992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奥斯威辛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原本对我而言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一个标志纳粹大屠杀的符号。但当亲身来到这个符号面前时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一股莫名的沉重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居然压得你喘不过气来。奥斯威辛二号集中营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是杀死一百多万犹太人和一些波兰人、吉普赛人的灭绝营。高压电网里面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一排排砖木结构的牢房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一条普通的铁路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一直通向集中营的深处。牢房里面是鸽子笼一样的双层铺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一幢不大的牢房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最多四百平米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最多的时候能塞进七百人。灭绝</a:t>
            </a:r>
            <a:endParaRPr lang="zh-CN" altLang="en-US" sz="2200" dirty="0"/>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营用不着每天拿枪扫射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甚至不用枪。用闷罐车拉来的犹太人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马上进行分类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老弱病残者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直接进毒气室、焚尸炉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剩下的强制劳动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在饥饿、寒冷、没有起码的卫生条件下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一批批死掉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再进焚尸炉。焚尸炉二十四小时开工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向天空喷出浓烟。在这个过程中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犹太人所有的剩余价值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从体力到随身的衣物、金牙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甚至毛发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统统被榨取干净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为纳粹所用。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灭绝营是一架运转良好、高效而且有条不紊的机器。里面有人类文明成果的硬件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铁路、电网、毒气室、焚尸炉。也有文明的软件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严密的科层制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高效的管理。除了少数直接实施虐杀者之外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所有参与屠杀的人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都只是在发布指令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面对文件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或者按动电钮。血腥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手段有效地遮蔽了。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8562806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纳粹大屠杀的特色在于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就是人类文明进程的一个产物。人类走到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居然有人用文明的成果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成功地在无声中成批虐杀同类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这不能不说是人类文明进程的悲哀。不是因为面对面的战争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也不是像南京大屠杀那样是战后胜利者的兽性发泄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仅仅是因为纳粹主义的某种理念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在他们自己看来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这是一种所谓人种学科学依据的理念。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就这样被引入了歧途。我的疑问是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以后这样的歧途会不会再现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换一个花样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换一个名堂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6830048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奥斯威辛的第一集中营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现在是博物馆。每个馆里都有一排排的照片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那是当年的囚徒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被关进来的时候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纳粹管理者按惯例留档照的。当年的这些人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不是作为人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而是作为等待处理的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被塞进集中营的。但是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他们已经被还原成了一个个的人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如果能找到本人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还会在囚徒照旁边附上他们平时的照片。</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唯一遗憾的是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奥斯威辛没有中文解说。整个参观过程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我也没看到一个中国人。其实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中国人更需要看看奥斯威辛。</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选自《杂文选刊》</a:t>
            </a:r>
            <a:r>
              <a:rPr lang="en-US" altLang="zh-CN" sz="2200" dirty="0">
                <a:solidFill>
                  <a:srgbClr val="000000"/>
                </a:solidFill>
                <a:latin typeface="Times New Roman" panose="02020603050405020304" pitchFamily="18" charset="0"/>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4842265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文章选自作者的《旅欧日记》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记述了作者参观奥斯威辛集中营的感受。文章开篇欲扬先抑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先说奥斯威辛与自己的关系并不密切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在自己的记忆中只是一种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然后写自己参观奥斯威辛的感受。为表现德国纳粹在奥斯威辛的残暴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作者从集中营中犹太人、波兰人的遭遇写起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特别强调了纳粹大屠杀的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文明性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更深刻地揭示了人类如何对待文明的问题。</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808103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《奥斯威辛没有什么新闻》突破了新闻纯客观报道的原则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着眼于细节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以冷峻的视角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深沉地描述了今天的奥斯威辛集中营纪念馆。在恐怖与快乐、战争与和平、历史与现实的反差中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它召唤起人们关于灾难的记忆、关于生命的思考、关于人性的自省。它让我们牢记历史教训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珍爱这来之不易的和平生活。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这则材料可以用在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战争与和平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和平是人类共同的期盼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等话题或材料作文中。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1593097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492"/>
            <a:ext cx="8128000" cy="371101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奥斯威辛集中营是纳粹德国在第二次世界大战期间建立的最大的集中营。由于有上百万人在这里被德国法西斯杀害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因此它又被称为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杀人工厂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。德国法西斯在集中营内设立了用活人进行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医学试验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的专门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和实验室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还建有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个大规模杀人的毒气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浴室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及储尸窖和焚尸炉。</a:t>
            </a:r>
            <a:r>
              <a:rPr lang="en-US" altLang="zh-CN" sz="2200" dirty="0">
                <a:solidFill>
                  <a:srgbClr val="000000"/>
                </a:solidFill>
                <a:latin typeface="Times New Roman" panose="02020603050405020304" pitchFamily="18" charset="0"/>
                <a:cs typeface="Times New Roman" panose="02020603050405020304" pitchFamily="18" charset="0"/>
              </a:rPr>
              <a:t>1944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这里每天要焚烧约</a:t>
            </a:r>
            <a:r>
              <a:rPr lang="en-US" altLang="zh-CN" sz="2200" dirty="0">
                <a:solidFill>
                  <a:srgbClr val="000000"/>
                </a:solidFill>
                <a:latin typeface="Times New Roman" panose="02020603050405020304" pitchFamily="18" charset="0"/>
                <a:cs typeface="Times New Roman" panose="02020603050405020304" pitchFamily="18" charset="0"/>
              </a:rPr>
              <a:t>6 000</a:t>
            </a:r>
            <a:r>
              <a:rPr lang="zh-CN" altLang="zh-CN" sz="2200" dirty="0">
                <a:solidFill>
                  <a:srgbClr val="000000"/>
                </a:solidFill>
                <a:latin typeface="Times New Roman" panose="02020603050405020304" pitchFamily="18" charset="0"/>
                <a:cs typeface="Times New Roman" panose="02020603050405020304" pitchFamily="18" charset="0"/>
              </a:rPr>
              <a:t>具尸体。残暴的法西斯分子甚至在焚尸前敲掉受害者的金牙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剥下文身人的皮肤做灯罩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并剪下女人的长发编织成地毯。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德国法西斯先后在这里囚禁过</a:t>
            </a:r>
            <a:r>
              <a:rPr lang="en-US" altLang="zh-CN" sz="2200" dirty="0">
                <a:solidFill>
                  <a:srgbClr val="000000"/>
                </a:solidFill>
                <a:latin typeface="Times New Roman" panose="02020603050405020304" pitchFamily="18" charset="0"/>
                <a:cs typeface="Times New Roman" panose="02020603050405020304" pitchFamily="18" charset="0"/>
              </a:rPr>
              <a:t>130</a:t>
            </a:r>
            <a:r>
              <a:rPr lang="zh-CN" altLang="zh-CN" sz="2200" dirty="0">
                <a:solidFill>
                  <a:srgbClr val="000000"/>
                </a:solidFill>
                <a:latin typeface="Times New Roman" panose="02020603050405020304" pitchFamily="18" charset="0"/>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屠杀了</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其中绝大部分是犹太人。</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苏联红军解放了奥斯威辛集中营。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Q21.eps" descr="id:2147488678;FounderCES"/>
          <p:cNvPicPr/>
          <p:nvPr/>
        </p:nvPicPr>
        <p:blipFill>
          <a:blip r:embed="rId5" cstate="print"/>
          <a:stretch>
            <a:fillRect/>
          </a:stretch>
        </p:blipFill>
        <p:spPr>
          <a:xfrm>
            <a:off x="3959932" y="1337384"/>
            <a:ext cx="1224136" cy="1447803"/>
          </a:xfrm>
          <a:prstGeom prst="rect">
            <a:avLst/>
          </a:prstGeom>
        </p:spPr>
      </p:pic>
      <p:sp>
        <p:nvSpPr>
          <p:cNvPr id="2" name="矩形 1"/>
          <p:cNvSpPr>
            <a:spLocks noChangeAspect="1"/>
          </p:cNvSpPr>
          <p:nvPr/>
        </p:nvSpPr>
        <p:spPr>
          <a:xfrm>
            <a:off x="507999" y="2780928"/>
            <a:ext cx="8128000" cy="371101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奥斯威辛集中营旧址被辟为揭露纳粹战争罪行的博物馆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并被联合国教科文组织列为世界文化遗产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用以警示世界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每年有数十万人前往奥斯威辛集中营遗址参观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凭吊被纳粹迫害致死的人。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这篇新闻是美国记者罗森塔尔第二次世界大战后访问奥斯威辛集中营博物馆之后采写的。文章发表之后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被各大报纸争相转载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并获得了美国普利策新闻奖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成了新闻史上的佳作。这篇文章被美国普利策奖主席、新闻学教授霍恩伯格认为是罗森塔尔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写得最好的作品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17195047"/>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罗森塔尔</a:t>
            </a:r>
            <a:r>
              <a:rPr lang="en-US" altLang="zh-CN" sz="2200" dirty="0">
                <a:solidFill>
                  <a:srgbClr val="000000"/>
                </a:solidFill>
                <a:latin typeface="Times New Roman" panose="02020603050405020304" pitchFamily="18" charset="0"/>
                <a:cs typeface="Times New Roman" panose="02020603050405020304" pitchFamily="18" charset="0"/>
              </a:rPr>
              <a:t>(1922—2006),</a:t>
            </a:r>
            <a:r>
              <a:rPr lang="zh-CN" altLang="zh-CN" sz="2200" dirty="0">
                <a:solidFill>
                  <a:srgbClr val="000000"/>
                </a:solidFill>
                <a:latin typeface="Times New Roman" panose="02020603050405020304" pitchFamily="18" charset="0"/>
                <a:cs typeface="Times New Roman" panose="02020603050405020304" pitchFamily="18" charset="0"/>
              </a:rPr>
              <a:t>美国著名记者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《纽约时报》前执行主编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曾获</a:t>
            </a:r>
            <a:r>
              <a:rPr lang="en-US" altLang="zh-CN" sz="2200" dirty="0">
                <a:solidFill>
                  <a:srgbClr val="000000"/>
                </a:solidFill>
                <a:latin typeface="Times New Roman" panose="02020603050405020304" pitchFamily="18" charset="0"/>
                <a:cs typeface="Times New Roman" panose="02020603050405020304" pitchFamily="18" charset="0"/>
              </a:rPr>
              <a:t>1960</a:t>
            </a:r>
            <a:r>
              <a:rPr lang="zh-CN" altLang="zh-CN" sz="2200" dirty="0">
                <a:solidFill>
                  <a:srgbClr val="000000"/>
                </a:solidFill>
                <a:latin typeface="Times New Roman" panose="02020603050405020304" pitchFamily="18" charset="0"/>
                <a:cs typeface="Times New Roman" panose="02020603050405020304" pitchFamily="18" charset="0"/>
              </a:rPr>
              <a:t>年普利策新闻奖。</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普利策新闻奖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美国新闻界的最高奖项。自</a:t>
            </a:r>
            <a:r>
              <a:rPr lang="en-US" altLang="zh-CN" sz="2200" dirty="0">
                <a:solidFill>
                  <a:srgbClr val="000000"/>
                </a:solidFill>
                <a:latin typeface="Times New Roman" panose="02020603050405020304" pitchFamily="18" charset="0"/>
                <a:cs typeface="Times New Roman" panose="02020603050405020304" pitchFamily="18" charset="0"/>
              </a:rPr>
              <a:t>1917</a:t>
            </a:r>
            <a:r>
              <a:rPr lang="zh-CN" altLang="zh-CN" sz="2200" dirty="0">
                <a:solidFill>
                  <a:srgbClr val="000000"/>
                </a:solidFill>
                <a:latin typeface="Times New Roman" panose="02020603050405020304" pitchFamily="18" charset="0"/>
                <a:cs typeface="Times New Roman" panose="02020603050405020304" pitchFamily="18" charset="0"/>
              </a:rPr>
              <a:t>年以来每年颁发一次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个新闻奖和</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个艺术奖两类。普利策奖每年评选一次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评选结果一般都在</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月宣布</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月颁奖。该奖以约瑟夫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普利策的名字命名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他是美国著名的报纸编辑和经营者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先后买下了圣路易斯的《电讯报》和《纽约世界报》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并创立了编辑写作制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即记者采写的材料由编辑润色、整理、综合成稿件见报。这种写作规则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至今仍是整个新闻界的普遍原则。普利策对报纸的经营与编辑独树一帜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强调报纸发表新闻要真实和准确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文字要简洁和通俗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要花力气写好社论。普利策</a:t>
            </a:r>
            <a:r>
              <a:rPr lang="en-US" altLang="zh-CN" sz="2200" dirty="0">
                <a:solidFill>
                  <a:srgbClr val="000000"/>
                </a:solidFill>
                <a:latin typeface="Times New Roman" panose="02020603050405020304" pitchFamily="18" charset="0"/>
                <a:cs typeface="Times New Roman" panose="02020603050405020304" pitchFamily="18" charset="0"/>
              </a:rPr>
              <a:t>1911</a:t>
            </a:r>
            <a:r>
              <a:rPr lang="zh-CN" altLang="zh-CN" sz="2200" dirty="0">
                <a:solidFill>
                  <a:srgbClr val="000000"/>
                </a:solidFill>
                <a:latin typeface="Times New Roman" panose="02020603050405020304" pitchFamily="18" charset="0"/>
                <a:cs typeface="Times New Roman" panose="02020603050405020304" pitchFamily="18" charset="0"/>
              </a:rPr>
              <a:t>年去世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为纪念他的贡献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人们于</a:t>
            </a:r>
            <a:r>
              <a:rPr lang="en-US" altLang="zh-CN" sz="2200" dirty="0">
                <a:solidFill>
                  <a:srgbClr val="000000"/>
                </a:solidFill>
                <a:latin typeface="Times New Roman" panose="02020603050405020304" pitchFamily="18" charset="0"/>
                <a:cs typeface="Times New Roman" panose="02020603050405020304" pitchFamily="18" charset="0"/>
              </a:rPr>
              <a:t>1912</a:t>
            </a:r>
            <a:r>
              <a:rPr lang="zh-CN" altLang="zh-CN" sz="2200" dirty="0">
                <a:solidFill>
                  <a:srgbClr val="000000"/>
                </a:solidFill>
                <a:latin typeface="Times New Roman" panose="02020603050405020304" pitchFamily="18" charset="0"/>
                <a:cs typeface="Times New Roman" panose="02020603050405020304" pitchFamily="18" charset="0"/>
              </a:rPr>
              <a:t>年设立了普利策新闻奖。</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419896855"/>
              </p:ext>
            </p:extLst>
          </p:nvPr>
        </p:nvGraphicFramePr>
        <p:xfrm>
          <a:off x="531584" y="1326720"/>
          <a:ext cx="8128000" cy="5531280"/>
        </p:xfrm>
        <a:graphic>
          <a:graphicData uri="http://schemas.openxmlformats.org/presentationml/2006/ole">
            <p:oleObj spid="_x0000_s2052" name="Document" r:id="rId6" imgW="3895785" imgH="2651063"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931810324"/>
              </p:ext>
            </p:extLst>
          </p:nvPr>
        </p:nvGraphicFramePr>
        <p:xfrm>
          <a:off x="508000" y="1412776"/>
          <a:ext cx="8128000" cy="2666274"/>
        </p:xfrm>
        <a:graphic>
          <a:graphicData uri="http://schemas.openxmlformats.org/presentationml/2006/ole">
            <p:oleObj spid="_x0000_s3076" name="Document" r:id="rId6" imgW="3895785" imgH="1277317" progId="Word.Document.12">
              <p:embed/>
            </p:oleObj>
          </a:graphicData>
        </a:graphic>
      </p:graphicFrame>
      <p:sp>
        <p:nvSpPr>
          <p:cNvPr id="6" name="矩形 5"/>
          <p:cNvSpPr>
            <a:spLocks noChangeAspect="1"/>
          </p:cNvSpPr>
          <p:nvPr/>
        </p:nvSpPr>
        <p:spPr>
          <a:xfrm>
            <a:off x="531584" y="3861048"/>
            <a:ext cx="8128000" cy="167969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专程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专为某事而到某地。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毛骨悚然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形容很害怕的样子。</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不寒而栗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不寒冷而发抖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形容非常恐惧。</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14113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060848"/>
            <a:ext cx="8128000" cy="33047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毕竟</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究竟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二者都是副词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可用于非疑问句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表示强调或肯定。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只用于非疑问句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使用范围较广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既可用于非疑问句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又经常用于疑问句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表示追究。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还可作名词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有人认为散文比诗歌好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毕竟</a:t>
            </a:r>
            <a:r>
              <a:rPr lang="zh-CN" altLang="zh-CN" sz="2200" dirty="0">
                <a:solidFill>
                  <a:srgbClr val="000000"/>
                </a:solidFill>
                <a:latin typeface="Times New Roman" panose="02020603050405020304" pitchFamily="18" charset="0"/>
                <a:cs typeface="Times New Roman" panose="02020603050405020304" pitchFamily="18" charset="0"/>
              </a:rPr>
              <a:t>是个人的看法。</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究竟</a:t>
            </a:r>
            <a:r>
              <a:rPr lang="zh-CN" altLang="zh-CN" sz="2200" dirty="0">
                <a:solidFill>
                  <a:srgbClr val="000000"/>
                </a:solidFill>
                <a:latin typeface="Times New Roman" panose="02020603050405020304" pitchFamily="18" charset="0"/>
                <a:cs typeface="Times New Roman" panose="02020603050405020304" pitchFamily="18" charset="0"/>
              </a:rPr>
              <a:t>想要去什么地方</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5202494" y="4495736"/>
            <a:ext cx="567992"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432802" y="4904243"/>
            <a:ext cx="567992"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93252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395536" y="1916832"/>
            <a:ext cx="8128000" cy="330475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不可思议</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panose="02020503000000020003" pitchFamily="18" charset="-122"/>
                <a:ea typeface="方正宋黑_GBK"/>
                <a:cs typeface="Times New Roman" panose="02020603050405020304" pitchFamily="18" charset="0"/>
              </a:rPr>
              <a:t>不可理喻</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两者在构成上十分相似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不可思议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不可理喻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不能够用道理使他明白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形容固执或蛮横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不通情理。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panose="02020503000000020003" pitchFamily="18" charset="-12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以他们的篮球水平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居然赢得了这次比赛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不可思议</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据英国《每日邮报》报道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家长常会觉得青少年因为小小的细节或问题就大发雷霆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觉得孩子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不可理喻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家长的这种感觉或许是对的。</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7130345" y="3553682"/>
            <a:ext cx="1112851"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75540" y="4347526"/>
            <a:ext cx="1116540" cy="334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78328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语文模板.potx" id="{9C6A8938-2F6C-4DEB-97BE-68ABAF154A87}" vid="{EE0D3671-22AB-4BE8-9419-AF5451C479D3}"/>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18</TotalTime>
  <Words>2678</Words>
  <Application>Microsoft Office PowerPoint</Application>
  <PresentationFormat>全屏显示(4:3)</PresentationFormat>
  <Paragraphs>126</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测控设计模板14新</vt:lpstr>
      <vt:lpstr>Document</vt:lpstr>
      <vt:lpstr>2　奥斯威辛没有什么新闻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奥斯威辛没有什么新闻</dc:title>
  <dc:creator>Windows User</dc:creator>
  <cp:lastModifiedBy>Administrator</cp:lastModifiedBy>
  <cp:revision>5</cp:revision>
  <dcterms:created xsi:type="dcterms:W3CDTF">2017-06-09T08:35:14Z</dcterms:created>
  <dcterms:modified xsi:type="dcterms:W3CDTF">2017-09-09T13:04:41Z</dcterms:modified>
</cp:coreProperties>
</file>