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3E5465-7BEE-433D-8B6E-C08F7D70525A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E13E33-8050-4800-8261-BA841E3A9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Administrator\Local%20Settings\Temp\Local%20Settings\Temp\Rar$DI00.500\&#26032;&#24314;&#25991;&#20214;&#22841;%20(2)\&#35760;&#24565;&#21016;&#21644;&#29645;&#21531;.wma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2" name="Picture 4" descr="YW00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637" y="0"/>
            <a:ext cx="5440363" cy="6858000"/>
          </a:xfrm>
          <a:prstGeom prst="rect">
            <a:avLst/>
          </a:prstGeom>
          <a:noFill/>
        </p:spPr>
      </p:pic>
      <p:sp>
        <p:nvSpPr>
          <p:cNvPr id="247813" name="Text Box 5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0" y="1844824"/>
            <a:ext cx="5292080" cy="923330"/>
          </a:xfrm>
          <a:prstGeom prst="rect">
            <a:avLst/>
          </a:prstGeom>
          <a:solidFill>
            <a:schemeClr val="bg1">
              <a:alpha val="72000"/>
            </a:schemeClr>
          </a:solidFill>
          <a:ln w="57150" cmpd="thickThin">
            <a:solidFill>
              <a:srgbClr val="00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记 念 刘 和 珍 君</a:t>
            </a:r>
            <a:endParaRPr lang="zh-CN" altLang="en-US" dirty="0"/>
          </a:p>
        </p:txBody>
      </p:sp>
      <p:sp>
        <p:nvSpPr>
          <p:cNvPr id="7" name="Text Box 5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259632" y="3645024"/>
            <a:ext cx="1944216" cy="923330"/>
          </a:xfrm>
          <a:prstGeom prst="rect">
            <a:avLst/>
          </a:prstGeom>
          <a:solidFill>
            <a:schemeClr val="bg1">
              <a:alpha val="72000"/>
            </a:schemeClr>
          </a:solidFill>
          <a:ln w="57150" cmpd="thickThin">
            <a:solidFill>
              <a:srgbClr val="00336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鲁迅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324544" y="5445224"/>
            <a:ext cx="453650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2060"/>
                </a:solidFill>
                <a:latin typeface="楷体" charset="0"/>
                <a:ea typeface="楷体" charset="0"/>
                <a:sym typeface="Arial" pitchFamily="34" charset="0"/>
              </a:rPr>
              <a:t>安徽省歙县中学  吴志</a:t>
            </a:r>
            <a:r>
              <a:rPr lang="zh-CN" altLang="en-US" sz="2400" b="1" dirty="0" smtClean="0">
                <a:solidFill>
                  <a:srgbClr val="002060"/>
                </a:solidFill>
                <a:latin typeface="楷体" charset="0"/>
                <a:ea typeface="楷体" charset="0"/>
                <a:sym typeface="Arial" pitchFamily="34" charset="0"/>
              </a:rPr>
              <a:t>红</a:t>
            </a:r>
            <a:endParaRPr lang="en-US" altLang="zh-CN" sz="2400" b="1" dirty="0" smtClean="0">
              <a:solidFill>
                <a:srgbClr val="002060"/>
              </a:solidFill>
              <a:latin typeface="楷体" charset="0"/>
              <a:ea typeface="楷体" charset="0"/>
              <a:sym typeface="Arial" pitchFamily="34" charset="0"/>
            </a:endParaRP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2060"/>
                </a:solidFill>
                <a:latin typeface="楷体" charset="0"/>
                <a:ea typeface="楷体" charset="0"/>
                <a:sym typeface="Arial" pitchFamily="34" charset="0"/>
              </a:rPr>
              <a:t>2016.9.28</a:t>
            </a:r>
            <a:endParaRPr lang="zh-CN" altLang="en-US" sz="2400" b="1" dirty="0">
              <a:solidFill>
                <a:srgbClr val="002060"/>
              </a:solidFill>
              <a:latin typeface="楷体" charset="0"/>
              <a:ea typeface="楷体" charset="0"/>
              <a:sym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7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3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ChangeArrowheads="1"/>
          </p:cNvSpPr>
          <p:nvPr/>
        </p:nvSpPr>
        <p:spPr bwMode="auto">
          <a:xfrm>
            <a:off x="827584" y="764704"/>
            <a:ext cx="2386013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4000" b="1" dirty="0" smtClean="0">
                <a:solidFill>
                  <a:srgbClr val="FF3300"/>
                </a:solidFill>
              </a:rPr>
              <a:t>分析解读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452807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微笑和蔼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2992884"/>
            <a:ext cx="180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反抗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欣然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黯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然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毅然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2040" y="3258850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女性：从容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当局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者：凶残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流言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家：下劣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051720" y="3933056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4067944" y="4005064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" descr="C:\WINDOWS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60648"/>
            <a:ext cx="2520280" cy="256914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835696" y="191683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四处神态描写</a:t>
            </a:r>
            <a:endParaRPr lang="zh-CN" altLang="en-US" sz="3600" b="1" dirty="0">
              <a:solidFill>
                <a:srgbClr val="00206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7" grpId="0"/>
      <p:bldP spid="8" grpId="0" animBg="1"/>
      <p:bldP spid="9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530225" y="620713"/>
            <a:ext cx="2386013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研究探讨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67744" y="548680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latin typeface="Arial" pitchFamily="34" charset="0"/>
                <a:ea typeface="楷体_GB2312" pitchFamily="49" charset="-122"/>
              </a:rPr>
              <a:t>      </a:t>
            </a:r>
            <a:r>
              <a:rPr lang="zh-CN" altLang="en-US" sz="2400" b="1" dirty="0" smtClean="0">
                <a:latin typeface="Arial" pitchFamily="34" charset="0"/>
                <a:ea typeface="楷体_GB2312" pitchFamily="49" charset="-122"/>
              </a:rPr>
              <a:t>鲁</a:t>
            </a:r>
            <a:r>
              <a:rPr lang="zh-CN" altLang="en-US" sz="2400" b="1" dirty="0">
                <a:latin typeface="Arial" pitchFamily="34" charset="0"/>
                <a:ea typeface="楷体_GB2312" pitchFamily="49" charset="-122"/>
              </a:rPr>
              <a:t>迅为什么陷入“说”与“不说</a:t>
            </a:r>
            <a:r>
              <a:rPr lang="zh-CN" altLang="en-US" sz="2400" b="1" dirty="0" smtClean="0">
                <a:latin typeface="Arial" pitchFamily="34" charset="0"/>
                <a:ea typeface="楷体_GB2312" pitchFamily="49" charset="-122"/>
              </a:rPr>
              <a:t>”的</a:t>
            </a:r>
            <a:r>
              <a:rPr lang="zh-CN" altLang="en-US" sz="2400" b="1" dirty="0">
                <a:latin typeface="Arial" pitchFamily="34" charset="0"/>
                <a:ea typeface="楷体_GB2312" pitchFamily="49" charset="-122"/>
              </a:rPr>
              <a:t>困惑？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 rot="10800000" flipV="1">
            <a:off x="395536" y="4365104"/>
            <a:ext cx="7920880" cy="195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有些民族因为叫苦无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黑体" pitchFamily="49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连苦也不叫了，他们便成为沉默的民族 ，渐渐更加衰颓下去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……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至于富有反抗性的民族，因为叫苦无用，他便觉悟起来，由哀音而变为怒吼。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33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                           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0" marR="0" lvl="0" indent="3333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      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Calibri"/>
                <a:ea typeface="黑体" pitchFamily="49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鲁迅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革命时代的文学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772816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鲁迅作品的</a:t>
            </a:r>
            <a:r>
              <a:rPr lang="zh-CN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三大母题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“爱”—对每一个生命的关爱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“死”－生命无辜的毁灭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</a:t>
            </a:r>
            <a:r>
              <a:rPr lang="zh-CN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“反抗”—对来自一切方面的对生命的奴役，残害的绝望的抗争。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07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84213" y="549275"/>
            <a:ext cx="252095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拓展延伸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213285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    刘和珍君等青年学生开辟了一条怎样的路？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88024" y="3789040"/>
            <a:ext cx="28803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改进斗争方式</a:t>
            </a:r>
            <a:endParaRPr lang="zh-CN" altLang="en-US" sz="2400" b="1" dirty="0"/>
          </a:p>
        </p:txBody>
      </p:sp>
      <p:sp>
        <p:nvSpPr>
          <p:cNvPr id="11" name="椭圆 10"/>
          <p:cNvSpPr/>
          <p:nvPr/>
        </p:nvSpPr>
        <p:spPr>
          <a:xfrm>
            <a:off x="683568" y="3861048"/>
            <a:ext cx="28803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学会呐喊</a:t>
            </a:r>
          </a:p>
        </p:txBody>
      </p:sp>
      <p:sp>
        <p:nvSpPr>
          <p:cNvPr id="12" name="椭圆 11"/>
          <p:cNvSpPr/>
          <p:nvPr/>
        </p:nvSpPr>
        <p:spPr>
          <a:xfrm>
            <a:off x="2771800" y="5445224"/>
            <a:ext cx="28803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/>
              <a:t>       做猛士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1988840"/>
            <a:ext cx="87484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沉默呵，沉默呵！不在沉默中爆发就在沉默中灭亡。</a:t>
            </a:r>
          </a:p>
          <a:p>
            <a:pPr marL="0" marR="0" lvl="0" indent="666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真的猛士，敢于直面惨淡的人生，敢于正视淋漓的鲜血。</a:t>
            </a:r>
          </a:p>
          <a:p>
            <a:pPr marL="0" marR="0" lvl="0" indent="666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 真的猛士，将更奋然而前行。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68313" y="620713"/>
            <a:ext cx="2170112" cy="77787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作业布置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2708920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                  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请以《我读鲁迅》为题，写一篇不少于</a:t>
            </a: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800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字的文章。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</TotalTime>
  <Words>360</Words>
  <Application>Microsoft Office PowerPoint</Application>
  <PresentationFormat>全屏显示(4:3)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流畅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</cp:revision>
  <dcterms:created xsi:type="dcterms:W3CDTF">2016-09-26T11:37:35Z</dcterms:created>
  <dcterms:modified xsi:type="dcterms:W3CDTF">2017-04-25T02:58:50Z</dcterms:modified>
</cp:coreProperties>
</file>