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69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70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92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17/9/27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17/9/27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17/9/27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17/9/27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17/9/27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17/9/27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17/9/27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17/9/27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17/9/27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17/9/27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17/9/27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17/9/27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3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3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8572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“一人之辩，重于九鼎之宝；三寸之舌，强于百万雄兵”。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428868"/>
            <a:ext cx="8643998" cy="392909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zh-CN" altLang="en-US" sz="4000" b="1" dirty="0" smtClean="0">
                <a:solidFill>
                  <a:srgbClr val="0066FF"/>
                </a:solidFill>
                <a:latin typeface="华文中宋" pitchFamily="2" charset="-122"/>
                <a:ea typeface="华文中宋" pitchFamily="2" charset="-122"/>
              </a:rPr>
              <a:t>      前半句说的是东周重臣颜率凭一己之辩</a:t>
            </a:r>
            <a:r>
              <a:rPr lang="en-US" sz="4000" b="1" dirty="0" smtClean="0">
                <a:solidFill>
                  <a:srgbClr val="0066FF"/>
                </a:solidFill>
                <a:latin typeface="华文中宋" pitchFamily="2" charset="-122"/>
                <a:ea typeface="华文中宋" pitchFamily="2" charset="-122"/>
              </a:rPr>
              <a:t>,</a:t>
            </a:r>
            <a:r>
              <a:rPr lang="zh-CN" altLang="en-US" sz="4000" b="1" dirty="0" smtClean="0">
                <a:solidFill>
                  <a:srgbClr val="0066FF"/>
                </a:solidFill>
                <a:latin typeface="华文中宋" pitchFamily="2" charset="-122"/>
                <a:ea typeface="华文中宋" pitchFamily="2" charset="-122"/>
              </a:rPr>
              <a:t>在诸侯列强中保全九鼎的故事。</a:t>
            </a:r>
            <a:endParaRPr lang="en-US" altLang="zh-CN" sz="4000" b="1" dirty="0" smtClean="0">
              <a:solidFill>
                <a:srgbClr val="0066FF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buNone/>
            </a:pPr>
            <a:r>
              <a:rPr lang="zh-CN" altLang="en-US" sz="4000" b="1" dirty="0" smtClean="0">
                <a:solidFill>
                  <a:srgbClr val="0066FF"/>
                </a:solidFill>
                <a:latin typeface="华文中宋" pitchFamily="2" charset="-122"/>
                <a:ea typeface="华文中宋" pitchFamily="2" charset="-122"/>
              </a:rPr>
              <a:t>      后半句说的是毛遂凭借三寸不烂之舌，劝服楚赵两军合纵抗秦的故事。</a:t>
            </a:r>
            <a:endParaRPr lang="zh-CN" altLang="en-US" sz="4000" b="1" dirty="0">
              <a:solidFill>
                <a:srgbClr val="0066FF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71472" y="428604"/>
            <a:ext cx="7786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+mj-ea"/>
                <a:ea typeface="+mj-ea"/>
              </a:rPr>
              <a:t>5</a:t>
            </a:r>
            <a:r>
              <a:rPr lang="zh-CN" altLang="en-US" sz="2800" b="1" dirty="0" smtClean="0">
                <a:latin typeface="+mj-ea"/>
                <a:ea typeface="+mj-ea"/>
              </a:rPr>
              <a:t>、烛之武是如何说服秦国退兵的？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2910" y="1000108"/>
            <a:ext cx="6643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+mj-ea"/>
                <a:ea typeface="+mj-ea"/>
              </a:rPr>
              <a:t>【</a:t>
            </a: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明确</a:t>
            </a:r>
            <a:r>
              <a:rPr lang="en-US" altLang="zh-CN" sz="2400" b="1" dirty="0" smtClean="0">
                <a:solidFill>
                  <a:srgbClr val="FF0000"/>
                </a:solidFill>
                <a:latin typeface="+mj-ea"/>
                <a:ea typeface="+mj-ea"/>
              </a:rPr>
              <a:t>】</a:t>
            </a: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烛之武五论救郑国：</a:t>
            </a:r>
            <a:endParaRPr lang="en-US" altLang="zh-CN" sz="2400" b="1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85786" y="1500174"/>
            <a:ext cx="1571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越晋难治 </a:t>
            </a:r>
            <a:endParaRPr lang="en-US" altLang="zh-CN" sz="2400" b="1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85984" y="1500174"/>
            <a:ext cx="15001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亡郑利晋  </a:t>
            </a:r>
            <a:endParaRPr lang="en-US" altLang="zh-CN" sz="2400" b="1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857620" y="1500174"/>
            <a:ext cx="15001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舍郑利秦  </a:t>
            </a:r>
            <a:endParaRPr lang="en-US" altLang="zh-CN" sz="2400" b="1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286380" y="1500174"/>
            <a:ext cx="16430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晋人无信  </a:t>
            </a:r>
            <a:endParaRPr lang="en-US" altLang="zh-CN" sz="2400" b="1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000892" y="1500174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晋人无厌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28596" y="2143116"/>
            <a:ext cx="8215370" cy="4217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800" b="1" dirty="0" smtClean="0">
                <a:latin typeface="+mj-ea"/>
                <a:ea typeface="+mj-ea"/>
              </a:rPr>
              <a:t>       夜缒而出，见秦伯，曰：“秦、晋围郑，郑既知亡矣。若亡郑而有益于君，敢以烦执事。越国以鄙远，君知其难也。焉用亡郑以陪邻？邻之厚，君之薄也。若舍郑以为东道主，行李之往来，共其乏困，君亦无所害。且君尝为晋君赐矣，许君焦、瑕，朝济而夕设版焉，君之所知也。夫晋，何厌之有？既东封郑，又欲肆其西封，若不阙秦，将焉取之？阙秦以利晋，唯君图之。”秦伯说，与郑人盟。使杞子、逢孙、杨孙戍之，乃还。</a:t>
            </a:r>
            <a:endParaRPr lang="zh-CN" altLang="en-US" sz="2000" b="1" dirty="0">
              <a:latin typeface="+mj-ea"/>
              <a:ea typeface="+mj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7286644" y="3071810"/>
            <a:ext cx="1044000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571472" y="3571876"/>
            <a:ext cx="2786082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643702" y="3571876"/>
            <a:ext cx="1643074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500034" y="4000504"/>
            <a:ext cx="1285884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2000232" y="4000504"/>
            <a:ext cx="6357982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500034" y="4498982"/>
            <a:ext cx="2643206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3357554" y="4500570"/>
            <a:ext cx="5143536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500034" y="4929198"/>
            <a:ext cx="4786346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5500694" y="4929198"/>
            <a:ext cx="2857520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500034" y="5357826"/>
            <a:ext cx="7858180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642918"/>
            <a:ext cx="7572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+mj-ea"/>
                <a:ea typeface="+mj-ea"/>
              </a:rPr>
              <a:t>6</a:t>
            </a:r>
            <a:r>
              <a:rPr lang="zh-CN" altLang="en-US" sz="2800" b="1" dirty="0" smtClean="0">
                <a:latin typeface="+mj-ea"/>
                <a:ea typeface="+mj-ea"/>
              </a:rPr>
              <a:t>、晋国为何最终放弃了围攻郑国？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00034" y="1357298"/>
            <a:ext cx="81439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+mj-ea"/>
                <a:ea typeface="+mj-ea"/>
              </a:rPr>
              <a:t>【</a:t>
            </a: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明确</a:t>
            </a:r>
            <a:r>
              <a:rPr lang="en-US" altLang="zh-CN" sz="2400" b="1" dirty="0" smtClean="0">
                <a:solidFill>
                  <a:srgbClr val="FF0000"/>
                </a:solidFill>
                <a:latin typeface="+mj-ea"/>
                <a:ea typeface="+mj-ea"/>
              </a:rPr>
              <a:t>】</a:t>
            </a: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微夫人之力不及此。因人之力而敝之，不仁；失其所与，不知；以乱易整，不武。表现了晋文公隐忍不发、随机应变的胸怀和谋略，在盟友变敌人的情况下，晋文公并没有感情冲动，而是表现出清醒的头脑和理智的判断，这正是晋文公日后终成霸业的重要原因。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28596" y="3857628"/>
            <a:ext cx="8429684" cy="1856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Times New Roman" pitchFamily="18" charset="0"/>
              </a:rPr>
              <a:t>     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Times New Roman" pitchFamily="18" charset="0"/>
              </a:rPr>
              <a:t>语文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Times New Roman" pitchFamily="18" charset="0"/>
              </a:rPr>
              <a:t>学习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Times New Roman" pitchFamily="18" charset="0"/>
              </a:rPr>
              <a:t>之要义在于能透过语言文字而体察和感知其背后所隐藏的情感、观点、态度！</a:t>
            </a:r>
            <a:endParaRPr lang="en-US" altLang="zh-CN" sz="900" b="1" dirty="0" smtClean="0">
              <a:latin typeface="+mj-ea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CN" sz="600" b="1" dirty="0" smtClean="0">
              <a:latin typeface="+mj-ea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CN" sz="600" b="1" dirty="0" smtClean="0">
              <a:latin typeface="+mj-ea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800" b="1" dirty="0" smtClean="0">
                <a:latin typeface="+mj-ea"/>
                <a:ea typeface="+mj-ea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                            </a:t>
            </a:r>
            <a:r>
              <a:rPr kumimoji="0" lang="zh-CN" alt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——</a:t>
            </a:r>
            <a:r>
              <a:rPr kumimoji="0" 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某非知名语文老师语</a:t>
            </a:r>
            <a:endParaRPr kumimoji="0" lang="zh-CN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1604" y="357166"/>
            <a:ext cx="59293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latin typeface="+mj-ea"/>
                <a:ea typeface="+mj-ea"/>
              </a:rPr>
              <a:t>课  文  小  结</a:t>
            </a:r>
            <a:endParaRPr lang="zh-CN" altLang="en-US" sz="3200" b="1" dirty="0">
              <a:latin typeface="+mj-ea"/>
              <a:ea typeface="+mj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1000108"/>
            <a:ext cx="8358246" cy="5439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000" dirty="0" smtClean="0">
                <a:solidFill>
                  <a:srgbClr val="0066FF"/>
                </a:solidFill>
                <a:latin typeface="+mj-ea"/>
                <a:ea typeface="+mj-ea"/>
              </a:rPr>
              <a:t>        </a:t>
            </a:r>
            <a:r>
              <a:rPr lang="zh-CN" altLang="en-US" sz="2400" b="1" dirty="0" smtClean="0">
                <a:solidFill>
                  <a:srgbClr val="0066FF"/>
                </a:solidFill>
                <a:latin typeface="+mj-ea"/>
                <a:ea typeface="+mj-ea"/>
              </a:rPr>
              <a:t>秦晋围郑，郑危在旦夕，“若使烛之武见秦君，师必退”，佚之狐的力荐可谓“慧眼识英雄” ，烛之武临危受命，夜缒而出，智说秦君，秦穆公心悦诚服，秦军乃还。晋文公面对风雨突变，亦毅然去之。郑国忠于转危为安。全文处处注意</a:t>
            </a: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伏笔照应</a:t>
            </a:r>
            <a:r>
              <a:rPr lang="zh-CN" altLang="en-US" sz="2400" b="1" dirty="0" smtClean="0">
                <a:solidFill>
                  <a:srgbClr val="0066FF"/>
                </a:solidFill>
                <a:latin typeface="+mj-ea"/>
                <a:ea typeface="+mj-ea"/>
              </a:rPr>
              <a:t>，故事情节</a:t>
            </a: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波澜起伏</a:t>
            </a:r>
            <a:r>
              <a:rPr lang="zh-CN" altLang="en-US" sz="2400" b="1" dirty="0" smtClean="0">
                <a:solidFill>
                  <a:srgbClr val="0066FF"/>
                </a:solidFill>
                <a:latin typeface="+mj-ea"/>
                <a:ea typeface="+mj-ea"/>
              </a:rPr>
              <a:t>，</a:t>
            </a: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繁简得当</a:t>
            </a:r>
            <a:r>
              <a:rPr lang="zh-CN" altLang="en-US" sz="2400" b="1" dirty="0" smtClean="0">
                <a:solidFill>
                  <a:srgbClr val="0066FF"/>
                </a:solidFill>
                <a:latin typeface="+mj-ea"/>
                <a:ea typeface="+mj-ea"/>
              </a:rPr>
              <a:t>，有始有终，层次井然，烛之武的智勇及强烈的爱国主义精神溢于字里行间。</a:t>
            </a:r>
          </a:p>
          <a:p>
            <a:pPr>
              <a:lnSpc>
                <a:spcPts val="3500"/>
              </a:lnSpc>
            </a:pPr>
            <a:r>
              <a:rPr lang="zh-CN" altLang="en-US" sz="2400" b="1" dirty="0" smtClean="0">
                <a:solidFill>
                  <a:srgbClr val="0066FF"/>
                </a:solidFill>
                <a:latin typeface="+mj-ea"/>
                <a:ea typeface="+mj-ea"/>
              </a:rPr>
              <a:t>      烛之武委婉劝说的艺术在今天的人际交往中仍有着十分重要的意义。在给别人提意见和建议时，我们要充分尊重被劝说者，使之受到启发，从而愉快地接受意见。同时我们还应学会倾听与交流。善于听取别人的意见，还要善于自己思考，把好的意见总汇起来，唯有这样才能成就一番事业。</a:t>
            </a:r>
            <a:endParaRPr lang="zh-CN" altLang="en-US" sz="2000" dirty="0">
              <a:solidFill>
                <a:srgbClr val="0066FF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57356" y="857232"/>
            <a:ext cx="5429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课  后  作  业</a:t>
            </a:r>
            <a:endParaRPr lang="zh-CN" altLang="en-US" sz="3600" b="1" dirty="0">
              <a:latin typeface="+mj-ea"/>
              <a:ea typeface="+mj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14414" y="2143116"/>
            <a:ext cx="69294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+mj-ea"/>
                <a:ea typeface="+mj-ea"/>
              </a:rPr>
              <a:t>1</a:t>
            </a:r>
            <a:r>
              <a:rPr lang="zh-CN" altLang="en-US" sz="2400" b="1" dirty="0" smtClean="0">
                <a:latin typeface="+mj-ea"/>
                <a:ea typeface="+mj-ea"/>
              </a:rPr>
              <a:t>、梳理出文中出现的各类文言现象（通假字、词类活用、一词多义、古今异义、特殊句式等）；</a:t>
            </a:r>
            <a:endParaRPr lang="en-US" altLang="zh-CN" sz="2400" b="1" dirty="0" smtClean="0">
              <a:latin typeface="+mj-ea"/>
              <a:ea typeface="+mj-ea"/>
            </a:endParaRPr>
          </a:p>
          <a:p>
            <a:endParaRPr lang="zh-CN" altLang="en-US" sz="2400" b="1" dirty="0" smtClean="0">
              <a:latin typeface="+mj-ea"/>
              <a:ea typeface="+mj-ea"/>
            </a:endParaRPr>
          </a:p>
          <a:p>
            <a:r>
              <a:rPr lang="en-US" sz="2400" b="1" dirty="0" smtClean="0">
                <a:latin typeface="+mj-ea"/>
                <a:ea typeface="+mj-ea"/>
              </a:rPr>
              <a:t>2</a:t>
            </a:r>
            <a:r>
              <a:rPr lang="zh-CN" altLang="en-US" sz="2400" b="1" dirty="0" smtClean="0">
                <a:latin typeface="+mj-ea"/>
                <a:ea typeface="+mj-ea"/>
              </a:rPr>
              <a:t>、借助注释、工具书疏通文章并背诵全文；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714480" y="2571744"/>
            <a:ext cx="62151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latin typeface="华文楷体" pitchFamily="2" charset="-122"/>
                <a:ea typeface="华文楷体" pitchFamily="2" charset="-122"/>
              </a:rPr>
              <a:t>谢   谢   大   家！</a:t>
            </a:r>
            <a:endParaRPr lang="zh-CN" altLang="en-US" sz="60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71472" y="1285860"/>
            <a:ext cx="7772400" cy="1470025"/>
          </a:xfrm>
        </p:spPr>
        <p:txBody>
          <a:bodyPr>
            <a:normAutofit/>
          </a:bodyPr>
          <a:lstStyle/>
          <a:p>
            <a:r>
              <a:rPr lang="zh-CN" altLang="en-US" sz="8800" b="1" dirty="0" smtClean="0">
                <a:latin typeface="微软雅黑" pitchFamily="34" charset="-122"/>
                <a:ea typeface="微软雅黑" pitchFamily="34" charset="-122"/>
              </a:rPr>
              <a:t>烛之武退秦师</a:t>
            </a:r>
            <a:endParaRPr lang="zh-CN" altLang="en-US" sz="8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85918" y="3500438"/>
            <a:ext cx="5715040" cy="1000132"/>
          </a:xfrm>
        </p:spPr>
        <p:txBody>
          <a:bodyPr>
            <a:noAutofit/>
          </a:bodyPr>
          <a:lstStyle/>
          <a:p>
            <a:r>
              <a:rPr lang="en-US" altLang="zh-CN" sz="4800" b="1" dirty="0" smtClean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——《</a:t>
            </a:r>
            <a:r>
              <a:rPr lang="zh-CN" altLang="en-US" sz="4800" b="1" dirty="0" smtClean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左传</a:t>
            </a:r>
            <a:r>
              <a:rPr lang="en-US" altLang="zh-CN" sz="4800" b="1" dirty="0" smtClean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》</a:t>
            </a:r>
            <a:endParaRPr lang="zh-CN" altLang="en-US" sz="4800" b="1" dirty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39752" y="4725144"/>
            <a:ext cx="468052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200" dirty="0" smtClean="0">
                <a:latin typeface="华文楷体"/>
                <a:ea typeface="华文楷体"/>
                <a:cs typeface="华文楷体"/>
              </a:rPr>
              <a:t>江西上饶 邓荣华</a:t>
            </a:r>
            <a:endParaRPr kumimoji="1" lang="zh-CN" altLang="en-US" sz="3200" dirty="0">
              <a:latin typeface="华文楷体"/>
              <a:ea typeface="华文楷体"/>
              <a:cs typeface="华文楷体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5400" b="1" dirty="0" smtClean="0"/>
              <a:t>学习目标</a:t>
            </a:r>
            <a:endParaRPr lang="zh-CN" altLang="en-US" sz="54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sz="4400" b="1" dirty="0" smtClean="0">
                <a:latin typeface="+mj-ea"/>
                <a:ea typeface="+mj-ea"/>
              </a:rPr>
              <a:t>1</a:t>
            </a:r>
            <a:r>
              <a:rPr lang="zh-CN" altLang="en-US" sz="4400" b="1" dirty="0" smtClean="0">
                <a:latin typeface="+mj-ea"/>
                <a:ea typeface="+mj-ea"/>
              </a:rPr>
              <a:t>、学习烛之武临危授命，维护国家安全的爱国主义精神。</a:t>
            </a:r>
          </a:p>
          <a:p>
            <a:pPr>
              <a:buNone/>
            </a:pPr>
            <a:r>
              <a:rPr lang="en-US" altLang="zh-CN" sz="4400" b="1" dirty="0" smtClean="0">
                <a:latin typeface="+mj-ea"/>
                <a:ea typeface="+mj-ea"/>
              </a:rPr>
              <a:t>2</a:t>
            </a:r>
            <a:r>
              <a:rPr lang="zh-CN" altLang="en-US" sz="4400" b="1" dirty="0" smtClean="0">
                <a:latin typeface="+mj-ea"/>
                <a:ea typeface="+mj-ea"/>
              </a:rPr>
              <a:t>、通过烛之武的说话艺术，学会如何与人交流、沟通。</a:t>
            </a:r>
          </a:p>
          <a:p>
            <a:pPr>
              <a:buNone/>
            </a:pPr>
            <a:r>
              <a:rPr lang="en-US" altLang="zh-CN" sz="4400" b="1" dirty="0" smtClean="0">
                <a:latin typeface="+mj-ea"/>
                <a:ea typeface="+mj-ea"/>
              </a:rPr>
              <a:t>3</a:t>
            </a:r>
            <a:r>
              <a:rPr lang="zh-CN" altLang="en-US" sz="4400" b="1" dirty="0" smtClean="0">
                <a:latin typeface="+mj-ea"/>
                <a:ea typeface="+mj-ea"/>
              </a:rPr>
              <a:t>、在诵读过程中，培养阅读和理解文言文的能力。</a:t>
            </a:r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43108" y="500042"/>
            <a:ext cx="47863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latin typeface="微软雅黑" pitchFamily="34" charset="-122"/>
                <a:ea typeface="微软雅黑" pitchFamily="34" charset="-122"/>
              </a:rPr>
              <a:t>烛之武退秦师</a:t>
            </a:r>
            <a:endParaRPr lang="zh-CN" altLang="en-US" sz="54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rot="10800000" flipV="1">
            <a:off x="3000364" y="1428736"/>
            <a:ext cx="1571636" cy="14287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 rot="5400000">
            <a:off x="4072331" y="2214157"/>
            <a:ext cx="157084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 rot="16200000" flipH="1">
            <a:off x="4964909" y="1535893"/>
            <a:ext cx="1428760" cy="121444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500166" y="3071810"/>
            <a:ext cx="192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为什么退？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000496" y="3071810"/>
            <a:ext cx="1428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怎么退？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643570" y="3071810"/>
            <a:ext cx="192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结果如何？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42910" y="3857628"/>
            <a:ext cx="7929618" cy="21790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烛之武：本文的领衔主演。（但他不姓“烛”哦）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80000"/>
              </a:lnSpc>
            </a:pPr>
            <a:endParaRPr lang="en-US" altLang="zh-CN" sz="28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退：使动用法。  使</a:t>
            </a:r>
            <a:r>
              <a:rPr lang="en-US" altLang="zh-CN" sz="2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······</a:t>
            </a:r>
            <a:r>
              <a:rPr lang="zh-CN" altLang="en-US" sz="2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撤退</a:t>
            </a:r>
          </a:p>
          <a:p>
            <a:pPr>
              <a:lnSpc>
                <a:spcPct val="80000"/>
              </a:lnSpc>
            </a:pPr>
            <a:endParaRPr lang="en-US" altLang="zh-CN" sz="28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师：军队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406" name="Picture 14" descr="CHDME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0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2" descr="春秋时期形势简图"/>
          <p:cNvPicPr>
            <a:picLocks noChangeAspect="1" noChangeArrowheads="1"/>
          </p:cNvPicPr>
          <p:nvPr/>
        </p:nvPicPr>
        <p:blipFill>
          <a:blip r:embed="rId3"/>
          <a:srcRect r="-44" b="50"/>
          <a:stretch>
            <a:fillRect/>
          </a:stretch>
        </p:blipFill>
        <p:spPr bwMode="auto">
          <a:xfrm>
            <a:off x="468313" y="1412875"/>
            <a:ext cx="8208962" cy="5264150"/>
          </a:xfrm>
          <a:prstGeom prst="rect">
            <a:avLst/>
          </a:prstGeom>
          <a:noFill/>
          <a:ln w="222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59396" name="Oval 4"/>
          <p:cNvSpPr>
            <a:spLocks noChangeArrowheads="1"/>
          </p:cNvSpPr>
          <p:nvPr/>
        </p:nvSpPr>
        <p:spPr bwMode="auto">
          <a:xfrm>
            <a:off x="3348038" y="2924175"/>
            <a:ext cx="792162" cy="719138"/>
          </a:xfrm>
          <a:prstGeom prst="ellips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397" name="Oval 5"/>
          <p:cNvSpPr>
            <a:spLocks noChangeArrowheads="1"/>
          </p:cNvSpPr>
          <p:nvPr/>
        </p:nvSpPr>
        <p:spPr bwMode="auto">
          <a:xfrm>
            <a:off x="2428860" y="3429000"/>
            <a:ext cx="792163" cy="719137"/>
          </a:xfrm>
          <a:prstGeom prst="ellips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398" name="Oval 6"/>
          <p:cNvSpPr>
            <a:spLocks noChangeArrowheads="1"/>
          </p:cNvSpPr>
          <p:nvPr/>
        </p:nvSpPr>
        <p:spPr bwMode="auto">
          <a:xfrm>
            <a:off x="4214810" y="5214950"/>
            <a:ext cx="792162" cy="719137"/>
          </a:xfrm>
          <a:prstGeom prst="ellips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399" name="Oval 7"/>
          <p:cNvSpPr>
            <a:spLocks noChangeArrowheads="1"/>
          </p:cNvSpPr>
          <p:nvPr/>
        </p:nvSpPr>
        <p:spPr bwMode="auto">
          <a:xfrm>
            <a:off x="6429388" y="2714620"/>
            <a:ext cx="792162" cy="719137"/>
          </a:xfrm>
          <a:prstGeom prst="ellips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0" name="Oval 8"/>
          <p:cNvSpPr>
            <a:spLocks noChangeArrowheads="1"/>
          </p:cNvSpPr>
          <p:nvPr/>
        </p:nvSpPr>
        <p:spPr bwMode="auto">
          <a:xfrm>
            <a:off x="5429256" y="3714752"/>
            <a:ext cx="792163" cy="719137"/>
          </a:xfrm>
          <a:prstGeom prst="ellips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1" name="Rectangle 9"/>
          <p:cNvSpPr>
            <a:spLocks noChangeArrowheads="1"/>
          </p:cNvSpPr>
          <p:nvPr/>
        </p:nvSpPr>
        <p:spPr bwMode="auto">
          <a:xfrm>
            <a:off x="4354514" y="3929066"/>
            <a:ext cx="431800" cy="43338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2" name="Text Box 10"/>
          <p:cNvSpPr txBox="1">
            <a:spLocks noChangeArrowheads="1"/>
          </p:cNvSpPr>
          <p:nvPr/>
        </p:nvSpPr>
        <p:spPr bwMode="auto">
          <a:xfrm>
            <a:off x="611188" y="620713"/>
            <a:ext cx="8229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2400" dirty="0">
                <a:solidFill>
                  <a:schemeClr val="tx1"/>
                </a:solidFill>
                <a:ea typeface="宋体" charset="-122"/>
              </a:rPr>
              <a:t>                          </a:t>
            </a:r>
            <a:r>
              <a:rPr lang="zh-CN" altLang="en-US" sz="3600" b="1" dirty="0">
                <a:solidFill>
                  <a:schemeClr val="tx1"/>
                </a:solidFill>
                <a:latin typeface="+mj-ea"/>
                <a:ea typeface="+mj-ea"/>
              </a:rPr>
              <a:t>春秋时期形势简图</a:t>
            </a:r>
          </a:p>
        </p:txBody>
      </p:sp>
      <p:sp>
        <p:nvSpPr>
          <p:cNvPr id="59405" name="Text Box 13"/>
          <p:cNvSpPr txBox="1">
            <a:spLocks noChangeArrowheads="1"/>
          </p:cNvSpPr>
          <p:nvPr/>
        </p:nvSpPr>
        <p:spPr bwMode="auto">
          <a:xfrm>
            <a:off x="179389" y="214289"/>
            <a:ext cx="2535224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defRPr/>
            </a:pPr>
            <a:r>
              <a:rPr kumimoji="0" lang="zh-CN" altLang="en-US" sz="4400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华文彩云" pitchFamily="2" charset="-122"/>
              </a:rPr>
              <a:t>故事背景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94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94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9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9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6" grpId="0" animBg="1"/>
      <p:bldP spid="59397" grpId="0" animBg="1"/>
      <p:bldP spid="59398" grpId="0" animBg="1"/>
      <p:bldP spid="59399" grpId="0" animBg="1"/>
      <p:bldP spid="59400" grpId="0" animBg="1"/>
      <p:bldP spid="59401" grpId="0" animBg="1"/>
      <p:bldP spid="59402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1604" name="Picture 20" descr="CHDME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0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1586" name="Text Box 2"/>
          <p:cNvSpPr txBox="1">
            <a:spLocks noChangeArrowheads="1"/>
          </p:cNvSpPr>
          <p:nvPr/>
        </p:nvSpPr>
        <p:spPr bwMode="auto">
          <a:xfrm>
            <a:off x="2268538" y="5786454"/>
            <a:ext cx="403860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ct val="50000"/>
              </a:spcBef>
              <a:defRPr/>
            </a:pPr>
            <a:endParaRPr lang="en-US" altLang="zh-CN" sz="3200" dirty="0" smtClean="0">
              <a:solidFill>
                <a:srgbClr val="0033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楷体_GB2312" pitchFamily="49" charset="-122"/>
            </a:endParaRPr>
          </a:p>
          <a:p>
            <a:pPr algn="ctr">
              <a:lnSpc>
                <a:spcPct val="100000"/>
              </a:lnSpc>
              <a:spcBef>
                <a:spcPct val="50000"/>
              </a:spcBef>
              <a:defRPr/>
            </a:pPr>
            <a:endParaRPr lang="en-US" altLang="zh-CN" sz="3200" dirty="0" smtClean="0">
              <a:solidFill>
                <a:srgbClr val="0033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楷体_GB2312" pitchFamily="49" charset="-122"/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57158" y="1357298"/>
            <a:ext cx="8572560" cy="5072098"/>
            <a:chOff x="204" y="663"/>
            <a:chExt cx="5307" cy="2311"/>
          </a:xfrm>
        </p:grpSpPr>
        <p:pic>
          <p:nvPicPr>
            <p:cNvPr id="24594" name="Picture 4" descr="秦晋围郑形势图样"/>
            <p:cNvPicPr>
              <a:picLocks noChangeAspect="1" noChangeArrowheads="1"/>
            </p:cNvPicPr>
            <p:nvPr/>
          </p:nvPicPr>
          <p:blipFill>
            <a:blip r:embed="rId3"/>
            <a:srcRect r="26" b="76"/>
            <a:stretch>
              <a:fillRect/>
            </a:stretch>
          </p:blipFill>
          <p:spPr bwMode="auto">
            <a:xfrm>
              <a:off x="204" y="663"/>
              <a:ext cx="5307" cy="2311"/>
            </a:xfrm>
            <a:prstGeom prst="rect">
              <a:avLst/>
            </a:prstGeom>
            <a:noFill/>
            <a:ln w="22225">
              <a:solidFill>
                <a:srgbClr val="000000"/>
              </a:solidFill>
              <a:miter lim="800000"/>
              <a:headEnd/>
              <a:tailEnd/>
            </a:ln>
          </p:spPr>
        </p:pic>
        <p:sp>
          <p:nvSpPr>
            <p:cNvPr id="24595" name="Rectangle 5"/>
            <p:cNvSpPr>
              <a:spLocks noChangeArrowheads="1"/>
            </p:cNvSpPr>
            <p:nvPr/>
          </p:nvSpPr>
          <p:spPr bwMode="auto">
            <a:xfrm rot="-588018">
              <a:off x="4059" y="1797"/>
              <a:ext cx="227" cy="40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596" name="Rectangle 6"/>
            <p:cNvSpPr>
              <a:spLocks noChangeArrowheads="1"/>
            </p:cNvSpPr>
            <p:nvPr/>
          </p:nvSpPr>
          <p:spPr bwMode="auto">
            <a:xfrm rot="-588018">
              <a:off x="4645" y="2119"/>
              <a:ext cx="272" cy="45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51591" name="Oval 7"/>
          <p:cNvSpPr>
            <a:spLocks noChangeArrowheads="1"/>
          </p:cNvSpPr>
          <p:nvPr/>
        </p:nvSpPr>
        <p:spPr bwMode="auto">
          <a:xfrm>
            <a:off x="7572396" y="5286388"/>
            <a:ext cx="863600" cy="863600"/>
          </a:xfrm>
          <a:prstGeom prst="ellipse">
            <a:avLst/>
          </a:prstGeom>
          <a:noFill/>
          <a:ln w="635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6500825" y="3143255"/>
            <a:ext cx="571501" cy="1473201"/>
            <a:chOff x="4411" y="4112"/>
            <a:chExt cx="360" cy="928"/>
          </a:xfrm>
        </p:grpSpPr>
        <p:sp>
          <p:nvSpPr>
            <p:cNvPr id="24592" name="Line 9"/>
            <p:cNvSpPr>
              <a:spLocks noChangeShapeType="1"/>
            </p:cNvSpPr>
            <p:nvPr/>
          </p:nvSpPr>
          <p:spPr bwMode="auto">
            <a:xfrm>
              <a:off x="4726" y="4112"/>
              <a:ext cx="45" cy="590"/>
            </a:xfrm>
            <a:prstGeom prst="line">
              <a:avLst/>
            </a:prstGeom>
            <a:noFill/>
            <a:ln w="95250">
              <a:solidFill>
                <a:srgbClr val="0000FF"/>
              </a:solidFill>
              <a:round/>
              <a:headEnd/>
              <a:tailEnd type="stealth" w="med" len="lg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594" name="Text Box 10"/>
            <p:cNvSpPr txBox="1">
              <a:spLocks noChangeArrowheads="1"/>
            </p:cNvSpPr>
            <p:nvPr/>
          </p:nvSpPr>
          <p:spPr bwMode="auto">
            <a:xfrm>
              <a:off x="4411" y="4517"/>
              <a:ext cx="273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  <a:spcBef>
                  <a:spcPct val="50000"/>
                </a:spcBef>
                <a:defRPr/>
              </a:pPr>
              <a:r>
                <a:rPr kumimoji="0" lang="zh-CN" altLang="en-US" sz="2400" b="1" dirty="0">
                  <a:solidFill>
                    <a:srgbClr val="33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ea"/>
                </a:rPr>
                <a:t>晋军</a:t>
              </a:r>
            </a:p>
          </p:txBody>
        </p:sp>
      </p:grp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8286776" y="4357694"/>
            <a:ext cx="576262" cy="1008063"/>
            <a:chOff x="4649" y="3113"/>
            <a:chExt cx="408" cy="635"/>
          </a:xfrm>
        </p:grpSpPr>
        <p:sp>
          <p:nvSpPr>
            <p:cNvPr id="24590" name="Line 12"/>
            <p:cNvSpPr>
              <a:spLocks noChangeShapeType="1"/>
            </p:cNvSpPr>
            <p:nvPr/>
          </p:nvSpPr>
          <p:spPr bwMode="auto">
            <a:xfrm>
              <a:off x="4649" y="3158"/>
              <a:ext cx="46" cy="590"/>
            </a:xfrm>
            <a:prstGeom prst="line">
              <a:avLst/>
            </a:prstGeom>
            <a:noFill/>
            <a:ln w="95250">
              <a:solidFill>
                <a:srgbClr val="008000"/>
              </a:solidFill>
              <a:round/>
              <a:headEnd/>
              <a:tailEnd type="stealth" w="med" len="lg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597" name="Text Box 13"/>
            <p:cNvSpPr txBox="1">
              <a:spLocks noChangeArrowheads="1"/>
            </p:cNvSpPr>
            <p:nvPr/>
          </p:nvSpPr>
          <p:spPr bwMode="auto">
            <a:xfrm>
              <a:off x="4739" y="3113"/>
              <a:ext cx="318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  <a:spcBef>
                  <a:spcPct val="50000"/>
                </a:spcBef>
                <a:defRPr/>
              </a:pPr>
              <a:r>
                <a:rPr kumimoji="0" lang="zh-CN" altLang="en-US" sz="2400" b="1" dirty="0">
                  <a:solidFill>
                    <a:srgbClr val="008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ea"/>
                </a:rPr>
                <a:t>秦军</a:t>
              </a:r>
            </a:p>
          </p:txBody>
        </p:sp>
      </p:grpSp>
      <p:sp>
        <p:nvSpPr>
          <p:cNvPr id="451598" name="Oval 14"/>
          <p:cNvSpPr>
            <a:spLocks noChangeArrowheads="1"/>
          </p:cNvSpPr>
          <p:nvPr/>
        </p:nvSpPr>
        <p:spPr bwMode="auto">
          <a:xfrm>
            <a:off x="5286380" y="1500174"/>
            <a:ext cx="719138" cy="719137"/>
          </a:xfrm>
          <a:prstGeom prst="ellipse">
            <a:avLst/>
          </a:prstGeom>
          <a:noFill/>
          <a:ln w="63500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51599" name="Oval 15"/>
          <p:cNvSpPr>
            <a:spLocks noChangeArrowheads="1"/>
          </p:cNvSpPr>
          <p:nvPr/>
        </p:nvSpPr>
        <p:spPr bwMode="auto">
          <a:xfrm>
            <a:off x="1428728" y="3071810"/>
            <a:ext cx="719137" cy="719137"/>
          </a:xfrm>
          <a:prstGeom prst="ellipse">
            <a:avLst/>
          </a:prstGeom>
          <a:noFill/>
          <a:ln w="63500">
            <a:solidFill>
              <a:srgbClr val="008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51600" name="Rectangle 16"/>
          <p:cNvSpPr>
            <a:spLocks noChangeArrowheads="1"/>
          </p:cNvSpPr>
          <p:nvPr/>
        </p:nvSpPr>
        <p:spPr bwMode="auto">
          <a:xfrm>
            <a:off x="6500826" y="4572008"/>
            <a:ext cx="5921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altLang="zh-CN" sz="36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宋体" pitchFamily="2" charset="-122"/>
                <a:sym typeface="Wingdings 2" pitchFamily="18" charset="2"/>
              </a:rPr>
              <a:t></a:t>
            </a:r>
          </a:p>
        </p:txBody>
      </p:sp>
      <p:sp>
        <p:nvSpPr>
          <p:cNvPr id="451601" name="Text Box 17"/>
          <p:cNvSpPr txBox="1">
            <a:spLocks noChangeArrowheads="1"/>
          </p:cNvSpPr>
          <p:nvPr/>
        </p:nvSpPr>
        <p:spPr bwMode="auto">
          <a:xfrm>
            <a:off x="3428992" y="5643578"/>
            <a:ext cx="1860550" cy="762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kumimoji="0" lang="zh-CN" altLang="en-US" sz="4400" dirty="0">
                <a:solidFill>
                  <a:srgbClr val="FF0000"/>
                </a:solidFill>
                <a:latin typeface="Arial" charset="0"/>
                <a:ea typeface="华文新魏" pitchFamily="2" charset="-122"/>
              </a:rPr>
              <a:t>国危矣</a:t>
            </a:r>
          </a:p>
        </p:txBody>
      </p:sp>
      <p:sp>
        <p:nvSpPr>
          <p:cNvPr id="22" name="矩形 21"/>
          <p:cNvSpPr/>
          <p:nvPr/>
        </p:nvSpPr>
        <p:spPr>
          <a:xfrm>
            <a:off x="2285984" y="500042"/>
            <a:ext cx="40719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ct val="50000"/>
              </a:spcBef>
              <a:defRPr/>
            </a:pPr>
            <a:r>
              <a:rPr lang="zh-CN" altLang="en-US" sz="40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秦晋围郑形势图</a:t>
            </a:r>
            <a:endParaRPr lang="zh-CN" altLang="en-US" sz="4000" b="1" dirty="0">
              <a:solidFill>
                <a:srgbClr val="00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15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15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515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15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15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515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6" dur="2000"/>
                                        <p:tgtEl>
                                          <p:spTgt spid="451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1591" grpId="0" animBg="1"/>
      <p:bldP spid="451598" grpId="0" animBg="1"/>
      <p:bldP spid="451599" grpId="0" animBg="1"/>
      <p:bldP spid="45160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357166"/>
            <a:ext cx="84296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latin typeface="+mj-ea"/>
                <a:ea typeface="+mj-ea"/>
              </a:rPr>
              <a:t>请结合注解及材料思考以下几个问题</a:t>
            </a:r>
            <a:endParaRPr lang="zh-CN" altLang="en-US" sz="4000" b="1" dirty="0">
              <a:latin typeface="+mj-ea"/>
              <a:ea typeface="+mj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4" y="1214422"/>
            <a:ext cx="8072494" cy="5179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2800" b="1" dirty="0" smtClean="0">
                <a:latin typeface="+mj-ea"/>
                <a:ea typeface="+mj-ea"/>
              </a:rPr>
              <a:t>1</a:t>
            </a:r>
            <a:r>
              <a:rPr lang="zh-CN" altLang="en-US" sz="2800" b="1" dirty="0" smtClean="0">
                <a:latin typeface="+mj-ea"/>
                <a:ea typeface="+mj-ea"/>
              </a:rPr>
              <a:t>、秦晋为何要围郑？</a:t>
            </a:r>
            <a:endParaRPr lang="en-US" altLang="zh-CN" sz="2800" b="1" dirty="0" smtClean="0">
              <a:latin typeface="+mj-ea"/>
              <a:ea typeface="+mj-ea"/>
            </a:endParaRPr>
          </a:p>
          <a:p>
            <a:pPr>
              <a:lnSpc>
                <a:spcPts val="4000"/>
              </a:lnSpc>
            </a:pPr>
            <a:r>
              <a:rPr lang="en-US" altLang="zh-CN" sz="2800" b="1" dirty="0" smtClean="0">
                <a:latin typeface="+mj-ea"/>
                <a:ea typeface="+mj-ea"/>
              </a:rPr>
              <a:t>2</a:t>
            </a:r>
            <a:r>
              <a:rPr lang="zh-CN" altLang="en-US" sz="2800" b="1" dirty="0" smtClean="0">
                <a:latin typeface="+mj-ea"/>
                <a:ea typeface="+mj-ea"/>
              </a:rPr>
              <a:t>、“无礼于晋，且贰于楚也”都是郑国和晋国之间的“矛盾冲突”，秦国为何也来围郑？</a:t>
            </a:r>
            <a:endParaRPr lang="en-US" altLang="zh-CN" sz="2800" b="1" dirty="0" smtClean="0">
              <a:latin typeface="+mj-ea"/>
              <a:ea typeface="+mj-ea"/>
            </a:endParaRPr>
          </a:p>
          <a:p>
            <a:pPr>
              <a:lnSpc>
                <a:spcPts val="4000"/>
              </a:lnSpc>
            </a:pPr>
            <a:r>
              <a:rPr lang="en-US" sz="2800" b="1" dirty="0" smtClean="0">
                <a:latin typeface="+mj-ea"/>
                <a:ea typeface="+mj-ea"/>
              </a:rPr>
              <a:t>3</a:t>
            </a:r>
            <a:r>
              <a:rPr lang="zh-CN" altLang="en-US" sz="2800" b="1" dirty="0" smtClean="0">
                <a:latin typeface="+mj-ea"/>
                <a:ea typeface="+mj-ea"/>
              </a:rPr>
              <a:t>、从文中可看出，烛之武对国家大事了解得很透彻。既然他一直不被用，他了解得那么透彻想干什么？</a:t>
            </a:r>
          </a:p>
          <a:p>
            <a:pPr>
              <a:lnSpc>
                <a:spcPts val="4000"/>
              </a:lnSpc>
            </a:pPr>
            <a:r>
              <a:rPr lang="en-US" altLang="zh-CN" sz="2800" b="1" dirty="0" smtClean="0">
                <a:latin typeface="+mj-ea"/>
                <a:ea typeface="+mj-ea"/>
              </a:rPr>
              <a:t>4</a:t>
            </a:r>
            <a:r>
              <a:rPr lang="zh-CN" altLang="en-US" sz="2800" b="1" dirty="0" smtClean="0">
                <a:latin typeface="+mj-ea"/>
                <a:ea typeface="+mj-ea"/>
              </a:rPr>
              <a:t>、围攻郑国有晋国也有秦国，为什么烛之武选择秦国作为解围的突破口？</a:t>
            </a:r>
          </a:p>
          <a:p>
            <a:pPr>
              <a:lnSpc>
                <a:spcPts val="4000"/>
              </a:lnSpc>
            </a:pPr>
            <a:r>
              <a:rPr lang="en-US" altLang="zh-CN" sz="2800" b="1" dirty="0" smtClean="0">
                <a:latin typeface="+mj-ea"/>
                <a:ea typeface="+mj-ea"/>
              </a:rPr>
              <a:t>5</a:t>
            </a:r>
            <a:r>
              <a:rPr lang="zh-CN" altLang="en-US" sz="2800" b="1" dirty="0" smtClean="0">
                <a:latin typeface="+mj-ea"/>
                <a:ea typeface="+mj-ea"/>
              </a:rPr>
              <a:t>、烛之武是如何说服秦国退兵的？</a:t>
            </a:r>
            <a:endParaRPr lang="en-US" altLang="zh-CN" sz="2800" b="1" dirty="0" smtClean="0">
              <a:latin typeface="+mj-ea"/>
              <a:ea typeface="+mj-ea"/>
            </a:endParaRPr>
          </a:p>
          <a:p>
            <a:pPr>
              <a:lnSpc>
                <a:spcPts val="4000"/>
              </a:lnSpc>
            </a:pPr>
            <a:r>
              <a:rPr lang="en-US" altLang="zh-CN" sz="2800" b="1" dirty="0" smtClean="0">
                <a:latin typeface="+mj-ea"/>
                <a:ea typeface="+mj-ea"/>
              </a:rPr>
              <a:t>6</a:t>
            </a:r>
            <a:r>
              <a:rPr lang="zh-CN" altLang="en-US" sz="2800" b="1" dirty="0" smtClean="0">
                <a:latin typeface="+mj-ea"/>
                <a:ea typeface="+mj-ea"/>
              </a:rPr>
              <a:t>、晋国为何最终放弃了围攻郑国？</a:t>
            </a:r>
            <a:endParaRPr lang="zh-CN" altLang="en-US" sz="20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57224" y="1571612"/>
            <a:ext cx="37862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+mj-ea"/>
                <a:ea typeface="+mj-ea"/>
              </a:rPr>
              <a:t>1</a:t>
            </a:r>
            <a:r>
              <a:rPr lang="zh-CN" altLang="en-US" sz="2800" b="1" dirty="0" smtClean="0">
                <a:latin typeface="+mj-ea"/>
                <a:ea typeface="+mj-ea"/>
              </a:rPr>
              <a:t>、秦晋为何要围郑？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4348" y="2428868"/>
            <a:ext cx="6286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+mj-ea"/>
                <a:ea typeface="+mj-ea"/>
              </a:rPr>
              <a:t>【</a:t>
            </a: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明确</a:t>
            </a:r>
            <a:r>
              <a:rPr lang="en-US" altLang="zh-CN" sz="2400" b="1" dirty="0" smtClean="0">
                <a:solidFill>
                  <a:srgbClr val="FF0000"/>
                </a:solidFill>
                <a:latin typeface="+mj-ea"/>
                <a:ea typeface="+mj-ea"/>
              </a:rPr>
              <a:t>】</a:t>
            </a: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因为郑国“无礼于晋，且贰于楚也”。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7224" y="3429000"/>
            <a:ext cx="78581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+mj-ea"/>
                <a:ea typeface="+mj-ea"/>
              </a:rPr>
              <a:t>2</a:t>
            </a:r>
            <a:r>
              <a:rPr lang="zh-CN" altLang="en-US" sz="2800" b="1" dirty="0" smtClean="0">
                <a:latin typeface="+mj-ea"/>
                <a:ea typeface="+mj-ea"/>
              </a:rPr>
              <a:t>、“无礼于晋，且贰于楚也”都是郑国和晋国之间的“矛盾冲突”，秦国为何也来围郑？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4348" y="5000636"/>
            <a:ext cx="70009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+mj-ea"/>
                <a:ea typeface="+mj-ea"/>
              </a:rPr>
              <a:t>【</a:t>
            </a: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明确</a:t>
            </a:r>
            <a:r>
              <a:rPr lang="en-US" altLang="zh-CN" sz="2400" b="1" dirty="0" smtClean="0">
                <a:solidFill>
                  <a:srgbClr val="FF0000"/>
                </a:solidFill>
                <a:latin typeface="+mj-ea"/>
                <a:ea typeface="+mj-ea"/>
              </a:rPr>
              <a:t>】</a:t>
            </a: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因为秦晋之好，秦又有往东扩张的野心。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714348" y="428604"/>
            <a:ext cx="74295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+mj-ea"/>
                <a:ea typeface="+mj-ea"/>
              </a:rPr>
              <a:t>3</a:t>
            </a:r>
            <a:r>
              <a:rPr lang="zh-CN" altLang="en-US" sz="2800" b="1" dirty="0" smtClean="0">
                <a:latin typeface="+mj-ea"/>
                <a:ea typeface="+mj-ea"/>
              </a:rPr>
              <a:t>、从文中可看出，烛之武对国家大事了解得很透彻。既然他一直不被用，他了解得那么透彻想干什么？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42910" y="2002216"/>
            <a:ext cx="77153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+mj-ea"/>
                <a:ea typeface="+mj-ea"/>
              </a:rPr>
              <a:t>【</a:t>
            </a: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明确</a:t>
            </a:r>
            <a:r>
              <a:rPr lang="en-US" altLang="zh-CN" sz="2400" b="1" dirty="0" smtClean="0">
                <a:solidFill>
                  <a:srgbClr val="FF0000"/>
                </a:solidFill>
                <a:latin typeface="+mj-ea"/>
                <a:ea typeface="+mj-ea"/>
              </a:rPr>
              <a:t>】</a:t>
            </a: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尽管怀才不遇，但他的心始终没有放弃过“一飞冲天”的渴望，他一刻不停地关注着天下形势，思考着安定天下济苍生一逞抱负的路径。“老骥伏枥，志在千里”的豪情无疑是后人敬仰他们的主要缘由。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42910" y="3857628"/>
            <a:ext cx="79296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+mj-ea"/>
                <a:ea typeface="+mj-ea"/>
              </a:rPr>
              <a:t>4</a:t>
            </a:r>
            <a:r>
              <a:rPr lang="zh-CN" altLang="en-US" sz="2800" b="1" dirty="0" smtClean="0">
                <a:latin typeface="+mj-ea"/>
                <a:ea typeface="+mj-ea"/>
              </a:rPr>
              <a:t>、围攻郑国有晋国也有秦国，为什么烛之武选择秦国作为解围的突破口？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42910" y="4929198"/>
            <a:ext cx="77867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+mj-ea"/>
                <a:ea typeface="+mj-ea"/>
              </a:rPr>
              <a:t>【</a:t>
            </a: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明确</a:t>
            </a:r>
            <a:r>
              <a:rPr lang="en-US" altLang="zh-CN" sz="2400" b="1" dirty="0" smtClean="0">
                <a:solidFill>
                  <a:srgbClr val="FF0000"/>
                </a:solidFill>
                <a:latin typeface="+mj-ea"/>
                <a:ea typeface="+mj-ea"/>
              </a:rPr>
              <a:t>】</a:t>
            </a: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晋师出有名，秦只是友情出演，也为图霸业，没有共同利益的联盟，自然是同床异梦。为烛之武说服秦伯提供了可能性，埋下了伏笔。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325</TotalTime>
  <Words>662</Words>
  <PresentationFormat>全屏显示(4:3)</PresentationFormat>
  <Paragraphs>66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暗香扑面</vt:lpstr>
      <vt:lpstr>“一人之辩，重于九鼎之宝；三寸之舌，强于百万雄兵”。</vt:lpstr>
      <vt:lpstr>烛之武退秦师</vt:lpstr>
      <vt:lpstr>学习目标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荣华 邓</cp:lastModifiedBy>
  <dcterms:created xsi:type="dcterms:W3CDTF">2017-09-19T14:20:33Z</dcterms:created>
  <dcterms:modified xsi:type="dcterms:W3CDTF">2017-09-29T06:08:23Z</dcterms:modified>
</cp:coreProperties>
</file>