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358" r:id="rId2"/>
    <p:sldId id="264" r:id="rId3"/>
    <p:sldId id="265" r:id="rId4"/>
    <p:sldId id="369" r:id="rId5"/>
    <p:sldId id="370" r:id="rId6"/>
    <p:sldId id="363" r:id="rId7"/>
    <p:sldId id="371" r:id="rId8"/>
    <p:sldId id="372" r:id="rId9"/>
    <p:sldId id="373" r:id="rId10"/>
    <p:sldId id="374" r:id="rId11"/>
    <p:sldId id="375" r:id="rId12"/>
    <p:sldId id="275" r:id="rId13"/>
    <p:sldId id="361" r:id="rId14"/>
    <p:sldId id="376" r:id="rId15"/>
    <p:sldId id="377" r:id="rId16"/>
    <p:sldId id="378" r:id="rId17"/>
    <p:sldId id="366" r:id="rId18"/>
    <p:sldId id="367" r:id="rId19"/>
    <p:sldId id="270" r:id="rId20"/>
    <p:sldId id="379" r:id="rId21"/>
    <p:sldId id="380" r:id="rId22"/>
    <p:sldId id="381" r:id="rId23"/>
    <p:sldId id="382" r:id="rId24"/>
    <p:sldId id="383" r:id="rId25"/>
    <p:sldId id="277" r:id="rId26"/>
    <p:sldId id="384" r:id="rId27"/>
    <p:sldId id="385" r:id="rId28"/>
    <p:sldId id="365" r:id="rId29"/>
    <p:sldId id="386" r:id="rId30"/>
    <p:sldId id="387" r:id="rId31"/>
    <p:sldId id="368" r:id="rId32"/>
    <p:sldId id="388" r:id="rId33"/>
    <p:sldId id="389" r:id="rId34"/>
    <p:sldId id="390" r:id="rId35"/>
    <p:sldId id="391" r:id="rId36"/>
    <p:sldId id="392" r:id="rId37"/>
    <p:sldId id="393" r:id="rId38"/>
    <p:sldId id="394" r:id="rId39"/>
    <p:sldId id="395"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78"/>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28.xml"/><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2.xml"/><Relationship Id="rId4" Type="http://schemas.openxmlformats.org/officeDocument/2006/relationships/slide" Target="../slides/slide19.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2.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2.xml"/><Relationship Id="rId4" Type="http://schemas.openxmlformats.org/officeDocument/2006/relationships/slide" Target="../slides/slide19.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slide" Target="../slides/slide28.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4121475" y="29755"/>
            <a:ext cx="1137319" cy="584775"/>
            <a:chOff x="29482" y="2276803"/>
            <a:chExt cx="1281560" cy="487312"/>
          </a:xfrm>
        </p:grpSpPr>
        <p:sp>
          <p:nvSpPr>
            <p:cNvPr id="35" name="TextBox 34"/>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6516216" y="39693"/>
            <a:ext cx="1266693" cy="584775"/>
            <a:chOff x="29482" y="2927145"/>
            <a:chExt cx="1561066" cy="487312"/>
          </a:xfrm>
        </p:grpSpPr>
        <p:sp>
          <p:nvSpPr>
            <p:cNvPr id="38" name="TextBox 37"/>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5364088" y="39693"/>
            <a:ext cx="1102368" cy="584775"/>
            <a:chOff x="29482" y="2927145"/>
            <a:chExt cx="1358552" cy="487312"/>
          </a:xfrm>
        </p:grpSpPr>
        <p:sp>
          <p:nvSpPr>
            <p:cNvPr id="41" name="TextBox 40"/>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7846042" y="39693"/>
            <a:ext cx="1260281" cy="584775"/>
            <a:chOff x="29482" y="2927145"/>
            <a:chExt cx="1553163" cy="487312"/>
          </a:xfrm>
        </p:grpSpPr>
        <p:sp>
          <p:nvSpPr>
            <p:cNvPr id="16"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17"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407810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5459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  </a:t>
                </a:r>
                <a:r>
                  <a:rPr lang="pl-PL" altLang="zh-CN" sz="900" dirty="0" smtClean="0">
                    <a:solidFill>
                      <a:schemeClr val="bg1"/>
                    </a:solidFill>
                    <a:latin typeface="+mn-lt"/>
                    <a:ea typeface="+mn-ea"/>
                  </a:rPr>
                  <a:t>I  Q I  Y U  X I</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6516216" y="39693"/>
            <a:ext cx="1266693" cy="584775"/>
            <a:chOff x="29482" y="2927145"/>
            <a:chExt cx="1561066" cy="487312"/>
          </a:xfrm>
        </p:grpSpPr>
        <p:sp>
          <p:nvSpPr>
            <p:cNvPr id="40" name="TextBox 39"/>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5364088" y="39693"/>
            <a:ext cx="1102368" cy="584775"/>
            <a:chOff x="29482" y="2927145"/>
            <a:chExt cx="1358552" cy="487312"/>
          </a:xfrm>
        </p:grpSpPr>
        <p:sp>
          <p:nvSpPr>
            <p:cNvPr id="43" name="TextBox 42"/>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  </a:t>
              </a:r>
              <a:r>
                <a:rPr lang="pl-PL" altLang="zh-CN" sz="900" dirty="0" smtClean="0">
                  <a:solidFill>
                    <a:schemeClr val="tx1"/>
                  </a:solidFill>
                  <a:latin typeface="+mn-lt"/>
                  <a:ea typeface="+mn-ea"/>
                </a:rPr>
                <a:t>I  Q I  Y U  X 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6513735"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5240163" y="-4216"/>
            <a:ext cx="1382082" cy="851494"/>
            <a:chOff x="6526147" y="-4216"/>
            <a:chExt cx="1382082"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7" y="-4216"/>
              <a:ext cx="1382082"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341783"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 I Q I S I K A O</a:t>
                </a:r>
                <a:endParaRPr lang="zh-CN" altLang="en-US" sz="1000" dirty="0">
                  <a:solidFill>
                    <a:schemeClr val="bg1"/>
                  </a:solidFill>
                </a:endParaRPr>
              </a:p>
            </p:txBody>
          </p:sp>
          <p:sp>
            <p:nvSpPr>
              <p:cNvPr id="43" name="TextBox 42">
                <a:hlinkClick r:id="rId5" action="ppaction://hlinksldjump"/>
              </p:cNvPr>
              <p:cNvSpPr txBox="1"/>
              <p:nvPr userDrawn="1"/>
            </p:nvSpPr>
            <p:spPr>
              <a:xfrm>
                <a:off x="388465" y="3021924"/>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6539565" y="-8427"/>
            <a:ext cx="1391101" cy="855375"/>
            <a:chOff x="7956375" y="-8427"/>
            <a:chExt cx="139110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91101" cy="855375"/>
            </a:xfrm>
            <a:prstGeom prst="rect">
              <a:avLst/>
            </a:prstGeom>
          </p:spPr>
        </p:pic>
        <p:grpSp>
          <p:nvGrpSpPr>
            <p:cNvPr id="38" name="组合 37"/>
            <p:cNvGrpSpPr/>
            <p:nvPr userDrawn="1"/>
          </p:nvGrpSpPr>
          <p:grpSpPr>
            <a:xfrm>
              <a:off x="7956376"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17567"/>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3"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7846042" y="-8427"/>
            <a:ext cx="1408965" cy="855375"/>
            <a:chOff x="7846042" y="-8427"/>
            <a:chExt cx="1408965" cy="855375"/>
          </a:xfrm>
        </p:grpSpPr>
        <p:pic>
          <p:nvPicPr>
            <p:cNvPr id="16" name="图片 15"/>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7863906" y="-8427"/>
              <a:ext cx="1391101" cy="855375"/>
            </a:xfrm>
            <a:prstGeom prst="rect">
              <a:avLst/>
            </a:prstGeom>
          </p:spPr>
        </p:pic>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 UYANGTISHENG</a:t>
                </a:r>
                <a:endParaRPr lang="zh-CN" altLang="en-US" sz="1000" dirty="0">
                  <a:solidFill>
                    <a:schemeClr val="bg1"/>
                  </a:solidFill>
                </a:endParaRPr>
              </a:p>
            </p:txBody>
          </p:sp>
          <p:sp>
            <p:nvSpPr>
              <p:cNvPr id="20"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1" name="组合 20"/>
          <p:cNvGrpSpPr/>
          <p:nvPr userDrawn="1"/>
        </p:nvGrpSpPr>
        <p:grpSpPr>
          <a:xfrm>
            <a:off x="6564535" y="39693"/>
            <a:ext cx="1266693" cy="584775"/>
            <a:chOff x="29482" y="2927145"/>
            <a:chExt cx="1561066" cy="487312"/>
          </a:xfrm>
        </p:grpSpPr>
        <p:sp>
          <p:nvSpPr>
            <p:cNvPr id="22"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23" name="TextBox 39">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46995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743944"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447609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dirty="0" smtClean="0"/>
              <a:t>3</a:t>
            </a:r>
            <a:r>
              <a:rPr lang="zh-CN" altLang="en-US" sz="1600" dirty="0" smtClean="0"/>
              <a:t>　再别康桥</a:t>
            </a: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3.xml"/></Relationships>
</file>

<file path=ppt/slides/_rels/slide1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package" Target="../embeddings/Microsoft_Office_Word___7.docx"/><Relationship Id="rId4" Type="http://schemas.openxmlformats.org/officeDocument/2006/relationships/slide" Target="slide25.xml"/></Relationships>
</file>

<file path=ppt/slides/_rels/slide2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en-US" altLang="zh-CN" sz="3200" b="1" dirty="0"/>
              <a:t>3</a:t>
            </a:r>
            <a:r>
              <a:rPr lang="zh-CN" altLang="zh-CN" sz="3200" dirty="0"/>
              <a:t>　</a:t>
            </a:r>
            <a:r>
              <a:rPr lang="zh-CN" altLang="zh-CN" sz="3200" b="1" dirty="0"/>
              <a:t>再别康桥</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斑斓</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斑驳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两者都可以指色彩交杂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但在词义上有差别。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斑斓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指灿烂多彩。多用于书面语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一般形容色彩较鲜艳。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斑驳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指一种颜色中杂有别种颜色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花花搭搭的。一般形容色彩较暗淡。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①美丽的线条和那黄澄澄的油菜花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铁路与梯田、民居相互映衬着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春色</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斑斓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犹如天然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调色板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②穿过狭长的青石板弄堂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触摸苔绿斑斑的墙壁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推开油漆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斑驳</a:t>
            </a:r>
            <a:r>
              <a:rPr lang="zh-CN" altLang="zh-CN" sz="2200" dirty="0">
                <a:solidFill>
                  <a:srgbClr val="000000"/>
                </a:solidFill>
                <a:latin typeface="Times New Roman" panose="02020603050405020304" pitchFamily="18" charset="0"/>
                <a:cs typeface="Times New Roman" panose="02020603050405020304" pitchFamily="18" charset="0"/>
              </a:rPr>
              <a:t>的大门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走进这幽深而古老的院宅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我的老家就在其中。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339325" y="3984516"/>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19804" y="4385652"/>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59649305"/>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沉淀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积淀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两者都含有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指溶液中难溶解的固体物质从溶液中析出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从溶液中析出的难溶解的固体物质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凝聚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积累。多用于实际物体的析出状态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也用来形容情感。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指积累沉淀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所积累沉淀下来的事物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多指文化、知识、经验等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越是有果粒</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沉淀</a:t>
            </a:r>
            <a:r>
              <a:rPr lang="zh-CN" altLang="zh-CN" sz="2200" dirty="0">
                <a:solidFill>
                  <a:srgbClr val="000000"/>
                </a:solidFill>
                <a:latin typeface="Times New Roman" panose="02020603050405020304" pitchFamily="18" charset="0"/>
                <a:cs typeface="Times New Roman" panose="02020603050405020304" pitchFamily="18" charset="0"/>
              </a:rPr>
              <a:t>的饮料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越受市民的欢迎。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对于汉字的关注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不能只停留在明星效应引发的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duang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字狂欢上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也不能只停留在汉字简繁争论的纠结上。将汉字的工具功能和文化本体有机统一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须厚植文化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积淀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涵养人文情怀。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841646" y="3789040"/>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81563" y="4982640"/>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5511858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19844"/>
            <a:ext cx="8128000" cy="415498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一、理理文章</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思路</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二、说说文章主旨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这首诗运用优美抒情的语言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描述了作者</a:t>
            </a: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cs typeface="Times New Roman" panose="02020603050405020304" pitchFamily="18" charset="0"/>
              </a:rPr>
              <a:t>年秋重回母校所在地康桥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在河中泛舟的所见、所思、所感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表达了作者对康桥的眷恋和那如烟似波的离情别绪。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01562996"/>
              </p:ext>
            </p:extLst>
          </p:nvPr>
        </p:nvGraphicFramePr>
        <p:xfrm>
          <a:off x="508000" y="1927106"/>
          <a:ext cx="8128000" cy="2095055"/>
        </p:xfrm>
        <a:graphic>
          <a:graphicData uri="http://schemas.openxmlformats.org/presentationml/2006/ole">
            <p:oleObj spid="_x0000_s5123" name="文档" r:id="rId7" imgW="3837004" imgH="989055" progId="Word.Document.12">
              <p:embed/>
            </p:oleObj>
          </a:graphicData>
        </a:graphic>
      </p:graphicFrame>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品味诗的意象美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领悟诗的意境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体会诗人的感情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诗人在离别时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描写了康桥的风光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你能概括出几幅画面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金柳图、青荇图、彩潭图、寻梦图、沉默图、作别图。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诗人为什么要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但最终诗人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是什么使得诗人的情感发生如此大的变化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就是放声歌唱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因为诗人泛舟寻梦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觅得了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一船星辉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般的回忆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眼前的美景和内心的欢喜幻化成梦一般的境界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达到了喜悦的极点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禁不住想要放歌。但诗人最终没有放歌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离别之情让昔日车水马龙、夏虫鸣叫的康桥也沉默了。而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更不愿惊扰心爱的康桥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只能默默感伤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悄悄作别。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在回忆往昔、挥别康桥的过程中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诗人的感情经历了怎样的波动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轻轻的来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奠定了作者对康桥的依依不舍之情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两节进一步表达了对康桥的无限依恋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潭里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彩虹似的梦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依稀可见当年的豪情壮志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而这些如今都已成梦幻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令人惆怅不已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撑篙漫溯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放歌星辉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是在想象中对康桥生活的再一次重温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也将诗人的感情提升到了最高点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但转眼间回到现实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想起这是一个分手的夜晚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无限惆怅重回心中。诗人对康桥的依恋之情贯串始终。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3759932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1358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欣赏诗歌优美的语言和结构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诗歌的开头连用三个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突出了康桥的宁静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表现了诗人和康桥的惜别深情。三个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音节轻盈柔美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形成一种轻盈跳跃的节奏。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诗歌的最后一节有什么作用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与第一节呼应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收束全诗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融入更多的不得不离去的哀愁。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写出其离去时的一丝孤寂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不带走一片云彩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这种夸张手法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表露了诗人不愿惊动母校的赤子情怀。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悄悄是别离的笙箫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笙箫有声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这是一对矛盾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但在作者这里却达成了统一。诗人内心一定翻滚如大海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但是离别愁绪压倒了一切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所以笙箫的离别曲只能在心中回荡。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390584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wipe(down)">
                                      <p:cBhvr>
                                        <p:cTn id="1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95536" y="1223573"/>
            <a:ext cx="8312472" cy="537377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请简要分析《再别康桥》的音乐美、绘画美、建筑美。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音乐美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是对音节而言的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朗朗上口、错落有致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都是音乐美的表现。主要表现在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押韵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韵脚为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箫、桥等。</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音节和谐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节奏感强。</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回环复沓。首节和尾节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语意相似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节奏感相同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构成回环呼应的结构形式。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绘画美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是指诗的语言多选用有色彩的词语。全诗中选用了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云彩、金柳、夕阳、波光、艳影、青荇、彩虹、青草、星辉斑斓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给读者以视觉上的色彩想象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同时也表达了对康桥的一片深情。另外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诗人通过动作性很强的动词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荡漾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揉碎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挥一挥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使每一幅画面变成了动态的画面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给人以立体感。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指的是节的匀称和句子的整齐。《再别康桥》共七节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每节四行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单行和双行错开一格排列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无论从排列上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还是从字数上看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都整齐划一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给人以美感。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4925697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3"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11" name="矩形 10">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作者曾多次来到康桥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每一次的告别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都让作者留恋、失意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那么到底是什么让作者如此难以忘怀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作者心目中的康桥是写实的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还是写意的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据此请你谈一谈对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康桥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这一意象的理解。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721247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6" name="对象 5"/>
          <p:cNvGraphicFramePr>
            <a:graphicFrameLocks noChangeAspect="1"/>
          </p:cNvGraphicFramePr>
          <p:nvPr>
            <p:extLst>
              <p:ext uri="{D42A27DB-BD31-4B8C-83A1-F6EECF244321}">
                <p14:modId xmlns:p14="http://schemas.microsoft.com/office/powerpoint/2010/main" xmlns="" val="1692835719"/>
              </p:ext>
            </p:extLst>
          </p:nvPr>
        </p:nvGraphicFramePr>
        <p:xfrm>
          <a:off x="508000" y="1628800"/>
          <a:ext cx="8128000" cy="4750596"/>
        </p:xfrm>
        <a:graphic>
          <a:graphicData uri="http://schemas.openxmlformats.org/presentationml/2006/ole">
            <p:oleObj spid="_x0000_s6147" name="文档" r:id="rId7" imgW="3946416" imgH="2306232" progId="Word.Document.12">
              <p:embed/>
            </p:oleObj>
          </a:graphicData>
        </a:graphic>
      </p:graphicFrame>
    </p:spTree>
    <p:extLst>
      <p:ext uri="{BB962C8B-B14F-4D97-AF65-F5344CB8AC3E}">
        <p14:creationId xmlns:p14="http://schemas.microsoft.com/office/powerpoint/2010/main" xmlns="" val="256353321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68760"/>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一、课文精读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再别康桥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徐志摩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轻轻的我走了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正如我轻轻的来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我轻轻的招手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作别西天的云彩。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那河畔的金柳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是夕阳中的新娘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波光里的艳影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在我的心头荡漾</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482953477"/>
              </p:ext>
            </p:extLst>
          </p:nvPr>
        </p:nvGraphicFramePr>
        <p:xfrm>
          <a:off x="508000" y="1640967"/>
          <a:ext cx="8128000" cy="3830066"/>
        </p:xfrm>
        <a:graphic>
          <a:graphicData uri="http://schemas.openxmlformats.org/presentationml/2006/ole">
            <p:oleObj spid="_x0000_s1027" name="文档" r:id="rId3" imgW="3998963" imgH="1883639"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03587"/>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软泥上的青荇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油油的在水底招摇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在康河的柔波里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我甘心做一条水草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那榆阴下的一潭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不是清泉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是天上虹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揉碎在浮藻间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沉淀着彩虹似的梦。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撑一支长篙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向青草更青处漫溯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满载一船星辉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在星辉斑斓里放歌。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5639513"/>
      </p:ext>
    </p:extLst>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911735"/>
            <a:ext cx="8128000" cy="328852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但我不能放歌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悄悄是别离的笙箫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夏虫也为我沉默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沉默是今晚的康桥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悄悄的我走了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正如我悄悄的来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我挥一挥衣袖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不带走一片云彩。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99841474"/>
      </p:ext>
    </p:extLst>
  </p:cSld>
  <p:clrMapOvr>
    <a:masterClrMapping/>
  </p:clrMapOvr>
  <p:transition spd="slow">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对诗歌运用的表现手法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诗中笼罩着一种宁静、安谧的氛围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水草、柔波、彩虹、星辉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恰当地衬托了诗人静默的心境。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诗人运用比喻、拟人、借代等修辞手法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写出了康桥特有的优美景色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表达了自己追梦般的思念之情。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诗人把自己对母校的深情融进了悄悄别离时富有特色的形象和想象中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形成了一种轻柔、明丽而又俊逸的格调。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全诗四行一节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诗行排列错落有致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每句字数基本为六七字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于参差变化中见整齐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每节押韵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逐行换韵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呈现出明显的旋律感。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这首诗没有运用借代的修辞手法。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3052763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这首诗的线索是什么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全诗表达了诗人怎样的情感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这是一首抒情诗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线索是离别康桥时的感情。本诗开头连用三个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透露出难分难舍的离情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接连选择了三个最让诗人流连的景物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充分表达了诗人对康桥的永久性依恋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又写诗人不知不觉中进入了梦乡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感情达到了高潮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最后由幻想回到了现实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显得无比依恋和惆怅。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全诗以离别康桥时的感情起伏为线索。表达了作者对康桥依依惜别的深情。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571704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《再别康桥》这首诗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较为典型地表现了徐志摩诗歌的风格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表现了一种含着淡淡忧愁的离情别绪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怎样理解这首诗的内容和意境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理解诗歌的意境要紧扣诗歌的内容、诗人表达的情感以及诗歌使用的意象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能围绕这些分析即可。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从思想内容上来说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只表达了一种微波轻烟似的情绪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社会投影很模糊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表现不出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时代的时代精神。然而这首诗感情真挚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意境深邃。诗人很懂得主观情绪和客观景物的和谐融合。他笔下的康桥是有生命、有灵性的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带有诗人柔和飘逸的风度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与诗人的感情融为一体。而诗人的情怀又不是直白地显露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它热烈而有分寸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淡淡起头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淡淡结尾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却包含了许多复杂情绪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使人产生丰富的联想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回味无穷。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1867969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6876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二、语言运用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仿照下面的示例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另选喻体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写一首短诗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要求合乎事理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结构与示例相似。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我能想到的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最伟大的献身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莫过于成为海岸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守着大海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保持一个曲线的姿势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数着无止境的重复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【仿诗】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我能想到的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最伟大的献身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能展开想象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隐含哲理并运用比喻、拟人之类的修辞手法即可。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莫过于成为星辰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陪着黑夜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闪烁一点微弱的气息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点缀无边际的沉默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莫过于成为苍松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守着雪原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维持一个笔直的姿态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迎接无止歇的呼啸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440490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4"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23573"/>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下面是某市地下老旧管线管理的构思框架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请把这个构思写成一段话。要求内容完整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75</a:t>
            </a:r>
            <a:r>
              <a:rPr lang="zh-CN" altLang="zh-CN" sz="2200" dirty="0">
                <a:solidFill>
                  <a:srgbClr val="000000"/>
                </a:solidFill>
                <a:latin typeface="Times New Roman" panose="02020603050405020304" pitchFamily="18" charset="0"/>
                <a:cs typeface="Times New Roman" panose="02020603050405020304" pitchFamily="18" charset="0"/>
              </a:rPr>
              <a:t>字</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解答本题一要审清试题要求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即根据初步构思框架构思一段话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二是充分利用试题材料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将其体现在语段中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三是注意准确、连贯的要求。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地下老旧管线管理分为两个阶段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先对供排水系统及燃气、电力管线信息进行普查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再通过制定建设计划、统筹安排建设、预留接口完成改造。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40354737"/>
              </p:ext>
            </p:extLst>
          </p:nvPr>
        </p:nvGraphicFramePr>
        <p:xfrm>
          <a:off x="508000" y="2156348"/>
          <a:ext cx="8128000" cy="1664610"/>
        </p:xfrm>
        <a:graphic>
          <a:graphicData uri="http://schemas.openxmlformats.org/presentationml/2006/ole">
            <p:oleObj spid="_x0000_s7171" name="文档" r:id="rId5" imgW="3837004" imgH="785691" progId="Word.Document.12">
              <p:embed/>
            </p:oleObj>
          </a:graphicData>
        </a:graphic>
      </p:graphicFrame>
    </p:spTree>
    <p:extLst>
      <p:ext uri="{BB962C8B-B14F-4D97-AF65-F5344CB8AC3E}">
        <p14:creationId xmlns:p14="http://schemas.microsoft.com/office/powerpoint/2010/main" xmlns="" val="169640308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wipe(down)">
                                      <p:cBhvr>
                                        <p:cTn id="7" dur="500"/>
                                        <p:tgtEl>
                                          <p:spTgt spid="2">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wipe(down)">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268760"/>
            <a:ext cx="8128000" cy="456124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诗歌中意象的常见作用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营造背景或环境。即通过多个意象组合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意象群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为人物的活动提供背景或环境。这种作用在山水诗、边塞诗中运用较多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如王昌龄的《从军行》之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青海长云暗雪山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营造意境。它展现给读者的是一幅立体感强的画面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目的是给人以身临其境之感。也只有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临其境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入其境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才能感知境界之妙以及作者的情感。如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明月松间照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清泉石上流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衬托人物性格。这种作用在写物诗中较为普遍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在表达技巧上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常用象征手法或比喻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如雪、竹、梅、松、鹤、荷、金风玉露等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衬托人物品行高洁、性格坚毅、情感纯洁等</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9524233"/>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奠定情感基调。如柳永《雨霖铃》开头三句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寒蝉凄切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对长亭晚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骤雨初歇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为全词奠定了凄凉、伤感的基调。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以景衬境。这一作用在山水诗中运用最多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如以闹景衬静境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竹喧归浣女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以暖景衬冷境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日色冷青松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以亮景衬暗境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返景入深林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复照青苔上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以满景衬空境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雁字回时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月满西楼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以物语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或物态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衬心境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废池乔木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犹厌言兵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以景衬情。这种作用在诗歌中亦常出现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其表现为诗人用意象颜色的浓淡衬托情意的浓淡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这种方法又往往与谐音、双关的表达技巧相关联。如李白的《春思》中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燕草如碧丝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秦桑低绿枝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就是用桑草之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衬托思乡情浓。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51420514"/>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23573"/>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一、作者</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简介</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徐志摩</a:t>
            </a:r>
            <a:r>
              <a:rPr lang="en-US" altLang="zh-CN" sz="2200" dirty="0">
                <a:solidFill>
                  <a:srgbClr val="000000"/>
                </a:solidFill>
                <a:latin typeface="Times New Roman" panose="02020603050405020304" pitchFamily="18" charset="0"/>
                <a:cs typeface="Times New Roman" panose="02020603050405020304" pitchFamily="18" charset="0"/>
              </a:rPr>
              <a:t>(1896—1931),</a:t>
            </a:r>
            <a:r>
              <a:rPr lang="zh-CN" altLang="zh-CN" sz="2200" dirty="0">
                <a:solidFill>
                  <a:srgbClr val="000000"/>
                </a:solidFill>
                <a:latin typeface="Times New Roman" panose="02020603050405020304" pitchFamily="18" charset="0"/>
                <a:cs typeface="Times New Roman" panose="02020603050405020304" pitchFamily="18" charset="0"/>
              </a:rPr>
              <a:t>现代诗人、散文家。浙江海宁人。新月诗派的代表诗人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新月诗社成员。</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cs typeface="Times New Roman" panose="02020603050405020304" pitchFamily="18" charset="0"/>
              </a:rPr>
              <a:t>年赴英国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就读于剑桥大学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在剑桥两年深受西方教育的熏陶及欧美浪漫主义和唯美派诗人的影响。</a:t>
            </a:r>
            <a:r>
              <a:rPr lang="en-US" altLang="zh-CN" sz="2200" dirty="0">
                <a:solidFill>
                  <a:srgbClr val="000000"/>
                </a:solidFill>
                <a:latin typeface="Times New Roman" panose="02020603050405020304" pitchFamily="18" charset="0"/>
                <a:cs typeface="Times New Roman" panose="02020603050405020304" pitchFamily="18" charset="0"/>
              </a:rPr>
              <a:t>1931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由南京乘飞机到北平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因遇雾在济南附近触山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机坠身亡。代表作品有诗集《志摩的诗》《猛虎集》《云游集》等。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7167853"/>
              </p:ext>
            </p:extLst>
          </p:nvPr>
        </p:nvGraphicFramePr>
        <p:xfrm>
          <a:off x="508000" y="1613783"/>
          <a:ext cx="8128000" cy="2364082"/>
        </p:xfrm>
        <a:graphic>
          <a:graphicData uri="http://schemas.openxmlformats.org/presentationml/2006/ole">
            <p:oleObj spid="_x0000_s2051" name="文档" r:id="rId5" imgW="3837004" imgH="1116338"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836712"/>
            <a:ext cx="8128000" cy="573964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对点小练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阅读下面一首诗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扬子江头几问津</a:t>
            </a:r>
            <a:r>
              <a:rPr lang="zh-CN" altLang="zh-CN" sz="2200" baseline="300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风波如旧客愁新。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西飞白日忙于我</a:t>
            </a:r>
            <a:r>
              <a:rPr lang="zh-CN" altLang="zh-CN" sz="2200" baseline="300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南去青山冷笑人。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孤枕不胜乡国梦</a:t>
            </a:r>
            <a:r>
              <a:rPr lang="zh-CN" altLang="zh-CN" sz="2200" baseline="300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敞裘犹带帝京尘</a:t>
            </a:r>
            <a:r>
              <a:rPr lang="zh-CN" altLang="zh-CN" sz="2200" baseline="300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交游落落俱星散</a:t>
            </a:r>
            <a:r>
              <a:rPr lang="zh-CN" altLang="zh-CN" sz="2200" baseline="300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吟对沙鸥一怆神。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吟对沙鸥一怆神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意象的作用。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是诗人们常常用来抒发内心漂泊无依而伤感的意象。如杜甫《旅夜书怀》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名岂文章著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官应老病休。飘飘何所似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天地一沙鸥。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诗人即景自况以抒悲怀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水天空阔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沙鸥飘零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人似沙鸥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转徙江湖。本诗也是如此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用沙鸥的到处飞翔衬托作者的孤单漂泊。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以到处飞翔的沙鸥衬托作者的孤单漂泊。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Tree>
    <p:extLst>
      <p:ext uri="{BB962C8B-B14F-4D97-AF65-F5344CB8AC3E}">
        <p14:creationId xmlns:p14="http://schemas.microsoft.com/office/powerpoint/2010/main" xmlns="" val="2773339886"/>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9" end="9"/>
                                            </p:txEl>
                                          </p:spTgt>
                                        </p:tgtEl>
                                        <p:attrNameLst>
                                          <p:attrName>style.visibility</p:attrName>
                                        </p:attrNameLst>
                                      </p:cBhvr>
                                      <p:to>
                                        <p:strVal val="visible"/>
                                      </p:to>
                                    </p:set>
                                    <p:animEffect transition="in" filter="wipe(down)">
                                      <p:cBhvr>
                                        <p:cTn id="7" dur="500"/>
                                        <p:tgtEl>
                                          <p:spTgt spid="4">
                                            <p:txEl>
                                              <p:pRg st="9"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0" end="10"/>
                                            </p:txEl>
                                          </p:spTgt>
                                        </p:tgtEl>
                                        <p:attrNameLst>
                                          <p:attrName>style.visibility</p:attrName>
                                        </p:attrNameLst>
                                      </p:cBhvr>
                                      <p:to>
                                        <p:strVal val="visible"/>
                                      </p:to>
                                    </p:set>
                                    <p:animEffect transition="in" filter="wipe(down)">
                                      <p:cBhvr>
                                        <p:cTn id="12" dur="5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304800"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离别恰似柳抚风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名句诵读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与君离别意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同是宦游人。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王勃《送杜少府之任蜀州》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又送王孙去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萋萋满别情。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白居易《赋得古原草送别》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劝君更尽一杯酒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西出阳关无故人。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王维《送元二使安西》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寒雨连江夜入吴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平明送客楚山孤。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王昌龄《芙蓉楼送辛渐》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莫愁前路无知己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天下谁人不识君。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高适《别董大》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少别华阳万里游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近南风景不曾秋。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戴叔伦《送人游岭南》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此别应须各努力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故乡犹恐未同归。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杜甫《送韩十四江东觐省》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8021870"/>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素材趣读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多情自古伤离别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自古以来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离别总是免不了有一种沉重的愁绪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或执手叮咛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或牵手顿足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其中总带点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伤离别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的味道。如柳宗元《别舍弟宗一》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零落残魂倍黯然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双垂别泪越江边。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都是两眼泪汪汪的离情别绪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但徐志摩的这首诗只着色绘景而不摹声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悄悄的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造成一种寂然无声的寂静环境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排除了因伤别而产生的沉重感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增加了飘逸的成分。全诗以离别康桥时的感情起伏为线索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抒发了对康桥依依惜别的深情。最后一节以两个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悄悄的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与首节回环对应。潇洒地来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又潇洒地走。挥一挥衣袖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抖落的是什么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已毋须赘言。既然在康桥涅槃过一次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又何必带走一片云彩呢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43015532"/>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徐志摩曾满怀深情地说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我的眼是康桥教我睁的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我的求知欲是康桥给我拨动的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我的自我意识是康桥给我胚胎的。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诗人称康桥为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全世界最秀丽的一条水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。康桥的自然风光滋润着诗人的心灵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一次次地给诗人带来欢喜和快乐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同时也一次次地抚平诗人心头的创伤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涤去了诗人的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苦痛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烦闷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拘索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枯燥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。所以诗人以至美至纯的诗句写出《再别康桥》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表达自己对未被世俗沾染的自然之境的向往与守护。这里看不到车水马龙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听不到嘈杂的市声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完全是一片迷离的自然世界。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22613745"/>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3876938" y="930492"/>
            <a:ext cx="139012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美文品</a:t>
            </a:r>
            <a:r>
              <a:rPr lang="zh-CN" altLang="zh-CN" sz="2200" b="1" dirty="0" smtClean="0">
                <a:solidFill>
                  <a:srgbClr val="000000"/>
                </a:solidFill>
                <a:latin typeface="Times New Roman" panose="02020603050405020304" pitchFamily="18" charset="0"/>
                <a:cs typeface="Times New Roman" panose="02020603050405020304" pitchFamily="18" charset="0"/>
              </a:rPr>
              <a:t>读</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340768"/>
            <a:ext cx="8128000" cy="5319854"/>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我所知道的康桥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徐志摩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康桥的灵性全在一条河上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我敢说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是全世界最秀丽的一条水。河的名字是葛兰大</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Granta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也有叫康河的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许有上下流的区别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我不甚清楚。河身多的是曲折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上游是有名的拜伦潭</a:t>
            </a:r>
            <a:r>
              <a:rPr lang="en-US" altLang="zh-CN" sz="2200" dirty="0">
                <a:solidFill>
                  <a:srgbClr val="000000"/>
                </a:solidFill>
                <a:latin typeface="Times New Roman" panose="02020603050405020304" pitchFamily="18" charset="0"/>
                <a:cs typeface="Times New Roman" panose="02020603050405020304" pitchFamily="18" charset="0"/>
              </a:rPr>
              <a:t>——“Byron</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Pool”——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当年拜伦常在那里玩的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有一个老村子叫格兰骞斯德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有一个果子园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你可以躺在累累的桃李树荫下吃茶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花果会掉入你的茶杯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小雀子会到你桌上来啄食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那真是别有一番天地。这是上游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下游是从骞斯德顿下去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河面展开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那是春夏间竞舟的场所。上下河分界处有一个坝筑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水流急得很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在星光下听水声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听近村晚钟声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听河畔倦牛刍草声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是我康桥经验中最神秘的一种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大自然的优美、宁静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调谐在这星光与波光的默契中不期然的淹入了你的性灵。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33763333"/>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3" name="矩形 2"/>
          <p:cNvSpPr>
            <a:spLocks noChangeAspect="1"/>
          </p:cNvSpPr>
          <p:nvPr/>
        </p:nvSpPr>
        <p:spPr>
          <a:xfrm>
            <a:off x="508000" y="1494762"/>
            <a:ext cx="8128000" cy="4122475"/>
          </a:xfrm>
          <a:prstGeom prst="rect">
            <a:avLst/>
          </a:prstGeom>
        </p:spPr>
        <p:txBody>
          <a:bodyPr>
            <a:spAutoFit/>
          </a:bodyPr>
          <a:lstStyle/>
          <a:p>
            <a:pPr>
              <a:lnSpc>
                <a:spcPct val="120000"/>
              </a:lnSpc>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康河的精华是在它的中游</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著名的</a:t>
            </a:r>
            <a:r>
              <a:rPr lang="en-US" altLang="zh-CN" sz="2200" dirty="0">
                <a:solidFill>
                  <a:srgbClr val="000000"/>
                </a:solidFill>
                <a:latin typeface="Times New Roman" panose="02020603050405020304" pitchFamily="18" charset="0"/>
              </a:rPr>
              <a:t>“Backs”,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这两岸是几个最蜚声的学院的建筑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最令人留连的一节是克莱亚与王家学院的毗连处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克莱亚的秀丽紧邻着王家教堂的宏伟。别的地方尽有更美更庄严的建筑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例如巴黎赛因河的罗浮宫一带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威尼斯的利阿尔多大桥的两岸</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翡冷翠维基乌大桥的周遭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但康桥的</a:t>
            </a:r>
            <a:r>
              <a:rPr lang="en-US" altLang="zh-CN" sz="2200" dirty="0">
                <a:solidFill>
                  <a:srgbClr val="000000"/>
                </a:solidFill>
                <a:latin typeface="Times New Roman" panose="02020603050405020304" pitchFamily="18" charset="0"/>
              </a:rPr>
              <a:t>“Backs”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自有它的特长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这不容易用一二个状词来概括</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它那脱尽尘埃气的一种清澈秀逸的意境可说是超出了画图而化生了音乐的神味。再没有比这一群建筑更调谐更匀称的了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可比的许只有柯罗的田野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论音乐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可比的许只有肖班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通译肖邦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波兰作曲家、钢琴家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的夜曲。就这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也不能给你依稀的印象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它给你的美感简直是神灵性的一种。</a:t>
            </a:r>
            <a:endParaRPr lang="zh-CN" altLang="en-US" sz="2200" dirty="0"/>
          </a:p>
        </p:txBody>
      </p:sp>
    </p:spTree>
    <p:extLst>
      <p:ext uri="{BB962C8B-B14F-4D97-AF65-F5344CB8AC3E}">
        <p14:creationId xmlns:p14="http://schemas.microsoft.com/office/powerpoint/2010/main" xmlns="" val="2275546852"/>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假如你站在王家学院桥边的那棵大椈树荫下眺望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右侧面隔着一大方浅草坪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是我们的校友居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那年代并不早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但它的妩媚也是不可掩的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它那苍白的石壁上春夏间满缀着艳色的蔷薇在和风中摇颤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更移左是那教堂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森林似的尖阁不可浼的永远直指着天空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更左是克莱亚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那不可信的玲珑的方庭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谁说这不是圣克莱亚的化身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那一块石上不闪耀着她当年圣洁的精神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在克莱亚后背隐约可辨的是康桥最潢贵最骄纵的三一学院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它那临河的图书楼上坐镇着拜伦神采惊人的雕像</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4979749"/>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59559"/>
            <a:ext cx="8128000" cy="4935005"/>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但这时你的注意早已叫克莱亚的三环洞桥魔术似的摄住。你见过西湖白堤上的西泠断桥不是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可怜它们早已叫代表近代丑恶精神的汽车公司给踩平了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现在它们跟着苍凉的雷峰永远辞别了人间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你忘不了那桥上斑驳的苍苔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木栅的古色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与那桥拱下泄露的湖光与山色不是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克莱亚并没有那样体面的衬托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它也不比庐山栖贤寺旁的观音桥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上瞰五老的奇峰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下临深潭与飞瀑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它只是怯怜怜的一座三环洞的小桥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它那桥洞间也只掩映着细纹的波粼与婆娑的树影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它那桥上栉比的小穿阑与阑节顶上双双的白石球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也只是村姑子头上不夸张的香草与野花一类的装饰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但你凝神的看着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更凝神的看着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你再反省你的心境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看还有一丝屑的俗念沾滞不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只要你审美的本能不曾汩灭时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这是你的机会实现纯粹美感的神奇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1438294346"/>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亮点品读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开篇确定全文基调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表达出作者对康河的热爱与眷恋之情。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文章第一段是对康河的总写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介绍了康河的地理、环境等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字里行间浸润着作者对康河的喜爱。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第一段结尾句总结上文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置身于这样的环境中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你会受到启迪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获得意想不到的灵感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作者用中国画常用的散点透视法为我们介绍了堂皇典丽、调谐匀称的学院建筑群。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采用了拟人化的手法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给一个平平凡凡的小桥注入了血脉与精气神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写出小桥的风韵和脱俗之美。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4479946"/>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92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请简要概括文中选取的康桥的三幅画面。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92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请谈谈本文与诗作《再别康桥》所流露的情感的异同点。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淡泊悠远、有着田园情调的康河坝筑图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堂皇典丽、调谐匀称的学院建筑群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超凡脱俗的克莱亚三环洞桥。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文和诗都流露了作者对康桥景色的欢喜和眷念之情。不同点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《再别康桥》流露了作者对康桥难分难舍、依依惜别的深情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有一种淡淡的离情别绪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其抒情基调是低缓的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《我所知道的康桥》一文热情活泼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字里行间都洋溢着作者对康桥的无限热爱之情。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7675686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二、作品背景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徐志摩到英国留学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进入剑桥大学</a:t>
            </a: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cs typeface="Times New Roman" panose="02020603050405020304" pitchFamily="18" charset="0"/>
              </a:rPr>
              <a:t>年学成回国。这一段留学生活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特别是剑桥美丽的自然景色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给他留下了深刻的印象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在星光下听水声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听近村晚钟声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听河畔倦牛刍草声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是我康桥经验中最神秘的一种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大自然的优美、宁静、调谐在这星光与波光的默契中不期然的淹入了你的性灵。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《我所知道的康桥》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a:t>
            </a: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日启程回国前夕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写下了《康桥再会罢》一诗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表达对康桥的眷恋。</a:t>
            </a: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徐志摩重游英国。</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月的一个傍晚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他一个人悄悄来到了久别的母校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漫步于寂静的校园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怀念逝去的美好岁月。但斗转星移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物是人非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没有人认识他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他满腔的热情和对母校的眷恋之情无以倾诉。前来寻梦的诗人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怅然若失。乘船归国途中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诗人挥笔写下了这首诗。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0870098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三、相关常识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新月诗派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现代新诗史上一个重要的诗歌流派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受泰戈尔《新月集》影响。主要成员有闻一多、徐志摩、朱湘、饶孟侃、孙大雨、刘梦苇等。他们主张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理性节制情感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从理论到实践上对新诗的格律化进行了认真的探索。闻一多在《诗的格律》中提出了著名的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音乐美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、绘画美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辞藻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、建筑美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节的匀称和句的整齐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。这一主张奠定了新月诗派的理论基础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对新诗的发展做出了一定的贡献。因此新月派又被称为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新格律诗派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4992808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32863"/>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一、读准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00426056"/>
              </p:ext>
            </p:extLst>
          </p:nvPr>
        </p:nvGraphicFramePr>
        <p:xfrm>
          <a:off x="508000" y="1988840"/>
          <a:ext cx="8128000" cy="3976193"/>
        </p:xfrm>
        <a:graphic>
          <a:graphicData uri="http://schemas.openxmlformats.org/presentationml/2006/ole">
            <p:oleObj spid="_x0000_s3075" name="文档" r:id="rId5" imgW="3894229" imgH="1904913"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8053"/>
            <a:ext cx="2212465" cy="498598"/>
          </a:xfrm>
          <a:prstGeom prst="rect">
            <a:avLst/>
          </a:prstGeom>
        </p:spPr>
        <p:txBody>
          <a:bodyPr wrap="none">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二、写对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字形</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36913188"/>
              </p:ext>
            </p:extLst>
          </p:nvPr>
        </p:nvGraphicFramePr>
        <p:xfrm>
          <a:off x="508000" y="1988840"/>
          <a:ext cx="8128000" cy="4277722"/>
        </p:xfrm>
        <a:graphic>
          <a:graphicData uri="http://schemas.openxmlformats.org/presentationml/2006/ole">
            <p:oleObj spid="_x0000_s4099" name="文档" r:id="rId5" imgW="3894229" imgH="2049504" progId="Word.Document.12">
              <p:embed/>
            </p:oleObj>
          </a:graphicData>
        </a:graphic>
      </p:graphicFrame>
    </p:spTree>
    <p:extLst>
      <p:ext uri="{BB962C8B-B14F-4D97-AF65-F5344CB8AC3E}">
        <p14:creationId xmlns:p14="http://schemas.microsoft.com/office/powerpoint/2010/main" xmlns="" val="38276621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08438"/>
            <a:ext cx="8128000" cy="2095125"/>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三、掌握词语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艳影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鲜明美丽的身影。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招摇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故意张大声势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引人注意。文中的意思是上下左右摇动。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长篙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撑船的长竹竿或木杆。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漫溯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悠闲地逆水而行。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2756385"/>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四、辨析词义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荡漾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动荡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两者都可以指水波起伏不定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但在使用范围上有区别。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荡漾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一起一伏地动。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既指波浪起伏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又指局势、情况不稳定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不平静。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①昨天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什刹海湖面水波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荡漾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春光明媚。</a:t>
            </a:r>
            <a:r>
              <a:rPr lang="en-US" altLang="zh-CN" sz="2200" dirty="0">
                <a:solidFill>
                  <a:srgbClr val="000000"/>
                </a:solidFill>
                <a:latin typeface="Times New Roman" panose="02020603050405020304" pitchFamily="18" charset="0"/>
                <a:cs typeface="Times New Roman" panose="02020603050405020304" pitchFamily="18" charset="0"/>
              </a:rPr>
              <a:t>185</a:t>
            </a:r>
            <a:r>
              <a:rPr lang="zh-CN" altLang="zh-CN" sz="2200" dirty="0">
                <a:solidFill>
                  <a:srgbClr val="000000"/>
                </a:solidFill>
                <a:latin typeface="Times New Roman" panose="02020603050405020304" pitchFamily="18" charset="0"/>
                <a:cs typeface="Times New Roman" panose="02020603050405020304" pitchFamily="18" charset="0"/>
              </a:rPr>
              <a:t>条游船验船后正式开航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许多游客迫不及待地泛舟水面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饱览早春北京的迷人风光。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②最近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国内外金融市场一直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动荡</a:t>
            </a:r>
            <a:r>
              <a:rPr lang="zh-CN" altLang="zh-CN" sz="2200" dirty="0">
                <a:solidFill>
                  <a:srgbClr val="000000"/>
                </a:solidFill>
                <a:latin typeface="Times New Roman" panose="02020603050405020304" pitchFamily="18" charset="0"/>
                <a:cs typeface="Times New Roman" panose="02020603050405020304" pitchFamily="18" charset="0"/>
              </a:rPr>
              <a:t>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投资者纷纷寻找安全性较高的新型理财产品。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345702" y="3593940"/>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83968" y="4797152"/>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818470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344</TotalTime>
  <Words>4111</Words>
  <Application>Microsoft Office PowerPoint</Application>
  <PresentationFormat>全屏显示(4:3)</PresentationFormat>
  <Paragraphs>266</Paragraphs>
  <Slides>39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测控设计模板14新</vt:lpstr>
      <vt:lpstr>文档</vt:lpstr>
      <vt:lpstr>3　再别康桥</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113</cp:revision>
  <dcterms:created xsi:type="dcterms:W3CDTF">2014-04-23T05:53:17Z</dcterms:created>
  <dcterms:modified xsi:type="dcterms:W3CDTF">2017-09-09T13:29:55Z</dcterms:modified>
</cp:coreProperties>
</file>