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8" r:id="rId3"/>
    <p:sldId id="267" r:id="rId4"/>
    <p:sldId id="259" r:id="rId5"/>
    <p:sldId id="271" r:id="rId6"/>
    <p:sldId id="260" r:id="rId7"/>
    <p:sldId id="257" r:id="rId8"/>
    <p:sldId id="258" r:id="rId9"/>
    <p:sldId id="265" r:id="rId10"/>
    <p:sldId id="261" r:id="rId11"/>
    <p:sldId id="270" r:id="rId12"/>
    <p:sldId id="269" r:id="rId13"/>
    <p:sldId id="256" r:id="rId14"/>
    <p:sldId id="262" r:id="rId15"/>
    <p:sldId id="263" r:id="rId16"/>
    <p:sldId id="264" r:id="rId17"/>
    <p:sldId id="272" r:id="rId18"/>
    <p:sldId id="273" r:id="rId19"/>
    <p:sldId id="274" r:id="rId20"/>
    <p:sldId id="275" r:id="rId21"/>
    <p:sldId id="276"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143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a:lstStyle/>
          <a:p>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p:spPr>
        <p:txBody>
          <a:bodyPr/>
          <a:lstStyle>
            <a:lvl1pPr>
              <a:defRPr/>
            </a:lvl1pPr>
          </a:lstStyle>
          <a:p>
            <a:fld id="{728CB399-4798-4123-9568-ED719044F3D4}"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AF6F5-40E1-475D-9FBC-2832DA0B0E2B}" type="datetimeFigureOut">
              <a:rPr lang="zh-CN" altLang="en-US" smtClean="0"/>
              <a:pPr/>
              <a:t>2017/9/13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7DE849-4EF3-4B56-9FAE-44335F12845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AF6F5-40E1-475D-9FBC-2832DA0B0E2B}" type="datetimeFigureOut">
              <a:rPr lang="zh-CN" altLang="en-US" smtClean="0"/>
              <a:pPr/>
              <a:t>2017/9/13 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7DE849-4EF3-4B56-9FAE-44335F12845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38632;&#24055;&#26391;&#35829;.wma" TargetMode="External"/><Relationship Id="rId1" Type="http://schemas.openxmlformats.org/officeDocument/2006/relationships/slideLayout" Target="../slideLayouts/slideLayout12.xml"/><Relationship Id="rId4" Type="http://schemas.openxmlformats.org/officeDocument/2006/relationships/hyperlink" Target="&#19969;&#39321;&#33457;.mp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www.qicaise.com/photo/1715.html"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qicaise.com/photo/1716.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700808"/>
            <a:ext cx="9144000" cy="2215991"/>
          </a:xfrm>
          <a:prstGeom prst="rect">
            <a:avLst/>
          </a:prstGeom>
          <a:noFill/>
        </p:spPr>
        <p:txBody>
          <a:bodyPr wrap="square" rtlCol="0">
            <a:spAutoFit/>
          </a:bodyPr>
          <a:lstStyle/>
          <a:p>
            <a:r>
              <a:rPr lang="zh-CN" altLang="en-US" sz="4600">
                <a:solidFill>
                  <a:schemeClr val="bg1"/>
                </a:solidFill>
                <a:latin typeface="华文彩云" pitchFamily="2" charset="-122"/>
                <a:ea typeface="华文彩云" pitchFamily="2" charset="-122"/>
              </a:rPr>
              <a:t>诗</a:t>
            </a:r>
            <a:r>
              <a:rPr lang="zh-CN" altLang="en-US" sz="4600" smtClean="0">
                <a:solidFill>
                  <a:schemeClr val="bg1"/>
                </a:solidFill>
                <a:latin typeface="华文彩云" pitchFamily="2" charset="-122"/>
                <a:ea typeface="华文彩云" pitchFamily="2" charset="-122"/>
              </a:rPr>
              <a:t>歌，说到底就是塑造形象的艺术。</a:t>
            </a:r>
            <a:endParaRPr lang="en-US" altLang="zh-CN" sz="4600" smtClean="0">
              <a:solidFill>
                <a:schemeClr val="bg1"/>
              </a:solidFill>
              <a:latin typeface="华文彩云" pitchFamily="2" charset="-122"/>
              <a:ea typeface="华文彩云" pitchFamily="2" charset="-122"/>
            </a:endParaRPr>
          </a:p>
          <a:p>
            <a:r>
              <a:rPr lang="en-US" altLang="zh-CN" sz="4600" smtClean="0">
                <a:solidFill>
                  <a:schemeClr val="bg1"/>
                </a:solidFill>
                <a:latin typeface="华文彩云" pitchFamily="2" charset="-122"/>
                <a:ea typeface="华文彩云" pitchFamily="2" charset="-122"/>
              </a:rPr>
              <a:t>                                     </a:t>
            </a:r>
          </a:p>
          <a:p>
            <a:r>
              <a:rPr lang="en-US" altLang="zh-CN" sz="4600">
                <a:solidFill>
                  <a:schemeClr val="bg1"/>
                </a:solidFill>
                <a:latin typeface="华文彩云" pitchFamily="2" charset="-122"/>
                <a:ea typeface="华文彩云" pitchFamily="2" charset="-122"/>
              </a:rPr>
              <a:t> </a:t>
            </a:r>
            <a:r>
              <a:rPr lang="en-US" altLang="zh-CN" sz="4600" smtClean="0">
                <a:solidFill>
                  <a:schemeClr val="bg1"/>
                </a:solidFill>
                <a:latin typeface="华文彩云" pitchFamily="2" charset="-122"/>
                <a:ea typeface="华文彩云" pitchFamily="2" charset="-122"/>
              </a:rPr>
              <a:t>                                       ——</a:t>
            </a:r>
            <a:r>
              <a:rPr lang="zh-CN" altLang="en-US" sz="4600" smtClean="0">
                <a:solidFill>
                  <a:schemeClr val="bg1"/>
                </a:solidFill>
                <a:latin typeface="华文彩云" pitchFamily="2" charset="-122"/>
                <a:ea typeface="华文彩云" pitchFamily="2" charset="-122"/>
              </a:rPr>
              <a:t>王尔德</a:t>
            </a:r>
            <a:endParaRPr lang="zh-CN" altLang="en-US" sz="4600">
              <a:solidFill>
                <a:schemeClr val="bg1"/>
              </a:solidFill>
              <a:latin typeface="华文彩云" pitchFamily="2" charset="-122"/>
              <a:ea typeface="华文彩云"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body" idx="1"/>
          </p:nvPr>
        </p:nvSpPr>
        <p:spPr>
          <a:xfrm>
            <a:off x="0" y="0"/>
            <a:ext cx="9144000" cy="6858000"/>
          </a:xfrm>
        </p:spPr>
        <p:txBody>
          <a:bodyPr>
            <a:noAutofit/>
          </a:bodyPr>
          <a:lstStyle/>
          <a:p>
            <a:pPr lvl="1">
              <a:lnSpc>
                <a:spcPct val="80000"/>
              </a:lnSpc>
              <a:buNone/>
            </a:pPr>
            <a:endParaRPr lang="en-US" altLang="zh-CN" sz="3400" b="1" smtClean="0">
              <a:solidFill>
                <a:schemeClr val="bg1"/>
              </a:solidFill>
            </a:endParaRPr>
          </a:p>
          <a:p>
            <a:pPr lvl="1">
              <a:lnSpc>
                <a:spcPct val="80000"/>
              </a:lnSpc>
              <a:buNone/>
            </a:pPr>
            <a:r>
              <a:rPr lang="en-US" altLang="zh-CN" sz="3400" b="1" smtClean="0">
                <a:solidFill>
                  <a:schemeClr val="bg1"/>
                </a:solidFill>
              </a:rPr>
              <a:t>1</a:t>
            </a:r>
            <a:r>
              <a:rPr lang="zh-CN" altLang="en-US" sz="3400" b="1">
                <a:solidFill>
                  <a:schemeClr val="bg1"/>
                </a:solidFill>
              </a:rPr>
              <a:t>、徐志摩（</a:t>
            </a:r>
            <a:r>
              <a:rPr lang="en-US" altLang="zh-CN" sz="3400" b="1">
                <a:solidFill>
                  <a:schemeClr val="bg1"/>
                </a:solidFill>
              </a:rPr>
              <a:t>1897</a:t>
            </a:r>
            <a:r>
              <a:rPr lang="zh-CN" altLang="en-US" sz="3400" b="1">
                <a:solidFill>
                  <a:schemeClr val="bg1"/>
                </a:solidFill>
              </a:rPr>
              <a:t>～</a:t>
            </a:r>
            <a:r>
              <a:rPr lang="en-US" altLang="zh-CN" sz="3400" b="1">
                <a:solidFill>
                  <a:schemeClr val="bg1"/>
                </a:solidFill>
              </a:rPr>
              <a:t>1931</a:t>
            </a:r>
            <a:r>
              <a:rPr lang="zh-CN" altLang="en-US" sz="3400" b="1">
                <a:solidFill>
                  <a:schemeClr val="bg1"/>
                </a:solidFill>
              </a:rPr>
              <a:t>）浙江海宁人，现代诗人、散文家，新月诗派的代表人物。</a:t>
            </a:r>
          </a:p>
          <a:p>
            <a:pPr lvl="1">
              <a:lnSpc>
                <a:spcPct val="80000"/>
              </a:lnSpc>
            </a:pPr>
            <a:endParaRPr lang="zh-CN" altLang="en-US" sz="3400" b="1">
              <a:solidFill>
                <a:schemeClr val="bg1"/>
              </a:solidFill>
            </a:endParaRPr>
          </a:p>
          <a:p>
            <a:pPr lvl="1">
              <a:lnSpc>
                <a:spcPct val="80000"/>
              </a:lnSpc>
              <a:buNone/>
            </a:pPr>
            <a:r>
              <a:rPr lang="en-US" altLang="zh-CN" sz="3400" b="1">
                <a:solidFill>
                  <a:schemeClr val="bg1"/>
                </a:solidFill>
              </a:rPr>
              <a:t>2</a:t>
            </a:r>
            <a:r>
              <a:rPr lang="zh-CN" altLang="en-US" sz="3400" b="1">
                <a:solidFill>
                  <a:schemeClr val="bg1"/>
                </a:solidFill>
              </a:rPr>
              <a:t>、他是闻一多“三美”理论（音乐美、绘画美、建筑美）的主要实践者和发展者。</a:t>
            </a:r>
          </a:p>
          <a:p>
            <a:pPr lvl="1">
              <a:lnSpc>
                <a:spcPct val="80000"/>
              </a:lnSpc>
              <a:buNone/>
            </a:pPr>
            <a:endParaRPr lang="en-US" altLang="zh-CN" sz="3400" b="1">
              <a:solidFill>
                <a:schemeClr val="bg1"/>
              </a:solidFill>
            </a:endParaRPr>
          </a:p>
          <a:p>
            <a:pPr lvl="1">
              <a:lnSpc>
                <a:spcPct val="80000"/>
              </a:lnSpc>
              <a:buNone/>
            </a:pPr>
            <a:r>
              <a:rPr lang="en-US" altLang="zh-CN" sz="3400" b="1">
                <a:solidFill>
                  <a:schemeClr val="bg1"/>
                </a:solidFill>
              </a:rPr>
              <a:t>3</a:t>
            </a:r>
            <a:r>
              <a:rPr lang="zh-CN" altLang="en-US" sz="3400" b="1">
                <a:solidFill>
                  <a:schemeClr val="bg1"/>
                </a:solidFill>
              </a:rPr>
              <a:t>、</a:t>
            </a:r>
            <a:r>
              <a:rPr lang="en-US" altLang="zh-CN" sz="3400" b="1">
                <a:solidFill>
                  <a:schemeClr val="bg1"/>
                </a:solidFill>
              </a:rPr>
              <a:t>1931</a:t>
            </a:r>
            <a:r>
              <a:rPr lang="zh-CN" altLang="en-US" sz="3400" b="1">
                <a:solidFill>
                  <a:schemeClr val="bg1"/>
                </a:solidFill>
              </a:rPr>
              <a:t>年</a:t>
            </a:r>
            <a:r>
              <a:rPr lang="en-US" altLang="zh-CN" sz="3400" b="1">
                <a:solidFill>
                  <a:schemeClr val="bg1"/>
                </a:solidFill>
              </a:rPr>
              <a:t>11</a:t>
            </a:r>
            <a:r>
              <a:rPr lang="zh-CN" altLang="en-US" sz="3400" b="1">
                <a:solidFill>
                  <a:schemeClr val="bg1"/>
                </a:solidFill>
              </a:rPr>
              <a:t>月</a:t>
            </a:r>
            <a:r>
              <a:rPr lang="en-US" altLang="zh-CN" sz="3400" b="1">
                <a:solidFill>
                  <a:schemeClr val="bg1"/>
                </a:solidFill>
              </a:rPr>
              <a:t>19</a:t>
            </a:r>
            <a:r>
              <a:rPr lang="zh-CN" altLang="en-US" sz="3400" b="1">
                <a:solidFill>
                  <a:schemeClr val="bg1"/>
                </a:solidFill>
              </a:rPr>
              <a:t>日，他搭“济南号”飞机从南京到北京，在距济南</a:t>
            </a:r>
            <a:r>
              <a:rPr lang="en-US" altLang="zh-CN" sz="3400" b="1">
                <a:solidFill>
                  <a:schemeClr val="bg1"/>
                </a:solidFill>
              </a:rPr>
              <a:t>50</a:t>
            </a:r>
            <a:r>
              <a:rPr lang="zh-CN" altLang="en-US" sz="3400" b="1">
                <a:solidFill>
                  <a:schemeClr val="bg1"/>
                </a:solidFill>
              </a:rPr>
              <a:t>里的党家庄，忽遇大雾，飞机触山着火，不幸遇难。</a:t>
            </a:r>
          </a:p>
          <a:p>
            <a:pPr lvl="1">
              <a:lnSpc>
                <a:spcPct val="80000"/>
              </a:lnSpc>
            </a:pPr>
            <a:endParaRPr lang="zh-CN" altLang="en-US" sz="3400" b="1">
              <a:solidFill>
                <a:schemeClr val="bg1"/>
              </a:solidFill>
            </a:endParaRPr>
          </a:p>
          <a:p>
            <a:pPr lvl="1">
              <a:lnSpc>
                <a:spcPct val="80000"/>
              </a:lnSpc>
              <a:buNone/>
            </a:pPr>
            <a:r>
              <a:rPr lang="en-US" altLang="zh-CN" sz="3400" b="1">
                <a:solidFill>
                  <a:schemeClr val="bg1"/>
                </a:solidFill>
              </a:rPr>
              <a:t>4</a:t>
            </a:r>
            <a:r>
              <a:rPr lang="zh-CN" altLang="en-US" sz="3400" b="1">
                <a:solidFill>
                  <a:schemeClr val="bg1"/>
                </a:solidFill>
              </a:rPr>
              <a:t>、作品有</a:t>
            </a:r>
            <a:r>
              <a:rPr lang="en-US" altLang="zh-CN" sz="3400" b="1">
                <a:solidFill>
                  <a:schemeClr val="bg1"/>
                </a:solidFill>
              </a:rPr>
              <a:t>《</a:t>
            </a:r>
            <a:r>
              <a:rPr lang="zh-CN" altLang="en-US" sz="3400" b="1">
                <a:solidFill>
                  <a:schemeClr val="bg1"/>
                </a:solidFill>
              </a:rPr>
              <a:t>志摩的诗</a:t>
            </a:r>
            <a:r>
              <a:rPr lang="en-US" altLang="zh-CN" sz="3400" b="1">
                <a:solidFill>
                  <a:schemeClr val="bg1"/>
                </a:solidFill>
              </a:rPr>
              <a:t>》《</a:t>
            </a:r>
            <a:r>
              <a:rPr lang="zh-CN" altLang="en-US" sz="3400" b="1">
                <a:solidFill>
                  <a:schemeClr val="bg1"/>
                </a:solidFill>
              </a:rPr>
              <a:t>猛虎集</a:t>
            </a:r>
            <a:r>
              <a:rPr lang="en-US" altLang="zh-CN" sz="3400" b="1">
                <a:solidFill>
                  <a:schemeClr val="bg1"/>
                </a:solidFill>
              </a:rPr>
              <a:t>》《</a:t>
            </a:r>
            <a:r>
              <a:rPr lang="zh-CN" altLang="en-US" sz="3400" b="1">
                <a:solidFill>
                  <a:schemeClr val="bg1"/>
                </a:solidFill>
              </a:rPr>
              <a:t>翡冷翠的一夜</a:t>
            </a:r>
            <a:r>
              <a:rPr lang="en-US" altLang="zh-CN" sz="3400" b="1">
                <a:solidFill>
                  <a:schemeClr val="bg1"/>
                </a:solidFill>
              </a:rPr>
              <a:t>》《</a:t>
            </a:r>
            <a:r>
              <a:rPr lang="zh-CN" altLang="en-US" sz="3400" b="1">
                <a:solidFill>
                  <a:schemeClr val="bg1"/>
                </a:solidFill>
              </a:rPr>
              <a:t>云游集</a:t>
            </a:r>
            <a:r>
              <a:rPr lang="en-US" altLang="zh-CN" sz="3400" b="1">
                <a:solidFill>
                  <a:schemeClr val="bg1"/>
                </a:solidFill>
              </a:rPr>
              <a:t>》</a:t>
            </a:r>
            <a:r>
              <a:rPr lang="zh-CN" altLang="en-US" sz="3400" b="1">
                <a:solidFill>
                  <a:schemeClr val="bg1"/>
                </a:solidFill>
              </a:rPr>
              <a:t>等。本诗选自</a:t>
            </a:r>
            <a:r>
              <a:rPr lang="en-US" altLang="zh-CN" sz="3400" b="1">
                <a:solidFill>
                  <a:schemeClr val="bg1"/>
                </a:solidFill>
              </a:rPr>
              <a:t>《</a:t>
            </a:r>
            <a:r>
              <a:rPr lang="zh-CN" altLang="en-US" sz="3400" b="1">
                <a:solidFill>
                  <a:schemeClr val="bg1"/>
                </a:solidFill>
              </a:rPr>
              <a:t>猛虎集</a:t>
            </a:r>
            <a:r>
              <a:rPr lang="en-US" altLang="zh-CN" sz="3400" b="1">
                <a:solidFill>
                  <a:schemeClr val="bg1"/>
                </a:solidFill>
              </a:rPr>
              <a:t>》</a:t>
            </a:r>
            <a:r>
              <a:rPr lang="zh-CN" altLang="en-US" sz="3400" b="1">
                <a:solidFill>
                  <a:schemeClr val="bg1"/>
                </a:solidFill>
              </a:rPr>
              <a:t>。</a:t>
            </a:r>
          </a:p>
          <a:p>
            <a:pPr lvl="2">
              <a:lnSpc>
                <a:spcPct val="80000"/>
              </a:lnSpc>
              <a:buClr>
                <a:schemeClr val="folHlink"/>
              </a:buClr>
              <a:buFont typeface="Wingdings 2" pitchFamily="18" charset="2"/>
              <a:buNone/>
            </a:pPr>
            <a:endParaRPr lang="en-US" altLang="zh-CN" sz="3400" b="1">
              <a:solidFill>
                <a:schemeClr val="bg1"/>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 calcmode="lin" valueType="num">
                                      <p:cBhvr additive="base">
                                        <p:cTn id="7" dur="10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7">
                                            <p:txEl>
                                              <p:pRg st="3" end="3"/>
                                            </p:txEl>
                                          </p:spTgt>
                                        </p:tgtEl>
                                        <p:attrNameLst>
                                          <p:attrName>style.visibility</p:attrName>
                                        </p:attrNameLst>
                                      </p:cBhvr>
                                      <p:to>
                                        <p:strVal val="visible"/>
                                      </p:to>
                                    </p:set>
                                    <p:anim calcmode="lin" valueType="num">
                                      <p:cBhvr additive="base">
                                        <p:cTn id="13" dur="10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1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7">
                                            <p:txEl>
                                              <p:pRg st="5" end="5"/>
                                            </p:txEl>
                                          </p:spTgt>
                                        </p:tgtEl>
                                        <p:attrNameLst>
                                          <p:attrName>style.visibility</p:attrName>
                                        </p:attrNameLst>
                                      </p:cBhvr>
                                      <p:to>
                                        <p:strVal val="visible"/>
                                      </p:to>
                                    </p:set>
                                    <p:anim calcmode="lin" valueType="num">
                                      <p:cBhvr additive="base">
                                        <p:cTn id="19" dur="1000" fill="hold"/>
                                        <p:tgtEl>
                                          <p:spTgt spid="41987">
                                            <p:txEl>
                                              <p:pRg st="5" end="5"/>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198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987">
                                            <p:txEl>
                                              <p:pRg st="7" end="7"/>
                                            </p:txEl>
                                          </p:spTgt>
                                        </p:tgtEl>
                                        <p:attrNameLst>
                                          <p:attrName>style.visibility</p:attrName>
                                        </p:attrNameLst>
                                      </p:cBhvr>
                                      <p:to>
                                        <p:strVal val="visible"/>
                                      </p:to>
                                    </p:set>
                                    <p:anim calcmode="lin" valueType="num">
                                      <p:cBhvr additive="base">
                                        <p:cTn id="25" dur="1000" fill="hold"/>
                                        <p:tgtEl>
                                          <p:spTgt spid="41987">
                                            <p:txEl>
                                              <p:pRg st="7" end="7"/>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198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08720"/>
            <a:ext cx="9144000" cy="4154984"/>
          </a:xfrm>
          <a:prstGeom prst="rect">
            <a:avLst/>
          </a:prstGeom>
          <a:noFill/>
        </p:spPr>
        <p:txBody>
          <a:bodyPr wrap="square" rtlCol="0">
            <a:spAutoFit/>
          </a:bodyPr>
          <a:lstStyle/>
          <a:p>
            <a:pPr algn="ctr"/>
            <a:r>
              <a:rPr lang="zh-CN" altLang="en-US" sz="6600" b="1" smtClean="0">
                <a:solidFill>
                  <a:schemeClr val="bg1"/>
                </a:solidFill>
                <a:latin typeface="华文新魏" pitchFamily="2" charset="-122"/>
                <a:ea typeface="华文新魏" pitchFamily="2" charset="-122"/>
              </a:rPr>
              <a:t>     作者作别康桥，为何不与人作别？不与学校作别？不与地方作别？而是与云？</a:t>
            </a:r>
            <a:endParaRPr lang="zh-CN" altLang="en-US" sz="6600" b="1">
              <a:solidFill>
                <a:schemeClr val="bg1"/>
              </a:solidFill>
              <a:latin typeface="华文新魏" pitchFamily="2" charset="-122"/>
              <a:ea typeface="华文新魏"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707886"/>
          </a:xfrm>
          <a:prstGeom prst="rect">
            <a:avLst/>
          </a:prstGeom>
          <a:noFill/>
        </p:spPr>
        <p:txBody>
          <a:bodyPr wrap="square" rtlCol="0">
            <a:spAutoFit/>
          </a:bodyPr>
          <a:lstStyle/>
          <a:p>
            <a:r>
              <a:rPr lang="en-US" altLang="zh-CN" sz="4000" smtClean="0">
                <a:solidFill>
                  <a:schemeClr val="bg1"/>
                </a:solidFill>
                <a:latin typeface="华文新魏" pitchFamily="2" charset="-122"/>
                <a:ea typeface="华文新魏" pitchFamily="2" charset="-122"/>
              </a:rPr>
              <a:t>《</a:t>
            </a:r>
            <a:r>
              <a:rPr lang="zh-CN" altLang="en-US" sz="4000" smtClean="0">
                <a:solidFill>
                  <a:schemeClr val="bg1"/>
                </a:solidFill>
                <a:latin typeface="华文新魏" pitchFamily="2" charset="-122"/>
                <a:ea typeface="华文新魏" pitchFamily="2" charset="-122"/>
              </a:rPr>
              <a:t>再别康桥</a:t>
            </a:r>
            <a:r>
              <a:rPr lang="en-US" altLang="zh-CN" sz="4000" smtClean="0">
                <a:solidFill>
                  <a:schemeClr val="bg1"/>
                </a:solidFill>
                <a:latin typeface="华文新魏" pitchFamily="2" charset="-122"/>
                <a:ea typeface="华文新魏" pitchFamily="2" charset="-122"/>
              </a:rPr>
              <a:t>》</a:t>
            </a:r>
            <a:r>
              <a:rPr lang="zh-CN" altLang="en-US" sz="4000" smtClean="0">
                <a:solidFill>
                  <a:schemeClr val="bg1"/>
                </a:solidFill>
                <a:latin typeface="华文新魏" pitchFamily="2" charset="-122"/>
                <a:ea typeface="华文新魏" pitchFamily="2" charset="-122"/>
              </a:rPr>
              <a:t>中的抒情主人公形象：</a:t>
            </a:r>
            <a:endParaRPr lang="en-US" altLang="zh-CN" sz="4000" smtClean="0">
              <a:solidFill>
                <a:schemeClr val="bg1"/>
              </a:solidFill>
              <a:latin typeface="华文新魏" pitchFamily="2" charset="-122"/>
              <a:ea typeface="华文新魏" pitchFamily="2" charset="-122"/>
            </a:endParaRPr>
          </a:p>
        </p:txBody>
      </p:sp>
      <p:sp>
        <p:nvSpPr>
          <p:cNvPr id="5" name="TextBox 4"/>
          <p:cNvSpPr txBox="1"/>
          <p:nvPr/>
        </p:nvSpPr>
        <p:spPr>
          <a:xfrm>
            <a:off x="0" y="836712"/>
            <a:ext cx="9144000" cy="5016758"/>
          </a:xfrm>
          <a:prstGeom prst="rect">
            <a:avLst/>
          </a:prstGeom>
          <a:noFill/>
        </p:spPr>
        <p:txBody>
          <a:bodyPr wrap="square" rtlCol="0">
            <a:spAutoFit/>
          </a:bodyPr>
          <a:lstStyle/>
          <a:p>
            <a:r>
              <a:rPr lang="zh-CN" altLang="en-US" sz="4000" smtClean="0">
                <a:solidFill>
                  <a:schemeClr val="bg1"/>
                </a:solidFill>
                <a:latin typeface="华文新魏" pitchFamily="2" charset="-122"/>
                <a:ea typeface="华文新魏" pitchFamily="2" charset="-122"/>
              </a:rPr>
              <a:t>作者爱极了康桥，想要和康桥融为一体，明知即将离开，却仍不觉沉醉在了康桥的美景里，醒来后不得不与之告别。但不与人，不与地，只与天上的云彩告别，</a:t>
            </a:r>
            <a:r>
              <a:rPr lang="zh-CN" altLang="en-US" sz="4000" smtClean="0">
                <a:solidFill>
                  <a:srgbClr val="FFC000"/>
                </a:solidFill>
                <a:latin typeface="华文新魏" pitchFamily="2" charset="-122"/>
                <a:ea typeface="华文新魏" pitchFamily="2" charset="-122"/>
              </a:rPr>
              <a:t>看似潇洒飘逸，实则是爱之太深，不忍告别，顾左右而“别”其他。</a:t>
            </a:r>
            <a:endParaRPr lang="en-US" altLang="zh-CN" sz="4000" smtClean="0">
              <a:solidFill>
                <a:srgbClr val="FFC000"/>
              </a:solidFill>
              <a:latin typeface="华文新魏" pitchFamily="2" charset="-122"/>
              <a:ea typeface="华文新魏" pitchFamily="2" charset="-122"/>
            </a:endParaRPr>
          </a:p>
          <a:p>
            <a:r>
              <a:rPr lang="zh-CN" altLang="en-US" sz="4000" smtClean="0">
                <a:solidFill>
                  <a:schemeClr val="bg1"/>
                </a:solidFill>
                <a:latin typeface="华文新魏" pitchFamily="2" charset="-122"/>
                <a:ea typeface="华文新魏" pitchFamily="2" charset="-122"/>
              </a:rPr>
              <a:t>抒情主人公外表潇洒飘逸，实则感情细腻而深沉。</a:t>
            </a:r>
            <a:endParaRPr lang="zh-CN" altLang="en-US" sz="4000">
              <a:solidFill>
                <a:schemeClr val="bg1"/>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7371249"/>
          </a:xfrm>
          <a:prstGeom prst="rect">
            <a:avLst/>
          </a:prstGeom>
          <a:noFill/>
        </p:spPr>
        <p:txBody>
          <a:bodyPr wrap="square" rtlCol="0">
            <a:spAutoFit/>
          </a:bodyPr>
          <a:lstStyle/>
          <a:p>
            <a:pPr algn="ctr"/>
            <a:r>
              <a:rPr lang="zh-CN" altLang="en-US" sz="4400" b="1" smtClean="0">
                <a:solidFill>
                  <a:srgbClr val="FFC000"/>
                </a:solidFill>
                <a:latin typeface="华文新魏" pitchFamily="2" charset="-122"/>
                <a:ea typeface="华文新魏" pitchFamily="2" charset="-122"/>
              </a:rPr>
              <a:t>我不知道风是在哪一个方向吹</a:t>
            </a:r>
            <a:endParaRPr lang="en-US" altLang="zh-CN" sz="4400" b="1" smtClean="0">
              <a:solidFill>
                <a:srgbClr val="FFC000"/>
              </a:solidFill>
              <a:latin typeface="华文新魏" pitchFamily="2" charset="-122"/>
              <a:ea typeface="华文新魏" pitchFamily="2" charset="-122"/>
            </a:endParaRPr>
          </a:p>
          <a:p>
            <a:pPr algn="ctr"/>
            <a:r>
              <a:rPr lang="zh-CN" altLang="en-US" sz="4400" b="1" smtClean="0">
                <a:solidFill>
                  <a:srgbClr val="FFC000"/>
                </a:solidFill>
                <a:latin typeface="华文新魏" pitchFamily="2" charset="-122"/>
                <a:ea typeface="华文新魏" pitchFamily="2" charset="-122"/>
              </a:rPr>
              <a:t>徐志摩 </a:t>
            </a:r>
            <a:r>
              <a:rPr lang="zh-CN" altLang="en-US" sz="3500" b="1" smtClean="0"/>
              <a:t/>
            </a:r>
            <a:br>
              <a:rPr lang="zh-CN" altLang="en-US" sz="3500" b="1" smtClean="0"/>
            </a:br>
            <a:endParaRPr lang="en-US" altLang="zh-CN" sz="3500" b="1" smtClean="0"/>
          </a:p>
          <a:p>
            <a:pPr algn="ctr"/>
            <a:r>
              <a:rPr lang="zh-CN" altLang="en-US" sz="3500" b="1" smtClean="0">
                <a:solidFill>
                  <a:schemeClr val="bg1"/>
                </a:solidFill>
              </a:rPr>
              <a:t>我不知道风 </a:t>
            </a:r>
            <a:br>
              <a:rPr lang="zh-CN" altLang="en-US" sz="3500" b="1" smtClean="0">
                <a:solidFill>
                  <a:schemeClr val="bg1"/>
                </a:solidFill>
              </a:rPr>
            </a:br>
            <a:r>
              <a:rPr lang="zh-CN" altLang="en-US" sz="3500" b="1" smtClean="0">
                <a:solidFill>
                  <a:schemeClr val="bg1"/>
                </a:solidFill>
              </a:rPr>
              <a:t>是在哪一个方向吹</a:t>
            </a:r>
            <a:r>
              <a:rPr lang="en-US" altLang="zh-CN" sz="3500" b="1" smtClean="0">
                <a:solidFill>
                  <a:schemeClr val="bg1"/>
                </a:solidFill>
              </a:rPr>
              <a:t>—— </a:t>
            </a:r>
            <a:br>
              <a:rPr lang="en-US" altLang="zh-CN" sz="3500" b="1" smtClean="0">
                <a:solidFill>
                  <a:schemeClr val="bg1"/>
                </a:solidFill>
              </a:rPr>
            </a:br>
            <a:r>
              <a:rPr lang="zh-CN" altLang="en-US" sz="3500" b="1" smtClean="0">
                <a:solidFill>
                  <a:schemeClr val="bg1"/>
                </a:solidFill>
              </a:rPr>
              <a:t>我是在梦中， </a:t>
            </a:r>
            <a:br>
              <a:rPr lang="zh-CN" altLang="en-US" sz="3500" b="1" smtClean="0">
                <a:solidFill>
                  <a:schemeClr val="bg1"/>
                </a:solidFill>
              </a:rPr>
            </a:br>
            <a:r>
              <a:rPr lang="zh-CN" altLang="en-US" sz="3500" b="1" smtClean="0">
                <a:solidFill>
                  <a:schemeClr val="bg1"/>
                </a:solidFill>
              </a:rPr>
              <a:t>在梦的轻波里依洄。 </a:t>
            </a:r>
            <a:br>
              <a:rPr lang="zh-CN" altLang="en-US" sz="3500" b="1" smtClean="0">
                <a:solidFill>
                  <a:schemeClr val="bg1"/>
                </a:solidFill>
              </a:rPr>
            </a:br>
            <a:endParaRPr lang="en-US" altLang="zh-CN" sz="3500" b="1" smtClean="0">
              <a:solidFill>
                <a:schemeClr val="bg1"/>
              </a:solidFill>
            </a:endParaRPr>
          </a:p>
          <a:p>
            <a:pPr algn="ctr"/>
            <a:r>
              <a:rPr lang="zh-CN" altLang="en-US" sz="3500" b="1" smtClean="0">
                <a:solidFill>
                  <a:schemeClr val="bg1"/>
                </a:solidFill>
              </a:rPr>
              <a:t>我不知道风 </a:t>
            </a:r>
            <a:br>
              <a:rPr lang="zh-CN" altLang="en-US" sz="3500" b="1" smtClean="0">
                <a:solidFill>
                  <a:schemeClr val="bg1"/>
                </a:solidFill>
              </a:rPr>
            </a:br>
            <a:r>
              <a:rPr lang="zh-CN" altLang="en-US" sz="3500" b="1" smtClean="0">
                <a:solidFill>
                  <a:schemeClr val="bg1"/>
                </a:solidFill>
              </a:rPr>
              <a:t>是在哪一个方向吹</a:t>
            </a:r>
            <a:r>
              <a:rPr lang="en-US" altLang="zh-CN" sz="3500" b="1" smtClean="0">
                <a:solidFill>
                  <a:schemeClr val="bg1"/>
                </a:solidFill>
              </a:rPr>
              <a:t>—— </a:t>
            </a:r>
            <a:br>
              <a:rPr lang="en-US" altLang="zh-CN" sz="3500" b="1" smtClean="0">
                <a:solidFill>
                  <a:schemeClr val="bg1"/>
                </a:solidFill>
              </a:rPr>
            </a:br>
            <a:r>
              <a:rPr lang="zh-CN" altLang="en-US" sz="3500" b="1" smtClean="0">
                <a:solidFill>
                  <a:schemeClr val="bg1"/>
                </a:solidFill>
              </a:rPr>
              <a:t>我是在梦中， </a:t>
            </a:r>
            <a:br>
              <a:rPr lang="zh-CN" altLang="en-US" sz="3500" b="1" smtClean="0">
                <a:solidFill>
                  <a:schemeClr val="bg1"/>
                </a:solidFill>
              </a:rPr>
            </a:br>
            <a:r>
              <a:rPr lang="zh-CN" altLang="en-US" sz="3500" b="1" smtClean="0">
                <a:solidFill>
                  <a:schemeClr val="bg1"/>
                </a:solidFill>
              </a:rPr>
              <a:t>她的温存，我的迷醉。 </a:t>
            </a:r>
            <a:br>
              <a:rPr lang="zh-CN" altLang="en-US" sz="3500" b="1" smtClean="0">
                <a:solidFill>
                  <a:schemeClr val="bg1"/>
                </a:solidFill>
              </a:rPr>
            </a:br>
            <a:endParaRPr lang="zh-CN" altLang="en-US" sz="3500" b="1">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632311"/>
          </a:xfrm>
          <a:prstGeom prst="rect">
            <a:avLst/>
          </a:prstGeom>
          <a:noFill/>
        </p:spPr>
        <p:txBody>
          <a:bodyPr wrap="square" rtlCol="0">
            <a:spAutoFit/>
          </a:bodyPr>
          <a:lstStyle/>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甜美是梦里的光辉。 </a:t>
            </a:r>
            <a:br>
              <a:rPr lang="zh-CN" altLang="en-US" sz="3600" b="1" smtClean="0">
                <a:solidFill>
                  <a:schemeClr val="bg1"/>
                </a:solidFill>
              </a:rPr>
            </a:br>
            <a:endParaRPr lang="en-US" altLang="zh-CN" sz="3600" b="1" smtClean="0">
              <a:solidFill>
                <a:schemeClr val="bg1"/>
              </a:solidFill>
            </a:endParaRPr>
          </a:p>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她的负心，我的伤悲。 </a:t>
            </a:r>
            <a:br>
              <a:rPr lang="zh-CN" altLang="en-US" sz="3600" b="1" smtClean="0">
                <a:solidFill>
                  <a:schemeClr val="bg1"/>
                </a:solidFill>
              </a:rPr>
            </a:br>
            <a:endParaRPr lang="zh-CN" altLang="en-US" sz="3600" b="1">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6186309"/>
          </a:xfrm>
          <a:prstGeom prst="rect">
            <a:avLst/>
          </a:prstGeom>
          <a:noFill/>
        </p:spPr>
        <p:txBody>
          <a:bodyPr wrap="square" rtlCol="0">
            <a:spAutoFit/>
          </a:bodyPr>
          <a:lstStyle/>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在梦的悲哀里心碎！ </a:t>
            </a:r>
            <a:br>
              <a:rPr lang="zh-CN" altLang="en-US" sz="3600" b="1" smtClean="0">
                <a:solidFill>
                  <a:schemeClr val="bg1"/>
                </a:solidFill>
              </a:rPr>
            </a:br>
            <a:endParaRPr lang="en-US" altLang="zh-CN" sz="3600" b="1" smtClean="0">
              <a:solidFill>
                <a:schemeClr val="bg1"/>
              </a:solidFill>
            </a:endParaRPr>
          </a:p>
          <a:p>
            <a:pPr algn="ctr"/>
            <a:r>
              <a:rPr lang="zh-CN" altLang="en-US" sz="3600" b="1" smtClean="0">
                <a:solidFill>
                  <a:schemeClr val="bg1"/>
                </a:solidFill>
              </a:rPr>
              <a:t>我不知道风 </a:t>
            </a:r>
            <a:br>
              <a:rPr lang="zh-CN" altLang="en-US" sz="3600" b="1" smtClean="0">
                <a:solidFill>
                  <a:schemeClr val="bg1"/>
                </a:solidFill>
              </a:rPr>
            </a:br>
            <a:r>
              <a:rPr lang="zh-CN" altLang="en-US" sz="3600" b="1" smtClean="0">
                <a:solidFill>
                  <a:schemeClr val="bg1"/>
                </a:solidFill>
              </a:rPr>
              <a:t>是在哪一个方向吹</a:t>
            </a:r>
            <a:r>
              <a:rPr lang="en-US" altLang="zh-CN" sz="3600" b="1" smtClean="0">
                <a:solidFill>
                  <a:schemeClr val="bg1"/>
                </a:solidFill>
              </a:rPr>
              <a:t>—— </a:t>
            </a:r>
            <a:br>
              <a:rPr lang="en-US" altLang="zh-CN" sz="3600" b="1" smtClean="0">
                <a:solidFill>
                  <a:schemeClr val="bg1"/>
                </a:solidFill>
              </a:rPr>
            </a:br>
            <a:r>
              <a:rPr lang="zh-CN" altLang="en-US" sz="3600" b="1" smtClean="0">
                <a:solidFill>
                  <a:schemeClr val="bg1"/>
                </a:solidFill>
              </a:rPr>
              <a:t>我是在梦中， </a:t>
            </a:r>
            <a:br>
              <a:rPr lang="zh-CN" altLang="en-US" sz="3600" b="1" smtClean="0">
                <a:solidFill>
                  <a:schemeClr val="bg1"/>
                </a:solidFill>
              </a:rPr>
            </a:br>
            <a:r>
              <a:rPr lang="zh-CN" altLang="en-US" sz="3600" b="1" smtClean="0">
                <a:solidFill>
                  <a:schemeClr val="bg1"/>
                </a:solidFill>
              </a:rPr>
              <a:t>黯淡是梦里的光辉。</a:t>
            </a:r>
          </a:p>
          <a:p>
            <a:pPr algn="ctr"/>
            <a:endParaRPr lang="zh-CN" altLang="en-US" sz="3600" b="1" smtClean="0">
              <a:solidFill>
                <a:schemeClr val="bg1"/>
              </a:solidFill>
            </a:endParaRPr>
          </a:p>
          <a:p>
            <a:pPr algn="ctr"/>
            <a:endParaRPr lang="zh-CN" altLang="en-US" sz="3600" b="1">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94195"/>
          </a:xfrm>
          <a:prstGeom prst="rect">
            <a:avLst/>
          </a:prstGeom>
          <a:noFill/>
        </p:spPr>
        <p:txBody>
          <a:bodyPr wrap="square" rtlCol="0">
            <a:spAutoFit/>
          </a:bodyPr>
          <a:lstStyle/>
          <a:p>
            <a:r>
              <a:rPr lang="zh-CN" altLang="zh-CN" sz="3400" b="1" dirty="0" smtClean="0">
                <a:solidFill>
                  <a:schemeClr val="bg1"/>
                </a:solidFill>
                <a:latin typeface="+mj-ea"/>
                <a:ea typeface="+mj-ea"/>
              </a:rPr>
              <a:t>下列加点的字的读音，全都正确的一组是（</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a:t>
            </a:r>
          </a:p>
          <a:p>
            <a:pPr marL="514350" indent="-514350">
              <a:buAutoNum type="alphaUcPeriod"/>
            </a:pPr>
            <a:r>
              <a:rPr lang="zh-CN" altLang="zh-CN" sz="3400" b="1" u="sng" dirty="0" smtClean="0">
                <a:solidFill>
                  <a:schemeClr val="bg1"/>
                </a:solidFill>
                <a:latin typeface="+mj-ea"/>
                <a:ea typeface="+mj-ea"/>
              </a:rPr>
              <a:t>彷</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p</a:t>
            </a:r>
            <a:r>
              <a:rPr lang="zh-CN" altLang="zh-CN" sz="3400" b="1" dirty="0" smtClean="0">
                <a:solidFill>
                  <a:schemeClr val="bg1"/>
                </a:solidFill>
                <a:latin typeface="+mj-ea"/>
                <a:ea typeface="+mj-ea"/>
              </a:rPr>
              <a:t>á</a:t>
            </a:r>
            <a:r>
              <a:rPr lang="en-US" altLang="zh-CN" sz="3400" b="1" dirty="0" err="1" smtClean="0">
                <a:solidFill>
                  <a:schemeClr val="bg1"/>
                </a:solidFill>
                <a:latin typeface="+mj-ea"/>
                <a:ea typeface="+mj-ea"/>
              </a:rPr>
              <a:t>ng</a:t>
            </a:r>
            <a:r>
              <a:rPr lang="zh-CN" altLang="zh-CN" sz="3400" b="1" dirty="0" smtClean="0">
                <a:solidFill>
                  <a:schemeClr val="bg1"/>
                </a:solidFill>
                <a:latin typeface="+mj-ea"/>
                <a:ea typeface="+mj-ea"/>
              </a:rPr>
              <a:t>）徨</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颓</a:t>
            </a:r>
            <a:r>
              <a:rPr lang="zh-CN" altLang="zh-CN" sz="3400" b="1" u="sng" dirty="0" smtClean="0">
                <a:solidFill>
                  <a:schemeClr val="bg1"/>
                </a:solidFill>
                <a:latin typeface="+mj-ea"/>
                <a:ea typeface="+mj-ea"/>
              </a:rPr>
              <a:t>圮</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q</a:t>
            </a:r>
            <a:r>
              <a:rPr lang="zh-CN" altLang="zh-CN" sz="3400" b="1" dirty="0" smtClean="0">
                <a:solidFill>
                  <a:schemeClr val="bg1"/>
                </a:solidFill>
                <a:latin typeface="+mj-ea"/>
                <a:ea typeface="+mj-ea"/>
              </a:rPr>
              <a:t>ǐ）</a:t>
            </a:r>
            <a:r>
              <a:rPr lang="en-US" altLang="zh-CN" sz="3400" b="1" dirty="0" smtClean="0">
                <a:solidFill>
                  <a:schemeClr val="bg1"/>
                </a:solidFill>
                <a:latin typeface="+mj-ea"/>
                <a:ea typeface="+mj-ea"/>
              </a:rPr>
              <a:t>  </a:t>
            </a:r>
          </a:p>
          <a:p>
            <a:pPr marL="514350" indent="-514350"/>
            <a:r>
              <a:rPr lang="zh-CN" altLang="zh-CN" sz="3400" b="1" dirty="0" smtClean="0">
                <a:solidFill>
                  <a:schemeClr val="bg1"/>
                </a:solidFill>
                <a:latin typeface="+mj-ea"/>
                <a:ea typeface="+mj-ea"/>
              </a:rPr>
              <a:t>团</a:t>
            </a:r>
            <a:r>
              <a:rPr lang="zh-CN" altLang="zh-CN" sz="3400" b="1" u="sng" dirty="0" smtClean="0">
                <a:solidFill>
                  <a:schemeClr val="bg1"/>
                </a:solidFill>
                <a:latin typeface="+mj-ea"/>
                <a:ea typeface="+mj-ea"/>
              </a:rPr>
              <a:t>箕</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j</a:t>
            </a:r>
            <a:r>
              <a:rPr lang="zh-CN" altLang="zh-CN" sz="3400" b="1" dirty="0" smtClean="0">
                <a:solidFill>
                  <a:schemeClr val="bg1"/>
                </a:solidFill>
                <a:latin typeface="+mj-ea"/>
                <a:ea typeface="+mj-ea"/>
              </a:rPr>
              <a:t>ī</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en-US" sz="3400" b="1" u="sng" dirty="0" smtClean="0">
                <a:solidFill>
                  <a:schemeClr val="bg1"/>
                </a:solidFill>
                <a:latin typeface="+mj-ea"/>
                <a:ea typeface="+mj-ea"/>
              </a:rPr>
              <a:t>寥</a:t>
            </a:r>
            <a:r>
              <a:rPr lang="zh-CN" altLang="zh-CN" sz="3400" b="1" u="sng" dirty="0" smtClean="0">
                <a:solidFill>
                  <a:schemeClr val="bg1"/>
                </a:solidFill>
                <a:latin typeface="+mj-ea"/>
                <a:ea typeface="+mj-ea"/>
              </a:rPr>
              <a:t>廓</a:t>
            </a:r>
            <a:r>
              <a:rPr lang="en-US" altLang="zh-CN" sz="3400" b="1" dirty="0" smtClean="0">
                <a:solidFill>
                  <a:schemeClr val="bg1"/>
                </a:solidFill>
                <a:latin typeface="+mj-ea"/>
                <a:ea typeface="+mj-ea"/>
              </a:rPr>
              <a:t>(</a:t>
            </a:r>
            <a:r>
              <a:rPr lang="zh-CN" altLang="zh-CN" sz="3400" b="1" dirty="0" smtClean="0">
                <a:solidFill>
                  <a:schemeClr val="bg1"/>
                </a:solidFill>
                <a:latin typeface="+mj-ea"/>
                <a:ea typeface="+mj-ea"/>
              </a:rPr>
              <a:t>ｌｉ</a:t>
            </a:r>
            <a:r>
              <a:rPr lang="en-US" altLang="zh-CN" sz="3400" b="1" dirty="0" smtClean="0">
                <a:solidFill>
                  <a:schemeClr val="bg1"/>
                </a:solidFill>
                <a:latin typeface="+mj-ea"/>
                <a:ea typeface="+mj-ea"/>
              </a:rPr>
              <a:t>á</a:t>
            </a:r>
            <a:r>
              <a:rPr lang="zh-CN" altLang="zh-CN" sz="3400" b="1" dirty="0" smtClean="0">
                <a:solidFill>
                  <a:schemeClr val="bg1"/>
                </a:solidFill>
                <a:latin typeface="+mj-ea"/>
                <a:ea typeface="+mj-ea"/>
              </a:rPr>
              <a:t>ｏ　ｋｕò</a:t>
            </a:r>
            <a:r>
              <a:rPr lang="en-US" altLang="zh-CN" sz="3400" b="1" dirty="0" smtClean="0">
                <a:solidFill>
                  <a:schemeClr val="bg1"/>
                </a:solidFill>
                <a:latin typeface="+mj-ea"/>
                <a:ea typeface="+mj-ea"/>
              </a:rPr>
              <a:t>)</a:t>
            </a:r>
            <a:endParaRPr lang="zh-CN" altLang="zh-CN" sz="3400" b="1" dirty="0" smtClean="0">
              <a:solidFill>
                <a:schemeClr val="bg1"/>
              </a:solidFill>
              <a:latin typeface="+mj-ea"/>
              <a:ea typeface="+mj-ea"/>
            </a:endParaRPr>
          </a:p>
          <a:p>
            <a:endParaRPr lang="en-US" altLang="zh-CN" sz="3400" b="1" dirty="0" smtClean="0">
              <a:solidFill>
                <a:schemeClr val="bg1"/>
              </a:solidFill>
              <a:latin typeface="+mj-ea"/>
              <a:ea typeface="+mj-ea"/>
            </a:endParaRPr>
          </a:p>
          <a:p>
            <a:r>
              <a:rPr lang="en-US" altLang="zh-CN" sz="3400" b="1" dirty="0" smtClean="0">
                <a:solidFill>
                  <a:schemeClr val="bg1"/>
                </a:solidFill>
                <a:latin typeface="+mj-ea"/>
                <a:ea typeface="+mj-ea"/>
              </a:rPr>
              <a:t>B. </a:t>
            </a:r>
            <a:r>
              <a:rPr lang="zh-CN" altLang="zh-CN" sz="3400" b="1" u="sng" dirty="0" smtClean="0">
                <a:solidFill>
                  <a:schemeClr val="bg1"/>
                </a:solidFill>
                <a:latin typeface="+mj-ea"/>
                <a:ea typeface="+mj-ea"/>
              </a:rPr>
              <a:t>彳亍</a:t>
            </a:r>
            <a:r>
              <a:rPr lang="zh-CN" altLang="zh-CN" sz="3400" b="1" dirty="0" smtClean="0">
                <a:solidFill>
                  <a:schemeClr val="bg1"/>
                </a:solidFill>
                <a:latin typeface="+mj-ea"/>
                <a:ea typeface="+mj-ea"/>
              </a:rPr>
              <a:t>（</a:t>
            </a:r>
            <a:r>
              <a:rPr lang="en-US" altLang="zh-CN" sz="3400" b="1" dirty="0" err="1" smtClean="0">
                <a:solidFill>
                  <a:schemeClr val="bg1"/>
                </a:solidFill>
                <a:latin typeface="+mj-ea"/>
                <a:ea typeface="+mj-ea"/>
              </a:rPr>
              <a:t>ch</a:t>
            </a:r>
            <a:r>
              <a:rPr lang="zh-CN" altLang="zh-CN" sz="3400" b="1" dirty="0" smtClean="0">
                <a:solidFill>
                  <a:schemeClr val="bg1"/>
                </a:solidFill>
                <a:latin typeface="+mj-ea"/>
                <a:ea typeface="+mj-ea"/>
              </a:rPr>
              <a:t>ì</a:t>
            </a:r>
            <a:r>
              <a:rPr lang="en-US" altLang="zh-CN" sz="3400" b="1" dirty="0" smtClean="0">
                <a:solidFill>
                  <a:schemeClr val="bg1"/>
                </a:solidFill>
                <a:latin typeface="+mj-ea"/>
                <a:ea typeface="+mj-ea"/>
              </a:rPr>
              <a:t> </a:t>
            </a:r>
            <a:r>
              <a:rPr lang="en-US" altLang="zh-CN" sz="3400" b="1" dirty="0" err="1" smtClean="0">
                <a:solidFill>
                  <a:schemeClr val="bg1"/>
                </a:solidFill>
                <a:latin typeface="+mj-ea"/>
                <a:ea typeface="+mj-ea"/>
              </a:rPr>
              <a:t>ch</a:t>
            </a:r>
            <a:r>
              <a:rPr lang="zh-CN" altLang="zh-CN" sz="3400" b="1" dirty="0" smtClean="0">
                <a:solidFill>
                  <a:schemeClr val="bg1"/>
                </a:solidFill>
                <a:latin typeface="+mj-ea"/>
                <a:ea typeface="+mj-ea"/>
              </a:rPr>
              <a:t>ù）</a:t>
            </a:r>
            <a:r>
              <a:rPr lang="zh-CN" altLang="en-US" sz="3400" b="1" dirty="0" smtClean="0">
                <a:solidFill>
                  <a:schemeClr val="bg1"/>
                </a:solidFill>
                <a:latin typeface="+mj-ea"/>
                <a:ea typeface="+mj-ea"/>
              </a:rPr>
              <a:t>碾坊</a:t>
            </a:r>
            <a:r>
              <a:rPr lang="zh-CN" altLang="zh-CN" sz="3400" b="1" dirty="0" smtClean="0">
                <a:solidFill>
                  <a:schemeClr val="bg1"/>
                </a:solidFill>
                <a:latin typeface="+mj-ea"/>
                <a:ea typeface="+mj-ea"/>
              </a:rPr>
              <a:t>（</a:t>
            </a:r>
            <a:r>
              <a:rPr lang="en-US" altLang="zh-CN" sz="3400" b="1" dirty="0" err="1" smtClean="0">
                <a:solidFill>
                  <a:schemeClr val="bg1"/>
                </a:solidFill>
                <a:latin typeface="+mj-ea"/>
                <a:ea typeface="+mj-ea"/>
              </a:rPr>
              <a:t>ni</a:t>
            </a:r>
            <a:r>
              <a:rPr lang="zh-CN" altLang="zh-CN" sz="3400" b="1" dirty="0" smtClean="0">
                <a:solidFill>
                  <a:schemeClr val="bg1"/>
                </a:solidFill>
                <a:latin typeface="+mj-ea"/>
                <a:ea typeface="+mj-ea"/>
              </a:rPr>
              <a:t>ǎ</a:t>
            </a:r>
            <a:r>
              <a:rPr lang="en-US" altLang="zh-CN" sz="3400" b="1" dirty="0" smtClean="0">
                <a:solidFill>
                  <a:schemeClr val="bg1"/>
                </a:solidFill>
                <a:latin typeface="+mj-ea"/>
                <a:ea typeface="+mj-ea"/>
              </a:rPr>
              <a:t>n</a:t>
            </a:r>
            <a:r>
              <a:rPr lang="zh-CN" altLang="en-US" sz="3400" b="1" dirty="0" smtClean="0">
                <a:solidFill>
                  <a:schemeClr val="bg1"/>
                </a:solidFill>
                <a:latin typeface="+mj-ea"/>
                <a:ea typeface="+mj-ea"/>
              </a:rPr>
              <a:t>）     </a:t>
            </a:r>
            <a:endParaRPr lang="en-US" altLang="zh-CN" sz="3400" b="1" dirty="0" smtClean="0">
              <a:solidFill>
                <a:schemeClr val="bg1"/>
              </a:solidFill>
              <a:latin typeface="+mj-ea"/>
              <a:ea typeface="+mj-ea"/>
            </a:endParaRPr>
          </a:p>
          <a:p>
            <a:r>
              <a:rPr lang="zh-CN" altLang="zh-CN" sz="3400" b="1" dirty="0" smtClean="0">
                <a:solidFill>
                  <a:schemeClr val="bg1"/>
                </a:solidFill>
                <a:latin typeface="+mj-ea"/>
                <a:ea typeface="+mj-ea"/>
              </a:rPr>
              <a:t>百</a:t>
            </a:r>
            <a:r>
              <a:rPr lang="zh-CN" altLang="zh-CN" sz="3400" b="1" u="sng" dirty="0" smtClean="0">
                <a:solidFill>
                  <a:schemeClr val="bg1"/>
                </a:solidFill>
                <a:latin typeface="+mj-ea"/>
                <a:ea typeface="+mj-ea"/>
              </a:rPr>
              <a:t>舸</a:t>
            </a:r>
            <a:r>
              <a:rPr lang="en-US" altLang="zh-CN" sz="3400" b="1" dirty="0" smtClean="0">
                <a:solidFill>
                  <a:schemeClr val="bg1"/>
                </a:solidFill>
                <a:latin typeface="+mj-ea"/>
                <a:ea typeface="+mj-ea"/>
              </a:rPr>
              <a:t>(</a:t>
            </a:r>
            <a:r>
              <a:rPr lang="en-US" altLang="zh-CN" sz="3400" b="1" dirty="0" err="1" smtClean="0">
                <a:solidFill>
                  <a:schemeClr val="bg1"/>
                </a:solidFill>
                <a:latin typeface="+mj-ea"/>
              </a:rPr>
              <a:t>g</a:t>
            </a:r>
            <a:r>
              <a:rPr lang="en-US" altLang="zh-CN" sz="3400" b="1" dirty="0" err="1" smtClean="0">
                <a:solidFill>
                  <a:schemeClr val="bg1"/>
                </a:solidFill>
                <a:latin typeface="+mj-ea"/>
                <a:ea typeface="+mj-ea"/>
              </a:rPr>
              <a:t>é</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冰</a:t>
            </a:r>
            <a:r>
              <a:rPr lang="zh-CN" altLang="zh-CN" sz="3400" b="1" u="sng" dirty="0" smtClean="0">
                <a:solidFill>
                  <a:schemeClr val="bg1"/>
                </a:solidFill>
                <a:latin typeface="+mj-ea"/>
                <a:ea typeface="+mj-ea"/>
              </a:rPr>
              <a:t>屑</a:t>
            </a:r>
            <a:r>
              <a:rPr lang="zh-CN" altLang="zh-CN" sz="3400" b="1" dirty="0" smtClean="0">
                <a:solidFill>
                  <a:schemeClr val="bg1"/>
                </a:solidFill>
                <a:latin typeface="+mj-ea"/>
                <a:ea typeface="+mj-ea"/>
              </a:rPr>
              <a:t>悉索（</a:t>
            </a:r>
            <a:r>
              <a:rPr lang="en-US" altLang="zh-CN" sz="3400" b="1" dirty="0" err="1" smtClean="0">
                <a:solidFill>
                  <a:schemeClr val="bg1"/>
                </a:solidFill>
                <a:latin typeface="+mj-ea"/>
                <a:ea typeface="+mj-ea"/>
              </a:rPr>
              <a:t>xiè</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endParaRPr lang="zh-CN" altLang="zh-CN" sz="3400" b="1" dirty="0" smtClean="0">
              <a:solidFill>
                <a:schemeClr val="bg1"/>
              </a:solidFill>
              <a:latin typeface="+mj-ea"/>
              <a:ea typeface="+mj-ea"/>
            </a:endParaRPr>
          </a:p>
          <a:p>
            <a:endParaRPr lang="en-US" altLang="zh-CN" sz="3400" b="1" dirty="0" smtClean="0">
              <a:solidFill>
                <a:schemeClr val="bg1"/>
              </a:solidFill>
              <a:latin typeface="+mj-ea"/>
              <a:ea typeface="+mj-ea"/>
            </a:endParaRPr>
          </a:p>
          <a:p>
            <a:r>
              <a:rPr lang="en-US" altLang="zh-CN" sz="3400" b="1" dirty="0" smtClean="0">
                <a:solidFill>
                  <a:schemeClr val="bg1"/>
                </a:solidFill>
                <a:latin typeface="+mj-ea"/>
                <a:ea typeface="+mj-ea"/>
              </a:rPr>
              <a:t>C. </a:t>
            </a:r>
            <a:r>
              <a:rPr lang="zh-CN" altLang="zh-CN" sz="3400" b="1" dirty="0" smtClean="0">
                <a:solidFill>
                  <a:schemeClr val="bg1"/>
                </a:solidFill>
                <a:latin typeface="+mj-ea"/>
                <a:ea typeface="+mj-ea"/>
              </a:rPr>
              <a:t>河</a:t>
            </a:r>
            <a:r>
              <a:rPr lang="zh-CN" altLang="zh-CN" sz="3400" b="1" u="sng" dirty="0" smtClean="0">
                <a:solidFill>
                  <a:schemeClr val="bg1"/>
                </a:solidFill>
                <a:latin typeface="+mj-ea"/>
                <a:ea typeface="+mj-ea"/>
              </a:rPr>
              <a:t>畔</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p</a:t>
            </a:r>
            <a:r>
              <a:rPr lang="zh-CN" altLang="zh-CN" sz="3400" b="1" dirty="0" smtClean="0">
                <a:solidFill>
                  <a:schemeClr val="bg1"/>
                </a:solidFill>
                <a:latin typeface="+mj-ea"/>
                <a:ea typeface="+mj-ea"/>
              </a:rPr>
              <a:t>à</a:t>
            </a:r>
            <a:r>
              <a:rPr lang="en-US" altLang="zh-CN" sz="3400" b="1" dirty="0" smtClean="0">
                <a:solidFill>
                  <a:schemeClr val="bg1"/>
                </a:solidFill>
                <a:latin typeface="+mj-ea"/>
                <a:ea typeface="+mj-ea"/>
              </a:rPr>
              <a:t>n</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青</a:t>
            </a:r>
            <a:r>
              <a:rPr lang="zh-CN" altLang="zh-CN" sz="3400" b="1" u="sng" dirty="0" smtClean="0">
                <a:solidFill>
                  <a:schemeClr val="bg1"/>
                </a:solidFill>
                <a:latin typeface="+mj-ea"/>
                <a:ea typeface="+mj-ea"/>
              </a:rPr>
              <a:t>荇</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x</a:t>
            </a:r>
            <a:r>
              <a:rPr lang="zh-CN" altLang="zh-CN" sz="3400" b="1" dirty="0" smtClean="0">
                <a:solidFill>
                  <a:schemeClr val="bg1"/>
                </a:solidFill>
                <a:latin typeface="+mj-ea"/>
                <a:ea typeface="+mj-ea"/>
              </a:rPr>
              <a:t>ì</a:t>
            </a:r>
            <a:r>
              <a:rPr lang="en-US" altLang="zh-CN" sz="3400" b="1" dirty="0" err="1" smtClean="0">
                <a:solidFill>
                  <a:schemeClr val="bg1"/>
                </a:solidFill>
                <a:latin typeface="+mj-ea"/>
                <a:ea typeface="+mj-ea"/>
              </a:rPr>
              <a:t>ng</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u="sng" dirty="0" smtClean="0">
                <a:solidFill>
                  <a:schemeClr val="bg1"/>
                </a:solidFill>
                <a:latin typeface="+mj-ea"/>
                <a:ea typeface="+mj-ea"/>
              </a:rPr>
              <a:t>似</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s</a:t>
            </a:r>
            <a:r>
              <a:rPr lang="zh-CN" altLang="zh-CN" sz="3400" b="1" dirty="0" smtClean="0">
                <a:solidFill>
                  <a:schemeClr val="bg1"/>
                </a:solidFill>
                <a:latin typeface="+mj-ea"/>
                <a:ea typeface="+mj-ea"/>
              </a:rPr>
              <a:t>ì）的</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长</a:t>
            </a:r>
            <a:r>
              <a:rPr lang="zh-CN" altLang="zh-CN" sz="3400" b="1" u="sng" dirty="0" smtClean="0">
                <a:solidFill>
                  <a:schemeClr val="bg1"/>
                </a:solidFill>
                <a:latin typeface="+mj-ea"/>
                <a:ea typeface="+mj-ea"/>
              </a:rPr>
              <a:t>篙</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h</a:t>
            </a:r>
            <a:r>
              <a:rPr lang="zh-CN" altLang="zh-CN" sz="3400" b="1" dirty="0" smtClean="0">
                <a:solidFill>
                  <a:schemeClr val="bg1"/>
                </a:solidFill>
                <a:latin typeface="+mj-ea"/>
                <a:ea typeface="+mj-ea"/>
              </a:rPr>
              <a:t>ā</a:t>
            </a:r>
            <a:r>
              <a:rPr lang="en-US" altLang="zh-CN" sz="3400" b="1" dirty="0" smtClean="0">
                <a:solidFill>
                  <a:schemeClr val="bg1"/>
                </a:solidFill>
                <a:latin typeface="+mj-ea"/>
                <a:ea typeface="+mj-ea"/>
              </a:rPr>
              <a:t>o</a:t>
            </a:r>
            <a:r>
              <a:rPr lang="zh-CN" altLang="zh-CN" sz="3400" b="1" dirty="0" smtClean="0">
                <a:solidFill>
                  <a:schemeClr val="bg1"/>
                </a:solidFill>
                <a:latin typeface="+mj-ea"/>
                <a:ea typeface="+mj-ea"/>
              </a:rPr>
              <a:t>）</a:t>
            </a:r>
          </a:p>
          <a:p>
            <a:endParaRPr lang="en-US" altLang="zh-CN" sz="3400" b="1" dirty="0" smtClean="0">
              <a:solidFill>
                <a:schemeClr val="bg1"/>
              </a:solidFill>
              <a:latin typeface="+mj-ea"/>
              <a:ea typeface="+mj-ea"/>
            </a:endParaRPr>
          </a:p>
          <a:p>
            <a:r>
              <a:rPr lang="en-US" altLang="zh-CN" sz="3400" b="1" dirty="0" smtClean="0">
                <a:solidFill>
                  <a:schemeClr val="bg1"/>
                </a:solidFill>
                <a:latin typeface="+mj-ea"/>
                <a:ea typeface="+mj-ea"/>
              </a:rPr>
              <a:t>D. </a:t>
            </a:r>
            <a:r>
              <a:rPr lang="zh-CN" altLang="zh-CN" sz="3400" b="1" dirty="0" smtClean="0">
                <a:solidFill>
                  <a:schemeClr val="bg1"/>
                </a:solidFill>
                <a:latin typeface="+mj-ea"/>
                <a:ea typeface="+mj-ea"/>
              </a:rPr>
              <a:t>斑</a:t>
            </a:r>
            <a:r>
              <a:rPr lang="zh-CN" altLang="zh-CN" sz="3400" b="1" u="sng" dirty="0" smtClean="0">
                <a:solidFill>
                  <a:schemeClr val="bg1"/>
                </a:solidFill>
                <a:latin typeface="+mj-ea"/>
                <a:ea typeface="+mj-ea"/>
              </a:rPr>
              <a:t>斓</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l</a:t>
            </a:r>
            <a:r>
              <a:rPr lang="zh-CN" altLang="zh-CN" sz="3400" b="1" dirty="0" smtClean="0">
                <a:solidFill>
                  <a:schemeClr val="bg1"/>
                </a:solidFill>
                <a:latin typeface="+mj-ea"/>
                <a:ea typeface="+mj-ea"/>
              </a:rPr>
              <a:t>á</a:t>
            </a:r>
            <a:r>
              <a:rPr lang="en-US" altLang="zh-CN" sz="3400" b="1" dirty="0" smtClean="0">
                <a:solidFill>
                  <a:schemeClr val="bg1"/>
                </a:solidFill>
                <a:latin typeface="+mj-ea"/>
                <a:ea typeface="+mj-ea"/>
              </a:rPr>
              <a:t>n</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荡</a:t>
            </a:r>
            <a:r>
              <a:rPr lang="zh-CN" altLang="zh-CN" sz="3400" b="1" u="sng" dirty="0" smtClean="0">
                <a:solidFill>
                  <a:schemeClr val="bg1"/>
                </a:solidFill>
                <a:latin typeface="+mj-ea"/>
                <a:ea typeface="+mj-ea"/>
              </a:rPr>
              <a:t>漾</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y</a:t>
            </a:r>
            <a:r>
              <a:rPr lang="zh-CN" altLang="zh-CN" sz="3400" b="1" dirty="0" smtClean="0">
                <a:solidFill>
                  <a:schemeClr val="bg1"/>
                </a:solidFill>
                <a:latin typeface="+mj-ea"/>
                <a:ea typeface="+mj-ea"/>
              </a:rPr>
              <a:t>à</a:t>
            </a:r>
            <a:r>
              <a:rPr lang="en-US" altLang="zh-CN" sz="3400" b="1" dirty="0" err="1" smtClean="0">
                <a:solidFill>
                  <a:schemeClr val="bg1"/>
                </a:solidFill>
                <a:latin typeface="+mj-ea"/>
                <a:ea typeface="+mj-ea"/>
              </a:rPr>
              <a:t>ng</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en-US" sz="3400" b="1" dirty="0" smtClean="0">
                <a:solidFill>
                  <a:schemeClr val="bg1"/>
                </a:solidFill>
                <a:latin typeface="+mj-ea"/>
                <a:ea typeface="+mj-ea"/>
              </a:rPr>
              <a:t>青</a:t>
            </a:r>
            <a:r>
              <a:rPr lang="zh-CN" altLang="zh-CN" sz="3400" b="1" u="sng" dirty="0" smtClean="0">
                <a:solidFill>
                  <a:schemeClr val="bg1"/>
                </a:solidFill>
                <a:latin typeface="+mj-ea"/>
                <a:ea typeface="+mj-ea"/>
              </a:rPr>
              <a:t>苔</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t</a:t>
            </a:r>
            <a:r>
              <a:rPr lang="zh-CN" altLang="zh-CN" sz="3400" b="1" dirty="0" smtClean="0">
                <a:solidFill>
                  <a:schemeClr val="bg1"/>
                </a:solidFill>
                <a:latin typeface="+mj-ea"/>
              </a:rPr>
              <a:t>á</a:t>
            </a:r>
            <a:r>
              <a:rPr lang="en-US" altLang="zh-CN" sz="3400" b="1" dirty="0" err="1" smtClean="0">
                <a:solidFill>
                  <a:schemeClr val="bg1"/>
                </a:solidFill>
                <a:latin typeface="+mj-ea"/>
              </a:rPr>
              <a:t>i</a:t>
            </a:r>
            <a:r>
              <a:rPr lang="zh-CN" altLang="zh-CN" sz="3400" b="1" dirty="0" smtClean="0">
                <a:solidFill>
                  <a:schemeClr val="bg1"/>
                </a:solidFill>
                <a:latin typeface="+mj-ea"/>
                <a:ea typeface="+mj-ea"/>
              </a:rPr>
              <a:t>）</a:t>
            </a:r>
            <a:r>
              <a:rPr lang="en-US" altLang="zh-CN" sz="3400" b="1" dirty="0" smtClean="0">
                <a:solidFill>
                  <a:schemeClr val="bg1"/>
                </a:solidFill>
                <a:latin typeface="+mj-ea"/>
                <a:ea typeface="+mj-ea"/>
              </a:rPr>
              <a:t>       </a:t>
            </a:r>
            <a:r>
              <a:rPr lang="zh-CN" altLang="zh-CN" sz="3400" b="1" dirty="0" smtClean="0">
                <a:solidFill>
                  <a:schemeClr val="bg1"/>
                </a:solidFill>
                <a:latin typeface="+mj-ea"/>
                <a:ea typeface="+mj-ea"/>
              </a:rPr>
              <a:t>逶</a:t>
            </a:r>
            <a:r>
              <a:rPr lang="zh-CN" altLang="zh-CN" sz="3400" b="1" u="sng" dirty="0" smtClean="0">
                <a:solidFill>
                  <a:schemeClr val="bg1"/>
                </a:solidFill>
                <a:latin typeface="+mj-ea"/>
                <a:ea typeface="+mj-ea"/>
              </a:rPr>
              <a:t>迤</a:t>
            </a:r>
            <a:r>
              <a:rPr lang="zh-CN" altLang="zh-CN" sz="3400" b="1" dirty="0" smtClean="0">
                <a:solidFill>
                  <a:schemeClr val="bg1"/>
                </a:solidFill>
                <a:latin typeface="+mj-ea"/>
                <a:ea typeface="+mj-ea"/>
              </a:rPr>
              <a:t>（</a:t>
            </a:r>
            <a:r>
              <a:rPr lang="en-US" altLang="zh-CN" sz="3400" b="1" dirty="0" err="1" smtClean="0">
                <a:solidFill>
                  <a:schemeClr val="bg1"/>
                </a:solidFill>
                <a:latin typeface="+mj-ea"/>
                <a:ea typeface="+mj-ea"/>
              </a:rPr>
              <a:t>yí</a:t>
            </a:r>
            <a:r>
              <a:rPr lang="zh-CN" altLang="zh-CN" sz="3400" b="1" dirty="0" smtClean="0">
                <a:solidFill>
                  <a:schemeClr val="bg1"/>
                </a:solidFill>
                <a:latin typeface="+mj-ea"/>
                <a:ea typeface="+mj-ea"/>
              </a:rPr>
              <a:t>）</a:t>
            </a:r>
          </a:p>
          <a:p>
            <a:endParaRPr lang="zh-CN" altLang="en-US" sz="3400" b="1" dirty="0">
              <a:solidFill>
                <a:schemeClr val="bg1"/>
              </a:solidFill>
              <a:latin typeface="+mj-ea"/>
              <a:ea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3231654"/>
          </a:xfrm>
          <a:prstGeom prst="rect">
            <a:avLst/>
          </a:prstGeom>
          <a:noFill/>
        </p:spPr>
        <p:txBody>
          <a:bodyPr wrap="square" rtlCol="0">
            <a:spAutoFit/>
          </a:bodyPr>
          <a:lstStyle/>
          <a:p>
            <a:r>
              <a:rPr lang="zh-CN" altLang="zh-CN" sz="3400" b="1" smtClean="0">
                <a:solidFill>
                  <a:schemeClr val="bg1"/>
                </a:solidFill>
              </a:rPr>
              <a:t>下列各组词语中，没有错别字的一组</a:t>
            </a:r>
          </a:p>
          <a:p>
            <a:r>
              <a:rPr lang="en-US" altLang="zh-CN" sz="3400" b="1" smtClean="0">
                <a:solidFill>
                  <a:schemeClr val="bg1"/>
                </a:solidFill>
              </a:rPr>
              <a:t>A. </a:t>
            </a:r>
            <a:r>
              <a:rPr lang="zh-CN" altLang="en-US" sz="3400" b="1" smtClean="0">
                <a:solidFill>
                  <a:schemeClr val="bg1"/>
                </a:solidFill>
              </a:rPr>
              <a:t>中流坻柱</a:t>
            </a:r>
            <a:r>
              <a:rPr lang="en-US" altLang="zh-CN" sz="3400" b="1" smtClean="0">
                <a:solidFill>
                  <a:schemeClr val="bg1"/>
                </a:solidFill>
              </a:rPr>
              <a:t>    </a:t>
            </a:r>
            <a:r>
              <a:rPr lang="zh-CN" altLang="zh-CN" sz="3400" b="1" smtClean="0">
                <a:solidFill>
                  <a:schemeClr val="bg1"/>
                </a:solidFill>
              </a:rPr>
              <a:t>挥斥方遒</a:t>
            </a:r>
            <a:r>
              <a:rPr lang="en-US" altLang="zh-CN" sz="3400" b="1" smtClean="0">
                <a:solidFill>
                  <a:schemeClr val="bg1"/>
                </a:solidFill>
              </a:rPr>
              <a:t>    </a:t>
            </a:r>
            <a:r>
              <a:rPr lang="zh-CN" altLang="en-US" sz="3400" b="1" smtClean="0">
                <a:solidFill>
                  <a:schemeClr val="bg1"/>
                </a:solidFill>
              </a:rPr>
              <a:t>天纶之乐</a:t>
            </a:r>
            <a:r>
              <a:rPr lang="en-US" altLang="zh-CN" sz="3400" b="1" smtClean="0">
                <a:solidFill>
                  <a:schemeClr val="bg1"/>
                </a:solidFill>
              </a:rPr>
              <a:t>    </a:t>
            </a:r>
            <a:r>
              <a:rPr lang="zh-CN" altLang="zh-CN" sz="3400" b="1" smtClean="0">
                <a:solidFill>
                  <a:schemeClr val="bg1"/>
                </a:solidFill>
              </a:rPr>
              <a:t>栉风沐雨</a:t>
            </a:r>
          </a:p>
          <a:p>
            <a:r>
              <a:rPr lang="en-US" altLang="zh-CN" sz="3400" b="1" smtClean="0">
                <a:solidFill>
                  <a:schemeClr val="bg1"/>
                </a:solidFill>
              </a:rPr>
              <a:t>B. </a:t>
            </a:r>
            <a:r>
              <a:rPr lang="zh-CN" altLang="zh-CN" sz="3400" b="1" smtClean="0">
                <a:solidFill>
                  <a:schemeClr val="bg1"/>
                </a:solidFill>
              </a:rPr>
              <a:t>忸怩不安</a:t>
            </a:r>
            <a:r>
              <a:rPr lang="en-US" altLang="zh-CN" sz="3400" b="1" smtClean="0">
                <a:solidFill>
                  <a:schemeClr val="bg1"/>
                </a:solidFill>
              </a:rPr>
              <a:t>    </a:t>
            </a:r>
            <a:r>
              <a:rPr lang="zh-CN" altLang="zh-CN" sz="3400" b="1" smtClean="0">
                <a:solidFill>
                  <a:schemeClr val="bg1"/>
                </a:solidFill>
              </a:rPr>
              <a:t>秋风萧瑟</a:t>
            </a:r>
            <a:r>
              <a:rPr lang="en-US" altLang="zh-CN" sz="3400" b="1" smtClean="0">
                <a:solidFill>
                  <a:schemeClr val="bg1"/>
                </a:solidFill>
              </a:rPr>
              <a:t>    </a:t>
            </a:r>
            <a:r>
              <a:rPr lang="zh-CN" altLang="zh-CN" sz="3400" b="1" smtClean="0">
                <a:solidFill>
                  <a:schemeClr val="bg1"/>
                </a:solidFill>
              </a:rPr>
              <a:t>垂诞三尺</a:t>
            </a:r>
            <a:r>
              <a:rPr lang="en-US" altLang="zh-CN" sz="3400" b="1" smtClean="0">
                <a:solidFill>
                  <a:schemeClr val="bg1"/>
                </a:solidFill>
              </a:rPr>
              <a:t>    </a:t>
            </a:r>
            <a:r>
              <a:rPr lang="zh-CN" altLang="zh-CN" sz="3400" b="1" smtClean="0">
                <a:solidFill>
                  <a:schemeClr val="bg1"/>
                </a:solidFill>
              </a:rPr>
              <a:t>同仇敌气</a:t>
            </a:r>
          </a:p>
          <a:p>
            <a:r>
              <a:rPr lang="en-US" altLang="zh-CN" sz="3400" b="1" smtClean="0">
                <a:solidFill>
                  <a:schemeClr val="bg1"/>
                </a:solidFill>
              </a:rPr>
              <a:t>C. </a:t>
            </a:r>
            <a:r>
              <a:rPr lang="zh-CN" altLang="zh-CN" sz="3400" b="1" smtClean="0">
                <a:solidFill>
                  <a:schemeClr val="bg1"/>
                </a:solidFill>
              </a:rPr>
              <a:t>金碧辉煌</a:t>
            </a:r>
            <a:r>
              <a:rPr lang="en-US" altLang="zh-CN" sz="3400" b="1" smtClean="0">
                <a:solidFill>
                  <a:schemeClr val="bg1"/>
                </a:solidFill>
              </a:rPr>
              <a:t>    </a:t>
            </a:r>
            <a:r>
              <a:rPr lang="zh-CN" altLang="en-US" sz="3400" b="1" smtClean="0">
                <a:solidFill>
                  <a:schemeClr val="bg1"/>
                </a:solidFill>
              </a:rPr>
              <a:t>招摇过市</a:t>
            </a:r>
            <a:r>
              <a:rPr lang="en-US" altLang="zh-CN" sz="3400" b="1" smtClean="0">
                <a:solidFill>
                  <a:schemeClr val="bg1"/>
                </a:solidFill>
              </a:rPr>
              <a:t>    </a:t>
            </a:r>
            <a:r>
              <a:rPr lang="zh-CN" altLang="zh-CN" sz="3400" b="1" smtClean="0">
                <a:solidFill>
                  <a:schemeClr val="bg1"/>
                </a:solidFill>
              </a:rPr>
              <a:t>苦心孤诣</a:t>
            </a:r>
            <a:r>
              <a:rPr lang="en-US" altLang="zh-CN" sz="3400" b="1" smtClean="0">
                <a:solidFill>
                  <a:schemeClr val="bg1"/>
                </a:solidFill>
              </a:rPr>
              <a:t>    </a:t>
            </a:r>
            <a:r>
              <a:rPr lang="zh-CN" altLang="en-US" sz="3400" b="1" smtClean="0">
                <a:solidFill>
                  <a:schemeClr val="bg1"/>
                </a:solidFill>
              </a:rPr>
              <a:t>凄婉迷茫</a:t>
            </a:r>
            <a:endParaRPr lang="zh-CN" altLang="zh-CN" sz="3400" b="1" smtClean="0">
              <a:solidFill>
                <a:schemeClr val="bg1"/>
              </a:solidFill>
            </a:endParaRPr>
          </a:p>
          <a:p>
            <a:r>
              <a:rPr lang="en-US" altLang="zh-CN" sz="3400" b="1" smtClean="0">
                <a:solidFill>
                  <a:schemeClr val="bg1"/>
                </a:solidFill>
              </a:rPr>
              <a:t>D. </a:t>
            </a:r>
            <a:r>
              <a:rPr lang="zh-CN" altLang="zh-CN" sz="3400" b="1" smtClean="0">
                <a:solidFill>
                  <a:schemeClr val="bg1"/>
                </a:solidFill>
              </a:rPr>
              <a:t>浪遏飞舟</a:t>
            </a:r>
            <a:r>
              <a:rPr lang="en-US" altLang="zh-CN" sz="3400" b="1" smtClean="0">
                <a:solidFill>
                  <a:schemeClr val="bg1"/>
                </a:solidFill>
              </a:rPr>
              <a:t>    </a:t>
            </a:r>
            <a:r>
              <a:rPr lang="zh-CN" altLang="zh-CN" sz="3400" b="1" smtClean="0">
                <a:solidFill>
                  <a:schemeClr val="bg1"/>
                </a:solidFill>
              </a:rPr>
              <a:t>白浪涛天</a:t>
            </a:r>
            <a:r>
              <a:rPr lang="en-US" altLang="zh-CN" sz="3400" b="1" smtClean="0">
                <a:solidFill>
                  <a:schemeClr val="bg1"/>
                </a:solidFill>
              </a:rPr>
              <a:t>    </a:t>
            </a:r>
            <a:r>
              <a:rPr lang="zh-CN" altLang="en-US" sz="3400" b="1" smtClean="0">
                <a:solidFill>
                  <a:schemeClr val="bg1"/>
                </a:solidFill>
              </a:rPr>
              <a:t>披荆斩棘</a:t>
            </a:r>
            <a:r>
              <a:rPr lang="en-US" altLang="zh-CN" sz="3400" b="1" smtClean="0">
                <a:solidFill>
                  <a:schemeClr val="bg1"/>
                </a:solidFill>
              </a:rPr>
              <a:t>    </a:t>
            </a:r>
            <a:r>
              <a:rPr lang="zh-CN" altLang="zh-CN" sz="3400" b="1" smtClean="0">
                <a:solidFill>
                  <a:schemeClr val="bg1"/>
                </a:solidFill>
              </a:rPr>
              <a:t>峥嵘岁月</a:t>
            </a:r>
          </a:p>
          <a:p>
            <a:endParaRPr lang="zh-CN" altLang="en-US" sz="3400" b="1">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370975"/>
          </a:xfrm>
          <a:prstGeom prst="rect">
            <a:avLst/>
          </a:prstGeom>
          <a:noFill/>
        </p:spPr>
        <p:txBody>
          <a:bodyPr wrap="square" rtlCol="0">
            <a:spAutoFit/>
          </a:bodyPr>
          <a:lstStyle/>
          <a:p>
            <a:r>
              <a:rPr lang="zh-CN" altLang="zh-CN" sz="3400" b="1" dirty="0" smtClean="0">
                <a:solidFill>
                  <a:schemeClr val="bg1"/>
                </a:solidFill>
              </a:rPr>
              <a:t>下列句子中加点的词语，使用不恰当的一项是</a:t>
            </a:r>
          </a:p>
          <a:p>
            <a:r>
              <a:rPr lang="en-US" altLang="zh-CN" sz="3400" b="1" dirty="0" smtClean="0">
                <a:solidFill>
                  <a:schemeClr val="bg1"/>
                </a:solidFill>
              </a:rPr>
              <a:t>A</a:t>
            </a:r>
            <a:r>
              <a:rPr lang="zh-CN" altLang="zh-CN" sz="3400" b="1" dirty="0" smtClean="0">
                <a:solidFill>
                  <a:schemeClr val="bg1"/>
                </a:solidFill>
              </a:rPr>
              <a:t>．《沁园春　长沙》的开篇用一个特写镜头，把人物从景中推出，凸显出抒情主人公</a:t>
            </a:r>
            <a:r>
              <a:rPr lang="zh-CN" altLang="zh-CN" sz="3400" b="1" u="sng" dirty="0" smtClean="0">
                <a:solidFill>
                  <a:srgbClr val="FFC000"/>
                </a:solidFill>
              </a:rPr>
              <a:t>卓然而立</a:t>
            </a:r>
            <a:r>
              <a:rPr lang="zh-CN" altLang="zh-CN" sz="3400" b="1" dirty="0" smtClean="0">
                <a:solidFill>
                  <a:schemeClr val="bg1"/>
                </a:solidFill>
              </a:rPr>
              <a:t>的形象。</a:t>
            </a:r>
          </a:p>
          <a:p>
            <a:r>
              <a:rPr lang="en-US" altLang="zh-CN" sz="3400" b="1" dirty="0" smtClean="0">
                <a:solidFill>
                  <a:schemeClr val="bg1"/>
                </a:solidFill>
              </a:rPr>
              <a:t>B</a:t>
            </a:r>
            <a:r>
              <a:rPr lang="zh-CN" altLang="zh-CN" sz="3400" b="1" dirty="0" smtClean="0">
                <a:solidFill>
                  <a:schemeClr val="bg1"/>
                </a:solidFill>
              </a:rPr>
              <a:t>．浩浩荡荡的长跑队伍里，无论是满头银发的古稀老人，还是</a:t>
            </a:r>
            <a:r>
              <a:rPr lang="zh-CN" altLang="zh-CN" sz="3400" b="1" u="sng" dirty="0" smtClean="0">
                <a:solidFill>
                  <a:srgbClr val="FFC000"/>
                </a:solidFill>
              </a:rPr>
              <a:t>风华正茂</a:t>
            </a:r>
            <a:r>
              <a:rPr lang="zh-CN" altLang="zh-CN" sz="3400" b="1" dirty="0" smtClean="0">
                <a:solidFill>
                  <a:schemeClr val="bg1"/>
                </a:solidFill>
              </a:rPr>
              <a:t>的青年学生，一个个都显得精神饱满，信心十足。</a:t>
            </a:r>
          </a:p>
          <a:p>
            <a:r>
              <a:rPr lang="en-US" altLang="zh-CN" sz="3400" b="1" dirty="0" smtClean="0">
                <a:solidFill>
                  <a:schemeClr val="bg1"/>
                </a:solidFill>
              </a:rPr>
              <a:t>C</a:t>
            </a:r>
            <a:r>
              <a:rPr lang="zh-CN" altLang="zh-CN" sz="3400" b="1" dirty="0" smtClean="0">
                <a:solidFill>
                  <a:schemeClr val="bg1"/>
                </a:solidFill>
              </a:rPr>
              <a:t>．</a:t>
            </a:r>
            <a:r>
              <a:rPr lang="zh-CN" altLang="en-US" sz="3400" b="1" dirty="0" smtClean="0">
                <a:solidFill>
                  <a:schemeClr val="bg1"/>
                </a:solidFill>
              </a:rPr>
              <a:t>我最讨厌某些人闲时</a:t>
            </a:r>
            <a:r>
              <a:rPr lang="zh-CN" altLang="en-US" sz="3400" b="1" u="sng" dirty="0" smtClean="0">
                <a:solidFill>
                  <a:srgbClr val="FFC000"/>
                </a:solidFill>
              </a:rPr>
              <a:t>飞短流长</a:t>
            </a:r>
            <a:r>
              <a:rPr lang="zh-CN" altLang="en-US" sz="3400" b="1" dirty="0" smtClean="0">
                <a:solidFill>
                  <a:schemeClr val="bg1"/>
                </a:solidFill>
              </a:rPr>
              <a:t>，一</a:t>
            </a:r>
            <a:r>
              <a:rPr lang="zh-CN" altLang="en-US" sz="3400" b="1" dirty="0" smtClean="0">
                <a:solidFill>
                  <a:schemeClr val="bg1"/>
                </a:solidFill>
              </a:rPr>
              <a:t>派长舌妇的习气。</a:t>
            </a:r>
            <a:endParaRPr lang="zh-CN" altLang="zh-CN" sz="3400" b="1" dirty="0" smtClean="0">
              <a:solidFill>
                <a:schemeClr val="bg1"/>
              </a:solidFill>
            </a:endParaRPr>
          </a:p>
          <a:p>
            <a:r>
              <a:rPr lang="en-US" altLang="zh-CN" sz="3400" b="1" dirty="0" smtClean="0">
                <a:solidFill>
                  <a:schemeClr val="bg1"/>
                </a:solidFill>
              </a:rPr>
              <a:t>D</a:t>
            </a:r>
            <a:r>
              <a:rPr lang="zh-CN" altLang="zh-CN" sz="3400" b="1" dirty="0" smtClean="0">
                <a:solidFill>
                  <a:schemeClr val="bg1"/>
                </a:solidFill>
              </a:rPr>
              <a:t>．通过广泛深入的采访，记者</a:t>
            </a:r>
            <a:r>
              <a:rPr lang="zh-CN" altLang="zh-CN" sz="3400" b="1" u="sng" dirty="0" smtClean="0">
                <a:solidFill>
                  <a:srgbClr val="FFC000"/>
                </a:solidFill>
              </a:rPr>
              <a:t>耳濡目染</a:t>
            </a:r>
            <a:r>
              <a:rPr lang="zh-CN" altLang="zh-CN" sz="3400" b="1" dirty="0" smtClean="0">
                <a:solidFill>
                  <a:schemeClr val="bg1"/>
                </a:solidFill>
              </a:rPr>
              <a:t>了天津在科学发展中取得的新进展、积累的新经验，得到了许多重要启示。</a:t>
            </a:r>
            <a:endParaRPr lang="zh-CN" altLang="en-US" sz="34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86528"/>
          </a:xfrm>
          <a:prstGeom prst="rect">
            <a:avLst/>
          </a:prstGeom>
          <a:noFill/>
        </p:spPr>
        <p:txBody>
          <a:bodyPr wrap="square" rtlCol="0">
            <a:spAutoFit/>
          </a:bodyPr>
          <a:lstStyle/>
          <a:p>
            <a:r>
              <a:rPr lang="zh-CN" altLang="zh-CN" sz="3200" b="1" smtClean="0">
                <a:solidFill>
                  <a:schemeClr val="bg1"/>
                </a:solidFill>
              </a:rPr>
              <a:t>下列各句中没有语病且句意明确的一项是（　　）</a:t>
            </a:r>
          </a:p>
          <a:p>
            <a:r>
              <a:rPr lang="en-US" altLang="zh-CN" sz="3200" b="1" smtClean="0">
                <a:solidFill>
                  <a:schemeClr val="bg1"/>
                </a:solidFill>
              </a:rPr>
              <a:t>A</a:t>
            </a:r>
            <a:r>
              <a:rPr lang="zh-CN" altLang="zh-CN" sz="3200" b="1" smtClean="0">
                <a:solidFill>
                  <a:schemeClr val="bg1"/>
                </a:solidFill>
              </a:rPr>
              <a:t>．近年来，国际市场的变化以及随之而来的订单减少，是直接导致以加工型为主的珠江三角洲区域电子信息产业发展速度下降的主要原因。</a:t>
            </a:r>
          </a:p>
          <a:p>
            <a:r>
              <a:rPr lang="en-US" altLang="zh-CN" sz="3200" b="1" smtClean="0">
                <a:solidFill>
                  <a:schemeClr val="bg1"/>
                </a:solidFill>
              </a:rPr>
              <a:t>B</a:t>
            </a:r>
            <a:r>
              <a:rPr lang="zh-CN" altLang="zh-CN" sz="3200" b="1" smtClean="0">
                <a:solidFill>
                  <a:schemeClr val="bg1"/>
                </a:solidFill>
              </a:rPr>
              <a:t>．</a:t>
            </a:r>
            <a:r>
              <a:rPr lang="zh-CN" altLang="en-US" sz="3200" b="1" smtClean="0">
                <a:solidFill>
                  <a:schemeClr val="bg1"/>
                </a:solidFill>
              </a:rPr>
              <a:t>班主任老师</a:t>
            </a:r>
            <a:r>
              <a:rPr lang="zh-CN" altLang="zh-CN" sz="3200" b="1" smtClean="0">
                <a:solidFill>
                  <a:schemeClr val="bg1"/>
                </a:solidFill>
              </a:rPr>
              <a:t>提出了</a:t>
            </a:r>
            <a:r>
              <a:rPr lang="en-US" altLang="zh-CN" sz="3200" b="1" smtClean="0">
                <a:solidFill>
                  <a:schemeClr val="bg1"/>
                </a:solidFill>
              </a:rPr>
              <a:t>“</a:t>
            </a:r>
            <a:r>
              <a:rPr lang="zh-CN" altLang="en-US" sz="3200" b="1" smtClean="0">
                <a:solidFill>
                  <a:schemeClr val="bg1"/>
                </a:solidFill>
              </a:rPr>
              <a:t>团结互助、合作共赢</a:t>
            </a:r>
            <a:r>
              <a:rPr lang="en-US" altLang="zh-CN" sz="3200" b="1" smtClean="0">
                <a:solidFill>
                  <a:schemeClr val="bg1"/>
                </a:solidFill>
              </a:rPr>
              <a:t>”</a:t>
            </a:r>
            <a:r>
              <a:rPr lang="zh-CN" altLang="zh-CN" sz="3200" b="1" smtClean="0">
                <a:solidFill>
                  <a:schemeClr val="bg1"/>
                </a:solidFill>
              </a:rPr>
              <a:t>的</a:t>
            </a:r>
            <a:r>
              <a:rPr lang="zh-CN" altLang="en-US" sz="3200" b="1" smtClean="0">
                <a:solidFill>
                  <a:schemeClr val="bg1"/>
                </a:solidFill>
              </a:rPr>
              <a:t>班级</a:t>
            </a:r>
            <a:r>
              <a:rPr lang="zh-CN" altLang="zh-CN" sz="3200" b="1" smtClean="0">
                <a:solidFill>
                  <a:schemeClr val="bg1"/>
                </a:solidFill>
              </a:rPr>
              <a:t>建设目标，</a:t>
            </a:r>
            <a:r>
              <a:rPr lang="zh-CN" altLang="en-US" sz="3200" b="1" smtClean="0">
                <a:solidFill>
                  <a:schemeClr val="bg1"/>
                </a:solidFill>
              </a:rPr>
              <a:t>并</a:t>
            </a:r>
            <a:r>
              <a:rPr lang="zh-CN" altLang="zh-CN" sz="3200" b="1" smtClean="0">
                <a:solidFill>
                  <a:schemeClr val="bg1"/>
                </a:solidFill>
              </a:rPr>
              <a:t>不是一个新概念，</a:t>
            </a:r>
            <a:r>
              <a:rPr lang="zh-CN" altLang="en-US" sz="3200" b="1" smtClean="0">
                <a:solidFill>
                  <a:schemeClr val="bg1"/>
                </a:solidFill>
              </a:rPr>
              <a:t>关键在于我们</a:t>
            </a:r>
            <a:r>
              <a:rPr lang="zh-CN" altLang="zh-CN" sz="3200" b="1" smtClean="0">
                <a:solidFill>
                  <a:schemeClr val="bg1"/>
                </a:solidFill>
              </a:rPr>
              <a:t>应该</a:t>
            </a:r>
            <a:r>
              <a:rPr lang="zh-CN" altLang="en-US" sz="3200" b="1" smtClean="0">
                <a:solidFill>
                  <a:schemeClr val="bg1"/>
                </a:solidFill>
              </a:rPr>
              <a:t>积极用实际行动来响应。</a:t>
            </a:r>
            <a:endParaRPr lang="zh-CN" altLang="zh-CN" sz="3200" b="1" smtClean="0">
              <a:solidFill>
                <a:schemeClr val="bg1"/>
              </a:solidFill>
            </a:endParaRPr>
          </a:p>
          <a:p>
            <a:r>
              <a:rPr lang="en-US" altLang="zh-CN" sz="3200" b="1" smtClean="0">
                <a:solidFill>
                  <a:schemeClr val="bg1"/>
                </a:solidFill>
              </a:rPr>
              <a:t>C</a:t>
            </a:r>
            <a:r>
              <a:rPr lang="zh-CN" altLang="zh-CN" sz="3200" b="1" smtClean="0">
                <a:solidFill>
                  <a:schemeClr val="bg1"/>
                </a:solidFill>
              </a:rPr>
              <a:t>．</a:t>
            </a:r>
            <a:r>
              <a:rPr lang="zh-CN" altLang="en-US" sz="3200" b="1" smtClean="0">
                <a:solidFill>
                  <a:schemeClr val="bg1"/>
                </a:solidFill>
              </a:rPr>
              <a:t>中学语文学习的意义，并不只是在于我们在高考中拿到一个理想的分数，或者将来踏上社会时有一技之长；而是在于我们能够通达人情，完善人格。</a:t>
            </a:r>
            <a:endParaRPr lang="zh-CN" altLang="zh-CN" sz="3200" b="1" smtClean="0">
              <a:solidFill>
                <a:schemeClr val="bg1"/>
              </a:solidFill>
            </a:endParaRPr>
          </a:p>
          <a:p>
            <a:r>
              <a:rPr lang="en-US" altLang="zh-CN" sz="3200" b="1" smtClean="0">
                <a:solidFill>
                  <a:schemeClr val="bg1"/>
                </a:solidFill>
              </a:rPr>
              <a:t>D</a:t>
            </a:r>
            <a:r>
              <a:rPr lang="zh-CN" altLang="zh-CN" sz="3200" b="1" smtClean="0">
                <a:solidFill>
                  <a:schemeClr val="bg1"/>
                </a:solidFill>
              </a:rPr>
              <a:t>．医改方案是否公正，是否公平，是否完善，将直接影响到国人的生活质量</a:t>
            </a:r>
            <a:r>
              <a:rPr lang="zh-CN" altLang="en-US" sz="3200" b="1" smtClean="0">
                <a:solidFill>
                  <a:schemeClr val="bg1"/>
                </a:solidFill>
              </a:rPr>
              <a:t>。而方案的水平取决于我们能否真正做到集思广益。</a:t>
            </a:r>
            <a:endParaRPr lang="zh-CN" altLang="zh-CN" sz="3200" b="1" smtClean="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844824"/>
            <a:ext cx="9144000" cy="2800767"/>
          </a:xfrm>
          <a:prstGeom prst="rect">
            <a:avLst/>
          </a:prstGeom>
          <a:noFill/>
        </p:spPr>
        <p:txBody>
          <a:bodyPr wrap="square" rtlCol="0">
            <a:spAutoFit/>
          </a:bodyPr>
          <a:lstStyle/>
          <a:p>
            <a:pPr>
              <a:buFontTx/>
              <a:buNone/>
            </a:pPr>
            <a:r>
              <a:rPr lang="zh-CN" altLang="en-US" sz="4400" b="1" smtClean="0">
                <a:solidFill>
                  <a:schemeClr val="bg1"/>
                </a:solidFill>
                <a:latin typeface="华文新魏" pitchFamily="2" charset="-122"/>
                <a:ea typeface="华文新魏" pitchFamily="2" charset="-122"/>
              </a:rPr>
              <a:t>诗人在这首诗中表达了这样的一个主旨：</a:t>
            </a:r>
            <a:r>
              <a:rPr lang="zh-CN" altLang="en-US" sz="4400" b="1" smtClean="0">
                <a:solidFill>
                  <a:srgbClr val="FFC000"/>
                </a:solidFill>
                <a:latin typeface="华文新魏" pitchFamily="2" charset="-122"/>
                <a:ea typeface="华文新魏" pitchFamily="2" charset="-122"/>
              </a:rPr>
              <a:t>国家的命运由谁来掌握？只能是和他一样的</a:t>
            </a:r>
            <a:r>
              <a:rPr lang="zh-CN" altLang="en-US" sz="4400" b="1" noProof="1">
                <a:solidFill>
                  <a:srgbClr val="FFC000"/>
                </a:solidFill>
                <a:latin typeface="华文新魏" pitchFamily="2" charset="-122"/>
                <a:ea typeface="华文新魏" pitchFamily="2" charset="-122"/>
              </a:rPr>
              <a:t>以天下为己任、蔑视反动统治、敢于改造旧世界的革命青年</a:t>
            </a:r>
            <a:r>
              <a:rPr lang="zh-CN" altLang="en-US" sz="4400" b="1" noProof="1" smtClean="0">
                <a:solidFill>
                  <a:srgbClr val="FFC000"/>
                </a:solidFill>
                <a:latin typeface="华文新魏" pitchFamily="2" charset="-122"/>
                <a:ea typeface="华文新魏" pitchFamily="2" charset="-122"/>
              </a:rPr>
              <a:t>。</a:t>
            </a:r>
            <a:endParaRPr lang="en-US" altLang="zh-CN" sz="4400" b="1">
              <a:solidFill>
                <a:srgbClr val="FFC000"/>
              </a:solidFill>
              <a:latin typeface="华文新魏" pitchFamily="2" charset="-122"/>
              <a:ea typeface="华文新魏" pitchFamily="2" charset="-122"/>
            </a:endParaRPr>
          </a:p>
        </p:txBody>
      </p:sp>
      <p:sp>
        <p:nvSpPr>
          <p:cNvPr id="5" name="TextBox 4"/>
          <p:cNvSpPr txBox="1"/>
          <p:nvPr/>
        </p:nvSpPr>
        <p:spPr>
          <a:xfrm>
            <a:off x="0" y="0"/>
            <a:ext cx="9144000" cy="861774"/>
          </a:xfrm>
          <a:prstGeom prst="rect">
            <a:avLst/>
          </a:prstGeom>
          <a:noFill/>
        </p:spPr>
        <p:txBody>
          <a:bodyPr wrap="square" rtlCol="0">
            <a:spAutoFit/>
          </a:bodyPr>
          <a:lstStyle/>
          <a:p>
            <a:r>
              <a:rPr lang="zh-CN" altLang="en-US" sz="5000" smtClean="0">
                <a:solidFill>
                  <a:schemeClr val="bg1"/>
                </a:solidFill>
                <a:latin typeface="华文新魏" pitchFamily="2" charset="-122"/>
                <a:ea typeface="华文新魏" pitchFamily="2" charset="-122"/>
              </a:rPr>
              <a:t>请用一句话概括诗歌主旨。</a:t>
            </a:r>
            <a:endParaRPr lang="zh-CN" altLang="en-US" sz="5000">
              <a:solidFill>
                <a:schemeClr val="bg1"/>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94085"/>
          </a:xfrm>
          <a:prstGeom prst="rect">
            <a:avLst/>
          </a:prstGeom>
          <a:noFill/>
        </p:spPr>
        <p:txBody>
          <a:bodyPr wrap="square" rtlCol="0">
            <a:spAutoFit/>
          </a:bodyPr>
          <a:lstStyle/>
          <a:p>
            <a:r>
              <a:rPr lang="zh-CN" altLang="en-US" sz="2600" b="1" dirty="0" smtClean="0">
                <a:solidFill>
                  <a:schemeClr val="bg1"/>
                </a:solidFill>
              </a:rPr>
              <a:t>下列文学常识表述有误的一项是：</a:t>
            </a:r>
            <a:endParaRPr lang="en-US" altLang="zh-CN" sz="2600" b="1" dirty="0" smtClean="0">
              <a:solidFill>
                <a:schemeClr val="bg1"/>
              </a:solidFill>
            </a:endParaRPr>
          </a:p>
          <a:p>
            <a:r>
              <a:rPr lang="en-US" altLang="zh-CN" sz="2600" b="1" dirty="0" smtClean="0">
                <a:solidFill>
                  <a:schemeClr val="bg1"/>
                </a:solidFill>
              </a:rPr>
              <a:t>A</a:t>
            </a:r>
            <a:r>
              <a:rPr lang="zh-CN" altLang="en-US" sz="2600" b="1" dirty="0" smtClean="0">
                <a:solidFill>
                  <a:schemeClr val="bg1"/>
                </a:solidFill>
              </a:rPr>
              <a:t>、以闻一多、徐志摩等为代表的“新月诗派”提出了诗歌“三美”的主张，即绘画美、建筑美、音乐美。</a:t>
            </a:r>
            <a:endParaRPr lang="en-US" altLang="zh-CN" sz="2600" b="1" dirty="0" smtClean="0">
              <a:solidFill>
                <a:schemeClr val="bg1"/>
              </a:solidFill>
            </a:endParaRPr>
          </a:p>
          <a:p>
            <a:r>
              <a:rPr lang="en-US" altLang="zh-CN" sz="2600" b="1" dirty="0" smtClean="0">
                <a:solidFill>
                  <a:schemeClr val="bg1"/>
                </a:solidFill>
              </a:rPr>
              <a:t>B</a:t>
            </a:r>
            <a:r>
              <a:rPr lang="zh-CN" altLang="en-US" sz="2600" b="1" dirty="0" smtClean="0">
                <a:solidFill>
                  <a:schemeClr val="bg1"/>
                </a:solidFill>
              </a:rPr>
              <a:t>、中国古典诗按照是否严格遵循格律来区分，可以分为古体诗和近体诗。古体诗为唐以前的各类对格律要求不严格的诗歌，如古乐府；近体诗专指唐以后严格限定了格律的律诗和绝句。按照这种划分方法，唐代李白的</a:t>
            </a:r>
            <a:r>
              <a:rPr lang="en-US" altLang="zh-CN" sz="2600" b="1" dirty="0" smtClean="0">
                <a:solidFill>
                  <a:schemeClr val="bg1"/>
                </a:solidFill>
              </a:rPr>
              <a:t>《</a:t>
            </a:r>
            <a:r>
              <a:rPr lang="zh-CN" altLang="en-US" sz="2600" b="1" dirty="0" smtClean="0">
                <a:solidFill>
                  <a:schemeClr val="bg1"/>
                </a:solidFill>
              </a:rPr>
              <a:t>行路难</a:t>
            </a:r>
            <a:r>
              <a:rPr lang="en-US" altLang="zh-CN" sz="2600" b="1" dirty="0" smtClean="0">
                <a:solidFill>
                  <a:schemeClr val="bg1"/>
                </a:solidFill>
              </a:rPr>
              <a:t>》</a:t>
            </a:r>
            <a:r>
              <a:rPr lang="zh-CN" altLang="en-US" sz="2600" b="1" dirty="0" smtClean="0">
                <a:solidFill>
                  <a:schemeClr val="bg1"/>
                </a:solidFill>
              </a:rPr>
              <a:t>应为近体诗。</a:t>
            </a:r>
            <a:endParaRPr lang="en-US" altLang="zh-CN" sz="2600" b="1" dirty="0" smtClean="0">
              <a:solidFill>
                <a:schemeClr val="bg1"/>
              </a:solidFill>
            </a:endParaRPr>
          </a:p>
          <a:p>
            <a:r>
              <a:rPr lang="en-US" altLang="zh-CN" sz="2600" b="1" dirty="0" smtClean="0">
                <a:solidFill>
                  <a:schemeClr val="bg1"/>
                </a:solidFill>
              </a:rPr>
              <a:t>C</a:t>
            </a:r>
            <a:r>
              <a:rPr lang="zh-CN" altLang="en-US" sz="2600" b="1" dirty="0" smtClean="0">
                <a:solidFill>
                  <a:schemeClr val="bg1"/>
                </a:solidFill>
              </a:rPr>
              <a:t>、初中所学的</a:t>
            </a:r>
            <a:r>
              <a:rPr lang="en-US" altLang="zh-CN" sz="2600" b="1" dirty="0" smtClean="0">
                <a:solidFill>
                  <a:schemeClr val="bg1"/>
                </a:solidFill>
              </a:rPr>
              <a:t>《</a:t>
            </a:r>
            <a:r>
              <a:rPr lang="zh-CN" altLang="en-US" sz="2600" b="1" dirty="0" smtClean="0">
                <a:solidFill>
                  <a:schemeClr val="bg1"/>
                </a:solidFill>
              </a:rPr>
              <a:t>曹刿论战</a:t>
            </a:r>
            <a:r>
              <a:rPr lang="en-US" altLang="zh-CN" sz="2600" b="1" dirty="0" smtClean="0">
                <a:solidFill>
                  <a:schemeClr val="bg1"/>
                </a:solidFill>
              </a:rPr>
              <a:t>》</a:t>
            </a:r>
            <a:r>
              <a:rPr lang="zh-CN" altLang="en-US" sz="2600" b="1" dirty="0" smtClean="0">
                <a:solidFill>
                  <a:schemeClr val="bg1"/>
                </a:solidFill>
              </a:rPr>
              <a:t>选自于</a:t>
            </a:r>
            <a:r>
              <a:rPr lang="en-US" altLang="zh-CN" sz="2600" b="1" dirty="0" smtClean="0">
                <a:solidFill>
                  <a:schemeClr val="bg1"/>
                </a:solidFill>
              </a:rPr>
              <a:t>《</a:t>
            </a:r>
            <a:r>
              <a:rPr lang="zh-CN" altLang="en-US" sz="2600" b="1" dirty="0" smtClean="0">
                <a:solidFill>
                  <a:schemeClr val="bg1"/>
                </a:solidFill>
              </a:rPr>
              <a:t>左传</a:t>
            </a:r>
            <a:r>
              <a:rPr lang="en-US" altLang="zh-CN" sz="2600" b="1" dirty="0" smtClean="0">
                <a:solidFill>
                  <a:schemeClr val="bg1"/>
                </a:solidFill>
              </a:rPr>
              <a:t>》</a:t>
            </a:r>
            <a:r>
              <a:rPr lang="zh-CN" altLang="en-US" sz="2600" b="1" dirty="0" smtClean="0">
                <a:solidFill>
                  <a:schemeClr val="bg1"/>
                </a:solidFill>
              </a:rPr>
              <a:t>。</a:t>
            </a:r>
            <a:r>
              <a:rPr lang="en-US" altLang="zh-CN" sz="2600" b="1" dirty="0" smtClean="0">
                <a:solidFill>
                  <a:schemeClr val="bg1"/>
                </a:solidFill>
              </a:rPr>
              <a:t>《</a:t>
            </a:r>
            <a:r>
              <a:rPr lang="zh-CN" altLang="en-US" sz="2600" b="1" dirty="0" smtClean="0">
                <a:solidFill>
                  <a:schemeClr val="bg1"/>
                </a:solidFill>
              </a:rPr>
              <a:t>左传</a:t>
            </a:r>
            <a:r>
              <a:rPr lang="en-US" altLang="zh-CN" sz="2600" b="1" dirty="0" smtClean="0">
                <a:solidFill>
                  <a:schemeClr val="bg1"/>
                </a:solidFill>
              </a:rPr>
              <a:t>》</a:t>
            </a:r>
            <a:r>
              <a:rPr lang="zh-CN" altLang="en-US" sz="2600" b="1" dirty="0" smtClean="0">
                <a:solidFill>
                  <a:schemeClr val="bg1"/>
                </a:solidFill>
              </a:rPr>
              <a:t>又名</a:t>
            </a:r>
            <a:r>
              <a:rPr lang="en-US" altLang="zh-CN" sz="2600" b="1" dirty="0" smtClean="0">
                <a:solidFill>
                  <a:schemeClr val="bg1"/>
                </a:solidFill>
              </a:rPr>
              <a:t>《</a:t>
            </a:r>
            <a:r>
              <a:rPr lang="zh-CN" altLang="en-US" sz="2600" b="1" dirty="0" smtClean="0">
                <a:solidFill>
                  <a:schemeClr val="bg1"/>
                </a:solidFill>
              </a:rPr>
              <a:t>春秋左传</a:t>
            </a:r>
            <a:r>
              <a:rPr lang="en-US" altLang="zh-CN" sz="2600" b="1" dirty="0" smtClean="0">
                <a:solidFill>
                  <a:schemeClr val="bg1"/>
                </a:solidFill>
              </a:rPr>
              <a:t>》</a:t>
            </a:r>
            <a:r>
              <a:rPr lang="zh-CN" altLang="en-US" sz="2600" b="1" dirty="0" smtClean="0">
                <a:solidFill>
                  <a:schemeClr val="bg1"/>
                </a:solidFill>
              </a:rPr>
              <a:t>，为我国古代的编年体史书，</a:t>
            </a:r>
            <a:r>
              <a:rPr lang="en-US" altLang="zh-CN" sz="2600" b="1" dirty="0" smtClean="0">
                <a:solidFill>
                  <a:schemeClr val="bg1"/>
                </a:solidFill>
              </a:rPr>
              <a:t>《</a:t>
            </a:r>
            <a:r>
              <a:rPr lang="zh-CN" altLang="en-US" sz="2600" b="1" dirty="0" smtClean="0">
                <a:solidFill>
                  <a:schemeClr val="bg1"/>
                </a:solidFill>
              </a:rPr>
              <a:t>烛之武退秦师</a:t>
            </a:r>
            <a:r>
              <a:rPr lang="en-US" altLang="zh-CN" sz="2600" b="1" dirty="0" smtClean="0">
                <a:solidFill>
                  <a:schemeClr val="bg1"/>
                </a:solidFill>
              </a:rPr>
              <a:t>》</a:t>
            </a:r>
            <a:r>
              <a:rPr lang="zh-CN" altLang="en-US" sz="2600" b="1" dirty="0" smtClean="0">
                <a:solidFill>
                  <a:schemeClr val="bg1"/>
                </a:solidFill>
              </a:rPr>
              <a:t>即选自此史书。</a:t>
            </a:r>
            <a:r>
              <a:rPr lang="en-US" altLang="zh-CN" sz="2600" b="1" dirty="0" smtClean="0">
                <a:solidFill>
                  <a:schemeClr val="bg1"/>
                </a:solidFill>
              </a:rPr>
              <a:t>《</a:t>
            </a:r>
            <a:r>
              <a:rPr lang="zh-CN" altLang="en-US" sz="2600" b="1" dirty="0" smtClean="0">
                <a:solidFill>
                  <a:schemeClr val="bg1"/>
                </a:solidFill>
              </a:rPr>
              <a:t>荆轲刺秦王</a:t>
            </a:r>
            <a:r>
              <a:rPr lang="en-US" altLang="zh-CN" sz="2600" b="1" dirty="0" smtClean="0">
                <a:solidFill>
                  <a:schemeClr val="bg1"/>
                </a:solidFill>
              </a:rPr>
              <a:t>》</a:t>
            </a:r>
            <a:r>
              <a:rPr lang="zh-CN" altLang="en-US" sz="2600" b="1" dirty="0" smtClean="0">
                <a:solidFill>
                  <a:schemeClr val="bg1"/>
                </a:solidFill>
              </a:rPr>
              <a:t>则选自</a:t>
            </a:r>
            <a:r>
              <a:rPr lang="en-US" altLang="zh-CN" sz="2600" b="1" dirty="0" smtClean="0">
                <a:solidFill>
                  <a:schemeClr val="bg1"/>
                </a:solidFill>
              </a:rPr>
              <a:t>《</a:t>
            </a:r>
            <a:r>
              <a:rPr lang="zh-CN" altLang="en-US" sz="2600" b="1" dirty="0" smtClean="0">
                <a:solidFill>
                  <a:schemeClr val="bg1"/>
                </a:solidFill>
              </a:rPr>
              <a:t>战国策</a:t>
            </a:r>
            <a:r>
              <a:rPr lang="en-US" altLang="zh-CN" sz="2600" b="1" dirty="0" smtClean="0">
                <a:solidFill>
                  <a:schemeClr val="bg1"/>
                </a:solidFill>
              </a:rPr>
              <a:t>》</a:t>
            </a:r>
            <a:r>
              <a:rPr lang="zh-CN" altLang="en-US" sz="2600" b="1" dirty="0" smtClean="0">
                <a:solidFill>
                  <a:schemeClr val="bg1"/>
                </a:solidFill>
              </a:rPr>
              <a:t>，此为国别体史书。另外通史指不间断地记叙自古及今的历史事件 ，而断代史指记录某一时期或某一朝代的历史，记载的历史是不连贯的。</a:t>
            </a:r>
            <a:endParaRPr lang="en-US" altLang="zh-CN" sz="2600" b="1" dirty="0" smtClean="0">
              <a:solidFill>
                <a:schemeClr val="bg1"/>
              </a:solidFill>
            </a:endParaRPr>
          </a:p>
          <a:p>
            <a:r>
              <a:rPr lang="en-US" altLang="zh-CN" sz="2600" b="1" dirty="0" smtClean="0">
                <a:solidFill>
                  <a:schemeClr val="bg1"/>
                </a:solidFill>
              </a:rPr>
              <a:t>D</a:t>
            </a:r>
            <a:r>
              <a:rPr lang="zh-CN" altLang="en-US" sz="2600" b="1" smtClean="0">
                <a:solidFill>
                  <a:schemeClr val="bg1"/>
                </a:solidFill>
              </a:rPr>
              <a:t>、如果今</a:t>
            </a:r>
            <a:r>
              <a:rPr lang="zh-CN" altLang="en-US" sz="2600" b="1" smtClean="0">
                <a:solidFill>
                  <a:schemeClr val="bg1"/>
                </a:solidFill>
              </a:rPr>
              <a:t>天</a:t>
            </a:r>
            <a:r>
              <a:rPr lang="zh-CN" altLang="en-US" sz="2600" b="1" smtClean="0">
                <a:solidFill>
                  <a:schemeClr val="bg1"/>
                </a:solidFill>
              </a:rPr>
              <a:t>先生</a:t>
            </a:r>
            <a:r>
              <a:rPr lang="zh-CN" altLang="en-US" sz="2600" b="1" smtClean="0">
                <a:solidFill>
                  <a:schemeClr val="bg1"/>
                </a:solidFill>
              </a:rPr>
              <a:t>要</a:t>
            </a:r>
            <a:r>
              <a:rPr lang="zh-CN" altLang="en-US" sz="2600" b="1" smtClean="0">
                <a:solidFill>
                  <a:schemeClr val="bg1"/>
                </a:solidFill>
              </a:rPr>
              <a:t>创作一首</a:t>
            </a:r>
            <a:r>
              <a:rPr lang="en-US" altLang="zh-CN" sz="2600" b="1" dirty="0" smtClean="0">
                <a:solidFill>
                  <a:schemeClr val="bg1"/>
                </a:solidFill>
              </a:rPr>
              <a:t>《</a:t>
            </a:r>
            <a:r>
              <a:rPr lang="zh-CN" altLang="en-US" sz="2600" b="1" dirty="0" smtClean="0">
                <a:solidFill>
                  <a:schemeClr val="bg1"/>
                </a:solidFill>
              </a:rPr>
              <a:t>沁园春</a:t>
            </a:r>
            <a:r>
              <a:rPr lang="en-US" altLang="zh-CN" sz="2600" b="1" dirty="0" smtClean="0">
                <a:solidFill>
                  <a:schemeClr val="bg1"/>
                </a:solidFill>
              </a:rPr>
              <a:t>》</a:t>
            </a:r>
            <a:r>
              <a:rPr lang="zh-CN" altLang="en-US" sz="2600" b="1" dirty="0" smtClean="0">
                <a:solidFill>
                  <a:schemeClr val="bg1"/>
                </a:solidFill>
              </a:rPr>
              <a:t>，要注意是只是这首词的字数、句数、格律。至于词的内容，是不受词牌限制的，可以完全随意的。</a:t>
            </a:r>
            <a:endParaRPr lang="zh-CN" altLang="en-US" sz="26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1938992"/>
          </a:xfrm>
          <a:prstGeom prst="rect">
            <a:avLst/>
          </a:prstGeom>
          <a:noFill/>
        </p:spPr>
        <p:txBody>
          <a:bodyPr wrap="square" rtlCol="0">
            <a:spAutoFit/>
          </a:bodyPr>
          <a:lstStyle/>
          <a:p>
            <a:r>
              <a:rPr lang="zh-CN" altLang="en-US" sz="4000" b="1" smtClean="0">
                <a:solidFill>
                  <a:schemeClr val="bg1"/>
                </a:solidFill>
              </a:rPr>
              <a:t>那么，通过</a:t>
            </a:r>
            <a:r>
              <a:rPr lang="en-US" altLang="zh-CN" sz="4000" b="1" smtClean="0">
                <a:solidFill>
                  <a:schemeClr val="bg1"/>
                </a:solidFill>
              </a:rPr>
              <a:t>《</a:t>
            </a:r>
            <a:r>
              <a:rPr lang="zh-CN" altLang="en-US" sz="4000" b="1" smtClean="0">
                <a:solidFill>
                  <a:schemeClr val="bg1"/>
                </a:solidFill>
              </a:rPr>
              <a:t>沁园春 长沙</a:t>
            </a:r>
            <a:r>
              <a:rPr lang="en-US" altLang="zh-CN" sz="4000" b="1" smtClean="0">
                <a:solidFill>
                  <a:schemeClr val="bg1"/>
                </a:solidFill>
              </a:rPr>
              <a:t>》</a:t>
            </a:r>
            <a:r>
              <a:rPr lang="zh-CN" altLang="en-US" sz="4000" b="1" smtClean="0">
                <a:solidFill>
                  <a:schemeClr val="bg1"/>
                </a:solidFill>
              </a:rPr>
              <a:t>下片的学习后，你感受到的诗人形象是什么样子的？请你用最华美的语言形容他！</a:t>
            </a:r>
            <a:endParaRPr lang="en-US" altLang="zh-CN" sz="4000" b="1" smtClean="0">
              <a:solidFill>
                <a:schemeClr val="bg1"/>
              </a:solidFill>
            </a:endParaRPr>
          </a:p>
        </p:txBody>
      </p:sp>
      <p:sp>
        <p:nvSpPr>
          <p:cNvPr id="5" name="TextBox 4"/>
          <p:cNvSpPr txBox="1"/>
          <p:nvPr/>
        </p:nvSpPr>
        <p:spPr>
          <a:xfrm>
            <a:off x="0" y="1844824"/>
            <a:ext cx="9144000" cy="5262979"/>
          </a:xfrm>
          <a:prstGeom prst="rect">
            <a:avLst/>
          </a:prstGeom>
          <a:noFill/>
        </p:spPr>
        <p:txBody>
          <a:bodyPr wrap="square" rtlCol="0">
            <a:spAutoFit/>
          </a:bodyPr>
          <a:lstStyle/>
          <a:p>
            <a:r>
              <a:rPr lang="zh-CN" altLang="en-US" sz="4200" b="1" smtClean="0">
                <a:solidFill>
                  <a:srgbClr val="FFC000"/>
                </a:solidFill>
                <a:latin typeface="华文新魏" pitchFamily="2" charset="-122"/>
                <a:ea typeface="华文新魏" pitchFamily="2" charset="-122"/>
              </a:rPr>
              <a:t>他，为生民立命，以国家为己任。</a:t>
            </a:r>
            <a:endParaRPr lang="en-US" altLang="zh-CN" sz="4200" b="1" smtClean="0">
              <a:solidFill>
                <a:srgbClr val="FFC000"/>
              </a:solidFill>
              <a:latin typeface="华文新魏" pitchFamily="2" charset="-122"/>
              <a:ea typeface="华文新魏" pitchFamily="2" charset="-122"/>
            </a:endParaRPr>
          </a:p>
          <a:p>
            <a:r>
              <a:rPr lang="zh-CN" altLang="en-US" sz="4200" b="1" smtClean="0">
                <a:solidFill>
                  <a:srgbClr val="FFC000"/>
                </a:solidFill>
                <a:latin typeface="华文新魏" pitchFamily="2" charset="-122"/>
                <a:ea typeface="华文新魏" pitchFamily="2" charset="-122"/>
              </a:rPr>
              <a:t>他，不顾个人安危，为天下开太平。</a:t>
            </a:r>
            <a:endParaRPr lang="en-US" altLang="zh-CN" sz="4200" b="1" smtClean="0">
              <a:solidFill>
                <a:srgbClr val="FFC000"/>
              </a:solidFill>
              <a:latin typeface="华文新魏" pitchFamily="2" charset="-122"/>
              <a:ea typeface="华文新魏" pitchFamily="2" charset="-122"/>
            </a:endParaRPr>
          </a:p>
          <a:p>
            <a:r>
              <a:rPr lang="zh-CN" altLang="en-US" sz="4200" b="1" smtClean="0">
                <a:solidFill>
                  <a:srgbClr val="FFC000"/>
                </a:solidFill>
                <a:latin typeface="华文新魏" pitchFamily="2" charset="-122"/>
                <a:ea typeface="华文新魏" pitchFamily="2" charset="-122"/>
              </a:rPr>
              <a:t>他，不畏艰险，视挑战困难为最大乐趣；他，豪气干云，蔑视一切反动势力；他，卓然独立，主宰天下舍我其谁！</a:t>
            </a:r>
            <a:endParaRPr lang="en-US" altLang="zh-CN" sz="4200" b="1" smtClean="0">
              <a:solidFill>
                <a:srgbClr val="FFC000"/>
              </a:solidFill>
              <a:latin typeface="华文新魏" pitchFamily="2" charset="-122"/>
              <a:ea typeface="华文新魏" pitchFamily="2" charset="-122"/>
            </a:endParaRPr>
          </a:p>
          <a:p>
            <a:r>
              <a:rPr lang="zh-CN" altLang="en-US" sz="4200" b="1" smtClean="0">
                <a:solidFill>
                  <a:srgbClr val="FFC000"/>
                </a:solidFill>
                <a:latin typeface="华文新魏" pitchFamily="2" charset="-122"/>
                <a:ea typeface="华文新魏" pitchFamily="2" charset="-122"/>
              </a:rPr>
              <a:t>敢问天下何人能与其争锋！</a:t>
            </a:r>
          </a:p>
          <a:p>
            <a:endParaRPr lang="zh-CN" altLang="en-US" sz="4200">
              <a:solidFill>
                <a:srgbClr val="FFC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20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2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Picture 4" descr="雨巷2">
            <a:hlinkClick r:id="rId2" action="ppaction://hlinkfile"/>
          </p:cNvPr>
          <p:cNvPicPr>
            <a:picLocks noChangeAspect="1" noChangeArrowheads="1"/>
          </p:cNvPicPr>
          <p:nvPr/>
        </p:nvPicPr>
        <p:blipFill>
          <a:blip r:embed="rId3" cstate="print"/>
          <a:srcRect/>
          <a:stretch>
            <a:fillRect/>
          </a:stretch>
        </p:blipFill>
        <p:spPr bwMode="auto">
          <a:xfrm>
            <a:off x="2916238" y="9525"/>
            <a:ext cx="5553075" cy="6848475"/>
          </a:xfrm>
          <a:prstGeom prst="rect">
            <a:avLst/>
          </a:prstGeom>
          <a:noFill/>
        </p:spPr>
      </p:pic>
      <p:sp>
        <p:nvSpPr>
          <p:cNvPr id="118790" name="Rectangle 6"/>
          <p:cNvSpPr>
            <a:spLocks noGrp="1" noChangeArrowheads="1"/>
          </p:cNvSpPr>
          <p:nvPr>
            <p:ph type="body" sz="half" idx="1"/>
          </p:nvPr>
        </p:nvSpPr>
        <p:spPr>
          <a:xfrm>
            <a:off x="1116013" y="836613"/>
            <a:ext cx="1008062" cy="4114800"/>
          </a:xfrm>
          <a:noFill/>
        </p:spPr>
        <p:txBody>
          <a:bodyPr/>
          <a:lstStyle/>
          <a:p>
            <a:pPr algn="ctr">
              <a:buFontTx/>
              <a:buNone/>
            </a:pPr>
            <a:r>
              <a:rPr lang="zh-CN" altLang="en-US" sz="6000" b="1">
                <a:solidFill>
                  <a:schemeClr val="bg1"/>
                </a:solidFill>
                <a:effectLst>
                  <a:outerShdw blurRad="38100" dist="38100" dir="2700000" algn="tl">
                    <a:srgbClr val="808080"/>
                  </a:outerShdw>
                </a:effectLst>
                <a:ea typeface="楷体_GB2312" pitchFamily="49" charset="-122"/>
              </a:rPr>
              <a:t>雨</a:t>
            </a:r>
          </a:p>
          <a:p>
            <a:pPr algn="ctr">
              <a:buFontTx/>
              <a:buNone/>
            </a:pPr>
            <a:r>
              <a:rPr lang="zh-CN" altLang="en-US" sz="6000" b="1">
                <a:solidFill>
                  <a:schemeClr val="bg1"/>
                </a:solidFill>
                <a:effectLst>
                  <a:outerShdw blurRad="38100" dist="38100" dir="2700000" algn="tl">
                    <a:srgbClr val="808080"/>
                  </a:outerShdw>
                </a:effectLst>
                <a:ea typeface="楷体_GB2312" pitchFamily="49" charset="-122"/>
              </a:rPr>
              <a:t>巷</a:t>
            </a:r>
          </a:p>
          <a:p>
            <a:pPr algn="ctr">
              <a:buFontTx/>
              <a:buNone/>
            </a:pPr>
            <a:endParaRPr lang="zh-CN" altLang="en-US" sz="2400" b="1">
              <a:solidFill>
                <a:schemeClr val="bg1"/>
              </a:solidFill>
              <a:effectLst>
                <a:outerShdw blurRad="38100" dist="38100" dir="2700000" algn="tl">
                  <a:srgbClr val="808080"/>
                </a:outerShdw>
              </a:effectLst>
              <a:ea typeface="楷体_GB2312" pitchFamily="49" charset="-122"/>
            </a:endParaRPr>
          </a:p>
          <a:p>
            <a:pPr algn="ctr">
              <a:buFontTx/>
              <a:buNone/>
            </a:pPr>
            <a:r>
              <a:rPr lang="zh-CN" altLang="en-US" sz="2400" b="1">
                <a:solidFill>
                  <a:schemeClr val="bg1"/>
                </a:solidFill>
                <a:effectLst>
                  <a:outerShdw blurRad="38100" dist="38100" dir="2700000" algn="tl">
                    <a:srgbClr val="808080"/>
                  </a:outerShdw>
                </a:effectLst>
                <a:ea typeface="楷体_GB2312" pitchFamily="49" charset="-122"/>
              </a:rPr>
              <a:t>戴</a:t>
            </a:r>
          </a:p>
          <a:p>
            <a:pPr algn="ctr">
              <a:buFontTx/>
              <a:buNone/>
            </a:pPr>
            <a:r>
              <a:rPr lang="zh-CN" altLang="en-US" sz="2400" b="1">
                <a:solidFill>
                  <a:schemeClr val="bg1"/>
                </a:solidFill>
                <a:effectLst>
                  <a:outerShdw blurRad="38100" dist="38100" dir="2700000" algn="tl">
                    <a:srgbClr val="808080"/>
                  </a:outerShdw>
                </a:effectLst>
                <a:ea typeface="楷体_GB2312" pitchFamily="49" charset="-122"/>
              </a:rPr>
              <a:t>望</a:t>
            </a:r>
          </a:p>
          <a:p>
            <a:pPr algn="ctr">
              <a:buFontTx/>
              <a:buNone/>
            </a:pPr>
            <a:r>
              <a:rPr lang="zh-CN" altLang="en-US" sz="2400" b="1">
                <a:solidFill>
                  <a:schemeClr val="bg1"/>
                </a:solidFill>
                <a:effectLst>
                  <a:outerShdw blurRad="38100" dist="38100" dir="2700000" algn="tl">
                    <a:srgbClr val="808080"/>
                  </a:outerShdw>
                </a:effectLst>
                <a:ea typeface="楷体_GB2312" pitchFamily="49" charset="-122"/>
              </a:rPr>
              <a:t>舒</a:t>
            </a:r>
            <a:endParaRPr lang="zh-CN" altLang="en-US" sz="2400" b="1">
              <a:solidFill>
                <a:schemeClr val="bg1"/>
              </a:solidFill>
              <a:effectLst>
                <a:outerShdw blurRad="38100" dist="38100" dir="2700000" algn="tl">
                  <a:srgbClr val="808080"/>
                </a:outerShdw>
              </a:effectLst>
              <a:ea typeface="楷体_GB2312" pitchFamily="49" charset="-122"/>
              <a:hlinkClick r:id="rId4" action="ppaction://hlinkfile"/>
            </a:endParaRPr>
          </a:p>
        </p:txBody>
      </p:sp>
      <p:sp>
        <p:nvSpPr>
          <p:cNvPr id="118796" name="Text Box 12"/>
          <p:cNvSpPr txBox="1">
            <a:spLocks noChangeArrowheads="1"/>
          </p:cNvSpPr>
          <p:nvPr/>
        </p:nvSpPr>
        <p:spPr bwMode="auto">
          <a:xfrm>
            <a:off x="36513" y="4175125"/>
            <a:ext cx="549275" cy="92075"/>
          </a:xfrm>
          <a:prstGeom prst="rect">
            <a:avLst/>
          </a:prstGeom>
          <a:noFill/>
          <a:ln w="9525">
            <a:noFill/>
            <a:miter lim="800000"/>
            <a:headEnd/>
            <a:tailEnd/>
          </a:ln>
          <a:effectLst/>
        </p:spPr>
        <p:txBody>
          <a:bodyPr vert="eaVert" wrap="none">
            <a:spAutoFit/>
          </a:bodyPr>
          <a:lstStyle/>
          <a:p>
            <a:endParaRPr lang="zh-CN"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052736"/>
            <a:ext cx="9144000" cy="3170099"/>
          </a:xfrm>
          <a:prstGeom prst="rect">
            <a:avLst/>
          </a:prstGeom>
          <a:noFill/>
        </p:spPr>
        <p:txBody>
          <a:bodyPr wrap="square" rtlCol="0">
            <a:spAutoFit/>
          </a:bodyPr>
          <a:lstStyle/>
          <a:p>
            <a:r>
              <a:rPr lang="zh-CN" altLang="en-US" sz="5000" b="1" dirty="0" smtClean="0">
                <a:solidFill>
                  <a:schemeClr val="bg1"/>
                </a:solidFill>
                <a:latin typeface="华文新魏" pitchFamily="2" charset="-122"/>
                <a:ea typeface="华文新魏" pitchFamily="2" charset="-122"/>
              </a:rPr>
              <a:t>为什么是“丁香一样的”姑娘？</a:t>
            </a:r>
            <a:endParaRPr lang="en-US" altLang="zh-CN" sz="5000" b="1" dirty="0" smtClean="0">
              <a:solidFill>
                <a:schemeClr val="bg1"/>
              </a:solidFill>
              <a:latin typeface="华文新魏" pitchFamily="2" charset="-122"/>
              <a:ea typeface="华文新魏" pitchFamily="2" charset="-122"/>
            </a:endParaRPr>
          </a:p>
          <a:p>
            <a:endParaRPr lang="en-US" altLang="zh-CN" sz="5000" b="1" dirty="0" smtClean="0">
              <a:solidFill>
                <a:schemeClr val="bg1"/>
              </a:solidFill>
              <a:latin typeface="华文新魏" pitchFamily="2" charset="-122"/>
              <a:ea typeface="华文新魏" pitchFamily="2" charset="-122"/>
            </a:endParaRPr>
          </a:p>
          <a:p>
            <a:r>
              <a:rPr lang="zh-CN" altLang="en-US" sz="5000" b="1" dirty="0" smtClean="0">
                <a:solidFill>
                  <a:schemeClr val="bg1"/>
                </a:solidFill>
                <a:latin typeface="华文新魏" pitchFamily="2" charset="-122"/>
                <a:ea typeface="华文新魏" pitchFamily="2" charset="-122"/>
              </a:rPr>
              <a:t>姑娘“走近”、“飘过”、“消散”又是何意？</a:t>
            </a:r>
            <a:endParaRPr lang="zh-CN" altLang="en-US" sz="5000" b="1" dirty="0">
              <a:solidFill>
                <a:schemeClr val="bg1"/>
              </a:solidFill>
              <a:latin typeface="华文新魏" pitchFamily="2" charset="-122"/>
              <a:ea typeface="华文新魏"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0" y="0"/>
            <a:ext cx="2057400" cy="914400"/>
          </a:xfrm>
          <a:prstGeom prst="rect">
            <a:avLst/>
          </a:prstGeom>
          <a:noFill/>
          <a:ln w="9525">
            <a:noFill/>
            <a:miter lim="800000"/>
            <a:headEnd/>
            <a:tailEnd/>
          </a:ln>
        </p:spPr>
        <p:txBody>
          <a:bodyPr anchor="ctr"/>
          <a:lstStyle/>
          <a:p>
            <a:r>
              <a:rPr lang="zh-CN" altLang="en-US" sz="4400" b="1">
                <a:solidFill>
                  <a:srgbClr val="FFFFCC"/>
                </a:solidFill>
                <a:latin typeface="Verdana" pitchFamily="34" charset="0"/>
                <a:ea typeface="黑体" pitchFamily="2" charset="-122"/>
              </a:rPr>
              <a:t>丁香：</a:t>
            </a:r>
          </a:p>
        </p:txBody>
      </p:sp>
      <p:sp>
        <p:nvSpPr>
          <p:cNvPr id="33797" name="Rectangle 5"/>
          <p:cNvSpPr>
            <a:spLocks noChangeArrowheads="1"/>
          </p:cNvSpPr>
          <p:nvPr/>
        </p:nvSpPr>
        <p:spPr bwMode="auto">
          <a:xfrm>
            <a:off x="1676400" y="188913"/>
            <a:ext cx="7467600" cy="946150"/>
          </a:xfrm>
          <a:prstGeom prst="rect">
            <a:avLst/>
          </a:prstGeom>
          <a:noFill/>
          <a:ln w="9525">
            <a:noFill/>
            <a:miter lim="800000"/>
            <a:headEnd/>
            <a:tailEnd/>
          </a:ln>
          <a:effectLst/>
        </p:spPr>
        <p:txBody>
          <a:bodyPr>
            <a:spAutoFit/>
          </a:bodyPr>
          <a:lstStyle/>
          <a:p>
            <a:pPr>
              <a:spcBef>
                <a:spcPct val="20000"/>
              </a:spcBef>
            </a:pPr>
            <a:r>
              <a:rPr lang="zh-CN" altLang="en-US" sz="2800" b="1">
                <a:solidFill>
                  <a:srgbClr val="66FFCC"/>
                </a:solidFill>
                <a:latin typeface="Verdana" pitchFamily="34" charset="0"/>
              </a:rPr>
              <a:t>丁香形状像结，开在暮春时节，</a:t>
            </a:r>
            <a:r>
              <a:rPr lang="zh-CN" altLang="en-US" sz="2800" b="1">
                <a:solidFill>
                  <a:srgbClr val="66FFCC"/>
                </a:solidFill>
              </a:rPr>
              <a:t>易凋谢。</a:t>
            </a:r>
            <a:r>
              <a:rPr lang="zh-CN" altLang="en-US" sz="2800" b="1">
                <a:solidFill>
                  <a:srgbClr val="66FFCC"/>
                </a:solidFill>
                <a:latin typeface="Verdana" pitchFamily="34" charset="0"/>
              </a:rPr>
              <a:t>开花为白色或紫色，</a:t>
            </a:r>
            <a:r>
              <a:rPr lang="zh-CN" altLang="en-US" sz="2800" b="1">
                <a:solidFill>
                  <a:srgbClr val="66FFCC"/>
                </a:solidFill>
              </a:rPr>
              <a:t>有淡雅香气。</a:t>
            </a:r>
            <a:endParaRPr lang="zh-CN" altLang="en-US" sz="2800" b="1">
              <a:solidFill>
                <a:srgbClr val="66FFCC"/>
              </a:solidFill>
              <a:latin typeface="Verdana" pitchFamily="34" charset="0"/>
            </a:endParaRPr>
          </a:p>
        </p:txBody>
      </p:sp>
      <p:pic>
        <p:nvPicPr>
          <p:cNvPr id="33801" name="Picture 9" descr="544319--embed 拷贝"/>
          <p:cNvPicPr>
            <a:picLocks noChangeAspect="1" noChangeArrowheads="1"/>
          </p:cNvPicPr>
          <p:nvPr/>
        </p:nvPicPr>
        <p:blipFill>
          <a:blip r:embed="rId2" cstate="print"/>
          <a:srcRect/>
          <a:stretch>
            <a:fillRect/>
          </a:stretch>
        </p:blipFill>
        <p:spPr bwMode="auto">
          <a:xfrm>
            <a:off x="4648200" y="1600200"/>
            <a:ext cx="4495800" cy="5257800"/>
          </a:xfrm>
          <a:prstGeom prst="rect">
            <a:avLst/>
          </a:prstGeom>
          <a:noFill/>
        </p:spPr>
      </p:pic>
      <p:pic>
        <p:nvPicPr>
          <p:cNvPr id="33803" name="Picture 11" descr="2006102160531">
            <a:hlinkClick r:id="rId3"/>
          </p:cNvPr>
          <p:cNvPicPr>
            <a:picLocks noChangeAspect="1" noChangeArrowheads="1"/>
          </p:cNvPicPr>
          <p:nvPr/>
        </p:nvPicPr>
        <p:blipFill>
          <a:blip r:embed="rId4" cstate="print"/>
          <a:srcRect/>
          <a:stretch>
            <a:fillRect/>
          </a:stretch>
        </p:blipFill>
        <p:spPr bwMode="auto">
          <a:xfrm>
            <a:off x="0" y="1628775"/>
            <a:ext cx="4500563" cy="5229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3797"/>
                                        </p:tgtEl>
                                        <p:attrNameLst>
                                          <p:attrName>style.visibility</p:attrName>
                                        </p:attrNameLst>
                                      </p:cBhvr>
                                      <p:to>
                                        <p:strVal val="visible"/>
                                      </p:to>
                                    </p:set>
                                    <p:anim calcmode="lin" valueType="num">
                                      <p:cBhvr additive="base">
                                        <p:cTn id="13" dur="500" fill="hold"/>
                                        <p:tgtEl>
                                          <p:spTgt spid="33797"/>
                                        </p:tgtEl>
                                        <p:attrNameLst>
                                          <p:attrName>ppt_x</p:attrName>
                                        </p:attrNameLst>
                                      </p:cBhvr>
                                      <p:tavLst>
                                        <p:tav tm="0">
                                          <p:val>
                                            <p:strVal val="1+#ppt_w/2"/>
                                          </p:val>
                                        </p:tav>
                                        <p:tav tm="100000">
                                          <p:val>
                                            <p:strVal val="#ppt_x"/>
                                          </p:val>
                                        </p:tav>
                                      </p:tavLst>
                                    </p:anim>
                                    <p:anim calcmode="lin" valueType="num">
                                      <p:cBhvr additive="base">
                                        <p:cTn id="14" dur="500" fill="hold"/>
                                        <p:tgtEl>
                                          <p:spTgt spid="3379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3803"/>
                                        </p:tgtEl>
                                        <p:attrNameLst>
                                          <p:attrName>style.visibility</p:attrName>
                                        </p:attrNameLst>
                                      </p:cBhvr>
                                      <p:to>
                                        <p:strVal val="visible"/>
                                      </p:to>
                                    </p:set>
                                    <p:anim calcmode="lin" valueType="num">
                                      <p:cBhvr additive="base">
                                        <p:cTn id="19" dur="500" fill="hold"/>
                                        <p:tgtEl>
                                          <p:spTgt spid="33803"/>
                                        </p:tgtEl>
                                        <p:attrNameLst>
                                          <p:attrName>ppt_x</p:attrName>
                                        </p:attrNameLst>
                                      </p:cBhvr>
                                      <p:tavLst>
                                        <p:tav tm="0">
                                          <p:val>
                                            <p:strVal val="0-#ppt_w/2"/>
                                          </p:val>
                                        </p:tav>
                                        <p:tav tm="100000">
                                          <p:val>
                                            <p:strVal val="#ppt_x"/>
                                          </p:val>
                                        </p:tav>
                                      </p:tavLst>
                                    </p:anim>
                                    <p:anim calcmode="lin" valueType="num">
                                      <p:cBhvr additive="base">
                                        <p:cTn id="20" dur="500" fill="hold"/>
                                        <p:tgtEl>
                                          <p:spTgt spid="3380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3801"/>
                                        </p:tgtEl>
                                        <p:attrNameLst>
                                          <p:attrName>style.visibility</p:attrName>
                                        </p:attrNameLst>
                                      </p:cBhvr>
                                      <p:to>
                                        <p:strVal val="visible"/>
                                      </p:to>
                                    </p:set>
                                    <p:animEffect transition="in" filter="randombar(horizontal)">
                                      <p:cBhvr>
                                        <p:cTn id="25" dur="5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ChangeArrowheads="1"/>
          </p:cNvSpPr>
          <p:nvPr/>
        </p:nvSpPr>
        <p:spPr bwMode="auto">
          <a:xfrm>
            <a:off x="323850" y="28575"/>
            <a:ext cx="8569325" cy="3016250"/>
          </a:xfrm>
          <a:prstGeom prst="rect">
            <a:avLst/>
          </a:prstGeom>
          <a:noFill/>
          <a:ln w="9525">
            <a:noFill/>
            <a:miter lim="800000"/>
            <a:headEnd type="none" w="sm" len="sm"/>
            <a:tailEnd type="none" w="sm" len="sm"/>
          </a:ln>
          <a:effectLst/>
        </p:spPr>
        <p:txBody>
          <a:bodyPr anchor="b">
            <a:spAutoFit/>
          </a:bodyPr>
          <a:lstStyle/>
          <a:p>
            <a:pPr>
              <a:spcBef>
                <a:spcPct val="50000"/>
              </a:spcBef>
            </a:pPr>
            <a:r>
              <a:rPr lang="en-US" altLang="zh-CN" sz="3200" b="1">
                <a:solidFill>
                  <a:srgbClr val="66FFCC"/>
                </a:solidFill>
              </a:rPr>
              <a:t>        </a:t>
            </a:r>
            <a:r>
              <a:rPr lang="zh-CN" altLang="en-US" sz="3200" b="1">
                <a:solidFill>
                  <a:srgbClr val="66FFCC"/>
                </a:solidFill>
              </a:rPr>
              <a:t>因为它的高洁与冷艳，文人墨客把它作为哀婉、愁怨、惆怅的象征反复吟咏。唐代诗人李商隐有诗曰：“</a:t>
            </a:r>
            <a:r>
              <a:rPr lang="zh-CN" altLang="en-US" sz="3200" b="1">
                <a:solidFill>
                  <a:srgbClr val="FF0000"/>
                </a:solidFill>
              </a:rPr>
              <a:t>芭蕉不展丁香结，</a:t>
            </a:r>
            <a:r>
              <a:rPr lang="zh-CN" altLang="en-US" sz="3200" b="1">
                <a:solidFill>
                  <a:srgbClr val="66FFCC"/>
                </a:solidFill>
              </a:rPr>
              <a:t>同向春风各自愁。”唐中主李璟词曰：“青鸟不传云外信，</a:t>
            </a:r>
            <a:r>
              <a:rPr lang="zh-CN" altLang="en-US" sz="3200" b="1">
                <a:solidFill>
                  <a:srgbClr val="FF0000"/>
                </a:solidFill>
              </a:rPr>
              <a:t>丁香空结雨中愁。”</a:t>
            </a:r>
            <a:r>
              <a:rPr lang="zh-CN" altLang="en-US" sz="3200" b="1">
                <a:solidFill>
                  <a:srgbClr val="66FFCC"/>
                </a:solidFill>
              </a:rPr>
              <a:t>可见，丁香在古典文学当中是个“愁品”，是柔弱和哀愁的象征物。</a:t>
            </a:r>
          </a:p>
        </p:txBody>
      </p:sp>
      <p:sp>
        <p:nvSpPr>
          <p:cNvPr id="74756" name="Text Box 4"/>
          <p:cNvSpPr txBox="1">
            <a:spLocks noChangeArrowheads="1"/>
          </p:cNvSpPr>
          <p:nvPr/>
        </p:nvSpPr>
        <p:spPr bwMode="auto">
          <a:xfrm>
            <a:off x="5651500" y="3284538"/>
            <a:ext cx="2232025" cy="3019425"/>
          </a:xfrm>
          <a:prstGeom prst="rect">
            <a:avLst/>
          </a:prstGeom>
          <a:noFill/>
          <a:ln w="9525">
            <a:noFill/>
            <a:miter lim="800000"/>
            <a:headEnd/>
            <a:tailEnd/>
          </a:ln>
          <a:effectLst/>
        </p:spPr>
        <p:txBody>
          <a:bodyPr>
            <a:spAutoFit/>
          </a:bodyPr>
          <a:lstStyle/>
          <a:p>
            <a:r>
              <a:rPr lang="zh-CN" altLang="en-US" sz="4800" b="1">
                <a:solidFill>
                  <a:srgbClr val="FF99FF"/>
                </a:solidFill>
                <a:ea typeface="隶书" pitchFamily="49" charset="-122"/>
              </a:rPr>
              <a:t>美丽    </a:t>
            </a:r>
          </a:p>
          <a:p>
            <a:r>
              <a:rPr lang="zh-CN" altLang="en-US" sz="4800" b="1">
                <a:solidFill>
                  <a:srgbClr val="FF99FF"/>
                </a:solidFill>
                <a:ea typeface="隶书" pitchFamily="49" charset="-122"/>
              </a:rPr>
              <a:t>高洁   </a:t>
            </a:r>
          </a:p>
          <a:p>
            <a:r>
              <a:rPr lang="zh-CN" altLang="en-US" sz="4800" b="1">
                <a:solidFill>
                  <a:srgbClr val="FF99FF"/>
                </a:solidFill>
                <a:ea typeface="隶书" pitchFamily="49" charset="-122"/>
              </a:rPr>
              <a:t>哀怨   </a:t>
            </a:r>
          </a:p>
          <a:p>
            <a:r>
              <a:rPr lang="zh-CN" altLang="en-US" sz="4800" b="1">
                <a:solidFill>
                  <a:srgbClr val="FF99FF"/>
                </a:solidFill>
                <a:ea typeface="隶书" pitchFamily="49" charset="-122"/>
              </a:rPr>
              <a:t>彷徨</a:t>
            </a:r>
          </a:p>
        </p:txBody>
      </p:sp>
      <p:pic>
        <p:nvPicPr>
          <p:cNvPr id="74759" name="Picture 7" descr="2006102185639">
            <a:hlinkClick r:id="rId2"/>
          </p:cNvPr>
          <p:cNvPicPr>
            <a:picLocks noChangeAspect="1" noChangeArrowheads="1"/>
          </p:cNvPicPr>
          <p:nvPr/>
        </p:nvPicPr>
        <p:blipFill>
          <a:blip r:embed="rId3" cstate="print"/>
          <a:srcRect/>
          <a:stretch>
            <a:fillRect/>
          </a:stretch>
        </p:blipFill>
        <p:spPr bwMode="auto">
          <a:xfrm>
            <a:off x="539750" y="3068638"/>
            <a:ext cx="3592513" cy="37893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randombar(horizontal)">
                                      <p:cBhvr>
                                        <p:cTn id="7" dur="500"/>
                                        <p:tgtEl>
                                          <p:spTgt spid="7475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2" fill="hold" grpId="0" nodeType="clickEffect">
                                  <p:stCondLst>
                                    <p:cond delay="0"/>
                                  </p:stCondLst>
                                  <p:childTnLst>
                                    <p:set>
                                      <p:cBhvr>
                                        <p:cTn id="11" dur="1" fill="hold">
                                          <p:stCondLst>
                                            <p:cond delay="0"/>
                                          </p:stCondLst>
                                        </p:cTn>
                                        <p:tgtEl>
                                          <p:spTgt spid="74756"/>
                                        </p:tgtEl>
                                        <p:attrNameLst>
                                          <p:attrName>style.visibility</p:attrName>
                                        </p:attrNameLst>
                                      </p:cBhvr>
                                      <p:to>
                                        <p:strVal val="visible"/>
                                      </p:to>
                                    </p:set>
                                    <p:anim calcmode="lin" valueType="num">
                                      <p:cBhvr additive="base">
                                        <p:cTn id="12" dur="2000" fill="hold"/>
                                        <p:tgtEl>
                                          <p:spTgt spid="74756"/>
                                        </p:tgtEl>
                                        <p:attrNameLst>
                                          <p:attrName>ppt_x</p:attrName>
                                        </p:attrNameLst>
                                      </p:cBhvr>
                                      <p:tavLst>
                                        <p:tav tm="0">
                                          <p:val>
                                            <p:strVal val="1+#ppt_w/2"/>
                                          </p:val>
                                        </p:tav>
                                        <p:tav tm="100000">
                                          <p:val>
                                            <p:strVal val="#ppt_x"/>
                                          </p:val>
                                        </p:tav>
                                      </p:tavLst>
                                    </p:anim>
                                    <p:anim calcmode="lin" valueType="num">
                                      <p:cBhvr additive="base">
                                        <p:cTn id="13" dur="2000" fill="hold"/>
                                        <p:tgtEl>
                                          <p:spTgt spid="747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utoUpdateAnimBg="0"/>
      <p:bldP spid="7475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033">
            <a:hlinkClick r:id="rId2" action="ppaction://hlinksldjump"/>
          </p:cNvPr>
          <p:cNvPicPr>
            <a:picLocks noChangeAspect="1" noChangeArrowheads="1"/>
          </p:cNvPicPr>
          <p:nvPr/>
        </p:nvPicPr>
        <p:blipFill>
          <a:blip r:embed="rId3" cstate="print"/>
          <a:srcRect/>
          <a:stretch>
            <a:fillRect/>
          </a:stretch>
        </p:blipFill>
        <p:spPr bwMode="auto">
          <a:xfrm>
            <a:off x="8315325" y="152400"/>
            <a:ext cx="828675" cy="2286000"/>
          </a:xfrm>
          <a:prstGeom prst="rect">
            <a:avLst/>
          </a:prstGeom>
          <a:noFill/>
        </p:spPr>
      </p:pic>
      <p:pic>
        <p:nvPicPr>
          <p:cNvPr id="111619" name="Picture 3" descr="gif048">
            <a:hlinkClick r:id="rId2" action="ppaction://hlinksldjump"/>
          </p:cNvPr>
          <p:cNvPicPr>
            <a:picLocks noChangeAspect="1" noChangeArrowheads="1" noCrop="1"/>
          </p:cNvPicPr>
          <p:nvPr/>
        </p:nvPicPr>
        <p:blipFill>
          <a:blip r:embed="rId4" cstate="print"/>
          <a:srcRect/>
          <a:stretch>
            <a:fillRect/>
          </a:stretch>
        </p:blipFill>
        <p:spPr bwMode="auto">
          <a:xfrm>
            <a:off x="8458200" y="6227763"/>
            <a:ext cx="685800" cy="623887"/>
          </a:xfrm>
          <a:prstGeom prst="rect">
            <a:avLst/>
          </a:prstGeom>
          <a:noFill/>
        </p:spPr>
      </p:pic>
      <p:sp>
        <p:nvSpPr>
          <p:cNvPr id="111620" name="Rectangle 4"/>
          <p:cNvSpPr>
            <a:spLocks noChangeArrowheads="1"/>
          </p:cNvSpPr>
          <p:nvPr/>
        </p:nvSpPr>
        <p:spPr bwMode="auto">
          <a:xfrm>
            <a:off x="323528" y="5877272"/>
            <a:ext cx="8442325" cy="641350"/>
          </a:xfrm>
          <a:prstGeom prst="rect">
            <a:avLst/>
          </a:prstGeom>
          <a:noFill/>
          <a:ln w="9525">
            <a:noFill/>
            <a:miter lim="800000"/>
            <a:headEnd/>
            <a:tailEnd/>
          </a:ln>
          <a:effectLst/>
        </p:spPr>
        <p:txBody>
          <a:bodyPr wrap="none">
            <a:spAutoFit/>
          </a:bodyPr>
          <a:lstStyle/>
          <a:p>
            <a:r>
              <a:rPr lang="en-US" altLang="zh-CN" sz="3600" b="1">
                <a:solidFill>
                  <a:srgbClr val="FFCCFF"/>
                </a:solidFill>
                <a:ea typeface="黑体" pitchFamily="2" charset="-122"/>
              </a:rPr>
              <a:t>《</a:t>
            </a:r>
            <a:r>
              <a:rPr lang="zh-CN" altLang="en-US" sz="3600" b="1">
                <a:solidFill>
                  <a:srgbClr val="FFCCFF"/>
                </a:solidFill>
                <a:ea typeface="黑体" pitchFamily="2" charset="-122"/>
              </a:rPr>
              <a:t>雨巷</a:t>
            </a:r>
            <a:r>
              <a:rPr lang="en-US" altLang="zh-CN" sz="3600" b="1">
                <a:solidFill>
                  <a:srgbClr val="FFCCFF"/>
                </a:solidFill>
                <a:ea typeface="黑体" pitchFamily="2" charset="-122"/>
              </a:rPr>
              <a:t>》</a:t>
            </a:r>
            <a:r>
              <a:rPr lang="zh-CN" altLang="en-US" sz="3600" b="1">
                <a:solidFill>
                  <a:srgbClr val="FFCCFF"/>
                </a:solidFill>
                <a:ea typeface="黑体" pitchFamily="2" charset="-122"/>
              </a:rPr>
              <a:t>是诗人伤感寂寞心灵的痛苦歌唱</a:t>
            </a:r>
          </a:p>
        </p:txBody>
      </p:sp>
      <p:sp>
        <p:nvSpPr>
          <p:cNvPr id="111621" name="Rectangle 5"/>
          <p:cNvSpPr>
            <a:spLocks noChangeArrowheads="1"/>
          </p:cNvSpPr>
          <p:nvPr/>
        </p:nvSpPr>
        <p:spPr bwMode="auto">
          <a:xfrm>
            <a:off x="0" y="0"/>
            <a:ext cx="7596336" cy="823913"/>
          </a:xfrm>
          <a:prstGeom prst="rect">
            <a:avLst/>
          </a:prstGeom>
          <a:noFill/>
          <a:ln w="9525">
            <a:noFill/>
            <a:miter lim="800000"/>
            <a:headEnd/>
            <a:tailEnd/>
          </a:ln>
          <a:effectLst/>
        </p:spPr>
        <p:txBody>
          <a:bodyPr wrap="square">
            <a:spAutoFit/>
          </a:bodyPr>
          <a:lstStyle/>
          <a:p>
            <a:pPr>
              <a:spcBef>
                <a:spcPct val="50000"/>
              </a:spcBef>
            </a:pPr>
            <a:r>
              <a:rPr lang="zh-CN" altLang="en-US" sz="4800" b="1">
                <a:solidFill>
                  <a:srgbClr val="FFFFCC"/>
                </a:solidFill>
                <a:ea typeface="黑体" pitchFamily="2" charset="-122"/>
              </a:rPr>
              <a:t>丁</a:t>
            </a:r>
            <a:r>
              <a:rPr lang="zh-CN" altLang="en-US" sz="4800" b="1" smtClean="0">
                <a:solidFill>
                  <a:srgbClr val="FFFFCC"/>
                </a:solidFill>
                <a:ea typeface="黑体" pitchFamily="2" charset="-122"/>
              </a:rPr>
              <a:t>香姑娘形象总结</a:t>
            </a:r>
            <a:endParaRPr lang="zh-CN" altLang="en-US" sz="4800" b="1">
              <a:solidFill>
                <a:srgbClr val="FFFFCC"/>
              </a:solidFill>
              <a:ea typeface="黑体" pitchFamily="2" charset="-122"/>
            </a:endParaRPr>
          </a:p>
        </p:txBody>
      </p:sp>
      <p:sp>
        <p:nvSpPr>
          <p:cNvPr id="111622" name="Text Box 6"/>
          <p:cNvSpPr txBox="1">
            <a:spLocks noChangeArrowheads="1"/>
          </p:cNvSpPr>
          <p:nvPr/>
        </p:nvSpPr>
        <p:spPr bwMode="auto">
          <a:xfrm>
            <a:off x="0" y="980728"/>
            <a:ext cx="9144000" cy="4662815"/>
          </a:xfrm>
          <a:prstGeom prst="rect">
            <a:avLst/>
          </a:prstGeom>
          <a:noFill/>
          <a:ln w="9525">
            <a:noFill/>
            <a:miter lim="800000"/>
            <a:headEnd type="none" w="sm" len="sm"/>
            <a:tailEnd type="none" w="sm" len="sm"/>
          </a:ln>
          <a:effectLst/>
        </p:spPr>
        <p:txBody>
          <a:bodyPr wrap="square">
            <a:spAutoFit/>
          </a:bodyPr>
          <a:lstStyle/>
          <a:p>
            <a:pPr algn="just">
              <a:spcBef>
                <a:spcPct val="50000"/>
              </a:spcBef>
            </a:pPr>
            <a:r>
              <a:rPr lang="zh-CN" altLang="en-US" sz="3300" smtClean="0">
                <a:solidFill>
                  <a:srgbClr val="CCECFF"/>
                </a:solidFill>
                <a:latin typeface="隶书" pitchFamily="49" charset="-122"/>
                <a:ea typeface="隶书" pitchFamily="49" charset="-122"/>
              </a:rPr>
              <a:t>丁</a:t>
            </a:r>
            <a:r>
              <a:rPr lang="zh-CN" altLang="en-US" sz="3300">
                <a:solidFill>
                  <a:srgbClr val="CCECFF"/>
                </a:solidFill>
                <a:latin typeface="隶书" pitchFamily="49" charset="-122"/>
                <a:ea typeface="隶书" pitchFamily="49" charset="-122"/>
              </a:rPr>
              <a:t>香一样的姑</a:t>
            </a:r>
            <a:r>
              <a:rPr lang="zh-CN" altLang="en-US" sz="3300" smtClean="0">
                <a:solidFill>
                  <a:srgbClr val="CCECFF"/>
                </a:solidFill>
                <a:latin typeface="隶书" pitchFamily="49" charset="-122"/>
                <a:ea typeface="隶书" pitchFamily="49" charset="-122"/>
              </a:rPr>
              <a:t>娘</a:t>
            </a:r>
            <a:r>
              <a:rPr lang="zh-CN" altLang="en-US" sz="3300" smtClean="0">
                <a:solidFill>
                  <a:srgbClr val="CCECFF"/>
                </a:solidFill>
                <a:latin typeface="Times New Roman"/>
                <a:ea typeface="隶书" pitchFamily="49" charset="-122"/>
              </a:rPr>
              <a:t>，</a:t>
            </a:r>
            <a:r>
              <a:rPr lang="zh-CN" altLang="en-US" sz="3300" u="sng" smtClean="0">
                <a:solidFill>
                  <a:schemeClr val="bg1"/>
                </a:solidFill>
                <a:latin typeface="Times New Roman"/>
                <a:ea typeface="隶书" pitchFamily="49" charset="-122"/>
              </a:rPr>
              <a:t>可以理解为</a:t>
            </a:r>
            <a:r>
              <a:rPr lang="zh-CN" altLang="en-US" sz="3300" u="sng" smtClean="0">
                <a:solidFill>
                  <a:schemeClr val="bg1"/>
                </a:solidFill>
                <a:latin typeface="隶书" pitchFamily="49" charset="-122"/>
                <a:ea typeface="隶书" pitchFamily="49" charset="-122"/>
              </a:rPr>
              <a:t>一</a:t>
            </a:r>
            <a:r>
              <a:rPr lang="zh-CN" altLang="en-US" sz="3300" u="sng">
                <a:solidFill>
                  <a:schemeClr val="bg1"/>
                </a:solidFill>
                <a:latin typeface="隶书" pitchFamily="49" charset="-122"/>
                <a:ea typeface="隶书" pitchFamily="49" charset="-122"/>
              </a:rPr>
              <a:t>种追求美</a:t>
            </a:r>
            <a:r>
              <a:rPr lang="zh-CN" altLang="en-US" sz="3300" u="sng" smtClean="0">
                <a:solidFill>
                  <a:schemeClr val="bg1"/>
                </a:solidFill>
                <a:latin typeface="隶书" pitchFamily="49" charset="-122"/>
                <a:ea typeface="隶书" pitchFamily="49" charset="-122"/>
              </a:rPr>
              <a:t>好事物或理</a:t>
            </a:r>
            <a:r>
              <a:rPr lang="zh-CN" altLang="en-US" sz="3300" u="sng">
                <a:solidFill>
                  <a:schemeClr val="bg1"/>
                </a:solidFill>
                <a:latin typeface="隶书" pitchFamily="49" charset="-122"/>
                <a:ea typeface="隶书" pitchFamily="49" charset="-122"/>
              </a:rPr>
              <a:t>想的愿望</a:t>
            </a:r>
            <a:r>
              <a:rPr lang="zh-CN" altLang="en-US" sz="3300" u="sng" smtClean="0">
                <a:solidFill>
                  <a:schemeClr val="bg1"/>
                </a:solidFill>
                <a:latin typeface="隶书" pitchFamily="49" charset="-122"/>
                <a:ea typeface="隶书" pitchFamily="49" charset="-122"/>
              </a:rPr>
              <a:t>，可以理解为对人生前途和国家命运的美好期盼</a:t>
            </a:r>
            <a:r>
              <a:rPr lang="zh-CN" altLang="en-US" sz="3300" smtClean="0">
                <a:solidFill>
                  <a:srgbClr val="FFC000"/>
                </a:solidFill>
                <a:latin typeface="隶书" pitchFamily="49" charset="-122"/>
                <a:ea typeface="隶书" pitchFamily="49" charset="-122"/>
              </a:rPr>
              <a:t>，</a:t>
            </a:r>
            <a:r>
              <a:rPr lang="zh-CN" altLang="en-US" sz="3300" u="sng" smtClean="0">
                <a:solidFill>
                  <a:srgbClr val="FFC000"/>
                </a:solidFill>
                <a:latin typeface="隶书" pitchFamily="49" charset="-122"/>
                <a:ea typeface="隶书" pitchFamily="49" charset="-122"/>
              </a:rPr>
              <a:t>“她”很美，但更显得柔弱、渺茫、朦胧</a:t>
            </a:r>
            <a:r>
              <a:rPr lang="zh-CN" altLang="en-US" sz="3300" smtClean="0">
                <a:solidFill>
                  <a:srgbClr val="CCECFF"/>
                </a:solidFill>
                <a:latin typeface="隶书" pitchFamily="49" charset="-122"/>
                <a:ea typeface="隶书" pitchFamily="49" charset="-122"/>
              </a:rPr>
              <a:t>。姑娘与“我”邂逅，然后又飘然远去，</a:t>
            </a:r>
            <a:r>
              <a:rPr lang="zh-CN" altLang="en-US" sz="3300" u="sng" smtClean="0">
                <a:solidFill>
                  <a:srgbClr val="FFC000"/>
                </a:solidFill>
                <a:latin typeface="隶书" pitchFamily="49" charset="-122"/>
                <a:ea typeface="隶书" pitchFamily="49" charset="-122"/>
              </a:rPr>
              <a:t>表达了作者理想和期盼幻</a:t>
            </a:r>
            <a:r>
              <a:rPr lang="zh-CN" altLang="en-US" sz="3300" u="sng">
                <a:solidFill>
                  <a:srgbClr val="FFC000"/>
                </a:solidFill>
                <a:latin typeface="隶书" pitchFamily="49" charset="-122"/>
                <a:ea typeface="隶书" pitchFamily="49" charset="-122"/>
              </a:rPr>
              <a:t>灭后的空虚和伤感</a:t>
            </a:r>
            <a:r>
              <a:rPr lang="zh-CN" altLang="en-US" sz="3300">
                <a:solidFill>
                  <a:srgbClr val="CCECFF"/>
                </a:solidFill>
                <a:latin typeface="隶书" pitchFamily="49" charset="-122"/>
                <a:ea typeface="隶书" pitchFamily="49" charset="-122"/>
              </a:rPr>
              <a:t>，从而反映了诗人对现实的不满和失</a:t>
            </a:r>
            <a:r>
              <a:rPr lang="zh-CN" altLang="en-US" sz="3300" smtClean="0">
                <a:solidFill>
                  <a:srgbClr val="CCECFF"/>
                </a:solidFill>
                <a:latin typeface="隶书" pitchFamily="49" charset="-122"/>
                <a:ea typeface="隶书" pitchFamily="49" charset="-122"/>
              </a:rPr>
              <a:t>望。这也</a:t>
            </a:r>
            <a:r>
              <a:rPr lang="zh-CN" altLang="en-US" sz="3300">
                <a:solidFill>
                  <a:srgbClr val="CCECFF"/>
                </a:solidFill>
                <a:latin typeface="隶书" pitchFamily="49" charset="-122"/>
                <a:ea typeface="隶书" pitchFamily="49" charset="-122"/>
              </a:rPr>
              <a:t>是当时不满现实又找不到出路的知识分子共同的复杂内心世界的表露</a:t>
            </a:r>
            <a:r>
              <a:rPr lang="zh-CN" altLang="en-US" sz="3300" smtClean="0">
                <a:solidFill>
                  <a:srgbClr val="CCECFF"/>
                </a:solidFill>
                <a:latin typeface="隶书" pitchFamily="49" charset="-122"/>
                <a:ea typeface="隶书" pitchFamily="49" charset="-122"/>
              </a:rPr>
              <a:t>。所以，作者被称为“雨巷”诗人，因为他代表了一批文人，代表了一个时代。 </a:t>
            </a:r>
            <a:endParaRPr lang="zh-CN" altLang="en-US" sz="3300">
              <a:solidFill>
                <a:srgbClr val="CCECFF"/>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p:cTn id="7" dur="1000" fill="hold"/>
                                        <p:tgtEl>
                                          <p:spTgt spid="111620"/>
                                        </p:tgtEl>
                                        <p:attrNameLst>
                                          <p:attrName>ppt_w</p:attrName>
                                        </p:attrNameLst>
                                      </p:cBhvr>
                                      <p:tavLst>
                                        <p:tav tm="0">
                                          <p:val>
                                            <p:fltVal val="0"/>
                                          </p:val>
                                        </p:tav>
                                        <p:tav tm="100000">
                                          <p:val>
                                            <p:strVal val="#ppt_w"/>
                                          </p:val>
                                        </p:tav>
                                      </p:tavLst>
                                    </p:anim>
                                    <p:anim calcmode="lin" valueType="num">
                                      <p:cBhvr>
                                        <p:cTn id="8" dur="1000" fill="hold"/>
                                        <p:tgtEl>
                                          <p:spTgt spid="111620"/>
                                        </p:tgtEl>
                                        <p:attrNameLst>
                                          <p:attrName>ppt_h</p:attrName>
                                        </p:attrNameLst>
                                      </p:cBhvr>
                                      <p:tavLst>
                                        <p:tav tm="0">
                                          <p:val>
                                            <p:fltVal val="0"/>
                                          </p:val>
                                        </p:tav>
                                        <p:tav tm="100000">
                                          <p:val>
                                            <p:strVal val="#ppt_h"/>
                                          </p:val>
                                        </p:tav>
                                      </p:tavLst>
                                    </p:anim>
                                    <p:anim calcmode="lin" valueType="num">
                                      <p:cBhvr>
                                        <p:cTn id="9" dur="1000" fill="hold"/>
                                        <p:tgtEl>
                                          <p:spTgt spid="1116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16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1622"/>
                                        </p:tgtEl>
                                        <p:attrNameLst>
                                          <p:attrName>style.visibility</p:attrName>
                                        </p:attrNameLst>
                                      </p:cBhvr>
                                      <p:to>
                                        <p:strVal val="visible"/>
                                      </p:to>
                                    </p:set>
                                    <p:animEffect transition="in" filter="blinds(horizontal)">
                                      <p:cBhvr>
                                        <p:cTn id="15" dur="500"/>
                                        <p:tgtEl>
                                          <p:spTgt spid="111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11.jpg"/>
          <p:cNvPicPr>
            <a:picLocks noChangeAspect="1"/>
          </p:cNvPicPr>
          <p:nvPr/>
        </p:nvPicPr>
        <p:blipFill>
          <a:blip r:embed="rId2" cstate="print"/>
          <a:stretch>
            <a:fillRect/>
          </a:stretch>
        </p:blipFill>
        <p:spPr>
          <a:xfrm>
            <a:off x="0" y="0"/>
            <a:ext cx="6156176" cy="6858000"/>
          </a:xfrm>
          <a:prstGeom prst="rect">
            <a:avLst/>
          </a:prstGeom>
        </p:spPr>
      </p:pic>
      <p:sp>
        <p:nvSpPr>
          <p:cNvPr id="6" name="TextBox 5"/>
          <p:cNvSpPr txBox="1"/>
          <p:nvPr/>
        </p:nvSpPr>
        <p:spPr>
          <a:xfrm>
            <a:off x="6660232" y="1628800"/>
            <a:ext cx="1877437" cy="4536504"/>
          </a:xfrm>
          <a:prstGeom prst="rect">
            <a:avLst/>
          </a:prstGeom>
          <a:noFill/>
        </p:spPr>
        <p:txBody>
          <a:bodyPr vert="eaVert" wrap="square" rtlCol="0">
            <a:spAutoFit/>
          </a:bodyPr>
          <a:lstStyle/>
          <a:p>
            <a:r>
              <a:rPr lang="zh-CN" altLang="en-US" sz="5500" smtClean="0">
                <a:solidFill>
                  <a:schemeClr val="bg1"/>
                </a:solidFill>
                <a:latin typeface="华文新魏" pitchFamily="2" charset="-122"/>
                <a:ea typeface="华文新魏" pitchFamily="2" charset="-122"/>
              </a:rPr>
              <a:t>再别康桥</a:t>
            </a:r>
            <a:endParaRPr lang="en-US" altLang="zh-CN" sz="5500" smtClean="0">
              <a:solidFill>
                <a:schemeClr val="bg1"/>
              </a:solidFill>
              <a:latin typeface="华文新魏" pitchFamily="2" charset="-122"/>
              <a:ea typeface="华文新魏" pitchFamily="2" charset="-122"/>
            </a:endParaRPr>
          </a:p>
          <a:p>
            <a:r>
              <a:rPr lang="en-US" altLang="zh-CN" sz="5500">
                <a:solidFill>
                  <a:schemeClr val="bg1"/>
                </a:solidFill>
                <a:latin typeface="华文新魏" pitchFamily="2" charset="-122"/>
                <a:ea typeface="华文新魏" pitchFamily="2" charset="-122"/>
              </a:rPr>
              <a:t> </a:t>
            </a:r>
            <a:r>
              <a:rPr lang="en-US" altLang="zh-CN" sz="5500" smtClean="0">
                <a:solidFill>
                  <a:schemeClr val="bg1"/>
                </a:solidFill>
                <a:latin typeface="华文新魏" pitchFamily="2" charset="-122"/>
                <a:ea typeface="华文新魏" pitchFamily="2" charset="-122"/>
              </a:rPr>
              <a:t>          </a:t>
            </a:r>
            <a:r>
              <a:rPr lang="zh-CN" altLang="en-US" sz="4400" smtClean="0">
                <a:solidFill>
                  <a:schemeClr val="bg1"/>
                </a:solidFill>
                <a:latin typeface="华文新魏" pitchFamily="2" charset="-122"/>
                <a:ea typeface="华文新魏" pitchFamily="2" charset="-122"/>
              </a:rPr>
              <a:t>徐</a:t>
            </a:r>
            <a:r>
              <a:rPr lang="zh-CN" altLang="en-US" sz="4400">
                <a:solidFill>
                  <a:schemeClr val="bg1"/>
                </a:solidFill>
                <a:latin typeface="华文新魏" pitchFamily="2" charset="-122"/>
                <a:ea typeface="华文新魏" pitchFamily="2" charset="-122"/>
              </a:rPr>
              <a:t>志摩</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1564</Words>
  <Application>Microsoft Office PowerPoint</Application>
  <PresentationFormat>全屏显示(4:3)</PresentationFormat>
  <Paragraphs>81</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ASUS</dc:creator>
  <cp:lastModifiedBy>Administrator</cp:lastModifiedBy>
  <cp:revision>30</cp:revision>
  <dcterms:created xsi:type="dcterms:W3CDTF">2017-09-06T12:13:19Z</dcterms:created>
  <dcterms:modified xsi:type="dcterms:W3CDTF">2017-09-13T07:40:22Z</dcterms:modified>
</cp:coreProperties>
</file>