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ti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93" r:id="rId6"/>
    <p:sldId id="504" r:id="rId7"/>
    <p:sldId id="505" r:id="rId8"/>
    <p:sldId id="506" r:id="rId9"/>
    <p:sldId id="507" r:id="rId10"/>
    <p:sldId id="455" r:id="rId11"/>
    <p:sldId id="278" r:id="rId12"/>
    <p:sldId id="511" r:id="rId13"/>
    <p:sldId id="512" r:id="rId14"/>
    <p:sldId id="510" r:id="rId15"/>
    <p:sldId id="457" r:id="rId16"/>
    <p:sldId id="486" r:id="rId17"/>
    <p:sldId id="513" r:id="rId18"/>
    <p:sldId id="459" r:id="rId19"/>
    <p:sldId id="460" r:id="rId20"/>
    <p:sldId id="488" r:id="rId21"/>
    <p:sldId id="461" r:id="rId22"/>
    <p:sldId id="462" r:id="rId23"/>
    <p:sldId id="490" r:id="rId24"/>
    <p:sldId id="514" r:id="rId25"/>
    <p:sldId id="494" r:id="rId26"/>
    <p:sldId id="495" r:id="rId27"/>
    <p:sldId id="515" r:id="rId28"/>
    <p:sldId id="516" r:id="rId29"/>
    <p:sldId id="498" r:id="rId30"/>
    <p:sldId id="499" r:id="rId31"/>
    <p:sldId id="501" r:id="rId32"/>
    <p:sldId id="502" r:id="rId33"/>
    <p:sldId id="517" r:id="rId34"/>
    <p:sldId id="503" r:id="rId35"/>
    <p:sldId id="361" r:id="rId36"/>
    <p:sldId id="424" r:id="rId37"/>
    <p:sldId id="447" r:id="rId38"/>
    <p:sldId id="448" r:id="rId39"/>
    <p:sldId id="423" r:id="rId40"/>
    <p:sldId id="475" r:id="rId41"/>
    <p:sldId id="485" r:id="rId42"/>
    <p:sldId id="451" r:id="rId43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861" autoAdjust="0"/>
  </p:normalViewPr>
  <p:slideViewPr>
    <p:cSldViewPr>
      <p:cViewPr>
        <p:scale>
          <a:sx n="75" d="100"/>
          <a:sy n="75" d="100"/>
        </p:scale>
        <p:origin x="-1118" y="-34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Relationship Id="rId4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image" Target="../media/image19.emf"/><Relationship Id="rId4" Type="http://schemas.openxmlformats.org/officeDocument/2006/relationships/image" Target="../media/image22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2.docx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.docx"/><Relationship Id="rId3" Type="http://schemas.openxmlformats.org/officeDocument/2006/relationships/image" Target="../media/image10.pn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__3.docx"/><Relationship Id="rId4" Type="http://schemas.openxmlformats.org/officeDocument/2006/relationships/oleObject" Target="../embeddings/oleObject3.bin"/><Relationship Id="rId9" Type="http://schemas.openxmlformats.org/officeDocument/2006/relationships/image" Target="../media/image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image" Target="../media/image12.emf"/><Relationship Id="rId3" Type="http://schemas.openxmlformats.org/officeDocument/2006/relationships/oleObject" Target="../embeddings/oleObject5.bin"/><Relationship Id="rId7" Type="http://schemas.openxmlformats.org/officeDocument/2006/relationships/package" Target="../embeddings/Microsoft_Word___6.docx"/><Relationship Id="rId12" Type="http://schemas.openxmlformats.org/officeDocument/2006/relationships/package" Target="../embeddings/Microsoft_Word___7.docx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3.e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11" Type="http://schemas.openxmlformats.org/officeDocument/2006/relationships/oleObject" Target="../embeddings/oleObject7.bin"/><Relationship Id="rId5" Type="http://schemas.openxmlformats.org/officeDocument/2006/relationships/image" Target="../media/image10.emf"/><Relationship Id="rId15" Type="http://schemas.openxmlformats.org/officeDocument/2006/relationships/package" Target="../embeddings/Microsoft_Word___8.docx"/><Relationship Id="rId10" Type="http://schemas.openxmlformats.org/officeDocument/2006/relationships/slide" Target="slide21.xml"/><Relationship Id="rId4" Type="http://schemas.openxmlformats.org/officeDocument/2006/relationships/package" Target="../embeddings/Microsoft_Word___5.docx"/><Relationship Id="rId9" Type="http://schemas.openxmlformats.org/officeDocument/2006/relationships/slide" Target="slide20.xml"/><Relationship Id="rId14" Type="http://schemas.openxmlformats.org/officeDocument/2006/relationships/oleObject" Target="../embeddings/oleObject8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13" Type="http://schemas.openxmlformats.org/officeDocument/2006/relationships/oleObject" Target="../embeddings/oleObject12.bin"/><Relationship Id="rId18" Type="http://schemas.openxmlformats.org/officeDocument/2006/relationships/image" Target="../media/image18.emf"/><Relationship Id="rId3" Type="http://schemas.openxmlformats.org/officeDocument/2006/relationships/oleObject" Target="../embeddings/oleObject9.bin"/><Relationship Id="rId7" Type="http://schemas.openxmlformats.org/officeDocument/2006/relationships/package" Target="../embeddings/Microsoft_Word___10.docx"/><Relationship Id="rId12" Type="http://schemas.openxmlformats.org/officeDocument/2006/relationships/slide" Target="slide21.xml"/><Relationship Id="rId17" Type="http://schemas.openxmlformats.org/officeDocument/2006/relationships/package" Target="../embeddings/Microsoft_Word___13.docx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3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6.emf"/><Relationship Id="rId5" Type="http://schemas.openxmlformats.org/officeDocument/2006/relationships/image" Target="../media/image14.emf"/><Relationship Id="rId15" Type="http://schemas.openxmlformats.org/officeDocument/2006/relationships/image" Target="../media/image17.emf"/><Relationship Id="rId10" Type="http://schemas.openxmlformats.org/officeDocument/2006/relationships/package" Target="../embeddings/Microsoft_Word___11.docx"/><Relationship Id="rId4" Type="http://schemas.openxmlformats.org/officeDocument/2006/relationships/package" Target="../embeddings/Microsoft_Word___9.docx"/><Relationship Id="rId9" Type="http://schemas.openxmlformats.org/officeDocument/2006/relationships/oleObject" Target="../embeddings/oleObject11.bin"/><Relationship Id="rId14" Type="http://schemas.openxmlformats.org/officeDocument/2006/relationships/package" Target="../embeddings/Microsoft_Word___12.docx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13" Type="http://schemas.openxmlformats.org/officeDocument/2006/relationships/package" Target="../embeddings/Microsoft_Word___17.docx"/><Relationship Id="rId3" Type="http://schemas.openxmlformats.org/officeDocument/2006/relationships/oleObject" Target="../embeddings/oleObject14.bin"/><Relationship Id="rId7" Type="http://schemas.openxmlformats.org/officeDocument/2006/relationships/package" Target="../embeddings/Microsoft_Word___15.docx"/><Relationship Id="rId12" Type="http://schemas.openxmlformats.org/officeDocument/2006/relationships/oleObject" Target="../embeddings/oleObject17.bin"/><Relationship Id="rId2" Type="http://schemas.openxmlformats.org/officeDocument/2006/relationships/slideLayout" Target="../slideLayouts/slideLayout1.xml"/><Relationship Id="rId16" Type="http://schemas.openxmlformats.org/officeDocument/2006/relationships/slide" Target="slide29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1.emf"/><Relationship Id="rId5" Type="http://schemas.openxmlformats.org/officeDocument/2006/relationships/image" Target="../media/image19.emf"/><Relationship Id="rId15" Type="http://schemas.openxmlformats.org/officeDocument/2006/relationships/slide" Target="slide27.xml"/><Relationship Id="rId10" Type="http://schemas.openxmlformats.org/officeDocument/2006/relationships/package" Target="../embeddings/Microsoft_Word___16.docx"/><Relationship Id="rId4" Type="http://schemas.openxmlformats.org/officeDocument/2006/relationships/package" Target="../embeddings/Microsoft_Word___14.docx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22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13" Type="http://schemas.openxmlformats.org/officeDocument/2006/relationships/package" Target="../embeddings/Microsoft_Word___21.docx"/><Relationship Id="rId18" Type="http://schemas.openxmlformats.org/officeDocument/2006/relationships/slide" Target="slide28.xml"/><Relationship Id="rId3" Type="http://schemas.openxmlformats.org/officeDocument/2006/relationships/oleObject" Target="../embeddings/oleObject18.bin"/><Relationship Id="rId7" Type="http://schemas.openxmlformats.org/officeDocument/2006/relationships/package" Target="../embeddings/Microsoft_Word___19.docx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27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22.docx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25.emf"/><Relationship Id="rId5" Type="http://schemas.openxmlformats.org/officeDocument/2006/relationships/image" Target="../media/image23.emf"/><Relationship Id="rId15" Type="http://schemas.openxmlformats.org/officeDocument/2006/relationships/oleObject" Target="../embeddings/oleObject22.bin"/><Relationship Id="rId10" Type="http://schemas.openxmlformats.org/officeDocument/2006/relationships/package" Target="../embeddings/Microsoft_Word___20.docx"/><Relationship Id="rId19" Type="http://schemas.openxmlformats.org/officeDocument/2006/relationships/slide" Target="slide29.xml"/><Relationship Id="rId4" Type="http://schemas.openxmlformats.org/officeDocument/2006/relationships/package" Target="../embeddings/Microsoft_Word___18.docx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26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oleObject" Target="../embeddings/oleObject23.bin"/><Relationship Id="rId7" Type="http://schemas.openxmlformats.org/officeDocument/2006/relationships/package" Target="../embeddings/Microsoft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28.emf"/><Relationship Id="rId4" Type="http://schemas.openxmlformats.org/officeDocument/2006/relationships/package" Target="../embeddings/Microsoft_Word___23.docx"/><Relationship Id="rId9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oleObject" Target="../embeddings/oleObject25.bin"/><Relationship Id="rId7" Type="http://schemas.openxmlformats.org/officeDocument/2006/relationships/package" Target="../embeddings/Microsoft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32.emf"/><Relationship Id="rId5" Type="http://schemas.openxmlformats.org/officeDocument/2006/relationships/image" Target="../media/image30.emf"/><Relationship Id="rId10" Type="http://schemas.openxmlformats.org/officeDocument/2006/relationships/package" Target="../embeddings/Microsoft_Word___27.docx"/><Relationship Id="rId4" Type="http://schemas.openxmlformats.org/officeDocument/2006/relationships/package" Target="../embeddings/Microsoft_Word___25.docx"/><Relationship Id="rId9" Type="http://schemas.openxmlformats.org/officeDocument/2006/relationships/oleObject" Target="../embeddings/oleObject27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7" Type="http://schemas.openxmlformats.org/officeDocument/2006/relationships/slide" Target="slide3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slide" Target="slide33.xml"/><Relationship Id="rId5" Type="http://schemas.openxmlformats.org/officeDocument/2006/relationships/image" Target="../media/image33.emf"/><Relationship Id="rId4" Type="http://schemas.openxmlformats.org/officeDocument/2006/relationships/package" Target="../embeddings/Microsoft_Word___28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4.emf"/><Relationship Id="rId5" Type="http://schemas.openxmlformats.org/officeDocument/2006/relationships/package" Target="../embeddings/Microsoft_Word___29.docx"/><Relationship Id="rId4" Type="http://schemas.openxmlformats.org/officeDocument/2006/relationships/oleObject" Target="../embeddings/oleObject29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9.xml"/><Relationship Id="rId5" Type="http://schemas.openxmlformats.org/officeDocument/2006/relationships/slide" Target="slide38.xml"/><Relationship Id="rId4" Type="http://schemas.openxmlformats.org/officeDocument/2006/relationships/slide" Target="slide3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36.emf"/><Relationship Id="rId3" Type="http://schemas.openxmlformats.org/officeDocument/2006/relationships/slide" Target="slide35.xml"/><Relationship Id="rId7" Type="http://schemas.openxmlformats.org/officeDocument/2006/relationships/slide" Target="slide39.xml"/><Relationship Id="rId12" Type="http://schemas.openxmlformats.org/officeDocument/2006/relationships/package" Target="../embeddings/Microsoft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slide" Target="slide38.xml"/><Relationship Id="rId11" Type="http://schemas.openxmlformats.org/officeDocument/2006/relationships/oleObject" Target="../embeddings/oleObject31.bin"/><Relationship Id="rId5" Type="http://schemas.openxmlformats.org/officeDocument/2006/relationships/slide" Target="slide37.xml"/><Relationship Id="rId10" Type="http://schemas.openxmlformats.org/officeDocument/2006/relationships/image" Target="../media/image35.emf"/><Relationship Id="rId4" Type="http://schemas.openxmlformats.org/officeDocument/2006/relationships/slide" Target="slide36.xml"/><Relationship Id="rId9" Type="http://schemas.openxmlformats.org/officeDocument/2006/relationships/package" Target="../embeddings/Microsoft_Word___30.docx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9.xml"/><Relationship Id="rId5" Type="http://schemas.openxmlformats.org/officeDocument/2006/relationships/slide" Target="slide38.xml"/><Relationship Id="rId4" Type="http://schemas.openxmlformats.org/officeDocument/2006/relationships/slide" Target="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9.xml"/><Relationship Id="rId5" Type="http://schemas.openxmlformats.org/officeDocument/2006/relationships/slide" Target="slide38.xml"/><Relationship Id="rId4" Type="http://schemas.openxmlformats.org/officeDocument/2006/relationships/slide" Target="slide3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image" Target="../media/image38.emf"/><Relationship Id="rId3" Type="http://schemas.openxmlformats.org/officeDocument/2006/relationships/slide" Target="slide35.xml"/><Relationship Id="rId7" Type="http://schemas.openxmlformats.org/officeDocument/2006/relationships/slide" Target="slide39.xml"/><Relationship Id="rId12" Type="http://schemas.openxmlformats.org/officeDocument/2006/relationships/package" Target="../embeddings/Microsoft_Word___33.docx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9.emf"/><Relationship Id="rId1" Type="http://schemas.openxmlformats.org/officeDocument/2006/relationships/vmlDrawing" Target="../drawings/vmlDrawing13.vml"/><Relationship Id="rId6" Type="http://schemas.openxmlformats.org/officeDocument/2006/relationships/slide" Target="slide38.xml"/><Relationship Id="rId11" Type="http://schemas.openxmlformats.org/officeDocument/2006/relationships/oleObject" Target="../embeddings/oleObject33.bin"/><Relationship Id="rId5" Type="http://schemas.openxmlformats.org/officeDocument/2006/relationships/slide" Target="slide37.xml"/><Relationship Id="rId15" Type="http://schemas.openxmlformats.org/officeDocument/2006/relationships/package" Target="../embeddings/Microsoft_Word___34.docx"/><Relationship Id="rId10" Type="http://schemas.openxmlformats.org/officeDocument/2006/relationships/image" Target="../media/image37.emf"/><Relationship Id="rId4" Type="http://schemas.openxmlformats.org/officeDocument/2006/relationships/slide" Target="slide36.xml"/><Relationship Id="rId9" Type="http://schemas.openxmlformats.org/officeDocument/2006/relationships/package" Target="../embeddings/Microsoft_Word___32.docx"/><Relationship Id="rId14" Type="http://schemas.openxmlformats.org/officeDocument/2006/relationships/oleObject" Target="../embeddings/oleObject34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1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99593" y="1752254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第三章　不等式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590" y="2137132"/>
            <a:ext cx="1241124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0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</a:rPr>
              <a:t>§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3.2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元二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次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不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等式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及其解法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一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2" name="Picture 2" descr="F:\创新A5幻灯片图荷花水墨画\t012e0eb70cf0ce46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7635" y="4293890"/>
            <a:ext cx="3430911" cy="2573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1984001"/>
              </p:ext>
            </p:extLst>
          </p:nvPr>
        </p:nvGraphicFramePr>
        <p:xfrm>
          <a:off x="468422" y="3086180"/>
          <a:ext cx="8150225" cy="146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12" name="文档" r:id="rId4" imgW="8149973" imgH="1465162" progId="Word.Document.12">
                  <p:embed/>
                </p:oleObj>
              </mc:Choice>
              <mc:Fallback>
                <p:oleObj name="文档" r:id="rId4" imgW="8149973" imgH="14651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8422" y="3086180"/>
                        <a:ext cx="8150225" cy="146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262558" y="1413570"/>
            <a:ext cx="11347893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二次不等式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的解集为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2031162"/>
            <a:ext cx="2040943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∞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271758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784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550" y="909514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一元二次不等式的解法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解下列不等式：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190550" y="2925738"/>
                <a:ext cx="11161240" cy="2827929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因为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Δ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7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25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，所以方程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7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有两个不等实根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0" i="0" kern="100" dirty="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 dirty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又二次函数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7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的图象开口向上，所以原不等式的解集为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|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 dirty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 dirty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或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3}.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50" y="2925738"/>
                <a:ext cx="11161240" cy="2827929"/>
              </a:xfrm>
              <a:prstGeom prst="rect">
                <a:avLst/>
              </a:prstGeom>
              <a:blipFill rotWithShape="1">
                <a:blip r:embed="rId2"/>
                <a:stretch>
                  <a:fillRect l="-819" r="-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478582" y="-26590"/>
                <a:ext cx="11161240" cy="115234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(2)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18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81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宋体"/>
                    <a:ea typeface="华文细黑"/>
                    <a:cs typeface="Times New Roman"/>
                  </a:rPr>
                  <a:t>≥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；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582" y="-26590"/>
                <a:ext cx="11161240" cy="1152343"/>
              </a:xfrm>
              <a:prstGeom prst="rect">
                <a:avLst/>
              </a:prstGeom>
              <a:blipFill rotWithShape="1">
                <a:blip r:embed="rId3"/>
                <a:stretch>
                  <a:fillRect l="-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348936"/>
              </p:ext>
            </p:extLst>
          </p:nvPr>
        </p:nvGraphicFramePr>
        <p:xfrm>
          <a:off x="597023" y="1197546"/>
          <a:ext cx="8018463" cy="163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5" name="文档" r:id="rId5" imgW="8017848" imgH="1635077" progId="Word.Document.12">
                  <p:embed/>
                </p:oleObj>
              </mc:Choice>
              <mc:Fallback>
                <p:oleObj name="文档" r:id="rId5" imgW="8017848" imgH="16350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7023" y="1197546"/>
                        <a:ext cx="8018463" cy="163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6788506"/>
              </p:ext>
            </p:extLst>
          </p:nvPr>
        </p:nvGraphicFramePr>
        <p:xfrm>
          <a:off x="550590" y="2277666"/>
          <a:ext cx="8018463" cy="163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6" name="文档" r:id="rId8" imgW="8017848" imgH="1635077" progId="Word.Document.12">
                  <p:embed/>
                </p:oleObj>
              </mc:Choice>
              <mc:Fallback>
                <p:oleObj name="文档" r:id="rId8" imgW="8017848" imgH="16350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0590" y="2277666"/>
                        <a:ext cx="8018463" cy="163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406574" y="303022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3825797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原不等式可化为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无实根，又二次函数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的图象开口向上，所以原不等式的解集为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76555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334566" y="405243"/>
                <a:ext cx="11161240" cy="115234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(4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0" i="0" kern="100" dirty="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dirty="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5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66" y="405243"/>
                <a:ext cx="11161240" cy="1152343"/>
              </a:xfrm>
              <a:prstGeom prst="rect">
                <a:avLst/>
              </a:prstGeom>
              <a:blipFill rotWithShape="1">
                <a:blip r:embed="rId2"/>
                <a:stretch>
                  <a:fillRect l="-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566" y="1593549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原不等式可化为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，所以方程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无实根，又二次函数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的图象开口向上，所以原不等式的解集为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2831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433890"/>
            <a:ext cx="12190413" cy="34934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415" y="1557586"/>
            <a:ext cx="1161443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解一元二次不等式的一般步骤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通过对不等式变形，使二次项系数大于零；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计算对应方程的判别式；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求出相应的一元二次方程的根，或根据判别式说明方程没有实根；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根据函数图象与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轴的相关位置写出不等式的解集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6846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3423" y="512038"/>
            <a:ext cx="11614431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解下列不等式：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1845618"/>
            <a:ext cx="11614431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的两根为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结合二次函数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的图象知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不等式的解集为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6}.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3423" y="509946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(2)(2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)(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566" y="1269554"/>
            <a:ext cx="11614431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原不等式可化为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的两根为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结合二次函数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的图象知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不等式的解集为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2}.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9453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1415" y="509946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(3)4(2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262558" y="1382998"/>
                <a:ext cx="11614431" cy="3486956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由原不等式得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8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8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原不等式等价于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9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解方程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9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，得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结合二次函数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9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的图象知，原不等式的解集为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|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1382998"/>
                <a:ext cx="11614431" cy="3486956"/>
              </a:xfrm>
              <a:prstGeom prst="rect">
                <a:avLst/>
              </a:prstGeom>
              <a:blipFill rotWithShape="1">
                <a:blip r:embed="rId2"/>
                <a:stretch>
                  <a:fillRect l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31493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50" y="189434"/>
            <a:ext cx="1116124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解含参数的一元二次不等式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的不等式：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975074"/>
              </p:ext>
            </p:extLst>
          </p:nvPr>
        </p:nvGraphicFramePr>
        <p:xfrm>
          <a:off x="428724" y="1701602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5" name="文档" r:id="rId4" imgW="9988973" imgH="1561035" progId="Word.Document.12">
                  <p:embed/>
                </p:oleObj>
              </mc:Choice>
              <mc:Fallback>
                <p:oleObj name="文档" r:id="rId4" imgW="9988973" imgH="156103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724" y="1701602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7436956"/>
              </p:ext>
            </p:extLst>
          </p:nvPr>
        </p:nvGraphicFramePr>
        <p:xfrm>
          <a:off x="418107" y="2637706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6" name="文档" r:id="rId7" imgW="10859770" imgH="1271901" progId="Word.Document.12">
                  <p:embed/>
                </p:oleObj>
              </mc:Choice>
              <mc:Fallback>
                <p:oleObj name="文档" r:id="rId7" imgW="10859770" imgH="127190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107" y="2637706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34566" y="223655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原不等式可化为：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350180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圆角矩形 11">
            <a:hlinkClick r:id="rId9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圆角矩形 12">
            <a:hlinkClick r:id="rId10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0320591"/>
              </p:ext>
            </p:extLst>
          </p:nvPr>
        </p:nvGraphicFramePr>
        <p:xfrm>
          <a:off x="334566" y="4473575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7" name="文档" r:id="rId12" imgW="10859770" imgH="1273343" progId="Word.Document.12">
                  <p:embed/>
                </p:oleObj>
              </mc:Choice>
              <mc:Fallback>
                <p:oleObj name="文档" r:id="rId12" imgW="10859770" imgH="12733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4473575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5381680"/>
              </p:ext>
            </p:extLst>
          </p:nvPr>
        </p:nvGraphicFramePr>
        <p:xfrm>
          <a:off x="264160" y="5625703"/>
          <a:ext cx="5638800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8" name="文档" r:id="rId15" imgW="5645363" imgH="1259247" progId="Word.Document.12">
                  <p:embed/>
                </p:oleObj>
              </mc:Choice>
              <mc:Fallback>
                <p:oleObj name="文档" r:id="rId15" imgW="5645363" imgH="125924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160" y="5625703"/>
                        <a:ext cx="5638800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932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1773610"/>
            <a:ext cx="10103003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理解一元二次方程、一元二次不等式与二次函数的关系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掌握图象法解一元二次不等式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培养数形结合、分类讨论思想方法解一元二次不等式的能力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9076393"/>
              </p:ext>
            </p:extLst>
          </p:nvPr>
        </p:nvGraphicFramePr>
        <p:xfrm>
          <a:off x="356259" y="5662042"/>
          <a:ext cx="10861675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82" name="文档" r:id="rId4" imgW="10859770" imgH="1278030" progId="Word.Document.12">
                  <p:embed/>
                </p:oleObj>
              </mc:Choice>
              <mc:Fallback>
                <p:oleObj name="文档" r:id="rId4" imgW="10859770" imgH="127803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259" y="5662042"/>
                        <a:ext cx="10861675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8557144"/>
              </p:ext>
            </p:extLst>
          </p:nvPr>
        </p:nvGraphicFramePr>
        <p:xfrm>
          <a:off x="334566" y="45418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83" name="文档" r:id="rId7" imgW="9988973" imgH="1562837" progId="Word.Document.12">
                  <p:embed/>
                </p:oleObj>
              </mc:Choice>
              <mc:Fallback>
                <p:oleObj name="文档" r:id="rId7" imgW="9988973" imgH="156283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45418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4340991"/>
              </p:ext>
            </p:extLst>
          </p:nvPr>
        </p:nvGraphicFramePr>
        <p:xfrm>
          <a:off x="334963" y="981522"/>
          <a:ext cx="10861675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84" name="文档" r:id="rId10" imgW="10859770" imgH="1273343" progId="Word.Document.12">
                  <p:embed/>
                </p:oleObj>
              </mc:Choice>
              <mc:Fallback>
                <p:oleObj name="文档" r:id="rId10" imgW="10859770" imgH="12733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963" y="981522"/>
                        <a:ext cx="10861675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282878" y="160927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综上，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时，原不等式的解集是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1}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3" name="圆角矩形 12">
            <a:hlinkClick r:id="rId12" action="ppaction://hlinksldjump"/>
          </p:cNvPr>
          <p:cNvSpPr/>
          <p:nvPr/>
        </p:nvSpPr>
        <p:spPr>
          <a:xfrm>
            <a:off x="10585175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917016"/>
              </p:ext>
            </p:extLst>
          </p:nvPr>
        </p:nvGraphicFramePr>
        <p:xfrm>
          <a:off x="366419" y="3029114"/>
          <a:ext cx="10861675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85" name="文档" r:id="rId14" imgW="10859770" imgH="1275146" progId="Word.Document.12">
                  <p:embed/>
                </p:oleObj>
              </mc:Choice>
              <mc:Fallback>
                <p:oleObj name="文档" r:id="rId14" imgW="10859770" imgH="127514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419" y="3029114"/>
                        <a:ext cx="10861675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282878" y="3779674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时，原不等式的解集是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7070227"/>
              </p:ext>
            </p:extLst>
          </p:nvPr>
        </p:nvGraphicFramePr>
        <p:xfrm>
          <a:off x="366419" y="4612402"/>
          <a:ext cx="10861675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86" name="文档" r:id="rId17" imgW="10859770" imgH="1276588" progId="Word.Document.12">
                  <p:embed/>
                </p:oleObj>
              </mc:Choice>
              <mc:Fallback>
                <p:oleObj name="文档" r:id="rId17" imgW="10859770" imgH="127658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419" y="4612402"/>
                        <a:ext cx="10861675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167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672069"/>
            <a:ext cx="12190413" cy="36151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1773610"/>
            <a:ext cx="1184788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含参数不等式的解题步骤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将二次项系数化为正数；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判断相应的方程是否有根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如果可以直接分解因式，可省去此步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根据根的情况写出相应的解集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若方程有两个相异实根，为了写出解集还要比较两个根的大小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另外，当二次项含有参数时，应先讨论二次项系数是否为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，这决定不等式是否为二次不等式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03754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3423" y="724944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的不等式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4566" y="1024449"/>
            <a:ext cx="11614431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原不等式可化为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)(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0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讨论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的大小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时，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时，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i="1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i="1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03754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605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4566" y="909514"/>
            <a:ext cx="1161443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时，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综上，当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时，解集为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时，解集为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i="1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时，解集为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}.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089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558" y="261442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</a:t>
            </a:r>
            <a:r>
              <a:rPr lang="en-US" altLang="zh-CN" sz="2800" b="1" kern="100" dirty="0">
                <a:solidFill>
                  <a:srgbClr val="0000FF"/>
                </a:solidFill>
                <a:latin typeface="宋体"/>
                <a:ea typeface="微软雅黑"/>
                <a:cs typeface="Times New Roman"/>
              </a:rPr>
              <a:t>“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三个二次</a:t>
            </a:r>
            <a:r>
              <a:rPr lang="en-US" altLang="zh-CN" sz="2800" b="1" kern="100" dirty="0">
                <a:solidFill>
                  <a:srgbClr val="0000FF"/>
                </a:solidFill>
                <a:latin typeface="宋体"/>
                <a:ea typeface="微软雅黑"/>
                <a:cs typeface="Times New Roman"/>
              </a:rPr>
              <a:t>”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关系的应用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已知一元二次不等式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的解集为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，求不等式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的解集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274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9518579"/>
              </p:ext>
            </p:extLst>
          </p:nvPr>
        </p:nvGraphicFramePr>
        <p:xfrm>
          <a:off x="334566" y="5505306"/>
          <a:ext cx="10861675" cy="14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1" name="文档" r:id="rId4" imgW="10859770" imgH="1477035" progId="Word.Document.12">
                  <p:embed/>
                </p:oleObj>
              </mc:Choice>
              <mc:Fallback>
                <p:oleObj name="文档" r:id="rId4" imgW="10859770" imgH="147703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5505306"/>
                        <a:ext cx="10861675" cy="147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9374790"/>
              </p:ext>
            </p:extLst>
          </p:nvPr>
        </p:nvGraphicFramePr>
        <p:xfrm>
          <a:off x="428723" y="765498"/>
          <a:ext cx="9986963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2" name="文档" r:id="rId7" imgW="9988973" imgH="2151200" progId="Word.Document.12">
                  <p:embed/>
                </p:oleObj>
              </mc:Choice>
              <mc:Fallback>
                <p:oleObj name="文档" r:id="rId7" imgW="9988973" imgH="215120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723" y="765498"/>
                        <a:ext cx="9986963" cy="214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4677276"/>
              </p:ext>
            </p:extLst>
          </p:nvPr>
        </p:nvGraphicFramePr>
        <p:xfrm>
          <a:off x="418107" y="3333383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3" name="文档" r:id="rId10" imgW="10859770" imgH="1271901" progId="Word.Document.12">
                  <p:embed/>
                </p:oleObj>
              </mc:Choice>
              <mc:Fallback>
                <p:oleObj name="文档" r:id="rId10" imgW="10859770" imgH="127190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107" y="3333383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34566" y="486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方法一　由题意可得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为方程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的两根，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256569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0,0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9690135"/>
              </p:ext>
            </p:extLst>
          </p:nvPr>
        </p:nvGraphicFramePr>
        <p:xfrm>
          <a:off x="386080" y="4332858"/>
          <a:ext cx="10861675" cy="14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4" name="文档" r:id="rId13" imgW="10859770" imgH="1475232" progId="Word.Document.12">
                  <p:embed/>
                </p:oleObj>
              </mc:Choice>
              <mc:Fallback>
                <p:oleObj name="文档" r:id="rId13" imgW="10859770" imgH="147523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080" y="4332858"/>
                        <a:ext cx="10861675" cy="147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圆角矩形 15">
            <a:hlinkClick r:id="rId15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圆角矩形 16">
            <a:hlinkClick r:id="rId16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034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2568613"/>
              </p:ext>
            </p:extLst>
          </p:nvPr>
        </p:nvGraphicFramePr>
        <p:xfrm>
          <a:off x="406574" y="405458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5" name="文档" r:id="rId4" imgW="9988973" imgH="1561035" progId="Word.Document.12">
                  <p:embed/>
                </p:oleObj>
              </mc:Choice>
              <mc:Fallback>
                <p:oleObj name="文档" r:id="rId4" imgW="9988973" imgH="156103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05458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822903"/>
              </p:ext>
            </p:extLst>
          </p:nvPr>
        </p:nvGraphicFramePr>
        <p:xfrm>
          <a:off x="478582" y="1655738"/>
          <a:ext cx="10861675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6" name="文档" r:id="rId7" imgW="10859770" imgH="1271901" progId="Word.Document.12">
                  <p:embed/>
                </p:oleObj>
              </mc:Choice>
              <mc:Fallback>
                <p:oleObj name="文档" r:id="rId7" imgW="10859770" imgH="127190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1655738"/>
                        <a:ext cx="10861675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6696332"/>
              </p:ext>
            </p:extLst>
          </p:nvPr>
        </p:nvGraphicFramePr>
        <p:xfrm>
          <a:off x="418107" y="2709714"/>
          <a:ext cx="10861675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7" name="文档" r:id="rId10" imgW="10859770" imgH="1273343" progId="Word.Document.12">
                  <p:embed/>
                </p:oleObj>
              </mc:Choice>
              <mc:Fallback>
                <p:oleObj name="文档" r:id="rId10" imgW="10859770" imgH="12733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107" y="2709714"/>
                        <a:ext cx="10861675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78306"/>
              </p:ext>
            </p:extLst>
          </p:nvPr>
        </p:nvGraphicFramePr>
        <p:xfrm>
          <a:off x="478582" y="3959994"/>
          <a:ext cx="10861675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8" name="文档" r:id="rId13" imgW="10859770" imgH="1275146" progId="Word.Document.12">
                  <p:embed/>
                </p:oleObj>
              </mc:Choice>
              <mc:Fallback>
                <p:oleObj name="文档" r:id="rId13" imgW="10859770" imgH="127514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3959994"/>
                        <a:ext cx="10861675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334566" y="475841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由题意知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1839853"/>
              </p:ext>
            </p:extLst>
          </p:nvPr>
        </p:nvGraphicFramePr>
        <p:xfrm>
          <a:off x="354886" y="5646658"/>
          <a:ext cx="10861675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9" name="文档" r:id="rId16" imgW="10859770" imgH="1276588" progId="Word.Document.12">
                  <p:embed/>
                </p:oleObj>
              </mc:Choice>
              <mc:Fallback>
                <p:oleObj name="文档" r:id="rId16" imgW="10859770" imgH="127658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886" y="5646658"/>
                        <a:ext cx="10861675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圆角矩形 16">
            <a:hlinkClick r:id="rId18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圆角矩形 17">
            <a:hlinkClick r:id="rId19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648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3799007"/>
              </p:ext>
            </p:extLst>
          </p:nvPr>
        </p:nvGraphicFramePr>
        <p:xfrm>
          <a:off x="500731" y="3230885"/>
          <a:ext cx="9986963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42" name="文档" r:id="rId4" imgW="9988973" imgH="2154084" progId="Word.Document.12">
                  <p:embed/>
                </p:oleObj>
              </mc:Choice>
              <mc:Fallback>
                <p:oleObj name="文档" r:id="rId4" imgW="9988973" imgH="215408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731" y="3230885"/>
                        <a:ext cx="9986963" cy="214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2406053"/>
              </p:ext>
            </p:extLst>
          </p:nvPr>
        </p:nvGraphicFramePr>
        <p:xfrm>
          <a:off x="406574" y="4456807"/>
          <a:ext cx="10861675" cy="156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43" name="文档" r:id="rId7" imgW="10859770" imgH="1566443" progId="Word.Document.12">
                  <p:embed/>
                </p:oleObj>
              </mc:Choice>
              <mc:Fallback>
                <p:oleObj name="文档" r:id="rId7" imgW="10859770" imgH="15664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456807"/>
                        <a:ext cx="10861675" cy="156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406574" y="1034600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将方法一中的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代入，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αβx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5" name="圆角矩形 14">
            <a:hlinkClick r:id="rId9" action="ppaction://hlinksldjump"/>
          </p:cNvPr>
          <p:cNvSpPr/>
          <p:nvPr/>
        </p:nvSpPr>
        <p:spPr>
          <a:xfrm>
            <a:off x="1106375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085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814948"/>
            <a:ext cx="12190413" cy="31270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2061642"/>
            <a:ext cx="1184788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求一般的一元二次不等式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的解集，先求出一元二次方程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的根，再根据函数图象与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轴的相关位置确定一元二次不等式的解集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当两个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有关联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的不等式同时出现时，应注意根与系数的关系的应用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846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3188216" y="2063091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3188216" y="319390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3188216" y="432056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4503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-26590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的不等式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的解集为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的不等式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的解集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1341562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的解集为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是方程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的两根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9737558"/>
              </p:ext>
            </p:extLst>
          </p:nvPr>
        </p:nvGraphicFramePr>
        <p:xfrm>
          <a:off x="435272" y="2709714"/>
          <a:ext cx="9404350" cy="203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83" name="文档" r:id="rId4" imgW="9404964" imgH="2034753" progId="Word.Document.12">
                  <p:embed/>
                </p:oleObj>
              </mc:Choice>
              <mc:Fallback>
                <p:oleObj name="文档" r:id="rId4" imgW="9404964" imgH="20347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5272" y="2709714"/>
                        <a:ext cx="9404350" cy="2035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34566" y="3966330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代入所求不等式，得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815922"/>
              </p:ext>
            </p:extLst>
          </p:nvPr>
        </p:nvGraphicFramePr>
        <p:xfrm>
          <a:off x="478582" y="4787890"/>
          <a:ext cx="6980237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84" name="文档" r:id="rId7" imgW="7065254" imgH="1698436" progId="Word.Document.12">
                  <p:embed/>
                </p:oleObj>
              </mc:Choice>
              <mc:Fallback>
                <p:oleObj name="文档" r:id="rId7" imgW="7065254" imgH="16984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8582" y="4787890"/>
                        <a:ext cx="6980237" cy="167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220123"/>
              </p:ext>
            </p:extLst>
          </p:nvPr>
        </p:nvGraphicFramePr>
        <p:xfrm>
          <a:off x="348629" y="5694412"/>
          <a:ext cx="6970713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85" name="文档" r:id="rId10" imgW="7065254" imgH="1079972" progId="Word.Document.12">
                  <p:embed/>
                </p:oleObj>
              </mc:Choice>
              <mc:Fallback>
                <p:oleObj name="文档" r:id="rId10" imgW="7065254" imgH="10799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8629" y="5694412"/>
                        <a:ext cx="6970713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7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build="allAtOnce"/>
      <p:bldP spid="8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994726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58702" y="157160"/>
            <a:ext cx="8385605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不注意一元二次不等式二次项系数的正负致误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5360" y="1159759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若一元二次不等式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的解集为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的解集为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852742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误区警示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132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-26590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错解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由根与系数的关系得：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0262009"/>
              </p:ext>
            </p:extLst>
          </p:nvPr>
        </p:nvGraphicFramePr>
        <p:xfrm>
          <a:off x="305866" y="641716"/>
          <a:ext cx="9029700" cy="215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4" name="文档" r:id="rId4" imgW="9029298" imgH="2151200" progId="Word.Document.12">
                  <p:embed/>
                </p:oleObj>
              </mc:Choice>
              <mc:Fallback>
                <p:oleObj name="文档" r:id="rId4" imgW="9029298" imgH="21512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5866" y="641716"/>
                        <a:ext cx="9029700" cy="2151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62558" y="2360731"/>
            <a:ext cx="11614431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代入得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				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①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					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3}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0870" y="5662042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错因分析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式化为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式，忽略了二次项系数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的符号，并非同解变形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11036655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 9">
            <a:hlinkClick r:id="rId7" action="ppaction://hlinksldjump"/>
          </p:cNvPr>
          <p:cNvSpPr/>
          <p:nvPr/>
        </p:nvSpPr>
        <p:spPr>
          <a:xfrm>
            <a:off x="9616815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误区警示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56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158560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正解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由根与系数的关系得：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036655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误区警示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0461368"/>
              </p:ext>
            </p:extLst>
          </p:nvPr>
        </p:nvGraphicFramePr>
        <p:xfrm>
          <a:off x="323861" y="1000379"/>
          <a:ext cx="9029700" cy="215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7" name="文档" r:id="rId5" imgW="9029298" imgH="2154084" progId="Word.Document.12">
                  <p:embed/>
                </p:oleObj>
              </mc:Choice>
              <mc:Fallback>
                <p:oleObj name="文档" r:id="rId5" imgW="9029298" imgH="21540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3861" y="1000379"/>
                        <a:ext cx="9029700" cy="2151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169407" y="2749874"/>
            <a:ext cx="11614431" cy="392028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又由解集的形式知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上式化为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93053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1316123"/>
            <a:ext cx="12190413" cy="47779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 userDrawn="1"/>
          </p:nvSpPr>
          <p:spPr>
            <a:xfrm>
              <a:off x="148971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误区</a:t>
              </a:r>
              <a:r>
                <a:rPr lang="zh-CN" altLang="zh-CN" sz="30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警示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5431" y="1390418"/>
            <a:ext cx="11614431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注意隐含信息的提取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有些信息是隐含在题设的条件中的，适当挖掘题设信息可较好地完成对解答题目不明信息的突破，如本例借助不等式及其解集的对应关系得出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这一关键信息，从而避免不必要的讨论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三个二次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二次函数的零点，就是相应一元二次方程的根，也是相应一元二次不等式解集的分界点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7798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406574" y="1687618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下面所给关于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的几个不等式：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其中一定为一元二次不等式的有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D.4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4566" y="432534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一定是一元二次不等式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27979" y="2349760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18542" y="173582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457214" y="837506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6169513"/>
              </p:ext>
            </p:extLst>
          </p:nvPr>
        </p:nvGraphicFramePr>
        <p:xfrm>
          <a:off x="190550" y="693490"/>
          <a:ext cx="10969625" cy="146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7" name="文档" r:id="rId9" imgW="10969159" imgH="1465138" progId="Word.Document.12">
                  <p:embed/>
                </p:oleObj>
              </mc:Choice>
              <mc:Fallback>
                <p:oleObj name="文档" r:id="rId9" imgW="10969159" imgH="14651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0550" y="693490"/>
                        <a:ext cx="10969625" cy="1465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354988"/>
              </p:ext>
            </p:extLst>
          </p:nvPr>
        </p:nvGraphicFramePr>
        <p:xfrm>
          <a:off x="262558" y="3282256"/>
          <a:ext cx="10820400" cy="216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8" name="文档" r:id="rId12" imgW="10969159" imgH="2206719" progId="Word.Document.12">
                  <p:embed/>
                </p:oleObj>
              </mc:Choice>
              <mc:Fallback>
                <p:oleObj name="文档" r:id="rId12" imgW="10969159" imgH="22067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62558" y="3282256"/>
                        <a:ext cx="10820400" cy="2163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4401" y="1413570"/>
            <a:ext cx="11499437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是不等式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的解，则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3339" y="2039581"/>
            <a:ext cx="2208197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4566" y="271952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是不等式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的解，把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代入不等式得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，解得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1" grpId="0"/>
      <p:bldP spid="21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4566" y="101400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不等式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的解集为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566" y="173582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易得方程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的两根为－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4,1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，所以不等式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的解集为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4,1).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03118" y="952154"/>
            <a:ext cx="1371114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4,1)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203156"/>
              </p:ext>
            </p:extLst>
          </p:nvPr>
        </p:nvGraphicFramePr>
        <p:xfrm>
          <a:off x="517789" y="3285778"/>
          <a:ext cx="11004550" cy="183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42" name="文档" r:id="rId9" imgW="10999385" imgH="1844040" progId="Word.Document.12">
                  <p:embed/>
                </p:oleObj>
              </mc:Choice>
              <mc:Fallback>
                <p:oleObj name="文档" r:id="rId9" imgW="10999385" imgH="184404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789" y="3285778"/>
                        <a:ext cx="11004550" cy="1839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334566" y="467306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的不等式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的解集为空集，求实数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4566" y="180783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时，原不等式化为－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解集非空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4885159"/>
              </p:ext>
            </p:extLst>
          </p:nvPr>
        </p:nvGraphicFramePr>
        <p:xfrm>
          <a:off x="406574" y="4542209"/>
          <a:ext cx="11004550" cy="183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43" name="文档" r:id="rId12" imgW="10999385" imgH="1847285" progId="Word.Document.12">
                  <p:embed/>
                </p:oleObj>
              </mc:Choice>
              <mc:Fallback>
                <p:oleObj name="文档" r:id="rId12" imgW="10999385" imgH="184728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542209"/>
                        <a:ext cx="11004550" cy="1839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4592196"/>
              </p:ext>
            </p:extLst>
          </p:nvPr>
        </p:nvGraphicFramePr>
        <p:xfrm>
          <a:off x="315595" y="5541441"/>
          <a:ext cx="3900488" cy="112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44" name="文档" r:id="rId15" imgW="3903051" imgH="1127560" progId="Word.Document.12">
                  <p:embed/>
                </p:oleObj>
              </mc:Choice>
              <mc:Fallback>
                <p:oleObj name="文档" r:id="rId15" imgW="3903051" imgH="112756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595" y="5541441"/>
                        <a:ext cx="3900488" cy="1128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0550" y="65293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宋体"/>
                <a:ea typeface="微软雅黑"/>
                <a:cs typeface="Times New Roman"/>
              </a:rPr>
              <a:t>知识点一　一元二次不等式的概念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456159"/>
              </p:ext>
            </p:extLst>
          </p:nvPr>
        </p:nvGraphicFramePr>
        <p:xfrm>
          <a:off x="406574" y="1731255"/>
          <a:ext cx="11449272" cy="4372615"/>
        </p:xfrm>
        <a:graphic>
          <a:graphicData uri="http://schemas.openxmlformats.org/drawingml/2006/table">
            <a:tbl>
              <a:tblPr/>
              <a:tblGrid>
                <a:gridCol w="2252655"/>
                <a:gridCol w="9196617"/>
              </a:tblGrid>
              <a:tr h="548734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一元二次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不等式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370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定义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只含有一个未知数，并且未知数的最高次数是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的不等式，叫做一元二次不等式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54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表达式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ax</a:t>
                      </a:r>
                      <a:r>
                        <a:rPr lang="en-US" sz="2800" kern="100" baseline="30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bx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＞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ax</a:t>
                      </a:r>
                      <a:r>
                        <a:rPr lang="en-US" sz="2800" kern="100" baseline="30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bx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＜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ax</a:t>
                      </a:r>
                      <a:r>
                        <a:rPr lang="en-US" sz="2800" kern="100" baseline="30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bx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≥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ax</a:t>
                      </a:r>
                      <a:r>
                        <a:rPr lang="en-US" sz="2800" kern="100" baseline="30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bx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≤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，其中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≠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均为常数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6409" y="785818"/>
            <a:ext cx="11499437" cy="60844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解一元二次不等式的常见方法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图象法：由一元二次方程、一元二次不等式及二次函数的关系，可以得到解一元二次不等式的一般步骤：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化不等式为标准形式：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求方程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的根，并画出对应函数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图象的简图；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由图象得出不等式的解集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代数法：将所给不等式化为一般式后借助因式分解或配方求解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，则可得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，则可得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有口诀如下：大于取两边，小于取中间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693490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含参数的一元二次不等式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在解含参数的一元二次不等式时，往往要对参数进行分类讨论，为了做到分类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不重不漏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，讨论需从如下三个方面进行考虑：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关于不等式类型的讨论：二次项系数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关于不等式对应的方程的根的讨论：二根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，一根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，无根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关于不等式对应的方程的根的大小的讨论：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2003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2" descr="F:\创新A5幻灯片图荷花水墨画\t012e0eb70cf0ce46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7635" y="4293890"/>
            <a:ext cx="3430911" cy="2573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014387"/>
              </p:ext>
            </p:extLst>
          </p:nvPr>
        </p:nvGraphicFramePr>
        <p:xfrm>
          <a:off x="478582" y="693490"/>
          <a:ext cx="10729190" cy="5688632"/>
        </p:xfrm>
        <a:graphic>
          <a:graphicData uri="http://schemas.openxmlformats.org/drawingml/2006/table">
            <a:tbl>
              <a:tblPr/>
              <a:tblGrid>
                <a:gridCol w="452743"/>
                <a:gridCol w="3961524"/>
                <a:gridCol w="6314923"/>
              </a:tblGrid>
              <a:tr h="1422158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解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集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ax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bx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＞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≠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解集是使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f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ax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bx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的函数值为正数的自变量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的取值集合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21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ax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bx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＜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≠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解集是使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f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ax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bx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的函数值为负数的自变量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的取值集合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21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ax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bx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≥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≠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解集是使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f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ax</a:t>
                      </a:r>
                      <a:r>
                        <a:rPr lang="en-US" sz="2800" kern="100" baseline="30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bx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的函数值大于或等于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的自变量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的取值集合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21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ax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bx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≤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≠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解集是使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f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ax</a:t>
                      </a:r>
                      <a:r>
                        <a:rPr lang="en-US" sz="2800" kern="100" baseline="30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bx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的函数值小于或等于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的自变量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的取值集合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733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2817767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是，符合定义；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不是，因为未知数的最高次数是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，不符合定义；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不是，当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时，它是一元一次不等式，当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时，它含有两个变量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不是，当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时，不符合一元二次不等式的定义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837506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下列不等式是一元二次不等式的有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为常数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130366" y="6658148"/>
            <a:ext cx="105415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5486" y="92639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①②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8633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2558" y="736417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一元二次不等式的解法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三个二次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的关系我们可以解一元二次不等式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解一元二次不等式的一般步骤：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将不等式变形，使一端为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且二次项系数大于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计算相应的判别式；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时，求出相应的一元二次方程的根；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根据对应二次函数的图象，写出不等式的解集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9219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2558" y="117426"/>
            <a:ext cx="1116124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</a:t>
            </a:r>
            <a:r>
              <a:rPr lang="en-US" altLang="zh-CN" sz="2800" b="1" kern="100" dirty="0">
                <a:solidFill>
                  <a:srgbClr val="0000FF"/>
                </a:solidFill>
                <a:latin typeface="宋体"/>
                <a:ea typeface="微软雅黑"/>
                <a:cs typeface="Times New Roman"/>
              </a:rPr>
              <a:t>“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三个二次</a:t>
            </a:r>
            <a:r>
              <a:rPr lang="en-US" altLang="zh-CN" sz="2800" b="1" kern="100" dirty="0">
                <a:solidFill>
                  <a:srgbClr val="0000FF"/>
                </a:solidFill>
                <a:latin typeface="宋体"/>
                <a:ea typeface="微软雅黑"/>
                <a:cs typeface="Times New Roman"/>
              </a:rPr>
              <a:t>”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(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二次函数、一元二次方程、一元二次不等式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 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                      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的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关系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660843"/>
              </p:ext>
            </p:extLst>
          </p:nvPr>
        </p:nvGraphicFramePr>
        <p:xfrm>
          <a:off x="406574" y="1567746"/>
          <a:ext cx="11305257" cy="4956457"/>
        </p:xfrm>
        <a:graphic>
          <a:graphicData uri="http://schemas.openxmlformats.org/drawingml/2006/table">
            <a:tbl>
              <a:tblPr/>
              <a:tblGrid>
                <a:gridCol w="2903730"/>
                <a:gridCol w="2903730"/>
                <a:gridCol w="2903730"/>
                <a:gridCol w="2594067"/>
              </a:tblGrid>
              <a:tr h="8016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Δ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 baseline="30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ac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Δ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＞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Δ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Δ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＜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06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ax</a:t>
                      </a:r>
                      <a:r>
                        <a:rPr lang="en-US" sz="2800" kern="100" baseline="30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bx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＞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0)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的图象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宋体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41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ax</a:t>
                      </a:r>
                      <a:r>
                        <a:rPr lang="en-US" sz="2800" kern="100" baseline="30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bx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＞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0)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的根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有两个不相等的实根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，且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＜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有两个相等的实数根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没有实数根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5846" name="Picture 6" descr="E:\张红\2016\幻灯片\同步\创新设计\数学\人A 必修5\新建文件夹\A81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958" y="2632760"/>
            <a:ext cx="1739263" cy="1716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5" name="Picture 5" descr="E:\张红\2016\幻灯片\同步\创新设计\数学\人A 必修5\新建文件夹\A82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154" y="2743882"/>
            <a:ext cx="1622324" cy="1601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 descr="E:\张红\2016\幻灯片\同步\创新设计\数学\人A 必修5\新建文件夹\A83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5606" y="2709714"/>
            <a:ext cx="1784556" cy="169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892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293288"/>
              </p:ext>
            </p:extLst>
          </p:nvPr>
        </p:nvGraphicFramePr>
        <p:xfrm>
          <a:off x="406575" y="1125538"/>
          <a:ext cx="10513167" cy="4500501"/>
        </p:xfrm>
        <a:graphic>
          <a:graphicData uri="http://schemas.openxmlformats.org/drawingml/2006/table">
            <a:tbl>
              <a:tblPr/>
              <a:tblGrid>
                <a:gridCol w="2940718"/>
                <a:gridCol w="2940718"/>
                <a:gridCol w="2940718"/>
                <a:gridCol w="1691013"/>
              </a:tblGrid>
              <a:tr h="20882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ax</a:t>
                      </a:r>
                      <a:r>
                        <a:rPr lang="en-US" sz="2800" kern="100" baseline="30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bx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＞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＞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0)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的解集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{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|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＜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或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＞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}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R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22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ax</a:t>
                      </a:r>
                      <a:r>
                        <a:rPr lang="en-US" sz="2800" kern="100" baseline="30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bx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＜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＞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0)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的解集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{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|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＜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＜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}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500" kern="100" dirty="0">
                          <a:effectLst/>
                          <a:latin typeface="宋体"/>
                          <a:ea typeface="MS Mincho"/>
                          <a:cs typeface="MS Mincho"/>
                        </a:rPr>
                        <a:t>∅</a:t>
                      </a:r>
                      <a:endParaRPr lang="zh-CN" sz="35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500" kern="100" dirty="0">
                          <a:effectLst/>
                          <a:latin typeface="宋体"/>
                          <a:ea typeface="MS Mincho"/>
                          <a:cs typeface="MS Mincho"/>
                        </a:rPr>
                        <a:t>∅</a:t>
                      </a:r>
                      <a:endParaRPr lang="zh-CN" sz="35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9285493"/>
              </p:ext>
            </p:extLst>
          </p:nvPr>
        </p:nvGraphicFramePr>
        <p:xfrm>
          <a:off x="6722466" y="1773610"/>
          <a:ext cx="3405188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4" name="文档" r:id="rId4" imgW="3405134" imgH="1320527" progId="Word.Document.12">
                  <p:embed/>
                </p:oleObj>
              </mc:Choice>
              <mc:Fallback>
                <p:oleObj name="文档" r:id="rId4" imgW="3405134" imgH="132052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22466" y="1773610"/>
                        <a:ext cx="3405188" cy="132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740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</TotalTime>
  <Words>1755</Words>
  <Application>Microsoft Office PowerPoint</Application>
  <PresentationFormat>自定义</PresentationFormat>
  <Paragraphs>249</Paragraphs>
  <Slides>42</Slides>
  <Notes>0</Notes>
  <HiddenSlides>13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4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917</cp:revision>
  <dcterms:created xsi:type="dcterms:W3CDTF">2014-10-15T07:25:01Z</dcterms:created>
  <dcterms:modified xsi:type="dcterms:W3CDTF">2016-04-24T03:13:14Z</dcterms:modified>
</cp:coreProperties>
</file>