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93" r:id="rId6"/>
    <p:sldId id="504" r:id="rId7"/>
    <p:sldId id="455" r:id="rId8"/>
    <p:sldId id="278" r:id="rId9"/>
    <p:sldId id="482" r:id="rId10"/>
    <p:sldId id="309" r:id="rId11"/>
    <p:sldId id="457" r:id="rId12"/>
    <p:sldId id="486" r:id="rId13"/>
    <p:sldId id="459" r:id="rId14"/>
    <p:sldId id="460" r:id="rId15"/>
    <p:sldId id="461" r:id="rId16"/>
    <p:sldId id="462" r:id="rId17"/>
    <p:sldId id="490" r:id="rId18"/>
    <p:sldId id="505" r:id="rId19"/>
    <p:sldId id="506" r:id="rId20"/>
    <p:sldId id="494" r:id="rId21"/>
    <p:sldId id="495" r:id="rId22"/>
    <p:sldId id="498" r:id="rId23"/>
    <p:sldId id="499" r:id="rId24"/>
    <p:sldId id="500" r:id="rId25"/>
    <p:sldId id="507" r:id="rId26"/>
    <p:sldId id="508" r:id="rId27"/>
    <p:sldId id="361" r:id="rId28"/>
    <p:sldId id="424" r:id="rId29"/>
    <p:sldId id="447" r:id="rId30"/>
    <p:sldId id="448" r:id="rId31"/>
    <p:sldId id="423" r:id="rId32"/>
    <p:sldId id="509" r:id="rId33"/>
    <p:sldId id="475" r:id="rId34"/>
    <p:sldId id="451" r:id="rId35"/>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75" d="100"/>
          <a:sy n="75" d="100"/>
        </p:scale>
        <p:origin x="-470" y="-34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4"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5.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17.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3.docx"/></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6.docx"/><Relationship Id="rId13" Type="http://schemas.openxmlformats.org/officeDocument/2006/relationships/oleObject" Target="../embeddings/oleObject8.bin"/><Relationship Id="rId3" Type="http://schemas.openxmlformats.org/officeDocument/2006/relationships/oleObject" Target="../embeddings/oleObject5.bin"/><Relationship Id="rId7" Type="http://schemas.openxmlformats.org/officeDocument/2006/relationships/oleObject" Target="../embeddings/oleObject6.bin"/><Relationship Id="rId12" Type="http://schemas.openxmlformats.org/officeDocument/2006/relationships/image" Target="../media/image14.e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6.png"/><Relationship Id="rId11" Type="http://schemas.openxmlformats.org/officeDocument/2006/relationships/package" Target="../embeddings/Microsoft_Word___7.docx"/><Relationship Id="rId5" Type="http://schemas.openxmlformats.org/officeDocument/2006/relationships/image" Target="../media/image12.emf"/><Relationship Id="rId15" Type="http://schemas.openxmlformats.org/officeDocument/2006/relationships/image" Target="../media/image15.emf"/><Relationship Id="rId10" Type="http://schemas.openxmlformats.org/officeDocument/2006/relationships/oleObject" Target="../embeddings/oleObject7.bin"/><Relationship Id="rId4" Type="http://schemas.openxmlformats.org/officeDocument/2006/relationships/package" Target="../embeddings/Microsoft_Word___5.docx"/><Relationship Id="rId9" Type="http://schemas.openxmlformats.org/officeDocument/2006/relationships/image" Target="../media/image13.emf"/><Relationship Id="rId14" Type="http://schemas.openxmlformats.org/officeDocument/2006/relationships/package" Target="../embeddings/Microsoft_Word___8.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7.e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0.bin"/><Relationship Id="rId7" Type="http://schemas.openxmlformats.org/officeDocument/2006/relationships/package" Target="../embeddings/Microsoft_Word___11.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1.bin"/><Relationship Id="rId5" Type="http://schemas.openxmlformats.org/officeDocument/2006/relationships/image" Target="../media/image18.emf"/><Relationship Id="rId10" Type="http://schemas.openxmlformats.org/officeDocument/2006/relationships/image" Target="../media/image20.png"/><Relationship Id="rId4" Type="http://schemas.openxmlformats.org/officeDocument/2006/relationships/package" Target="../embeddings/Microsoft_Word___10.docx"/><Relationship Id="rId9"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21.emf"/><Relationship Id="rId5" Type="http://schemas.openxmlformats.org/officeDocument/2006/relationships/package" Target="../embeddings/Microsoft_Word___12.docx"/><Relationship Id="rId4" Type="http://schemas.openxmlformats.org/officeDocument/2006/relationships/oleObject" Target="../embeddings/oleObject12.bin"/></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23.emf"/><Relationship Id="rId5" Type="http://schemas.openxmlformats.org/officeDocument/2006/relationships/package" Target="../embeddings/Microsoft_Word___13.docx"/><Relationship Id="rId4" Type="http://schemas.openxmlformats.org/officeDocument/2006/relationships/oleObject" Target="../embeddings/oleObject13.bin"/></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oleObject" Target="../embeddings/oleObject14.bin"/><Relationship Id="rId7"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26.png"/><Relationship Id="rId5" Type="http://schemas.openxmlformats.org/officeDocument/2006/relationships/image" Target="../media/image24.emf"/><Relationship Id="rId10" Type="http://schemas.openxmlformats.org/officeDocument/2006/relationships/slide" Target="slide3.xml"/><Relationship Id="rId4" Type="http://schemas.openxmlformats.org/officeDocument/2006/relationships/package" Target="../embeddings/Microsoft_Word___14.docx"/><Relationship Id="rId9" Type="http://schemas.openxmlformats.org/officeDocument/2006/relationships/image" Target="../media/image25.emf"/></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image" Target="../media/image28.png"/><Relationship Id="rId7" Type="http://schemas.openxmlformats.org/officeDocument/2006/relationships/slide" Target="slide30.xml"/><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 Id="rId9" Type="http://schemas.openxmlformats.org/officeDocument/2006/relationships/slide" Target="slide32.xml"/></Relationships>
</file>

<file path=ppt/slides/_rels/slide29.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2.xml"/><Relationship Id="rId3" Type="http://schemas.openxmlformats.org/officeDocument/2006/relationships/oleObject" Target="../embeddings/oleObject16.bin"/><Relationship Id="rId7" Type="http://schemas.openxmlformats.org/officeDocument/2006/relationships/image" Target="../media/image31.tif"/><Relationship Id="rId12" Type="http://schemas.openxmlformats.org/officeDocument/2006/relationships/slide" Target="slide31.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30.tif"/><Relationship Id="rId11" Type="http://schemas.openxmlformats.org/officeDocument/2006/relationships/slide" Target="slide30.xml"/><Relationship Id="rId5" Type="http://schemas.openxmlformats.org/officeDocument/2006/relationships/image" Target="../media/image29.emf"/><Relationship Id="rId10" Type="http://schemas.openxmlformats.org/officeDocument/2006/relationships/slide" Target="slide29.xml"/><Relationship Id="rId4" Type="http://schemas.openxmlformats.org/officeDocument/2006/relationships/package" Target="../embeddings/Microsoft_Word___16.docx"/><Relationship Id="rId9"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7.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8.docx"/><Relationship Id="rId13" Type="http://schemas.openxmlformats.org/officeDocument/2006/relationships/slide" Target="slide30.xml"/><Relationship Id="rId3" Type="http://schemas.openxmlformats.org/officeDocument/2006/relationships/oleObject" Target="../embeddings/oleObject17.bin"/><Relationship Id="rId7" Type="http://schemas.openxmlformats.org/officeDocument/2006/relationships/oleObject" Target="../embeddings/oleObject18.bin"/><Relationship Id="rId12" Type="http://schemas.openxmlformats.org/officeDocument/2006/relationships/slide" Target="slide29.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34.png"/><Relationship Id="rId11" Type="http://schemas.openxmlformats.org/officeDocument/2006/relationships/slide" Target="slide28.xml"/><Relationship Id="rId5" Type="http://schemas.openxmlformats.org/officeDocument/2006/relationships/image" Target="../media/image32.emf"/><Relationship Id="rId15" Type="http://schemas.openxmlformats.org/officeDocument/2006/relationships/slide" Target="slide32.xml"/><Relationship Id="rId10" Type="http://schemas.openxmlformats.org/officeDocument/2006/relationships/slide" Target="slide27.xml"/><Relationship Id="rId4" Type="http://schemas.openxmlformats.org/officeDocument/2006/relationships/package" Target="../embeddings/Microsoft_Word___17.docx"/><Relationship Id="rId9" Type="http://schemas.openxmlformats.org/officeDocument/2006/relationships/image" Target="../media/image33.emf"/><Relationship Id="rId14" Type="http://schemas.openxmlformats.org/officeDocument/2006/relationships/slide" Target="slide31.xml"/></Relationships>
</file>

<file path=ppt/slides/_rels/slide32.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oleObject" Target="../embeddings/oleObject19.bin"/><Relationship Id="rId7" Type="http://schemas.openxmlformats.org/officeDocument/2006/relationships/slide" Target="slide27.xml"/><Relationship Id="rId12" Type="http://schemas.openxmlformats.org/officeDocument/2006/relationships/slide" Target="slide32.xml"/><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36.png"/><Relationship Id="rId11" Type="http://schemas.openxmlformats.org/officeDocument/2006/relationships/slide" Target="slide31.xml"/><Relationship Id="rId5" Type="http://schemas.openxmlformats.org/officeDocument/2006/relationships/image" Target="../media/image35.emf"/><Relationship Id="rId10" Type="http://schemas.openxmlformats.org/officeDocument/2006/relationships/slide" Target="slide30.xml"/><Relationship Id="rId4" Type="http://schemas.openxmlformats.org/officeDocument/2006/relationships/package" Target="../embeddings/Microsoft_Word___19.docx"/><Relationship Id="rId9" Type="http://schemas.openxmlformats.org/officeDocument/2006/relationships/slide" Target="slide29.xml"/></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1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83998" y="1861648"/>
            <a:ext cx="10327832" cy="2492990"/>
          </a:xfrm>
          <a:prstGeom prst="rect">
            <a:avLst/>
          </a:prstGeom>
          <a:noFill/>
        </p:spPr>
        <p:txBody>
          <a:bodyPr wrap="square" rtlCol="0">
            <a:spAutoFit/>
          </a:bodyPr>
          <a:lstStyle/>
          <a:p>
            <a:pPr>
              <a:lnSpc>
                <a:spcPct val="13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3.3.1</a:t>
            </a:r>
            <a:r>
              <a:rPr lang="zh-CN"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二元一次等式</a:t>
            </a:r>
            <a:endPar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a:p>
            <a:pPr>
              <a:lnSpc>
                <a:spcPct val="13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组</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与平面区域</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8" name="矩形 7"/>
          <p:cNvSpPr>
            <a:spLocks noChangeArrowheads="1"/>
          </p:cNvSpPr>
          <p:nvPr/>
        </p:nvSpPr>
        <p:spPr bwMode="auto">
          <a:xfrm>
            <a:off x="1383998" y="1413570"/>
            <a:ext cx="67687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Times New Roman" pitchFamily="18" charset="0"/>
                <a:ea typeface="微软雅黑" pitchFamily="34" charset="-122"/>
              </a:rPr>
              <a:t>第三章　</a:t>
            </a:r>
            <a:r>
              <a:rPr lang="en-US" altLang="zh-CN" sz="1600" i="1" dirty="0" smtClean="0">
                <a:solidFill>
                  <a:schemeClr val="accent6">
                    <a:lumMod val="75000"/>
                  </a:schemeClr>
                </a:solidFill>
                <a:latin typeface="Times New Roman" pitchFamily="18" charset="0"/>
                <a:ea typeface="微软雅黑" pitchFamily="34" charset="-122"/>
              </a:rPr>
              <a:t>§ 3.3</a:t>
            </a:r>
            <a:r>
              <a:rPr lang="zh-CN" altLang="en-US" sz="1600" i="1" dirty="0" smtClean="0">
                <a:solidFill>
                  <a:schemeClr val="accent6">
                    <a:lumMod val="75000"/>
                  </a:schemeClr>
                </a:solidFill>
                <a:latin typeface="Times New Roman" pitchFamily="18" charset="0"/>
                <a:ea typeface="微软雅黑" pitchFamily="34" charset="-122"/>
              </a:rPr>
              <a:t>  二元一次不等式</a:t>
            </a:r>
            <a:r>
              <a:rPr lang="en-US" altLang="zh-CN" sz="1600" i="1" dirty="0" smtClean="0">
                <a:solidFill>
                  <a:schemeClr val="accent6">
                    <a:lumMod val="75000"/>
                  </a:schemeClr>
                </a:solidFill>
                <a:latin typeface="Times New Roman" pitchFamily="18" charset="0"/>
                <a:ea typeface="微软雅黑" pitchFamily="34" charset="-122"/>
              </a:rPr>
              <a:t>(</a:t>
            </a:r>
            <a:r>
              <a:rPr lang="zh-CN" altLang="en-US" sz="1600" i="1" dirty="0" smtClean="0">
                <a:solidFill>
                  <a:schemeClr val="accent6">
                    <a:lumMod val="75000"/>
                  </a:schemeClr>
                </a:solidFill>
                <a:latin typeface="Times New Roman" pitchFamily="18" charset="0"/>
                <a:ea typeface="微软雅黑" pitchFamily="34" charset="-122"/>
              </a:rPr>
              <a:t>组</a:t>
            </a:r>
            <a:r>
              <a:rPr lang="en-US" altLang="zh-CN" sz="1600" i="1" dirty="0" smtClean="0">
                <a:solidFill>
                  <a:schemeClr val="accent6">
                    <a:lumMod val="75000"/>
                  </a:schemeClr>
                </a:solidFill>
                <a:latin typeface="Times New Roman" pitchFamily="18" charset="0"/>
                <a:ea typeface="微软雅黑" pitchFamily="34" charset="-122"/>
              </a:rPr>
              <a:t>)</a:t>
            </a:r>
            <a:r>
              <a:rPr lang="zh-CN" altLang="en-US" sz="1600" i="1" dirty="0" smtClean="0">
                <a:solidFill>
                  <a:schemeClr val="accent6">
                    <a:lumMod val="75000"/>
                  </a:schemeClr>
                </a:solidFill>
                <a:latin typeface="Times New Roman" pitchFamily="18" charset="0"/>
                <a:ea typeface="微软雅黑" pitchFamily="34" charset="-122"/>
              </a:rPr>
              <a:t>与简单的线性规划问题</a:t>
            </a:r>
            <a:endParaRPr lang="zh-CN" altLang="en-US" sz="1600" i="1" dirty="0">
              <a:solidFill>
                <a:schemeClr val="accent6">
                  <a:lumMod val="75000"/>
                </a:schemeClr>
              </a:solidFill>
              <a:latin typeface="Times New Roman" pitchFamily="18" charset="0"/>
            </a:endParaRPr>
          </a:p>
        </p:txBody>
      </p:sp>
      <p:pic>
        <p:nvPicPr>
          <p:cNvPr id="47106" name="Picture 2" descr="F:\创新A5幻灯片图荷花水墨画\t017aa83e047d423ea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9484" y="4293890"/>
            <a:ext cx="3420930" cy="2565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736584"/>
            <a:ext cx="12190413" cy="349341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211824" y="1773610"/>
            <a:ext cx="11614431"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a:ea typeface="华文细黑"/>
                <a:cs typeface="Times New Roman"/>
              </a:rPr>
              <a:t>应用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以直线定界，以特殊点定域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的方法画平面区域，先画直线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，取点代入</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验证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在取点时，若直线不过原点，一般用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原点定域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；若直线过原点，则可取点</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(0,1)</a:t>
            </a:r>
            <a:r>
              <a:rPr lang="zh-CN" altLang="zh-CN" sz="2800" kern="100" dirty="0">
                <a:latin typeface="Times New Roman"/>
                <a:ea typeface="华文细黑"/>
                <a:cs typeface="Times New Roman"/>
              </a:rPr>
              <a:t>，这样可以简化运算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画出所求区域，若包括边界，则把边界画成实线；若不包括边界，则把边界画成虚线</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415" y="367671"/>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在平面直角坐标系中，画出满足下列条件的点表示的区域</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1805064"/>
            <a:ext cx="1161443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不等式表示的平面区域如图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所示，</a:t>
            </a:r>
            <a:endParaRPr lang="zh-CN" altLang="zh-CN" sz="1050" kern="100" dirty="0">
              <a:effectLst/>
              <a:latin typeface="宋体"/>
              <a:cs typeface="Courier New"/>
            </a:endParaRPr>
          </a:p>
        </p:txBody>
      </p:sp>
      <p:pic>
        <p:nvPicPr>
          <p:cNvPr id="9338" name="Picture 122" descr="\\贾文\贾文\傆文件\2016源文件\创新 数学 人A 必修5\A88.TIF"/>
          <p:cNvPicPr>
            <a:picLocks noChangeAspect="1" noChangeArrowheads="1"/>
          </p:cNvPicPr>
          <p:nvPr/>
        </p:nvPicPr>
        <p:blipFill rotWithShape="1">
          <a:blip r:embed="rId2">
            <a:extLst>
              <a:ext uri="{28A0092B-C50C-407E-A947-70E740481C1C}">
                <a14:useLocalDpi xmlns:a14="http://schemas.microsoft.com/office/drawing/2010/main" val="0"/>
              </a:ext>
            </a:extLst>
          </a:blip>
          <a:srcRect r="48143"/>
          <a:stretch>
            <a:fillRect/>
          </a:stretch>
        </p:blipFill>
        <p:spPr bwMode="auto">
          <a:xfrm>
            <a:off x="3358902" y="2709714"/>
            <a:ext cx="4255975" cy="3668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9338"/>
                                        </p:tgtEl>
                                        <p:attrNameLst>
                                          <p:attrName>style.visibility</p:attrName>
                                        </p:attrNameLst>
                                      </p:cBhvr>
                                      <p:to>
                                        <p:strVal val="visible"/>
                                      </p:to>
                                    </p:set>
                                    <p:animEffect transition="in" filter="blinds(horizontal)">
                                      <p:cBhvr>
                                        <p:cTn id="10" dur="500"/>
                                        <p:tgtEl>
                                          <p:spTgt spid="933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9338"/>
                                        </p:tgtEl>
                                      </p:cBhvr>
                                    </p:animEffect>
                                    <p:set>
                                      <p:cBhvr>
                                        <p:cTn id="18" dur="1" fill="hold">
                                          <p:stCondLst>
                                            <p:cond delay="499"/>
                                          </p:stCondLst>
                                        </p:cTn>
                                        <p:tgtEl>
                                          <p:spTgt spid="933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17850" y="837506"/>
            <a:ext cx="11966360" cy="211019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先画出直线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，由于直线上的点满足</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，故将其画成实线</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取原点</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，代入</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中，得</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，所以原点</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不在不等式</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表示的平面区域内，则不等式表示的平面区域如图</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241415" y="45418"/>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33794" name="Picture 2" descr="\\贾文\贾文\傆文件\2016源文件\创新 数学 人A 必修5\A88.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3555"/>
          <a:stretch>
            <a:fillRect/>
          </a:stretch>
        </p:blipFill>
        <p:spPr bwMode="auto">
          <a:xfrm>
            <a:off x="3782049" y="3118899"/>
            <a:ext cx="3465285" cy="333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535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3794"/>
                                        </p:tgtEl>
                                        <p:attrNameLst>
                                          <p:attrName>style.visibility</p:attrName>
                                        </p:attrNameLst>
                                      </p:cBhvr>
                                      <p:to>
                                        <p:strVal val="visible"/>
                                      </p:to>
                                    </p:set>
                                    <p:animEffect transition="in" filter="blinds(horizontal)">
                                      <p:cBhvr>
                                        <p:cTn id="15" dur="500"/>
                                        <p:tgtEl>
                                          <p:spTgt spid="3379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7">
                                            <p:txEl>
                                              <p:pRg st="0" end="0"/>
                                            </p:txEl>
                                          </p:spTgt>
                                        </p:tgtEl>
                                      </p:cBhvr>
                                    </p:animEffect>
                                    <p:set>
                                      <p:cBhvr>
                                        <p:cTn id="20" dur="1" fill="hold">
                                          <p:stCondLst>
                                            <p:cond delay="499"/>
                                          </p:stCondLst>
                                        </p:cTn>
                                        <p:tgtEl>
                                          <p:spTgt spid="7">
                                            <p:txEl>
                                              <p:pRg st="0" end="0"/>
                                            </p:txEl>
                                          </p:spTgt>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7">
                                            <p:txEl>
                                              <p:pRg st="1" end="1"/>
                                            </p:txEl>
                                          </p:spTgt>
                                        </p:tgtEl>
                                      </p:cBhvr>
                                    </p:animEffect>
                                    <p:set>
                                      <p:cBhvr>
                                        <p:cTn id="23" dur="1" fill="hold">
                                          <p:stCondLst>
                                            <p:cond delay="499"/>
                                          </p:stCondLst>
                                        </p:cTn>
                                        <p:tgtEl>
                                          <p:spTgt spid="7">
                                            <p:txEl>
                                              <p:pRg st="1" end="1"/>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33794"/>
                                        </p:tgtEl>
                                      </p:cBhvr>
                                    </p:animEffect>
                                    <p:set>
                                      <p:cBhvr>
                                        <p:cTn id="26" dur="1" fill="hold">
                                          <p:stCondLst>
                                            <p:cond delay="499"/>
                                          </p:stCondLst>
                                        </p:cTn>
                                        <p:tgtEl>
                                          <p:spTgt spid="3379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18943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题型二　二元一次不等式组表示的平面区域</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74165577"/>
              </p:ext>
            </p:extLst>
          </p:nvPr>
        </p:nvGraphicFramePr>
        <p:xfrm>
          <a:off x="334566" y="1103412"/>
          <a:ext cx="10158412" cy="2038350"/>
        </p:xfrm>
        <a:graphic>
          <a:graphicData uri="http://schemas.openxmlformats.org/presentationml/2006/ole">
            <mc:AlternateContent xmlns:mc="http://schemas.openxmlformats.org/markup-compatibility/2006">
              <mc:Choice xmlns:v="urn:schemas-microsoft-com:vml" Requires="v">
                <p:oleObj spid="_x0000_s35855" name="文档" r:id="rId6" imgW="10159174" imgH="2037637" progId="Word.Document.12">
                  <p:embed/>
                </p:oleObj>
              </mc:Choice>
              <mc:Fallback>
                <p:oleObj name="文档" r:id="rId6" imgW="10159174" imgH="2037637" progId="Word.Document.12">
                  <p:embed/>
                  <p:pic>
                    <p:nvPicPr>
                      <p:cNvPr id="0" name=""/>
                      <p:cNvPicPr/>
                      <p:nvPr/>
                    </p:nvPicPr>
                    <p:blipFill>
                      <a:blip r:embed="rId7"/>
                      <a:stretch>
                        <a:fillRect/>
                      </a:stretch>
                    </p:blipFill>
                    <p:spPr>
                      <a:xfrm>
                        <a:off x="334566" y="1103412"/>
                        <a:ext cx="10158412" cy="2038350"/>
                      </a:xfrm>
                      <a:prstGeom prst="rect">
                        <a:avLst/>
                      </a:prstGeom>
                    </p:spPr>
                  </p:pic>
                </p:oleObj>
              </mc:Fallback>
            </mc:AlternateContent>
          </a:graphicData>
        </a:graphic>
      </p:graphicFrame>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10179" y="-26590"/>
            <a:ext cx="11847881" cy="3648154"/>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solidFill>
                  <a:srgbClr val="0000FF"/>
                </a:solidFill>
                <a:latin typeface="Times New Roman"/>
                <a:ea typeface="微软雅黑"/>
                <a:cs typeface="Times New Roman"/>
              </a:rPr>
              <a:t>解　</a:t>
            </a:r>
            <a:r>
              <a:rPr lang="zh-CN" altLang="zh-CN" sz="2600" kern="100" dirty="0">
                <a:latin typeface="Times New Roman"/>
                <a:ea typeface="华文细黑"/>
                <a:cs typeface="Times New Roman"/>
              </a:rPr>
              <a:t>先画出直线</a:t>
            </a:r>
            <a:r>
              <a:rPr lang="en-US" altLang="zh-CN" sz="2600" kern="100" dirty="0">
                <a:latin typeface="Times New Roman"/>
                <a:ea typeface="华文细黑"/>
                <a:cs typeface="Courier New"/>
              </a:rPr>
              <a:t>2</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，由于含有等号，所以画成实线</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50000"/>
              </a:lnSpc>
              <a:spcAft>
                <a:spcPts val="0"/>
              </a:spcAft>
            </a:pPr>
            <a:r>
              <a:rPr lang="zh-CN" altLang="zh-CN" sz="2600" kern="100" dirty="0">
                <a:latin typeface="Times New Roman"/>
                <a:ea typeface="华文细黑"/>
                <a:cs typeface="Times New Roman"/>
              </a:rPr>
              <a:t>取直线</a:t>
            </a:r>
            <a:r>
              <a:rPr lang="en-US" altLang="zh-CN" sz="2600" kern="100" dirty="0">
                <a:latin typeface="Times New Roman"/>
                <a:ea typeface="华文细黑"/>
                <a:cs typeface="Courier New"/>
              </a:rPr>
              <a:t>2</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左下方的区域的点</a:t>
            </a:r>
            <a:r>
              <a:rPr lang="en-US" altLang="zh-CN" sz="2600" kern="100" dirty="0">
                <a:latin typeface="Times New Roman"/>
                <a:ea typeface="华文细黑"/>
                <a:cs typeface="Courier New"/>
              </a:rPr>
              <a:t>(0,0)</a:t>
            </a:r>
            <a:r>
              <a:rPr lang="zh-CN" altLang="zh-CN" sz="2600" kern="100" dirty="0">
                <a:latin typeface="Times New Roman"/>
                <a:ea typeface="华文细黑"/>
                <a:cs typeface="Times New Roman"/>
              </a:rPr>
              <a:t>，由于</a:t>
            </a:r>
            <a:r>
              <a:rPr lang="en-US" altLang="zh-CN" sz="2600" kern="100" dirty="0">
                <a:latin typeface="Times New Roman"/>
                <a:ea typeface="华文细黑"/>
                <a:cs typeface="Courier New"/>
              </a:rPr>
              <a:t>2</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，所以不等式</a:t>
            </a:r>
            <a:r>
              <a:rPr lang="en-US" altLang="zh-CN" sz="2600" kern="100" dirty="0">
                <a:latin typeface="Times New Roman"/>
                <a:ea typeface="华文细黑"/>
                <a:cs typeface="Courier New"/>
              </a:rPr>
              <a:t>2</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4</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表示直线</a:t>
            </a:r>
            <a:r>
              <a:rPr lang="en-US" altLang="zh-CN" sz="2600" kern="100" dirty="0">
                <a:latin typeface="Times New Roman"/>
                <a:ea typeface="华文细黑"/>
                <a:cs typeface="Courier New"/>
              </a:rPr>
              <a:t>2</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及其左下方的区域</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50000"/>
              </a:lnSpc>
              <a:spcAft>
                <a:spcPts val="0"/>
              </a:spcAft>
            </a:pPr>
            <a:r>
              <a:rPr lang="zh-CN" altLang="zh-CN" sz="2600" kern="100" dirty="0">
                <a:latin typeface="Times New Roman"/>
                <a:ea typeface="华文细黑"/>
                <a:cs typeface="Times New Roman"/>
              </a:rPr>
              <a:t>同理对另外两个不等式选取合适的测试点，可得不等式</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表示直线</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2</a:t>
            </a:r>
            <a:r>
              <a:rPr lang="en-US" altLang="zh-CN" sz="2600" i="1" kern="100" dirty="0">
                <a:latin typeface="Times New Roman"/>
                <a:ea typeface="华文细黑"/>
                <a:cs typeface="Courier New"/>
              </a:rPr>
              <a:t>y</a:t>
            </a:r>
            <a:r>
              <a:rPr lang="zh-CN" altLang="zh-CN" sz="2600" kern="100" dirty="0">
                <a:latin typeface="Times New Roman"/>
                <a:ea typeface="华文细黑"/>
                <a:cs typeface="Times New Roman"/>
              </a:rPr>
              <a:t>右下方的区域，不等式</a:t>
            </a:r>
            <a:r>
              <a:rPr lang="en-US" altLang="zh-CN" sz="2600" i="1" kern="100" dirty="0">
                <a:latin typeface="Times New Roman"/>
                <a:ea typeface="华文细黑"/>
                <a:cs typeface="Courier New"/>
              </a:rPr>
              <a:t>y</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表示</a:t>
            </a:r>
            <a:r>
              <a:rPr lang="en-US" altLang="zh-CN" sz="2600" i="1" kern="100" dirty="0">
                <a:latin typeface="Times New Roman"/>
                <a:ea typeface="华文细黑"/>
                <a:cs typeface="Courier New"/>
              </a:rPr>
              <a:t>x</a:t>
            </a:r>
            <a:r>
              <a:rPr lang="zh-CN" altLang="zh-CN" sz="2600" kern="100" dirty="0">
                <a:latin typeface="Times New Roman"/>
                <a:ea typeface="华文细黑"/>
                <a:cs typeface="Times New Roman"/>
              </a:rPr>
              <a:t>轴及其上方的区域</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取三个区域的公共部分，就是上述不等式组所表示的平面区域，如图所示</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pic>
        <p:nvPicPr>
          <p:cNvPr id="11421" name="Picture 157" descr="\\贾文\贾文\傆文件\2016源文件\创新 数学 人A 必修5\A89.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00701" y="3600097"/>
            <a:ext cx="2899194" cy="289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圆角矩形 13">
            <a:hlinkClick r:id="rId3" action="ppaction://hlinksldjump"/>
          </p:cNvPr>
          <p:cNvSpPr/>
          <p:nvPr/>
        </p:nvSpPr>
        <p:spPr>
          <a:xfrm>
            <a:off x="1103754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99327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1421"/>
                                        </p:tgtEl>
                                        <p:attrNameLst>
                                          <p:attrName>style.visibility</p:attrName>
                                        </p:attrNameLst>
                                      </p:cBhvr>
                                      <p:to>
                                        <p:strVal val="visible"/>
                                      </p:to>
                                    </p:set>
                                    <p:animEffect transition="in" filter="blinds(horizontal)">
                                      <p:cBhvr>
                                        <p:cTn id="18" dur="750"/>
                                        <p:tgtEl>
                                          <p:spTgt spid="11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56481"/>
            <a:ext cx="12190413" cy="365132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90550" y="1989634"/>
            <a:ext cx="11847881"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不等式组的解集是各个不等式解集的交集，所以不等式组表示的平面区域是各个不等式所表示的平面区域的公共部分</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在画二元一次不等式组表示的平面区域时，应先画出每个不等式表示的区域，再取它们的公共部分即可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其步骤：</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画线；</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定侧；</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但要注意是否包括边界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3754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91101727"/>
              </p:ext>
            </p:extLst>
          </p:nvPr>
        </p:nvGraphicFramePr>
        <p:xfrm>
          <a:off x="478582" y="-26590"/>
          <a:ext cx="11050588" cy="1892300"/>
        </p:xfrm>
        <a:graphic>
          <a:graphicData uri="http://schemas.openxmlformats.org/presentationml/2006/ole">
            <mc:AlternateContent xmlns:mc="http://schemas.openxmlformats.org/markup-compatibility/2006">
              <mc:Choice xmlns:v="urn:schemas-microsoft-com:vml" Requires="v">
                <p:oleObj spid="_x0000_s36883" name="文档" r:id="rId5" imgW="11050122" imgH="1892349" progId="Word.Document.12">
                  <p:embed/>
                </p:oleObj>
              </mc:Choice>
              <mc:Fallback>
                <p:oleObj name="文档" r:id="rId5" imgW="11050122" imgH="1892349" progId="Word.Document.12">
                  <p:embed/>
                  <p:pic>
                    <p:nvPicPr>
                      <p:cNvPr id="0" name=""/>
                      <p:cNvPicPr/>
                      <p:nvPr/>
                    </p:nvPicPr>
                    <p:blipFill>
                      <a:blip r:embed="rId6"/>
                      <a:stretch>
                        <a:fillRect/>
                      </a:stretch>
                    </p:blipFill>
                    <p:spPr>
                      <a:xfrm>
                        <a:off x="478582" y="-26590"/>
                        <a:ext cx="11050588" cy="1892300"/>
                      </a:xfrm>
                      <a:prstGeom prst="rect">
                        <a:avLst/>
                      </a:prstGeom>
                    </p:spPr>
                  </p:pic>
                </p:oleObj>
              </mc:Fallback>
            </mc:AlternateContent>
          </a:graphicData>
        </a:graphic>
      </p:graphicFrame>
      <p:pic>
        <p:nvPicPr>
          <p:cNvPr id="9" name="Picture 2" descr="\\贾文\贾文\傆文件\2016源文件\创新 数学 人A 必修5\A90.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09195" y="1063690"/>
            <a:ext cx="6102235" cy="274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贾文\贾文\傆文件\2016源文件\创新 数学 人A 必修5\A91.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09195" y="3867837"/>
            <a:ext cx="6102235" cy="274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对象 8"/>
          <p:cNvGraphicFramePr>
            <a:graphicFrameLocks noChangeAspect="1"/>
          </p:cNvGraphicFramePr>
          <p:nvPr>
            <p:extLst>
              <p:ext uri="{D42A27DB-BD31-4B8C-83A1-F6EECF244321}">
                <p14:modId xmlns:p14="http://schemas.microsoft.com/office/powerpoint/2010/main" val="814360466"/>
              </p:ext>
            </p:extLst>
          </p:nvPr>
        </p:nvGraphicFramePr>
        <p:xfrm>
          <a:off x="528638" y="1629594"/>
          <a:ext cx="11247437" cy="2203450"/>
        </p:xfrm>
        <a:graphic>
          <a:graphicData uri="http://schemas.openxmlformats.org/presentationml/2006/ole">
            <mc:AlternateContent xmlns:mc="http://schemas.openxmlformats.org/markup-compatibility/2006">
              <mc:Choice xmlns:v="urn:schemas-microsoft-com:vml" Requires="v">
                <p:oleObj spid="_x0000_s28719" name="文档" r:id="rId4" imgW="11243352" imgH="2216814" progId="Word.Document.12">
                  <p:embed/>
                </p:oleObj>
              </mc:Choice>
              <mc:Fallback>
                <p:oleObj name="文档" r:id="rId4" imgW="11243352" imgH="2216814" progId="Word.Document.12">
                  <p:embed/>
                  <p:pic>
                    <p:nvPicPr>
                      <p:cNvPr id="0" name=""/>
                      <p:cNvPicPr/>
                      <p:nvPr/>
                    </p:nvPicPr>
                    <p:blipFill>
                      <a:blip r:embed="rId5"/>
                      <a:stretch>
                        <a:fillRect/>
                      </a:stretch>
                    </p:blipFill>
                    <p:spPr>
                      <a:xfrm>
                        <a:off x="528638" y="1629594"/>
                        <a:ext cx="11247437" cy="2203450"/>
                      </a:xfrm>
                      <a:prstGeom prst="rect">
                        <a:avLst/>
                      </a:prstGeom>
                    </p:spPr>
                  </p:pic>
                </p:oleObj>
              </mc:Fallback>
            </mc:AlternateContent>
          </a:graphicData>
        </a:graphic>
      </p:graphicFrame>
      <p:sp>
        <p:nvSpPr>
          <p:cNvPr id="12" name="矩形 11"/>
          <p:cNvSpPr/>
          <p:nvPr/>
        </p:nvSpPr>
        <p:spPr>
          <a:xfrm>
            <a:off x="385431" y="3717826"/>
            <a:ext cx="11614431"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rPr>
              <a:t>C</a:t>
            </a:r>
            <a:endParaRPr lang="zh-CN" altLang="zh-CN" sz="2800" b="1" kern="100" dirty="0">
              <a:solidFill>
                <a:srgbClr val="C00000"/>
              </a:solidFill>
              <a:latin typeface="Times New Roman"/>
              <a:ea typeface="华文细黑"/>
            </a:endParaRPr>
          </a:p>
        </p:txBody>
      </p:sp>
    </p:spTree>
    <p:extLst>
      <p:ext uri="{BB962C8B-B14F-4D97-AF65-F5344CB8AC3E}">
        <p14:creationId xmlns:p14="http://schemas.microsoft.com/office/powerpoint/2010/main" val="1556050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blinds(horizontal)">
                                      <p:cBhvr>
                                        <p:cTn id="11"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3754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63421690"/>
              </p:ext>
            </p:extLst>
          </p:nvPr>
        </p:nvGraphicFramePr>
        <p:xfrm>
          <a:off x="334566" y="1325711"/>
          <a:ext cx="11450637" cy="2824163"/>
        </p:xfrm>
        <a:graphic>
          <a:graphicData uri="http://schemas.openxmlformats.org/presentationml/2006/ole">
            <mc:AlternateContent xmlns:mc="http://schemas.openxmlformats.org/markup-compatibility/2006">
              <mc:Choice xmlns:v="urn:schemas-microsoft-com:vml" Requires="v">
                <p:oleObj spid="_x0000_s37906" name="文档" r:id="rId5" imgW="11451336" imgH="2828249" progId="Word.Document.12">
                  <p:embed/>
                </p:oleObj>
              </mc:Choice>
              <mc:Fallback>
                <p:oleObj name="文档" r:id="rId5" imgW="11451336" imgH="2828249" progId="Word.Document.12">
                  <p:embed/>
                  <p:pic>
                    <p:nvPicPr>
                      <p:cNvPr id="0" name=""/>
                      <p:cNvPicPr/>
                      <p:nvPr/>
                    </p:nvPicPr>
                    <p:blipFill>
                      <a:blip r:embed="rId6"/>
                      <a:stretch>
                        <a:fillRect/>
                      </a:stretch>
                    </p:blipFill>
                    <p:spPr>
                      <a:xfrm>
                        <a:off x="334566" y="1325711"/>
                        <a:ext cx="11450637" cy="2824163"/>
                      </a:xfrm>
                      <a:prstGeom prst="rect">
                        <a:avLst/>
                      </a:prstGeom>
                    </p:spPr>
                  </p:pic>
                </p:oleObj>
              </mc:Fallback>
            </mc:AlternateContent>
          </a:graphicData>
        </a:graphic>
      </p:graphicFrame>
      <p:sp>
        <p:nvSpPr>
          <p:cNvPr id="8" name="矩形 7"/>
          <p:cNvSpPr/>
          <p:nvPr/>
        </p:nvSpPr>
        <p:spPr>
          <a:xfrm>
            <a:off x="190550" y="26144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题型三　不等式组表示平面区域的应用</a:t>
            </a:r>
            <a:endParaRPr lang="zh-CN" altLang="zh-CN" sz="1050" kern="100" dirty="0">
              <a:effectLst/>
              <a:latin typeface="宋体"/>
              <a:cs typeface="Courier New"/>
            </a:endParaRPr>
          </a:p>
        </p:txBody>
      </p:sp>
    </p:spTree>
    <p:extLst>
      <p:ext uri="{BB962C8B-B14F-4D97-AF65-F5344CB8AC3E}">
        <p14:creationId xmlns:p14="http://schemas.microsoft.com/office/powerpoint/2010/main" val="4252444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对象 8"/>
          <p:cNvGraphicFramePr>
            <a:graphicFrameLocks noChangeAspect="1"/>
          </p:cNvGraphicFramePr>
          <p:nvPr>
            <p:extLst>
              <p:ext uri="{D42A27DB-BD31-4B8C-83A1-F6EECF244321}">
                <p14:modId xmlns:p14="http://schemas.microsoft.com/office/powerpoint/2010/main" val="1634185324"/>
              </p:ext>
            </p:extLst>
          </p:nvPr>
        </p:nvGraphicFramePr>
        <p:xfrm>
          <a:off x="416734" y="1050895"/>
          <a:ext cx="8543925" cy="2214563"/>
        </p:xfrm>
        <a:graphic>
          <a:graphicData uri="http://schemas.openxmlformats.org/presentationml/2006/ole">
            <mc:AlternateContent xmlns:mc="http://schemas.openxmlformats.org/markup-compatibility/2006">
              <mc:Choice xmlns:v="urn:schemas-microsoft-com:vml" Requires="v">
                <p:oleObj spid="_x0000_s38967" name="文档" r:id="rId4" imgW="8545987" imgH="2214662" progId="Word.Document.12">
                  <p:embed/>
                </p:oleObj>
              </mc:Choice>
              <mc:Fallback>
                <p:oleObj name="文档" r:id="rId4" imgW="8545987" imgH="2214662" progId="Word.Document.12">
                  <p:embed/>
                  <p:pic>
                    <p:nvPicPr>
                      <p:cNvPr id="0" name=""/>
                      <p:cNvPicPr/>
                      <p:nvPr/>
                    </p:nvPicPr>
                    <p:blipFill>
                      <a:blip r:embed="rId5"/>
                      <a:stretch>
                        <a:fillRect/>
                      </a:stretch>
                    </p:blipFill>
                    <p:spPr>
                      <a:xfrm>
                        <a:off x="416734" y="1050895"/>
                        <a:ext cx="8543925" cy="2214563"/>
                      </a:xfrm>
                      <a:prstGeom prst="rect">
                        <a:avLst/>
                      </a:prstGeom>
                    </p:spPr>
                  </p:pic>
                </p:oleObj>
              </mc:Fallback>
            </mc:AlternateContent>
          </a:graphicData>
        </a:graphic>
      </p:graphicFrame>
      <p:sp>
        <p:nvSpPr>
          <p:cNvPr id="12" name="矩形 11"/>
          <p:cNvSpPr/>
          <p:nvPr/>
        </p:nvSpPr>
        <p:spPr>
          <a:xfrm>
            <a:off x="262558" y="117426"/>
            <a:ext cx="11614431"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如图所示，其中的阴影部分便是不等式组所表示的平面区域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38915" name="Picture 3" descr="\\贾文\贾文\傆文件\2016源文件\创新 数学 人A 必修5\A92.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74607" y="1047215"/>
            <a:ext cx="3391377" cy="375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90550" y="2277666"/>
            <a:ext cx="11614431"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同理得</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115707596"/>
              </p:ext>
            </p:extLst>
          </p:nvPr>
        </p:nvGraphicFramePr>
        <p:xfrm>
          <a:off x="272718" y="3295938"/>
          <a:ext cx="4989513" cy="1016000"/>
        </p:xfrm>
        <a:graphic>
          <a:graphicData uri="http://schemas.openxmlformats.org/presentationml/2006/ole">
            <mc:AlternateContent xmlns:mc="http://schemas.openxmlformats.org/markup-compatibility/2006">
              <mc:Choice xmlns:v="urn:schemas-microsoft-com:vml" Requires="v">
                <p:oleObj spid="_x0000_s38968" name="文档" r:id="rId8" imgW="4992852" imgH="1015596" progId="Word.Document.12">
                  <p:embed/>
                </p:oleObj>
              </mc:Choice>
              <mc:Fallback>
                <p:oleObj name="文档" r:id="rId8" imgW="4992852" imgH="1015596" progId="Word.Document.12">
                  <p:embed/>
                  <p:pic>
                    <p:nvPicPr>
                      <p:cNvPr id="0" name=""/>
                      <p:cNvPicPr/>
                      <p:nvPr/>
                    </p:nvPicPr>
                    <p:blipFill>
                      <a:blip r:embed="rId9"/>
                      <a:stretch>
                        <a:fillRect/>
                      </a:stretch>
                    </p:blipFill>
                    <p:spPr>
                      <a:xfrm>
                        <a:off x="272718" y="3295938"/>
                        <a:ext cx="4989513" cy="1016000"/>
                      </a:xfrm>
                      <a:prstGeom prst="rect">
                        <a:avLst/>
                      </a:prstGeom>
                    </p:spPr>
                  </p:pic>
                </p:oleObj>
              </mc:Fallback>
            </mc:AlternateContent>
          </a:graphicData>
        </a:graphic>
      </p:graphicFrame>
      <p:sp>
        <p:nvSpPr>
          <p:cNvPr id="8" name="矩形 7"/>
          <p:cNvSpPr/>
          <p:nvPr/>
        </p:nvSpPr>
        <p:spPr>
          <a:xfrm>
            <a:off x="190550" y="3966330"/>
            <a:ext cx="11614431"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而点</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到直线</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的距离为</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529220635"/>
              </p:ext>
            </p:extLst>
          </p:nvPr>
        </p:nvGraphicFramePr>
        <p:xfrm>
          <a:off x="406718" y="4725938"/>
          <a:ext cx="4987925" cy="1431925"/>
        </p:xfrm>
        <a:graphic>
          <a:graphicData uri="http://schemas.openxmlformats.org/presentationml/2006/ole">
            <mc:AlternateContent xmlns:mc="http://schemas.openxmlformats.org/markup-compatibility/2006">
              <mc:Choice xmlns:v="urn:schemas-microsoft-com:vml" Requires="v">
                <p:oleObj spid="_x0000_s38969" name="文档" r:id="rId11" imgW="4992852" imgH="1432131" progId="Word.Document.12">
                  <p:embed/>
                </p:oleObj>
              </mc:Choice>
              <mc:Fallback>
                <p:oleObj name="文档" r:id="rId11" imgW="4992852" imgH="1432131" progId="Word.Document.12">
                  <p:embed/>
                  <p:pic>
                    <p:nvPicPr>
                      <p:cNvPr id="0" name=""/>
                      <p:cNvPicPr/>
                      <p:nvPr/>
                    </p:nvPicPr>
                    <p:blipFill>
                      <a:blip r:embed="rId12"/>
                      <a:stretch>
                        <a:fillRect/>
                      </a:stretch>
                    </p:blipFill>
                    <p:spPr>
                      <a:xfrm>
                        <a:off x="406718" y="4725938"/>
                        <a:ext cx="4987925" cy="14319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314247380"/>
              </p:ext>
            </p:extLst>
          </p:nvPr>
        </p:nvGraphicFramePr>
        <p:xfrm>
          <a:off x="206697" y="5794861"/>
          <a:ext cx="7832725" cy="1533525"/>
        </p:xfrm>
        <a:graphic>
          <a:graphicData uri="http://schemas.openxmlformats.org/presentationml/2006/ole">
            <mc:AlternateContent xmlns:mc="http://schemas.openxmlformats.org/markup-compatibility/2006">
              <mc:Choice xmlns:v="urn:schemas-microsoft-com:vml" Requires="v">
                <p:oleObj spid="_x0000_s38970" name="文档" r:id="rId14" imgW="7834961" imgH="1533920" progId="Word.Document.12">
                  <p:embed/>
                </p:oleObj>
              </mc:Choice>
              <mc:Fallback>
                <p:oleObj name="文档" r:id="rId14" imgW="7834961" imgH="1533920" progId="Word.Document.12">
                  <p:embed/>
                  <p:pic>
                    <p:nvPicPr>
                      <p:cNvPr id="0" name=""/>
                      <p:cNvPicPr/>
                      <p:nvPr/>
                    </p:nvPicPr>
                    <p:blipFill>
                      <a:blip r:embed="rId15"/>
                      <a:stretch>
                        <a:fillRect/>
                      </a:stretch>
                    </p:blipFill>
                    <p:spPr>
                      <a:xfrm>
                        <a:off x="206697" y="5794861"/>
                        <a:ext cx="7832725" cy="1533525"/>
                      </a:xfrm>
                      <a:prstGeom prst="rect">
                        <a:avLst/>
                      </a:prstGeom>
                    </p:spPr>
                  </p:pic>
                </p:oleObj>
              </mc:Fallback>
            </mc:AlternateContent>
          </a:graphicData>
        </a:graphic>
      </p:graphicFrame>
    </p:spTree>
    <p:extLst>
      <p:ext uri="{BB962C8B-B14F-4D97-AF65-F5344CB8AC3E}">
        <p14:creationId xmlns:p14="http://schemas.microsoft.com/office/powerpoint/2010/main" val="4037825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8915"/>
                                        </p:tgtEl>
                                        <p:attrNameLst>
                                          <p:attrName>style.visibility</p:attrName>
                                        </p:attrNameLst>
                                      </p:cBhvr>
                                      <p:to>
                                        <p:strVal val="visible"/>
                                      </p:to>
                                    </p:set>
                                    <p:animEffect transition="in" filter="blinds(horizontal)">
                                      <p:cBhvr>
                                        <p:cTn id="10" dur="750"/>
                                        <p:tgtEl>
                                          <p:spTgt spid="3891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750"/>
                                        <p:tgtEl>
                                          <p:spTgt spid="9"/>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750"/>
                                        <p:tgtEl>
                                          <p:spTgt spid="5">
                                            <p:txEl>
                                              <p:pRg st="0" end="0"/>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750"/>
                                        <p:tgtEl>
                                          <p:spTgt spid="7"/>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blinds(horizontal)">
                                      <p:cBhvr>
                                        <p:cTn id="26" dur="750"/>
                                        <p:tgtEl>
                                          <p:spTgt spid="8">
                                            <p:txEl>
                                              <p:pRg st="0" end="0"/>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750"/>
                                        <p:tgtEl>
                                          <p:spTgt spid="10"/>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0630" y="1912334"/>
            <a:ext cx="10103003" cy="130317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了解二元一次不等式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表示的平面区域</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会画出二元一次不等式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表示的平面区域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04474965"/>
              </p:ext>
            </p:extLst>
          </p:nvPr>
        </p:nvGraphicFramePr>
        <p:xfrm>
          <a:off x="334566" y="189434"/>
          <a:ext cx="11450637" cy="2824162"/>
        </p:xfrm>
        <a:graphic>
          <a:graphicData uri="http://schemas.openxmlformats.org/presentationml/2006/ole">
            <mc:AlternateContent xmlns:mc="http://schemas.openxmlformats.org/markup-compatibility/2006">
              <mc:Choice xmlns:v="urn:schemas-microsoft-com:vml" Requires="v">
                <p:oleObj spid="_x0000_s39953" name="文档" r:id="rId6" imgW="11451336" imgH="2832936" progId="Word.Document.12">
                  <p:embed/>
                </p:oleObj>
              </mc:Choice>
              <mc:Fallback>
                <p:oleObj name="文档" r:id="rId6" imgW="11451336" imgH="2832936" progId="Word.Document.12">
                  <p:embed/>
                  <p:pic>
                    <p:nvPicPr>
                      <p:cNvPr id="0" name="对象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566" y="189434"/>
                        <a:ext cx="11450637" cy="282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12746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839980653"/>
              </p:ext>
            </p:extLst>
          </p:nvPr>
        </p:nvGraphicFramePr>
        <p:xfrm>
          <a:off x="388193" y="1341562"/>
          <a:ext cx="6715125" cy="2620963"/>
        </p:xfrm>
        <a:graphic>
          <a:graphicData uri="http://schemas.openxmlformats.org/presentationml/2006/ole">
            <mc:AlternateContent xmlns:mc="http://schemas.openxmlformats.org/markup-compatibility/2006">
              <mc:Choice xmlns:v="urn:schemas-microsoft-com:vml" Requires="v">
                <p:oleObj spid="_x0000_s31811" name="文档" r:id="rId4" imgW="6719641" imgH="2626131" progId="Word.Document.12">
                  <p:embed/>
                </p:oleObj>
              </mc:Choice>
              <mc:Fallback>
                <p:oleObj name="文档" r:id="rId4" imgW="6719641" imgH="2626131" progId="Word.Document.12">
                  <p:embed/>
                  <p:pic>
                    <p:nvPicPr>
                      <p:cNvPr id="0" name=""/>
                      <p:cNvPicPr>
                        <a:picLocks noChangeAspect="1" noChangeArrowheads="1"/>
                      </p:cNvPicPr>
                      <p:nvPr/>
                    </p:nvPicPr>
                    <p:blipFill>
                      <a:blip r:embed="rId5"/>
                      <a:srcRect/>
                      <a:stretch>
                        <a:fillRect/>
                      </a:stretch>
                    </p:blipFill>
                    <p:spPr bwMode="auto">
                      <a:xfrm>
                        <a:off x="388193" y="1341562"/>
                        <a:ext cx="6715125"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678065767"/>
              </p:ext>
            </p:extLst>
          </p:nvPr>
        </p:nvGraphicFramePr>
        <p:xfrm>
          <a:off x="418107" y="4155876"/>
          <a:ext cx="10861675" cy="2154238"/>
        </p:xfrm>
        <a:graphic>
          <a:graphicData uri="http://schemas.openxmlformats.org/presentationml/2006/ole">
            <mc:AlternateContent xmlns:mc="http://schemas.openxmlformats.org/markup-compatibility/2006">
              <mc:Choice xmlns:v="urn:schemas-microsoft-com:vml" Requires="v">
                <p:oleObj spid="_x0000_s31812" name="文档" r:id="rId7" imgW="10859770" imgH="2166702" progId="Word.Document.12">
                  <p:embed/>
                </p:oleObj>
              </mc:Choice>
              <mc:Fallback>
                <p:oleObj name="文档" r:id="rId7" imgW="10859770" imgH="2166702" progId="Word.Document.12">
                  <p:embed/>
                  <p:pic>
                    <p:nvPicPr>
                      <p:cNvPr id="0" name=""/>
                      <p:cNvPicPr>
                        <a:picLocks noChangeAspect="1" noChangeArrowheads="1"/>
                      </p:cNvPicPr>
                      <p:nvPr/>
                    </p:nvPicPr>
                    <p:blipFill>
                      <a:blip r:embed="rId8"/>
                      <a:srcRect/>
                      <a:stretch>
                        <a:fillRect/>
                      </a:stretch>
                    </p:blipFill>
                    <p:spPr bwMode="auto">
                      <a:xfrm>
                        <a:off x="418107" y="4155876"/>
                        <a:ext cx="10861675"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262558" y="43691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可将原不等式组分解成如下两个不等式组：</a:t>
            </a:r>
            <a:endParaRPr lang="zh-CN" altLang="zh-CN" sz="1050" kern="100" dirty="0">
              <a:effectLst/>
              <a:latin typeface="宋体"/>
              <a:cs typeface="Courier New"/>
            </a:endParaRPr>
          </a:p>
        </p:txBody>
      </p:sp>
      <p:sp>
        <p:nvSpPr>
          <p:cNvPr id="14" name="圆角矩形 13">
            <a:hlinkClick r:id="rId9" action="ppaction://hlinksldjump"/>
          </p:cNvPr>
          <p:cNvSpPr/>
          <p:nvPr/>
        </p:nvSpPr>
        <p:spPr>
          <a:xfrm>
            <a:off x="1106802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31784" name="Picture 40" descr="\\贾文\贾文\傆文件\2016源文件\创新 数学 人A 必修5\A93.T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88428" y="1229025"/>
            <a:ext cx="3736695" cy="298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0349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1784"/>
                                        </p:tgtEl>
                                        <p:attrNameLst>
                                          <p:attrName>style.visibility</p:attrName>
                                        </p:attrNameLst>
                                      </p:cBhvr>
                                      <p:to>
                                        <p:strVal val="visible"/>
                                      </p:to>
                                    </p:set>
                                    <p:animEffect transition="in" filter="blinds(horizontal)">
                                      <p:cBhvr>
                                        <p:cTn id="10" dur="500"/>
                                        <p:tgtEl>
                                          <p:spTgt spid="31784"/>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750"/>
                                        <p:tgtEl>
                                          <p:spTgt spid="8"/>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2074564"/>
            <a:ext cx="12190413" cy="258430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90550" y="2205658"/>
            <a:ext cx="11847881"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求平面区域的面积，先画出不等式组表示的平面区域，然后根据区域的形状求面积，若画出的图形为规则的，则直接利用面积公式求解；若图形为不规则的，可采用分割的方法，将平面区域分为几个规则图形后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288465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4503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3103975"/>
            <a:ext cx="1161443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C.[5,7)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8037595"/>
              </p:ext>
            </p:extLst>
          </p:nvPr>
        </p:nvGraphicFramePr>
        <p:xfrm>
          <a:off x="334566" y="261442"/>
          <a:ext cx="11450637" cy="2824163"/>
        </p:xfrm>
        <a:graphic>
          <a:graphicData uri="http://schemas.openxmlformats.org/presentationml/2006/ole">
            <mc:AlternateContent xmlns:mc="http://schemas.openxmlformats.org/markup-compatibility/2006">
              <mc:Choice xmlns:v="urn:schemas-microsoft-com:vml" Requires="v">
                <p:oleObj spid="_x0000_s40975" name="文档" r:id="rId5" imgW="11451336" imgH="2837622" progId="Word.Document.12">
                  <p:embed/>
                </p:oleObj>
              </mc:Choice>
              <mc:Fallback>
                <p:oleObj name="文档" r:id="rId5" imgW="11451336" imgH="2837622" progId="Word.Document.12">
                  <p:embed/>
                  <p:pic>
                    <p:nvPicPr>
                      <p:cNvPr id="0" name="对象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566" y="261442"/>
                        <a:ext cx="11450637"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574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34566" y="223655"/>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如图，当直线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介于直线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含该直线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不含该直线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之间时，符合题意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所以</a:t>
            </a:r>
            <a:r>
              <a:rPr lang="en-US" altLang="zh-CN" sz="2800" kern="100" dirty="0">
                <a:latin typeface="Times New Roman"/>
                <a:ea typeface="华文细黑"/>
                <a:cs typeface="Courier New"/>
              </a:rPr>
              <a:t>5</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，选</a:t>
            </a:r>
            <a:r>
              <a:rPr lang="en-US" altLang="zh-CN" sz="2800" kern="100" dirty="0">
                <a:latin typeface="Times New Roman"/>
                <a:ea typeface="华文细黑"/>
                <a:cs typeface="Courier New"/>
              </a:rPr>
              <a:t>C.</a:t>
            </a:r>
            <a:endParaRPr lang="zh-CN" altLang="zh-CN" sz="1050" kern="100" dirty="0">
              <a:effectLst/>
              <a:latin typeface="宋体"/>
              <a:cs typeface="Courier New"/>
            </a:endParaRPr>
          </a:p>
        </p:txBody>
      </p:sp>
      <p:sp>
        <p:nvSpPr>
          <p:cNvPr id="12" name="矩形 11"/>
          <p:cNvSpPr/>
          <p:nvPr/>
        </p:nvSpPr>
        <p:spPr>
          <a:xfrm>
            <a:off x="385431" y="5910546"/>
            <a:ext cx="11614431"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rPr>
              <a:t>C</a:t>
            </a:r>
            <a:endParaRPr lang="zh-CN" altLang="zh-CN" sz="2800" b="1" kern="100" dirty="0">
              <a:solidFill>
                <a:srgbClr val="C00000"/>
              </a:solidFill>
              <a:latin typeface="Times New Roman"/>
              <a:ea typeface="华文细黑"/>
            </a:endParaRPr>
          </a:p>
        </p:txBody>
      </p:sp>
      <p:pic>
        <p:nvPicPr>
          <p:cNvPr id="32790" name="Picture 22" descr="\\贾文\贾文\傆文件\2016源文件\创新 数学 人A 必修5\A94.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8044" y="1884587"/>
            <a:ext cx="4837322" cy="377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7847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2790"/>
                                        </p:tgtEl>
                                        <p:attrNameLst>
                                          <p:attrName>style.visibility</p:attrName>
                                        </p:attrNameLst>
                                      </p:cBhvr>
                                      <p:to>
                                        <p:strVal val="visible"/>
                                      </p:to>
                                    </p:set>
                                    <p:animEffect transition="in" filter="blinds(horizontal)">
                                      <p:cBhvr>
                                        <p:cTn id="11" dur="750"/>
                                        <p:tgtEl>
                                          <p:spTgt spid="32790"/>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linds(horizontal)">
                                      <p:cBhvr>
                                        <p:cTn id="15"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983962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29951463"/>
              </p:ext>
            </p:extLst>
          </p:nvPr>
        </p:nvGraphicFramePr>
        <p:xfrm>
          <a:off x="334566" y="389607"/>
          <a:ext cx="11450637" cy="2824163"/>
        </p:xfrm>
        <a:graphic>
          <a:graphicData uri="http://schemas.openxmlformats.org/presentationml/2006/ole">
            <mc:AlternateContent xmlns:mc="http://schemas.openxmlformats.org/markup-compatibility/2006">
              <mc:Choice xmlns:v="urn:schemas-microsoft-com:vml" Requires="v">
                <p:oleObj spid="_x0000_s41998" name="文档" r:id="rId5" imgW="11451336" imgH="2840867" progId="Word.Document.12">
                  <p:embed/>
                </p:oleObj>
              </mc:Choice>
              <mc:Fallback>
                <p:oleObj name="文档" r:id="rId5" imgW="11451336" imgH="2840867" progId="Word.Document.12">
                  <p:embed/>
                  <p:pic>
                    <p:nvPicPr>
                      <p:cNvPr id="0" name=""/>
                      <p:cNvPicPr>
                        <a:picLocks noChangeAspect="1" noChangeArrowheads="1"/>
                      </p:cNvPicPr>
                      <p:nvPr/>
                    </p:nvPicPr>
                    <p:blipFill>
                      <a:blip r:embed="rId6"/>
                      <a:srcRect/>
                      <a:stretch>
                        <a:fillRect/>
                      </a:stretch>
                    </p:blipFill>
                    <p:spPr bwMode="auto">
                      <a:xfrm>
                        <a:off x="334566" y="389607"/>
                        <a:ext cx="11450637"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圆角矩形 7">
            <a:hlinkClick r:id="rId7"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233540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34566" y="220888"/>
            <a:ext cx="1161443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如图所示，阴影部分为不等式组表示的平面区域</a:t>
            </a:r>
            <a:endParaRPr lang="zh-CN" altLang="zh-CN" sz="105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784104591"/>
              </p:ext>
            </p:extLst>
          </p:nvPr>
        </p:nvGraphicFramePr>
        <p:xfrm>
          <a:off x="528638" y="3789834"/>
          <a:ext cx="11247437" cy="1401763"/>
        </p:xfrm>
        <a:graphic>
          <a:graphicData uri="http://schemas.openxmlformats.org/presentationml/2006/ole">
            <mc:AlternateContent xmlns:mc="http://schemas.openxmlformats.org/markup-compatibility/2006">
              <mc:Choice xmlns:v="urn:schemas-microsoft-com:vml" Requires="v">
                <p:oleObj spid="_x0000_s43039" name="文档" r:id="rId4" imgW="11243352" imgH="1411781" progId="Word.Document.12">
                  <p:embed/>
                </p:oleObj>
              </mc:Choice>
              <mc:Fallback>
                <p:oleObj name="文档" r:id="rId4" imgW="11243352" imgH="1411781" progId="Word.Document.12">
                  <p:embed/>
                  <p:pic>
                    <p:nvPicPr>
                      <p:cNvPr id="0" name=""/>
                      <p:cNvPicPr/>
                      <p:nvPr/>
                    </p:nvPicPr>
                    <p:blipFill>
                      <a:blip r:embed="rId5"/>
                      <a:stretch>
                        <a:fillRect/>
                      </a:stretch>
                    </p:blipFill>
                    <p:spPr>
                      <a:xfrm>
                        <a:off x="528638" y="3789834"/>
                        <a:ext cx="11247437" cy="1401763"/>
                      </a:xfrm>
                      <a:prstGeom prst="rect">
                        <a:avLst/>
                      </a:prstGeom>
                    </p:spPr>
                  </p:pic>
                </p:oleObj>
              </mc:Fallback>
            </mc:AlternateContent>
          </a:graphicData>
        </a:graphic>
      </p:graphicFrame>
      <p:pic>
        <p:nvPicPr>
          <p:cNvPr id="43011" name="Picture 3" descr="\\贾文\贾文\傆文件\2016源文件\创新 数学 人A 必修5\A95.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67178" y="1247285"/>
            <a:ext cx="4669321" cy="2470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对象 6"/>
          <p:cNvGraphicFramePr>
            <a:graphicFrameLocks noChangeAspect="1"/>
          </p:cNvGraphicFramePr>
          <p:nvPr>
            <p:extLst>
              <p:ext uri="{D42A27DB-BD31-4B8C-83A1-F6EECF244321}">
                <p14:modId xmlns:p14="http://schemas.microsoft.com/office/powerpoint/2010/main" val="4085638014"/>
              </p:ext>
            </p:extLst>
          </p:nvPr>
        </p:nvGraphicFramePr>
        <p:xfrm>
          <a:off x="478582" y="5037421"/>
          <a:ext cx="11247437" cy="1401763"/>
        </p:xfrm>
        <a:graphic>
          <a:graphicData uri="http://schemas.openxmlformats.org/presentationml/2006/ole">
            <mc:AlternateContent xmlns:mc="http://schemas.openxmlformats.org/markup-compatibility/2006">
              <mc:Choice xmlns:v="urn:schemas-microsoft-com:vml" Requires="v">
                <p:oleObj spid="_x0000_s43040" name="文档" r:id="rId8" imgW="11243352" imgH="1413223" progId="Word.Document.12">
                  <p:embed/>
                </p:oleObj>
              </mc:Choice>
              <mc:Fallback>
                <p:oleObj name="文档" r:id="rId8" imgW="11243352" imgH="1413223" progId="Word.Document.12">
                  <p:embed/>
                  <p:pic>
                    <p:nvPicPr>
                      <p:cNvPr id="0" name=""/>
                      <p:cNvPicPr/>
                      <p:nvPr/>
                    </p:nvPicPr>
                    <p:blipFill>
                      <a:blip r:embed="rId9"/>
                      <a:stretch>
                        <a:fillRect/>
                      </a:stretch>
                    </p:blipFill>
                    <p:spPr>
                      <a:xfrm>
                        <a:off x="478582" y="5037421"/>
                        <a:ext cx="11247437" cy="1401763"/>
                      </a:xfrm>
                      <a:prstGeom prst="rect">
                        <a:avLst/>
                      </a:prstGeom>
                    </p:spPr>
                  </p:pic>
                </p:oleObj>
              </mc:Fallback>
            </mc:AlternateContent>
          </a:graphicData>
        </a:graphic>
      </p:graphicFrame>
      <p:sp>
        <p:nvSpPr>
          <p:cNvPr id="8" name="矩形 7"/>
          <p:cNvSpPr/>
          <p:nvPr/>
        </p:nvSpPr>
        <p:spPr>
          <a:xfrm>
            <a:off x="334566" y="5822566"/>
            <a:ext cx="1161443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答案　</a:t>
            </a:r>
            <a:r>
              <a:rPr lang="en-US" altLang="zh-CN" sz="2800" kern="100" dirty="0" smtClean="0">
                <a:solidFill>
                  <a:srgbClr val="C00000"/>
                </a:solidFill>
                <a:latin typeface="Times New Roman"/>
                <a:ea typeface="华文细黑"/>
              </a:rPr>
              <a:t>4</a:t>
            </a:r>
            <a:endParaRPr lang="zh-CN" altLang="zh-CN" sz="2800" kern="100" dirty="0">
              <a:solidFill>
                <a:srgbClr val="C00000"/>
              </a:solidFill>
              <a:latin typeface="Times New Roman"/>
              <a:ea typeface="华文细黑"/>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10"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445937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3011"/>
                                        </p:tgtEl>
                                        <p:attrNameLst>
                                          <p:attrName>style.visibility</p:attrName>
                                        </p:attrNameLst>
                                      </p:cBhvr>
                                      <p:to>
                                        <p:strVal val="visible"/>
                                      </p:to>
                                    </p:set>
                                    <p:animEffect transition="in" filter="blinds(horizontal)">
                                      <p:cBhvr>
                                        <p:cTn id="11" dur="750"/>
                                        <p:tgtEl>
                                          <p:spTgt spid="43011"/>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750"/>
                                        <p:tgtEl>
                                          <p:spTgt spid="9"/>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750"/>
                                        <p:tgtEl>
                                          <p:spTgt spid="7"/>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blinds(horizontal)">
                                      <p:cBhvr>
                                        <p:cTn id="23" dur="75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47958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991467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34976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07848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21995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406574" y="1341562"/>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以下不等式所表示的平面区域中包含原点的是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  	</a:t>
            </a:r>
            <a:r>
              <a:rPr lang="en-US" altLang="zh-CN" sz="2800" kern="100" dirty="0" smtClean="0">
                <a:latin typeface="Times New Roman"/>
                <a:ea typeface="华文细黑"/>
                <a:cs typeface="Courier New"/>
              </a:rPr>
              <a:t>	B.2</a:t>
            </a:r>
            <a:r>
              <a:rPr lang="en-US" altLang="zh-CN" sz="2800" i="1" kern="100" dirty="0" smtClean="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sp>
        <p:nvSpPr>
          <p:cNvPr id="14" name="矩形 13"/>
          <p:cNvSpPr/>
          <p:nvPr/>
        </p:nvSpPr>
        <p:spPr>
          <a:xfrm>
            <a:off x="406574" y="324522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将</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代入验证得</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符合题意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5" name="矩形 14"/>
          <p:cNvSpPr/>
          <p:nvPr/>
        </p:nvSpPr>
        <p:spPr>
          <a:xfrm>
            <a:off x="8202035" y="1373016"/>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D</a:t>
            </a:r>
            <a:endParaRPr lang="zh-CN" altLang="zh-CN" sz="1050" b="1" kern="100" dirty="0">
              <a:solidFill>
                <a:srgbClr val="C00000"/>
              </a:solidFill>
              <a:effectLst/>
              <a:latin typeface="宋体"/>
              <a:cs typeface="Courier New"/>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Rectangle 21">
            <a:hlinkClick r:id="rId7" action="ppaction://hlinksldjump"/>
          </p:cNvPr>
          <p:cNvSpPr>
            <a:spLocks noChangeArrowheads="1"/>
          </p:cNvSpPr>
          <p:nvPr/>
        </p:nvSpPr>
        <p:spPr bwMode="auto">
          <a:xfrm>
            <a:off x="116398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4" grpId="0"/>
      <p:bldP spid="14" grpId="1"/>
      <p:bldP spid="15" grpId="0"/>
      <p:bldP spid="1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334566" y="90951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不等式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表示的平面区域是图中的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6" name="矩形 15"/>
          <p:cNvSpPr/>
          <p:nvPr/>
        </p:nvSpPr>
        <p:spPr>
          <a:xfrm>
            <a:off x="334566" y="4221882"/>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特殊点</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，验证即可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44034" name="Picture 2" descr="\\贾文\贾文\傆文件\2016源文件\创新 数学 人A 必修5\A96.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4479" y="1843863"/>
            <a:ext cx="5410687" cy="2286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descr="\\贾文\贾文\傆文件\2016源文件\创新 数学 人A 必修5\A97.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9175" y="1792817"/>
            <a:ext cx="5410687" cy="238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7303760" y="971362"/>
            <a:ext cx="581486" cy="68683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a:ea typeface="华文细黑"/>
              </a:rPr>
              <a:t>D</a:t>
            </a:r>
            <a:endParaRPr lang="zh-CN" altLang="zh-CN" sz="2800" b="1" kern="100" dirty="0">
              <a:solidFill>
                <a:srgbClr val="C00000"/>
              </a:solidFill>
              <a:latin typeface="Times New Roman"/>
              <a:ea typeface="华文细黑"/>
            </a:endParaRPr>
          </a:p>
        </p:txBody>
      </p:sp>
      <p:sp>
        <p:nvSpPr>
          <p:cNvPr id="21" name="Rectangle 21">
            <a:hlinkClick r:id="rId4" action="ppaction://hlinksldjump"/>
          </p:cNvPr>
          <p:cNvSpPr>
            <a:spLocks noChangeArrowheads="1"/>
          </p:cNvSpPr>
          <p:nvPr/>
        </p:nvSpPr>
        <p:spPr bwMode="auto">
          <a:xfrm>
            <a:off x="947958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991467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4" name="Rectangle 21">
            <a:hlinkClick r:id="rId6" action="ppaction://hlinksldjump"/>
          </p:cNvPr>
          <p:cNvSpPr>
            <a:spLocks noChangeArrowheads="1"/>
          </p:cNvSpPr>
          <p:nvPr/>
        </p:nvSpPr>
        <p:spPr bwMode="auto">
          <a:xfrm>
            <a:off x="1034976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5" name="Rectangle 21">
            <a:hlinkClick r:id="rId7" action="ppaction://hlinksldjump"/>
          </p:cNvPr>
          <p:cNvSpPr>
            <a:spLocks noChangeArrowheads="1"/>
          </p:cNvSpPr>
          <p:nvPr/>
        </p:nvSpPr>
        <p:spPr bwMode="auto">
          <a:xfrm>
            <a:off x="107848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6" name="Rectangle 21">
            <a:hlinkClick r:id="rId8" action="ppaction://hlinksldjump"/>
          </p:cNvPr>
          <p:cNvSpPr>
            <a:spLocks noChangeArrowheads="1"/>
          </p:cNvSpPr>
          <p:nvPr/>
        </p:nvSpPr>
        <p:spPr bwMode="auto">
          <a:xfrm>
            <a:off x="1121995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7" name="Rectangle 21">
            <a:hlinkClick r:id="rId9" action="ppaction://hlinksldjump"/>
          </p:cNvPr>
          <p:cNvSpPr>
            <a:spLocks noChangeArrowheads="1"/>
          </p:cNvSpPr>
          <p:nvPr/>
        </p:nvSpPr>
        <p:spPr bwMode="auto">
          <a:xfrm>
            <a:off x="116398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9"/>
                                        </p:tgtEl>
                                      </p:cBhvr>
                                    </p:animEffect>
                                    <p:set>
                                      <p:cBhvr>
                                        <p:cTn id="20"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P spid="19" grpId="0"/>
      <p:bldP spid="19"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110871450"/>
              </p:ext>
            </p:extLst>
          </p:nvPr>
        </p:nvGraphicFramePr>
        <p:xfrm>
          <a:off x="550590" y="909514"/>
          <a:ext cx="10587038" cy="2325687"/>
        </p:xfrm>
        <a:graphic>
          <a:graphicData uri="http://schemas.openxmlformats.org/presentationml/2006/ole">
            <mc:AlternateContent xmlns:mc="http://schemas.openxmlformats.org/markup-compatibility/2006">
              <mc:Choice xmlns:v="urn:schemas-microsoft-com:vml" Requires="v">
                <p:oleObj spid="_x0000_s45075" name="文档" r:id="rId4" imgW="10585577" imgH="2343355" progId="Word.Document.12">
                  <p:embed/>
                </p:oleObj>
              </mc:Choice>
              <mc:Fallback>
                <p:oleObj name="文档" r:id="rId4" imgW="10585577" imgH="2343355" progId="Word.Document.12">
                  <p:embed/>
                  <p:pic>
                    <p:nvPicPr>
                      <p:cNvPr id="0" name="对象 12"/>
                      <p:cNvPicPr>
                        <a:picLocks noChangeAspect="1" noChangeArrowheads="1"/>
                      </p:cNvPicPr>
                      <p:nvPr/>
                    </p:nvPicPr>
                    <p:blipFill>
                      <a:blip r:embed="rId5"/>
                      <a:srcRect/>
                      <a:stretch>
                        <a:fillRect/>
                      </a:stretch>
                    </p:blipFill>
                    <p:spPr bwMode="auto">
                      <a:xfrm>
                        <a:off x="550590" y="909514"/>
                        <a:ext cx="10587038" cy="232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矩形 16"/>
          <p:cNvSpPr/>
          <p:nvPr/>
        </p:nvSpPr>
        <p:spPr>
          <a:xfrm>
            <a:off x="7463358" y="1197546"/>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D</a:t>
            </a:r>
            <a:endParaRPr lang="zh-CN" altLang="zh-CN" sz="1050" b="1" kern="100" dirty="0">
              <a:solidFill>
                <a:srgbClr val="C00000"/>
              </a:solidFill>
              <a:effectLst/>
              <a:latin typeface="宋体"/>
              <a:cs typeface="Courier New"/>
            </a:endParaRPr>
          </a:p>
        </p:txBody>
      </p:sp>
      <p:sp>
        <p:nvSpPr>
          <p:cNvPr id="21" name="矩形 20"/>
          <p:cNvSpPr/>
          <p:nvPr/>
        </p:nvSpPr>
        <p:spPr>
          <a:xfrm>
            <a:off x="478582" y="486995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用特殊点</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验证即可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45060" name="Picture 4" descr="E:\张红\2016\幻灯片\同步\创新设计\数学\人A 必修5\新建文件夹\A98.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9835" y="2336862"/>
            <a:ext cx="5083323" cy="2317068"/>
          </a:xfrm>
          <a:prstGeom prst="rect">
            <a:avLst/>
          </a:prstGeom>
          <a:noFill/>
          <a:extLst>
            <a:ext uri="{909E8E84-426E-40DD-AFC4-6F175D3DCCD1}">
              <a14:hiddenFill xmlns:a14="http://schemas.microsoft.com/office/drawing/2010/main">
                <a:solidFill>
                  <a:srgbClr val="FFFFFF"/>
                </a:solidFill>
              </a14:hiddenFill>
            </a:ext>
          </a:extLst>
        </p:spPr>
      </p:pic>
      <p:pic>
        <p:nvPicPr>
          <p:cNvPr id="45059" name="Picture 3" descr="E:\张红\2016\幻灯片\同步\创新设计\数学\人A 必修5\新建文件夹\A99.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84491" y="2424820"/>
            <a:ext cx="5083323" cy="219354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6"/>
          <p:cNvSpPr>
            <a:spLocks noChangeArrowheads="1"/>
          </p:cNvSpPr>
          <p:nvPr/>
        </p:nvSpPr>
        <p:spPr bwMode="auto">
          <a:xfrm>
            <a:off x="0" y="1439863"/>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21">
            <a:hlinkClick r:id="rId8" action="ppaction://hlinksldjump"/>
          </p:cNvPr>
          <p:cNvSpPr>
            <a:spLocks noChangeArrowheads="1"/>
          </p:cNvSpPr>
          <p:nvPr/>
        </p:nvSpPr>
        <p:spPr bwMode="auto">
          <a:xfrm>
            <a:off x="947958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9" action="ppaction://hlinksldjump"/>
          </p:cNvPr>
          <p:cNvSpPr>
            <a:spLocks noChangeArrowheads="1"/>
          </p:cNvSpPr>
          <p:nvPr/>
        </p:nvSpPr>
        <p:spPr bwMode="auto">
          <a:xfrm>
            <a:off x="991467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10" action="ppaction://hlinksldjump"/>
          </p:cNvPr>
          <p:cNvSpPr>
            <a:spLocks noChangeArrowheads="1"/>
          </p:cNvSpPr>
          <p:nvPr/>
        </p:nvSpPr>
        <p:spPr bwMode="auto">
          <a:xfrm>
            <a:off x="1034976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11" action="ppaction://hlinksldjump"/>
          </p:cNvPr>
          <p:cNvSpPr>
            <a:spLocks noChangeArrowheads="1"/>
          </p:cNvSpPr>
          <p:nvPr/>
        </p:nvSpPr>
        <p:spPr bwMode="auto">
          <a:xfrm>
            <a:off x="107848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12" action="ppaction://hlinksldjump"/>
          </p:cNvPr>
          <p:cNvSpPr>
            <a:spLocks noChangeArrowheads="1"/>
          </p:cNvSpPr>
          <p:nvPr/>
        </p:nvSpPr>
        <p:spPr bwMode="auto">
          <a:xfrm>
            <a:off x="1121995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13" action="ppaction://hlinksldjump"/>
          </p:cNvPr>
          <p:cNvSpPr>
            <a:spLocks noChangeArrowheads="1"/>
          </p:cNvSpPr>
          <p:nvPr/>
        </p:nvSpPr>
        <p:spPr bwMode="auto">
          <a:xfrm>
            <a:off x="116398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1"/>
                                        </p:tgtEl>
                                      </p:cBhvr>
                                    </p:animEffect>
                                    <p:set>
                                      <p:cBhvr>
                                        <p:cTn id="17" dur="1" fill="hold">
                                          <p:stCondLst>
                                            <p:cond delay="499"/>
                                          </p:stCondLst>
                                        </p:cTn>
                                        <p:tgtEl>
                                          <p:spTgt spid="2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7" grpId="0"/>
      <p:bldP spid="17" grpId="1"/>
      <p:bldP spid="21" grpId="0"/>
      <p:bldP spid="2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
        <p:nvSpPr>
          <p:cNvPr id="3" name="TextBox 2">
            <a:hlinkClick r:id="rId2" action="ppaction://hlinksldjump"/>
          </p:cNvPr>
          <p:cNvSpPr txBox="1"/>
          <p:nvPr/>
        </p:nvSpPr>
        <p:spPr>
          <a:xfrm>
            <a:off x="3188216" y="2063091"/>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知识梳理               </a:t>
            </a:r>
            <a:r>
              <a:rPr lang="zh-CN" altLang="en-US" sz="2600" dirty="0" smtClean="0">
                <a:solidFill>
                  <a:srgbClr val="F79646">
                    <a:lumMod val="75000"/>
                  </a:srgbClr>
                </a:solidFill>
                <a:latin typeface="微软雅黑" pitchFamily="34" charset="-122"/>
                <a:ea typeface="微软雅黑" pitchFamily="34" charset="-122"/>
              </a:rPr>
              <a:t>自主学习</a:t>
            </a:r>
            <a:endParaRPr lang="zh-CN" altLang="en-US" sz="2600" dirty="0">
              <a:solidFill>
                <a:srgbClr val="F79646">
                  <a:lumMod val="75000"/>
                </a:srgbClr>
              </a:solidFill>
              <a:latin typeface="微软雅黑" pitchFamily="34" charset="-122"/>
              <a:ea typeface="微软雅黑" pitchFamily="34" charset="-122"/>
            </a:endParaRPr>
          </a:p>
        </p:txBody>
      </p:sp>
      <p:sp>
        <p:nvSpPr>
          <p:cNvPr id="13" name="TextBox 12">
            <a:hlinkClick r:id="rId3" action="ppaction://hlinksldjump"/>
          </p:cNvPr>
          <p:cNvSpPr txBox="1"/>
          <p:nvPr/>
        </p:nvSpPr>
        <p:spPr>
          <a:xfrm>
            <a:off x="3188216" y="319390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题型探究               </a:t>
            </a:r>
            <a:r>
              <a:rPr lang="zh-CN" altLang="en-US" sz="2600" dirty="0">
                <a:solidFill>
                  <a:srgbClr val="F79646">
                    <a:lumMod val="75000"/>
                  </a:srgbClr>
                </a:solidFill>
                <a:latin typeface="微软雅黑" pitchFamily="34" charset="-122"/>
                <a:ea typeface="微软雅黑" pitchFamily="34" charset="-122"/>
              </a:rPr>
              <a:t>重点突破</a:t>
            </a:r>
          </a:p>
        </p:txBody>
      </p:sp>
      <p:sp>
        <p:nvSpPr>
          <p:cNvPr id="14" name="TextBox 13">
            <a:hlinkClick r:id="rId4" action="ppaction://hlinksldjump"/>
          </p:cNvPr>
          <p:cNvSpPr txBox="1"/>
          <p:nvPr/>
        </p:nvSpPr>
        <p:spPr>
          <a:xfrm>
            <a:off x="3188216" y="432056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当堂检测               </a:t>
            </a:r>
            <a:r>
              <a:rPr lang="zh-CN" altLang="en-US" sz="2600" dirty="0">
                <a:solidFill>
                  <a:srgbClr val="F79646">
                    <a:lumMod val="75000"/>
                  </a:srgbClr>
                </a:solidFill>
                <a:latin typeface="微软雅黑" pitchFamily="34" charset="-122"/>
                <a:ea typeface="微软雅黑" pitchFamily="34" charset="-122"/>
              </a:rPr>
              <a:t>自查自纠</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06574" y="909514"/>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设点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zh-CN" altLang="zh-CN" sz="2800" kern="100" dirty="0">
                <a:latin typeface="Times New Roman"/>
                <a:ea typeface="华文细黑"/>
                <a:cs typeface="Times New Roman"/>
              </a:rPr>
              <a:t>，满足</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的点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的个数为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A.10  	</a:t>
            </a:r>
            <a:r>
              <a:rPr lang="en-US" altLang="zh-CN" sz="2800" kern="100" dirty="0" smtClean="0">
                <a:latin typeface="Times New Roman"/>
                <a:ea typeface="华文细黑"/>
                <a:cs typeface="Courier New"/>
              </a:rPr>
              <a:t>			B.9</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C.3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无数个</a:t>
            </a:r>
            <a:endParaRPr lang="zh-CN" altLang="zh-CN" sz="1050" kern="100" dirty="0">
              <a:effectLst/>
              <a:latin typeface="宋体"/>
              <a:cs typeface="Courier New"/>
            </a:endParaRPr>
          </a:p>
        </p:txBody>
      </p:sp>
      <p:sp>
        <p:nvSpPr>
          <p:cNvPr id="14" name="矩形 13"/>
          <p:cNvSpPr/>
          <p:nvPr/>
        </p:nvSpPr>
        <p:spPr>
          <a:xfrm>
            <a:off x="334566" y="286389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符合条件的点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共有</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5" name="矩形 14"/>
          <p:cNvSpPr/>
          <p:nvPr/>
        </p:nvSpPr>
        <p:spPr>
          <a:xfrm>
            <a:off x="9829462" y="929834"/>
            <a:ext cx="639635"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a:ea typeface="华文细黑"/>
              </a:rPr>
              <a:t>A</a:t>
            </a:r>
            <a:endParaRPr lang="zh-CN" altLang="zh-CN" sz="2800" b="1" kern="100" dirty="0">
              <a:solidFill>
                <a:srgbClr val="C00000"/>
              </a:solidFill>
              <a:latin typeface="Times New Roman"/>
              <a:ea typeface="华文细黑"/>
            </a:endParaRPr>
          </a:p>
        </p:txBody>
      </p:sp>
      <p:sp>
        <p:nvSpPr>
          <p:cNvPr id="21" name="Rectangle 21">
            <a:hlinkClick r:id="rId2" action="ppaction://hlinksldjump"/>
          </p:cNvPr>
          <p:cNvSpPr>
            <a:spLocks noChangeArrowheads="1"/>
          </p:cNvSpPr>
          <p:nvPr/>
        </p:nvSpPr>
        <p:spPr bwMode="auto">
          <a:xfrm>
            <a:off x="947958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991467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1034976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107848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6" action="ppaction://hlinksldjump"/>
          </p:cNvPr>
          <p:cNvSpPr>
            <a:spLocks noChangeArrowheads="1"/>
          </p:cNvSpPr>
          <p:nvPr/>
        </p:nvSpPr>
        <p:spPr bwMode="auto">
          <a:xfrm>
            <a:off x="1121995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116398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4" grpId="0"/>
      <p:bldP spid="14" grpId="1"/>
      <p:bldP spid="15" grpId="0"/>
      <p:bldP spid="1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792605408"/>
              </p:ext>
            </p:extLst>
          </p:nvPr>
        </p:nvGraphicFramePr>
        <p:xfrm>
          <a:off x="353640" y="1801465"/>
          <a:ext cx="7397750" cy="1484313"/>
        </p:xfrm>
        <a:graphic>
          <a:graphicData uri="http://schemas.openxmlformats.org/presentationml/2006/ole">
            <mc:AlternateContent xmlns:mc="http://schemas.openxmlformats.org/markup-compatibility/2006">
              <mc:Choice xmlns:v="urn:schemas-microsoft-com:vml" Requires="v">
                <p:oleObj spid="_x0000_s21625" name="文档" r:id="rId4" imgW="7397906" imgH="1483161" progId="Word.Document.12">
                  <p:embed/>
                </p:oleObj>
              </mc:Choice>
              <mc:Fallback>
                <p:oleObj name="文档" r:id="rId4" imgW="7397906" imgH="1483161" progId="Word.Document.12">
                  <p:embed/>
                  <p:pic>
                    <p:nvPicPr>
                      <p:cNvPr id="0" name=""/>
                      <p:cNvPicPr>
                        <a:picLocks noChangeAspect="1" noChangeArrowheads="1"/>
                      </p:cNvPicPr>
                      <p:nvPr/>
                    </p:nvPicPr>
                    <p:blipFill>
                      <a:blip r:embed="rId5"/>
                      <a:srcRect/>
                      <a:stretch>
                        <a:fillRect/>
                      </a:stretch>
                    </p:blipFill>
                    <p:spPr bwMode="auto">
                      <a:xfrm>
                        <a:off x="353640" y="1801465"/>
                        <a:ext cx="739775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34566" y="981522"/>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5.</a:t>
            </a:r>
            <a:r>
              <a:rPr lang="zh-CN" altLang="zh-CN" sz="2800" kern="100" dirty="0" smtClean="0">
                <a:latin typeface="Times New Roman"/>
                <a:ea typeface="华文细黑"/>
                <a:cs typeface="Times New Roman"/>
              </a:rPr>
              <a:t>图中的阴影部分用不等式表示为</a:t>
            </a:r>
            <a:r>
              <a:rPr lang="en-US" altLang="zh-CN" sz="2800" kern="100" dirty="0" smtClean="0">
                <a:latin typeface="Times New Roman"/>
                <a:ea typeface="华文细黑"/>
                <a:cs typeface="Courier New"/>
              </a:rPr>
              <a:t>_________________.</a:t>
            </a:r>
            <a:endParaRPr lang="zh-CN" altLang="zh-CN" sz="1050" kern="100" dirty="0">
              <a:effectLst/>
              <a:latin typeface="宋体"/>
              <a:cs typeface="Courier New"/>
            </a:endParaRPr>
          </a:p>
        </p:txBody>
      </p:sp>
      <p:pic>
        <p:nvPicPr>
          <p:cNvPr id="21599" name="Picture 95" descr="\\贾文\贾文\傆文件\2016源文件\创新 数学 人A 必修5\A100.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80159" y="929736"/>
            <a:ext cx="2791711" cy="350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262558" y="2670186"/>
            <a:ext cx="7623277"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又</a:t>
            </a:r>
            <a:r>
              <a:rPr lang="en-US" altLang="zh-CN" sz="2800" kern="100" dirty="0">
                <a:latin typeface="Times New Roman"/>
                <a:ea typeface="华文细黑"/>
              </a:rPr>
              <a:t>(0,0)</a:t>
            </a:r>
            <a:r>
              <a:rPr lang="zh-CN" altLang="zh-CN" sz="2800" kern="100" dirty="0">
                <a:latin typeface="Times New Roman"/>
                <a:ea typeface="华文细黑"/>
                <a:cs typeface="Times New Roman"/>
              </a:rPr>
              <a:t>不在区域内且边界为虚线，</a:t>
            </a:r>
            <a:endParaRPr lang="zh-CN" altLang="zh-CN" sz="1050" kern="100" dirty="0">
              <a:effectLst/>
              <a:latin typeface="宋体"/>
              <a:cs typeface="Courier New"/>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351236825"/>
              </p:ext>
            </p:extLst>
          </p:nvPr>
        </p:nvGraphicFramePr>
        <p:xfrm>
          <a:off x="334566" y="3601665"/>
          <a:ext cx="7397750" cy="1484313"/>
        </p:xfrm>
        <a:graphic>
          <a:graphicData uri="http://schemas.openxmlformats.org/presentationml/2006/ole">
            <mc:AlternateContent xmlns:mc="http://schemas.openxmlformats.org/markup-compatibility/2006">
              <mc:Choice xmlns:v="urn:schemas-microsoft-com:vml" Requires="v">
                <p:oleObj spid="_x0000_s21626" name="文档" r:id="rId8" imgW="7397906" imgH="1482801" progId="Word.Document.12">
                  <p:embed/>
                </p:oleObj>
              </mc:Choice>
              <mc:Fallback>
                <p:oleObj name="文档" r:id="rId8" imgW="7397906" imgH="1482801" progId="Word.Document.12">
                  <p:embed/>
                  <p:pic>
                    <p:nvPicPr>
                      <p:cNvPr id="0" name=""/>
                      <p:cNvPicPr>
                        <a:picLocks noChangeAspect="1" noChangeArrowheads="1"/>
                      </p:cNvPicPr>
                      <p:nvPr/>
                    </p:nvPicPr>
                    <p:blipFill>
                      <a:blip r:embed="rId9"/>
                      <a:srcRect/>
                      <a:stretch>
                        <a:fillRect/>
                      </a:stretch>
                    </p:blipFill>
                    <p:spPr bwMode="auto">
                      <a:xfrm>
                        <a:off x="334566" y="3601665"/>
                        <a:ext cx="739775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5665701" y="941994"/>
            <a:ext cx="267191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5</a:t>
            </a:r>
            <a:r>
              <a:rPr lang="en-US" altLang="zh-CN" sz="2800" i="1" kern="100" dirty="0">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0</a:t>
            </a:r>
            <a:endParaRPr lang="zh-CN" altLang="zh-CN" sz="1050" kern="100" dirty="0">
              <a:solidFill>
                <a:srgbClr val="C00000"/>
              </a:solidFill>
              <a:effectLst/>
              <a:latin typeface="宋体"/>
              <a:cs typeface="Courier New"/>
            </a:endParaRPr>
          </a:p>
        </p:txBody>
      </p:sp>
      <p:sp>
        <p:nvSpPr>
          <p:cNvPr id="19" name="Rectangle 21">
            <a:hlinkClick r:id="rId10" action="ppaction://hlinksldjump"/>
          </p:cNvPr>
          <p:cNvSpPr>
            <a:spLocks noChangeArrowheads="1"/>
          </p:cNvSpPr>
          <p:nvPr/>
        </p:nvSpPr>
        <p:spPr bwMode="auto">
          <a:xfrm>
            <a:off x="947958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0" name="Rectangle 21">
            <a:hlinkClick r:id="rId11" action="ppaction://hlinksldjump"/>
          </p:cNvPr>
          <p:cNvSpPr>
            <a:spLocks noChangeArrowheads="1"/>
          </p:cNvSpPr>
          <p:nvPr/>
        </p:nvSpPr>
        <p:spPr bwMode="auto">
          <a:xfrm>
            <a:off x="991467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1" name="Rectangle 21">
            <a:hlinkClick r:id="rId12" action="ppaction://hlinksldjump"/>
          </p:cNvPr>
          <p:cNvSpPr>
            <a:spLocks noChangeArrowheads="1"/>
          </p:cNvSpPr>
          <p:nvPr/>
        </p:nvSpPr>
        <p:spPr bwMode="auto">
          <a:xfrm>
            <a:off x="1034976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2" name="Rectangle 21">
            <a:hlinkClick r:id="rId13" action="ppaction://hlinksldjump"/>
          </p:cNvPr>
          <p:cNvSpPr>
            <a:spLocks noChangeArrowheads="1"/>
          </p:cNvSpPr>
          <p:nvPr/>
        </p:nvSpPr>
        <p:spPr bwMode="auto">
          <a:xfrm>
            <a:off x="107848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3" name="Rectangle 21">
            <a:hlinkClick r:id="rId14" action="ppaction://hlinksldjump"/>
          </p:cNvPr>
          <p:cNvSpPr>
            <a:spLocks noChangeArrowheads="1"/>
          </p:cNvSpPr>
          <p:nvPr/>
        </p:nvSpPr>
        <p:spPr bwMode="auto">
          <a:xfrm>
            <a:off x="1121995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9" name="Rectangle 21">
            <a:hlinkClick r:id="rId15" action="ppaction://hlinksldjump"/>
          </p:cNvPr>
          <p:cNvSpPr>
            <a:spLocks noChangeArrowheads="1"/>
          </p:cNvSpPr>
          <p:nvPr/>
        </p:nvSpPr>
        <p:spPr bwMode="auto">
          <a:xfrm>
            <a:off x="116398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7"/>
                                        </p:tgtEl>
                                      </p:cBhvr>
                                    </p:animEffect>
                                    <p:set>
                                      <p:cBhvr>
                                        <p:cTn id="33" dur="1" fill="hold">
                                          <p:stCondLst>
                                            <p:cond delay="499"/>
                                          </p:stCondLst>
                                        </p:cTn>
                                        <p:tgtEl>
                                          <p:spTgt spid="1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2" grpId="0"/>
      <p:bldP spid="12" grpId="1"/>
      <p:bldP spid="18" grpId="0"/>
      <p:bldP spid="1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406412404"/>
              </p:ext>
            </p:extLst>
          </p:nvPr>
        </p:nvGraphicFramePr>
        <p:xfrm>
          <a:off x="492844" y="765498"/>
          <a:ext cx="11002962" cy="2011362"/>
        </p:xfrm>
        <a:graphic>
          <a:graphicData uri="http://schemas.openxmlformats.org/presentationml/2006/ole">
            <mc:AlternateContent xmlns:mc="http://schemas.openxmlformats.org/markup-compatibility/2006">
              <mc:Choice xmlns:v="urn:schemas-microsoft-com:vml" Requires="v">
                <p:oleObj spid="_x0000_s46096" name="文档" r:id="rId4" imgW="10999385" imgH="2024298" progId="Word.Document.12">
                  <p:embed/>
                </p:oleObj>
              </mc:Choice>
              <mc:Fallback>
                <p:oleObj name="文档" r:id="rId4" imgW="10999385" imgH="2024298" progId="Word.Document.12">
                  <p:embed/>
                  <p:pic>
                    <p:nvPicPr>
                      <p:cNvPr id="0" name=""/>
                      <p:cNvPicPr>
                        <a:picLocks noChangeAspect="1" noChangeArrowheads="1"/>
                      </p:cNvPicPr>
                      <p:nvPr/>
                    </p:nvPicPr>
                    <p:blipFill>
                      <a:blip r:embed="rId5"/>
                      <a:srcRect/>
                      <a:stretch>
                        <a:fillRect/>
                      </a:stretch>
                    </p:blipFill>
                    <p:spPr bwMode="auto">
                      <a:xfrm>
                        <a:off x="492844" y="765498"/>
                        <a:ext cx="11002962"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34566" y="252514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不等式</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右侧的点的集合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不含边界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46084" name="Picture 4" descr="\\贾文\贾文\傆文件\2016源文件\创新 数学 人A 必修5\A101.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31468" y="3372035"/>
            <a:ext cx="3070882" cy="263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262558" y="328577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不等式</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上方的点的集合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不含边界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不等式</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3&lt;0</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左下方的点的</a:t>
            </a:r>
            <a:r>
              <a:rPr lang="zh-CN" altLang="zh-CN" sz="2800" kern="100" dirty="0" smtClean="0">
                <a:latin typeface="Times New Roman"/>
                <a:ea typeface="华文细黑"/>
                <a:cs typeface="Times New Roman"/>
              </a:rPr>
              <a:t>集合</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不含边界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所以原不等式组表示的平面区域为如图所示的阴影部分</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3" name="Rectangle 21">
            <a:hlinkClick r:id="rId7" action="ppaction://hlinksldjump"/>
          </p:cNvPr>
          <p:cNvSpPr>
            <a:spLocks noChangeArrowheads="1"/>
          </p:cNvSpPr>
          <p:nvPr/>
        </p:nvSpPr>
        <p:spPr bwMode="auto">
          <a:xfrm>
            <a:off x="947958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7" name="Rectangle 21">
            <a:hlinkClick r:id="rId8" action="ppaction://hlinksldjump"/>
          </p:cNvPr>
          <p:cNvSpPr>
            <a:spLocks noChangeArrowheads="1"/>
          </p:cNvSpPr>
          <p:nvPr/>
        </p:nvSpPr>
        <p:spPr bwMode="auto">
          <a:xfrm>
            <a:off x="991467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8" name="Rectangle 21">
            <a:hlinkClick r:id="rId9" action="ppaction://hlinksldjump"/>
          </p:cNvPr>
          <p:cNvSpPr>
            <a:spLocks noChangeArrowheads="1"/>
          </p:cNvSpPr>
          <p:nvPr/>
        </p:nvSpPr>
        <p:spPr bwMode="auto">
          <a:xfrm>
            <a:off x="1034976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9" name="Rectangle 21">
            <a:hlinkClick r:id="rId10" action="ppaction://hlinksldjump"/>
          </p:cNvPr>
          <p:cNvSpPr>
            <a:spLocks noChangeArrowheads="1"/>
          </p:cNvSpPr>
          <p:nvPr/>
        </p:nvSpPr>
        <p:spPr bwMode="auto">
          <a:xfrm>
            <a:off x="1078486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0" name="Rectangle 21">
            <a:hlinkClick r:id="rId11" action="ppaction://hlinksldjump"/>
          </p:cNvPr>
          <p:cNvSpPr>
            <a:spLocks noChangeArrowheads="1"/>
          </p:cNvSpPr>
          <p:nvPr/>
        </p:nvSpPr>
        <p:spPr bwMode="auto">
          <a:xfrm>
            <a:off x="1121995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1" name="Rectangle 21">
            <a:hlinkClick r:id="rId12" action="ppaction://hlinksldjump"/>
          </p:cNvPr>
          <p:cNvSpPr>
            <a:spLocks noChangeArrowheads="1"/>
          </p:cNvSpPr>
          <p:nvPr/>
        </p:nvSpPr>
        <p:spPr bwMode="auto">
          <a:xfrm>
            <a:off x="116398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260674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blinds(horizontal)">
                                      <p:cBhvr>
                                        <p:cTn id="17" dur="500"/>
                                        <p:tgtEl>
                                          <p:spTgt spid="12">
                                            <p:txEl>
                                              <p:pRg st="1" end="1"/>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2">
                                            <p:txEl>
                                              <p:pRg st="2" end="2"/>
                                            </p:txEl>
                                          </p:spTgt>
                                        </p:tgtEl>
                                        <p:attrNameLst>
                                          <p:attrName>style.visibility</p:attrName>
                                        </p:attrNameLst>
                                      </p:cBhvr>
                                      <p:to>
                                        <p:strVal val="visible"/>
                                      </p:to>
                                    </p:set>
                                    <p:animEffect transition="in" filter="blinds(horizontal)">
                                      <p:cBhvr>
                                        <p:cTn id="20" dur="500"/>
                                        <p:tgtEl>
                                          <p:spTgt spid="1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2">
                                            <p:txEl>
                                              <p:pRg st="3" end="3"/>
                                            </p:txEl>
                                          </p:spTgt>
                                        </p:tgtEl>
                                        <p:attrNameLst>
                                          <p:attrName>style.visibility</p:attrName>
                                        </p:attrNameLst>
                                      </p:cBhvr>
                                      <p:to>
                                        <p:strVal val="visible"/>
                                      </p:to>
                                    </p:set>
                                    <p:animEffect transition="in" filter="blinds(horizontal)">
                                      <p:cBhvr>
                                        <p:cTn id="25" dur="500"/>
                                        <p:tgtEl>
                                          <p:spTgt spid="12">
                                            <p:txEl>
                                              <p:pRg st="3" end="3"/>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46084"/>
                                        </p:tgtEl>
                                        <p:attrNameLst>
                                          <p:attrName>style.visibility</p:attrName>
                                        </p:attrNameLst>
                                      </p:cBhvr>
                                      <p:to>
                                        <p:strVal val="visible"/>
                                      </p:to>
                                    </p:set>
                                    <p:animEffect transition="in" filter="blinds(horizontal)">
                                      <p:cBhvr>
                                        <p:cTn id="28" dur="500"/>
                                        <p:tgtEl>
                                          <p:spTgt spid="4608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2">
                                            <p:txEl>
                                              <p:pRg st="0" end="0"/>
                                            </p:txEl>
                                          </p:spTgt>
                                        </p:tgtEl>
                                      </p:cBhvr>
                                    </p:animEffect>
                                    <p:set>
                                      <p:cBhvr>
                                        <p:cTn id="36" dur="1" fill="hold">
                                          <p:stCondLst>
                                            <p:cond delay="499"/>
                                          </p:stCondLst>
                                        </p:cTn>
                                        <p:tgtEl>
                                          <p:spTgt spid="12">
                                            <p:txEl>
                                              <p:pRg st="0" end="0"/>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12">
                                            <p:txEl>
                                              <p:pRg st="1" end="1"/>
                                            </p:txEl>
                                          </p:spTgt>
                                        </p:tgtEl>
                                      </p:cBhvr>
                                    </p:animEffect>
                                    <p:set>
                                      <p:cBhvr>
                                        <p:cTn id="39" dur="1" fill="hold">
                                          <p:stCondLst>
                                            <p:cond delay="499"/>
                                          </p:stCondLst>
                                        </p:cTn>
                                        <p:tgtEl>
                                          <p:spTgt spid="12">
                                            <p:txEl>
                                              <p:pRg st="1" end="1"/>
                                            </p:txEl>
                                          </p:spTgt>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12">
                                            <p:txEl>
                                              <p:pRg st="2" end="2"/>
                                            </p:txEl>
                                          </p:spTgt>
                                        </p:tgtEl>
                                      </p:cBhvr>
                                    </p:animEffect>
                                    <p:set>
                                      <p:cBhvr>
                                        <p:cTn id="42" dur="1" fill="hold">
                                          <p:stCondLst>
                                            <p:cond delay="499"/>
                                          </p:stCondLst>
                                        </p:cTn>
                                        <p:tgtEl>
                                          <p:spTgt spid="12">
                                            <p:txEl>
                                              <p:pRg st="2" end="2"/>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12">
                                            <p:txEl>
                                              <p:pRg st="3" end="3"/>
                                            </p:txEl>
                                          </p:spTgt>
                                        </p:tgtEl>
                                      </p:cBhvr>
                                    </p:animEffect>
                                    <p:set>
                                      <p:cBhvr>
                                        <p:cTn id="45" dur="1" fill="hold">
                                          <p:stCondLst>
                                            <p:cond delay="499"/>
                                          </p:stCondLst>
                                        </p:cTn>
                                        <p:tgtEl>
                                          <p:spTgt spid="12">
                                            <p:txEl>
                                              <p:pRg st="3" end="3"/>
                                            </p:txEl>
                                          </p:spTgt>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46084"/>
                                        </p:tgtEl>
                                      </p:cBhvr>
                                    </p:animEffect>
                                    <p:set>
                                      <p:cBhvr>
                                        <p:cTn id="48" dur="1" fill="hold">
                                          <p:stCondLst>
                                            <p:cond delay="499"/>
                                          </p:stCondLst>
                                        </p:cTn>
                                        <p:tgtEl>
                                          <p:spTgt spid="46084"/>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6" grpId="0"/>
      <p:bldP spid="16" grpId="1"/>
      <p:bldP spid="12"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406574" y="1308999"/>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对于任意的二元一次不等式</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&lt;0)</a:t>
            </a:r>
            <a:r>
              <a:rPr lang="zh-CN" altLang="zh-CN" sz="2800" kern="100" dirty="0">
                <a:latin typeface="Times New Roman"/>
                <a:ea typeface="华文细黑"/>
                <a:cs typeface="Times New Roman"/>
              </a:rPr>
              <a:t>，无论</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为正值还是负值，我们都可以把</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项的系数变形为正数，当</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上方的区域；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&lt;0</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下方的区域</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画平面区域时，注意边界线的虚实问题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F:\创新A5幻灯片图荷花水墨画\t017aa83e047d423ea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9484" y="4293890"/>
            <a:ext cx="3420930" cy="2565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9899" y="621482"/>
            <a:ext cx="11730575"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知识点一　二元一次不等式</a:t>
            </a:r>
            <a:r>
              <a:rPr lang="en-US" altLang="zh-CN" sz="2800" b="1" kern="100" dirty="0">
                <a:solidFill>
                  <a:srgbClr val="0000FF"/>
                </a:solidFill>
                <a:latin typeface="Times New Roman"/>
                <a:ea typeface="微软雅黑"/>
                <a:cs typeface="Courier New"/>
              </a:rPr>
              <a:t>(</a:t>
            </a:r>
            <a:r>
              <a:rPr lang="zh-CN" altLang="zh-CN" sz="2800" b="1" kern="100" dirty="0">
                <a:solidFill>
                  <a:srgbClr val="0000FF"/>
                </a:solidFill>
                <a:latin typeface="Times New Roman"/>
                <a:ea typeface="微软雅黑"/>
                <a:cs typeface="Times New Roman"/>
              </a:rPr>
              <a:t>组</a:t>
            </a:r>
            <a:r>
              <a:rPr lang="en-US" altLang="zh-CN" sz="2800" b="1" kern="100" dirty="0">
                <a:solidFill>
                  <a:srgbClr val="0000FF"/>
                </a:solidFill>
                <a:latin typeface="Times New Roman"/>
                <a:ea typeface="微软雅黑"/>
                <a:cs typeface="Courier New"/>
              </a:rPr>
              <a:t>)</a:t>
            </a:r>
            <a:r>
              <a:rPr lang="zh-CN" altLang="zh-CN" sz="2800" b="1" kern="100" dirty="0">
                <a:solidFill>
                  <a:srgbClr val="0000FF"/>
                </a:solidFill>
                <a:latin typeface="Times New Roman"/>
                <a:ea typeface="微软雅黑"/>
                <a:cs typeface="Times New Roman"/>
              </a:rPr>
              <a:t>表示平面区域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二元一次不等式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的概念</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含有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未知数</a:t>
            </a:r>
            <a:r>
              <a:rPr lang="zh-CN" altLang="zh-CN" sz="2800" kern="100" dirty="0">
                <a:latin typeface="Times New Roman"/>
                <a:ea typeface="华文细黑"/>
                <a:cs typeface="Times New Roman"/>
              </a:rPr>
              <a:t>，并且未知数的次数</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不等式叫做二元一次不等式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由几个二元一次不等式组成的不等式组</a:t>
            </a:r>
            <a:r>
              <a:rPr lang="zh-CN" altLang="zh-CN" sz="2800" kern="100" dirty="0" smtClean="0">
                <a:latin typeface="Times New Roman"/>
                <a:ea typeface="华文细黑"/>
                <a:cs typeface="Times New Roman"/>
              </a:rPr>
              <a:t>称为</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二元一次不等式与平面区域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在平面直角坐标系中，二元一次不等式</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表示</a:t>
            </a:r>
            <a:r>
              <a:rPr lang="zh-CN" altLang="zh-CN" sz="2800" kern="100" dirty="0" smtClean="0">
                <a:latin typeface="Times New Roman"/>
                <a:ea typeface="华文细黑"/>
                <a:cs typeface="Times New Roman"/>
              </a:rPr>
              <a:t>直线</a:t>
            </a:r>
            <a:endParaRPr lang="en-US" altLang="zh-CN" sz="2800" i="1" u="sng" kern="100" dirty="0" smtClean="0">
              <a:latin typeface="Times New Roman"/>
              <a:ea typeface="华文细黑"/>
              <a:cs typeface="Courier New"/>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某</a:t>
            </a:r>
            <a:r>
              <a:rPr lang="zh-CN" altLang="zh-CN" sz="2800" kern="100" dirty="0">
                <a:latin typeface="Times New Roman"/>
                <a:ea typeface="华文细黑"/>
                <a:cs typeface="Times New Roman"/>
              </a:rPr>
              <a:t>一侧所有点组成的平面区域，把直线画</a:t>
            </a:r>
            <a:r>
              <a:rPr lang="zh-CN" altLang="zh-CN" sz="2800" kern="100" dirty="0" smtClean="0">
                <a:latin typeface="Times New Roman"/>
                <a:ea typeface="华文细黑"/>
                <a:cs typeface="Times New Roman"/>
              </a:rPr>
              <a:t>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以</a:t>
            </a:r>
            <a:r>
              <a:rPr lang="zh-CN" altLang="zh-CN" sz="2800" kern="100" dirty="0">
                <a:latin typeface="Times New Roman"/>
                <a:ea typeface="华文细黑"/>
                <a:cs typeface="Times New Roman"/>
              </a:rPr>
              <a:t>表示区域不包括边界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不等式</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表示的平面区域包括边界，把边界画</a:t>
            </a:r>
            <a:r>
              <a:rPr lang="zh-CN" altLang="zh-CN" sz="2800" kern="100" dirty="0" smtClean="0">
                <a:latin typeface="Times New Roman"/>
                <a:ea typeface="华文细黑"/>
                <a:cs typeface="Times New Roman"/>
              </a:rPr>
              <a:t>成</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902395" y="2000950"/>
            <a:ext cx="902811" cy="523220"/>
          </a:xfrm>
          <a:prstGeom prst="rect">
            <a:avLst/>
          </a:prstGeom>
        </p:spPr>
        <p:txBody>
          <a:bodyPr wrap="none">
            <a:spAutoFit/>
          </a:bodyPr>
          <a:lstStyle/>
          <a:p>
            <a:r>
              <a:rPr lang="zh-CN" altLang="en-US" sz="2800" kern="100" smtClean="0">
                <a:solidFill>
                  <a:srgbClr val="C00000"/>
                </a:solidFill>
                <a:latin typeface="Times New Roman"/>
                <a:ea typeface="华文细黑"/>
                <a:cs typeface="Courier New"/>
              </a:rPr>
              <a:t>两个</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6373078" y="2044304"/>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6949142" y="2659182"/>
            <a:ext cx="3057247"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二元一次不等式组</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10526197" y="3923690"/>
            <a:ext cx="1300356"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Ax</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By</a:t>
            </a:r>
            <a:endParaRPr lang="zh-CN" altLang="en-US" sz="2800" kern="100" dirty="0">
              <a:solidFill>
                <a:srgbClr val="C00000"/>
              </a:solidFill>
              <a:latin typeface="Times New Roman"/>
              <a:ea typeface="华文细黑"/>
              <a:cs typeface="Times New Roman"/>
            </a:endParaRPr>
          </a:p>
        </p:txBody>
      </p:sp>
      <p:cxnSp>
        <p:nvCxnSpPr>
          <p:cNvPr id="3" name="直接连接符 2"/>
          <p:cNvCxnSpPr/>
          <p:nvPr/>
        </p:nvCxnSpPr>
        <p:spPr>
          <a:xfrm>
            <a:off x="10631710" y="4457070"/>
            <a:ext cx="10801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39750" y="4572918"/>
            <a:ext cx="132119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0</a:t>
            </a:r>
            <a:endParaRPr lang="zh-CN" altLang="en-US" sz="2800" kern="100" dirty="0">
              <a:solidFill>
                <a:srgbClr val="C00000"/>
              </a:solidFill>
              <a:latin typeface="Times New Roman"/>
              <a:ea typeface="华文细黑"/>
              <a:cs typeface="Times New Roman"/>
            </a:endParaRPr>
          </a:p>
        </p:txBody>
      </p:sp>
      <p:sp>
        <p:nvSpPr>
          <p:cNvPr id="14" name="矩形 13"/>
          <p:cNvSpPr/>
          <p:nvPr/>
        </p:nvSpPr>
        <p:spPr>
          <a:xfrm>
            <a:off x="8213918" y="4572918"/>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虚线</a:t>
            </a:r>
          </a:p>
        </p:txBody>
      </p:sp>
      <p:sp>
        <p:nvSpPr>
          <p:cNvPr id="16" name="矩形 15"/>
          <p:cNvSpPr/>
          <p:nvPr/>
        </p:nvSpPr>
        <p:spPr>
          <a:xfrm>
            <a:off x="10253244" y="5837426"/>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实线</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linds(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P spid="8" grpId="0"/>
      <p:bldP spid="8" grpId="1"/>
      <p:bldP spid="9" grpId="0"/>
      <p:bldP spid="9" grpId="1"/>
      <p:bldP spid="10" grpId="0"/>
      <p:bldP spid="10" grpId="1"/>
      <p:bldP spid="13" grpId="0"/>
      <p:bldP spid="13" grpId="1"/>
      <p:bldP spid="14" grpId="0"/>
      <p:bldP spid="14" grpId="1"/>
      <p:bldP spid="16" grpId="0"/>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2558" y="594143"/>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画二元一次不等式表示平面区域的一般步骤为：</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第一步：</a:t>
            </a:r>
            <a:r>
              <a:rPr lang="en-US" altLang="zh-CN" sz="2800" kern="100" dirty="0" smtClean="0">
                <a:latin typeface="宋体"/>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，即画出边界</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，要注意是虚线还是实线；</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a:t>
            </a:r>
            <a:r>
              <a:rPr lang="en-US" altLang="zh-CN" sz="2800" kern="100" dirty="0" smtClean="0">
                <a:latin typeface="宋体"/>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，取某个特殊点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作为测试点，由</a:t>
            </a:r>
            <a:r>
              <a:rPr lang="en-US" altLang="zh-CN" sz="2800" i="1" kern="100" dirty="0">
                <a:latin typeface="Times New Roman"/>
                <a:ea typeface="华文细黑"/>
                <a:cs typeface="Courier New"/>
              </a:rPr>
              <a:t>Ax</a:t>
            </a:r>
            <a:r>
              <a:rPr lang="en-US" altLang="zh-CN" sz="2800" kern="100" baseline="-250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en-US" altLang="zh-CN" sz="2800" kern="100" baseline="-250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的符号就可以断定</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表示的是直线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哪一侧的平面区域；选择特殊点时，务必注意该点不能在直线上，即</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时，可选择</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时，可选择其它特殊点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第三步，用阴影表示出平面区域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2087825" y="1322398"/>
            <a:ext cx="1620957"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直线定界</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2155086" y="2598222"/>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特殊点定域</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517339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245590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将</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分别代入</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时，式子的符号相反，故</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的异侧</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2" name="矩形 11"/>
          <p:cNvSpPr/>
          <p:nvPr/>
        </p:nvSpPr>
        <p:spPr>
          <a:xfrm>
            <a:off x="262558" y="112553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在直线</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8143755" y="1233133"/>
            <a:ext cx="543739"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异</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4175237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6" grpId="0" build="allAtOnce"/>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017485"/>
            <a:ext cx="11347893"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知识点二　二元一次不等式组表示的平面区域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二元一次不等式组表示的平面区域是各个不等式表示的平面区域的交集，即各个不等式表示的平面区域的公共部分</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777846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190550" y="798693"/>
            <a:ext cx="11161240" cy="133495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题型一　二元一次不等式表示的平面区域</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画出不等式</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表示的平面区域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237476" y="45418"/>
            <a:ext cx="11499437"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画出直线</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，因为这条直线上的点不满足</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，所以画成虚线</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取原点</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，代入</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因为</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，所以原点在不等式</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表示的区域内，所以不等式</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表示的区域如图所示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2" action="ppaction://hlinksldjump"/>
          </p:cNvPr>
          <p:cNvSpPr/>
          <p:nvPr/>
        </p:nvSpPr>
        <p:spPr>
          <a:xfrm>
            <a:off x="1105519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8348" name="Picture 156" descr="\\贾文\贾文\傆文件\2016源文件\创新 数学 人A 必修5\A87.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2958" y="3413414"/>
            <a:ext cx="3175961" cy="3133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248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348"/>
                                        </p:tgtEl>
                                        <p:attrNameLst>
                                          <p:attrName>style.visibility</p:attrName>
                                        </p:attrNameLst>
                                      </p:cBhvr>
                                      <p:to>
                                        <p:strVal val="visible"/>
                                      </p:to>
                                    </p:set>
                                    <p:animEffect transition="in" filter="blinds(horizontal)">
                                      <p:cBhvr>
                                        <p:cTn id="15" dur="750"/>
                                        <p:tgtEl>
                                          <p:spTgt spid="8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1796</TotalTime>
  <Words>814</Words>
  <Application>Microsoft Office PowerPoint</Application>
  <PresentationFormat>自定义</PresentationFormat>
  <Paragraphs>166</Paragraphs>
  <Slides>34</Slides>
  <Notes>0</Notes>
  <HiddenSlides>10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907</cp:revision>
  <dcterms:created xsi:type="dcterms:W3CDTF">2014-10-15T07:25:01Z</dcterms:created>
  <dcterms:modified xsi:type="dcterms:W3CDTF">2016-04-24T03:18:26Z</dcterms:modified>
</cp:coreProperties>
</file>