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4" r:id="rId7"/>
    <p:sldId id="505" r:id="rId8"/>
    <p:sldId id="506" r:id="rId9"/>
    <p:sldId id="278" r:id="rId10"/>
    <p:sldId id="482" r:id="rId11"/>
    <p:sldId id="309" r:id="rId12"/>
    <p:sldId id="457" r:id="rId13"/>
    <p:sldId id="459" r:id="rId14"/>
    <p:sldId id="461" r:id="rId15"/>
    <p:sldId id="462" r:id="rId16"/>
    <p:sldId id="361" r:id="rId17"/>
    <p:sldId id="424" r:id="rId18"/>
    <p:sldId id="447" r:id="rId19"/>
    <p:sldId id="448" r:id="rId20"/>
    <p:sldId id="475" r:id="rId21"/>
    <p:sldId id="485" r:id="rId22"/>
    <p:sldId id="451" r:id="rId23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866" autoAdjust="0"/>
    <p:restoredTop sz="94861" autoAdjust="0"/>
  </p:normalViewPr>
  <p:slideViewPr>
    <p:cSldViewPr>
      <p:cViewPr>
        <p:scale>
          <a:sx n="75" d="100"/>
          <a:sy n="75" d="100"/>
        </p:scale>
        <p:origin x="-557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1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8.docx"/><Relationship Id="rId4" Type="http://schemas.openxmlformats.org/officeDocument/2006/relationships/oleObject" Target="../embeddings/oleObject8.bin"/><Relationship Id="rId9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oleObject" Target="../embeddings/oleObject10.bin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__10.docx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13" Type="http://schemas.openxmlformats.org/officeDocument/2006/relationships/image" Target="../media/image20.png"/><Relationship Id="rId3" Type="http://schemas.openxmlformats.org/officeDocument/2006/relationships/slide" Target="slide14.xml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emf"/><Relationship Id="rId11" Type="http://schemas.openxmlformats.org/officeDocument/2006/relationships/package" Target="../embeddings/Microsoft_Word___14.docx"/><Relationship Id="rId5" Type="http://schemas.openxmlformats.org/officeDocument/2006/relationships/package" Target="../embeddings/Microsoft_Word___12.docx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3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15.docx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6.xml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11" Type="http://schemas.openxmlformats.org/officeDocument/2006/relationships/package" Target="../embeddings/Microsoft_Word___18.docx"/><Relationship Id="rId5" Type="http://schemas.openxmlformats.org/officeDocument/2006/relationships/slide" Target="slide18.xml"/><Relationship Id="rId10" Type="http://schemas.openxmlformats.org/officeDocument/2006/relationships/oleObject" Target="../embeddings/oleObject18.bin"/><Relationship Id="rId4" Type="http://schemas.openxmlformats.org/officeDocument/2006/relationships/slide" Target="slide17.xml"/><Relationship Id="rId9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16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11" Type="http://schemas.openxmlformats.org/officeDocument/2006/relationships/package" Target="../embeddings/Microsoft_Word___20.docx"/><Relationship Id="rId5" Type="http://schemas.openxmlformats.org/officeDocument/2006/relationships/slide" Target="slide18.xml"/><Relationship Id="rId10" Type="http://schemas.openxmlformats.org/officeDocument/2006/relationships/oleObject" Target="../embeddings/oleObject20.bin"/><Relationship Id="rId4" Type="http://schemas.openxmlformats.org/officeDocument/2006/relationships/slide" Target="slide17.xml"/><Relationship Id="rId9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7.emf"/><Relationship Id="rId4" Type="http://schemas.openxmlformats.org/officeDocument/2006/relationships/package" Target="../embeddings/Microsoft_Word___21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8.emf"/><Relationship Id="rId5" Type="http://schemas.openxmlformats.org/officeDocument/2006/relationships/package" Target="../embeddings/Microsoft_Word___22.docx"/><Relationship Id="rId4" Type="http://schemas.openxmlformats.org/officeDocument/2006/relationships/oleObject" Target="../embeddings/oleObject22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11" Type="http://schemas.openxmlformats.org/officeDocument/2006/relationships/package" Target="../embeddings/Microsoft_Word___6.docx"/><Relationship Id="rId5" Type="http://schemas.openxmlformats.org/officeDocument/2006/relationships/image" Target="../media/image9.emf"/><Relationship Id="rId10" Type="http://schemas.openxmlformats.org/officeDocument/2006/relationships/oleObject" Target="../embeddings/oleObject6.bin"/><Relationship Id="rId4" Type="http://schemas.openxmlformats.org/officeDocument/2006/relationships/package" Target="../embeddings/Microsoft_Word___4.docx"/><Relationship Id="rId9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48574" y="1957838"/>
            <a:ext cx="7591528" cy="994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3.4</a:t>
            </a:r>
            <a:r>
              <a:rPr lang="zh-CN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基本</a:t>
            </a: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不等式</a:t>
            </a: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  <a:endParaRPr lang="en-US" altLang="zh-CN" sz="5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10630" y="1681282"/>
            <a:ext cx="67687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第三章　不等式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73783" y="1989634"/>
            <a:ext cx="1501943" cy="994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144818" y="1413570"/>
                <a:ext cx="4015049" cy="1778564"/>
              </a:xfrm>
              <a:prstGeom prst="rect">
                <a:avLst/>
              </a:prstGeom>
              <a:noFill/>
              <a:effectLst>
                <a:reflection blurRad="6350" stA="52000" endA="300" endPos="35000" dir="5400000" sy="-100000" algn="bl" rotWithShape="0"/>
              </a:effectLst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5000" b="1" i="1" kern="10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5000" b="1" i="1" kern="10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/>
                            <a:ea typeface="华文细黑"/>
                          </a:rPr>
                          <m:t>ab</m:t>
                        </m:r>
                      </m:e>
                    </m:rad>
                  </m:oMath>
                </a14:m>
                <a:r>
                  <a:rPr lang="en-US" altLang="zh-CN" sz="5000" b="1" kern="100" dirty="0" smtClean="0">
                    <a:solidFill>
                      <a:schemeClr val="accent6">
                        <a:lumMod val="75000"/>
                      </a:schemeClr>
                    </a:solidFill>
                    <a:latin typeface="宋体"/>
                    <a:ea typeface="华文细黑"/>
                    <a:cs typeface="Times New Roman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5000" b="1" i="1" kern="100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5000" b="1" i="1" kern="10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5000" b="1" kern="10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5000" b="1" i="1" kern="10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/>
                            <a:ea typeface="华文细黑"/>
                          </a:rPr>
                          <m:t>b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5000" b="1" i="0" kern="10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5000" b="1" kern="100" dirty="0">
                  <a:solidFill>
                    <a:schemeClr val="accent6">
                      <a:lumMod val="75000"/>
                    </a:schemeClr>
                  </a:solidFill>
                  <a:effectLst/>
                  <a:latin typeface="宋体"/>
                  <a:cs typeface="Courier New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4818" y="1413570"/>
                <a:ext cx="4015049" cy="177856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effectLst>
                <a:reflection blurRad="6350" stA="52000" endA="300" endPos="35000" dir="5400000" sy="-100000" algn="bl" rotWithShape="0"/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5058" name="Picture 2" descr="F:\创新A5幻灯片图荷花水墨画\74145058-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9366" r="22969"/>
          <a:stretch/>
        </p:blipFill>
        <p:spPr bwMode="auto">
          <a:xfrm>
            <a:off x="7991022" y="4437907"/>
            <a:ext cx="4194384" cy="242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105519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215508"/>
              </p:ext>
            </p:extLst>
          </p:nvPr>
        </p:nvGraphicFramePr>
        <p:xfrm>
          <a:off x="485601" y="405458"/>
          <a:ext cx="11298237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1" name="文档" r:id="rId5" imgW="11299126" imgH="1976710" progId="Word.Document.12">
                  <p:embed/>
                </p:oleObj>
              </mc:Choice>
              <mc:Fallback>
                <p:oleObj name="文档" r:id="rId5" imgW="11299126" imgH="1976710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01" y="405458"/>
                        <a:ext cx="11298237" cy="197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674122"/>
              </p:ext>
            </p:extLst>
          </p:nvPr>
        </p:nvGraphicFramePr>
        <p:xfrm>
          <a:off x="477838" y="2561679"/>
          <a:ext cx="11256962" cy="130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2" name="文档" r:id="rId8" imgW="11258465" imgH="1302184" progId="Word.Document.12">
                  <p:embed/>
                </p:oleObj>
              </mc:Choice>
              <mc:Fallback>
                <p:oleObj name="文档" r:id="rId8" imgW="11258465" imgH="130218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2561679"/>
                        <a:ext cx="11256962" cy="1300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06574" y="3605264"/>
            <a:ext cx="1659048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524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884763"/>
            <a:ext cx="12190413" cy="22348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917626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若给定的代数式中既有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积式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，这便是应用基本不等式的题眼，可考虑是否利用基本不等式解决；在应用基本不等式时一定要注意是否满足条件，即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，同时注意能否取等号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542" y="-627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，则下列不等式中，恒成立的是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615927"/>
              </p:ext>
            </p:extLst>
          </p:nvPr>
        </p:nvGraphicFramePr>
        <p:xfrm>
          <a:off x="289643" y="4625013"/>
          <a:ext cx="11206163" cy="184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4" name="文档" r:id="rId4" imgW="11202691" imgH="1857740" progId="Word.Document.12">
                  <p:embed/>
                </p:oleObj>
              </mc:Choice>
              <mc:Fallback>
                <p:oleObj name="文档" r:id="rId4" imgW="11202691" imgH="18577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9643" y="4625013"/>
                        <a:ext cx="11206163" cy="184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518306"/>
              </p:ext>
            </p:extLst>
          </p:nvPr>
        </p:nvGraphicFramePr>
        <p:xfrm>
          <a:off x="262558" y="860276"/>
          <a:ext cx="11206162" cy="184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5" name="文档" r:id="rId7" imgW="11202691" imgH="1853774" progId="Word.Document.12">
                  <p:embed/>
                </p:oleObj>
              </mc:Choice>
              <mc:Fallback>
                <p:oleObj name="文档" r:id="rId7" imgW="11202691" imgH="18537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2558" y="860276"/>
                        <a:ext cx="11206162" cy="184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90550" y="2493690"/>
                <a:ext cx="11614431" cy="21528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对于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，应该为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，漏等号，故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错误；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对于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，但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ab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故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不成立；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对于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，故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不成立；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2493690"/>
                <a:ext cx="11614431" cy="2152873"/>
              </a:xfrm>
              <a:prstGeom prst="rect">
                <a:avLst/>
              </a:prstGeom>
              <a:blipFill rotWithShape="1">
                <a:blip r:embed="rId9"/>
                <a:stretch>
                  <a:fillRect l="-787" b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10631710" y="45418"/>
            <a:ext cx="50007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415" y="117426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用基本不等式证明不等式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377145"/>
              </p:ext>
            </p:extLst>
          </p:nvPr>
        </p:nvGraphicFramePr>
        <p:xfrm>
          <a:off x="334566" y="981522"/>
          <a:ext cx="11206162" cy="184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4" name="文档" r:id="rId5" imgW="11202691" imgH="1857019" progId="Word.Document.12">
                  <p:embed/>
                </p:oleObj>
              </mc:Choice>
              <mc:Fallback>
                <p:oleObj name="文档" r:id="rId5" imgW="11202691" imgH="185701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981522"/>
                        <a:ext cx="11206162" cy="184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243463"/>
              </p:ext>
            </p:extLst>
          </p:nvPr>
        </p:nvGraphicFramePr>
        <p:xfrm>
          <a:off x="381942" y="2007965"/>
          <a:ext cx="8737600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5" name="文档" r:id="rId8" imgW="8739992" imgH="1495421" progId="Word.Document.12">
                  <p:embed/>
                </p:oleObj>
              </mc:Choice>
              <mc:Fallback>
                <p:oleObj name="文档" r:id="rId8" imgW="8739992" imgH="149542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942" y="2007965"/>
                        <a:ext cx="8737600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362294"/>
              </p:ext>
            </p:extLst>
          </p:nvPr>
        </p:nvGraphicFramePr>
        <p:xfrm>
          <a:off x="334566" y="3211781"/>
          <a:ext cx="8737600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6" name="文档" r:id="rId11" imgW="8739992" imgH="1497584" progId="Word.Document.12">
                  <p:embed/>
                </p:oleObj>
              </mc:Choice>
              <mc:Fallback>
                <p:oleObj name="文档" r:id="rId11" imgW="8739992" imgH="149758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211781"/>
                        <a:ext cx="8737600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41415" y="4181328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190550" y="4797946"/>
                <a:ext cx="11614431" cy="115234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当且仅当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时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，等号成立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4797946"/>
                <a:ext cx="11614431" cy="1152343"/>
              </a:xfrm>
              <a:prstGeom prst="rect">
                <a:avLst/>
              </a:prstGeom>
              <a:blipFill rotWithShape="1">
                <a:blip r:embed="rId13"/>
                <a:stretch>
                  <a:fillRect l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205658"/>
            <a:ext cx="12190413" cy="19416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455903"/>
            <a:ext cx="1184788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在利用基本不等式证明的过程中，常需要把数、式合理地拆成两项或多项或恒等地变形配凑成适当的数、式，以便于利用基本不等式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98363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423" y="333450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为正数，且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1805064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724635"/>
              </p:ext>
            </p:extLst>
          </p:nvPr>
        </p:nvGraphicFramePr>
        <p:xfrm>
          <a:off x="525958" y="2800053"/>
          <a:ext cx="8737600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1" name="文档" r:id="rId5" imgW="8739992" imgH="1497584" progId="Word.Document.12">
                  <p:embed/>
                </p:oleObj>
              </mc:Choice>
              <mc:Fallback>
                <p:oleObj name="文档" r:id="rId5" imgW="8739992" imgH="1497584" progId="Word.Document.12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958" y="2800053"/>
                        <a:ext cx="8737600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660918"/>
              </p:ext>
            </p:extLst>
          </p:nvPr>
        </p:nvGraphicFramePr>
        <p:xfrm>
          <a:off x="478582" y="3429794"/>
          <a:ext cx="8737600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2" name="文档" r:id="rId8" imgW="8739992" imgH="1499026" progId="Word.Document.12">
                  <p:embed/>
                </p:oleObj>
              </mc:Choice>
              <mc:Fallback>
                <p:oleObj name="文档" r:id="rId8" imgW="8739992" imgH="149902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429794"/>
                        <a:ext cx="8737600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179979" y="765498"/>
                <a:ext cx="11614431" cy="2192371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1,0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，且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b,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ab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中最大的一个是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B.2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ab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C.2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  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</a:t>
                </a:r>
                <a:r>
                  <a:rPr lang="en-US" altLang="zh-CN" sz="2800" kern="100" dirty="0" err="1" smtClean="0">
                    <a:latin typeface="Times New Roman"/>
                    <a:ea typeface="华文细黑"/>
                    <a:cs typeface="Courier New"/>
                  </a:rPr>
                  <a:t>D.</a:t>
                </a:r>
                <a:r>
                  <a:rPr lang="en-US" altLang="zh-CN" sz="2800" i="1" kern="100" dirty="0" err="1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979" y="765498"/>
                <a:ext cx="11614431" cy="2192371"/>
              </a:xfrm>
              <a:prstGeom prst="rect">
                <a:avLst/>
              </a:prstGeom>
              <a:blipFill rotWithShape="1">
                <a:blip r:embed="rId2"/>
                <a:stretch>
                  <a:fillRect l="-840" r="-787" b="-1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190550" y="2776964"/>
                <a:ext cx="11161240" cy="385077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1,0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ab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四个数中最大的应从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中选择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1,0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最大</a:t>
                </a:r>
                <a:r>
                  <a:rPr lang="en-US" altLang="zh-CN" sz="2800" kern="100" dirty="0">
                    <a:latin typeface="Times New Roman"/>
                    <a:ea typeface="华文细黑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故选</a:t>
                </a:r>
                <a:r>
                  <a:rPr lang="en-US" altLang="zh-CN" sz="2800" kern="100" dirty="0">
                    <a:latin typeface="Times New Roman"/>
                    <a:ea typeface="华文细黑"/>
                  </a:rPr>
                  <a:t>D.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2776964"/>
                <a:ext cx="11161240" cy="3850774"/>
              </a:xfrm>
              <a:prstGeom prst="rect">
                <a:avLst/>
              </a:prstGeom>
              <a:blipFill rotWithShape="1">
                <a:blip r:embed="rId7"/>
                <a:stretch>
                  <a:fillRect l="-819" b="-3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858942" y="151792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34566" y="2781722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26955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是实数，且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63798" y="127670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157076"/>
              </p:ext>
            </p:extLst>
          </p:nvPr>
        </p:nvGraphicFramePr>
        <p:xfrm>
          <a:off x="550590" y="2167037"/>
          <a:ext cx="8374063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8" name="文档" r:id="rId8" imgW="8373541" imgH="975214" progId="Word.Document.12">
                  <p:embed/>
                </p:oleObj>
              </mc:Choice>
              <mc:Fallback>
                <p:oleObj name="文档" r:id="rId8" imgW="8373541" imgH="975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0590" y="2167037"/>
                        <a:ext cx="8374063" cy="97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871745"/>
              </p:ext>
            </p:extLst>
          </p:nvPr>
        </p:nvGraphicFramePr>
        <p:xfrm>
          <a:off x="406574" y="3895229"/>
          <a:ext cx="8374063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9" name="文档" r:id="rId11" imgW="8373541" imgH="974854" progId="Word.Document.12">
                  <p:embed/>
                </p:oleObj>
              </mc:Choice>
              <mc:Fallback>
                <p:oleObj name="文档" r:id="rId11" imgW="8373541" imgH="9748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6574" y="3895229"/>
                        <a:ext cx="8374063" cy="97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78582" y="202385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28282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中，等号成立的条件为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27014" y="1198658"/>
            <a:ext cx="10301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1" grpId="0" build="allAtOnce"/>
      <p:bldP spid="17" grpId="0"/>
      <p:bldP spid="1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>
            <a:hlinkClick r:id="" action="ppaction://noaction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671381"/>
              </p:ext>
            </p:extLst>
          </p:nvPr>
        </p:nvGraphicFramePr>
        <p:xfrm>
          <a:off x="406400" y="837506"/>
          <a:ext cx="112776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7" name="文档" r:id="rId8" imgW="11276097" imgH="2339750" progId="Word.Document.12">
                  <p:embed/>
                </p:oleObj>
              </mc:Choice>
              <mc:Fallback>
                <p:oleObj name="文档" r:id="rId8" imgW="11276097" imgH="2339750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837506"/>
                        <a:ext cx="112776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90214" y="263770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174139"/>
              </p:ext>
            </p:extLst>
          </p:nvPr>
        </p:nvGraphicFramePr>
        <p:xfrm>
          <a:off x="290214" y="3419103"/>
          <a:ext cx="11277600" cy="166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8" name="文档" r:id="rId11" imgW="11276097" imgH="1668469" progId="Word.Document.12">
                  <p:embed/>
                </p:oleObj>
              </mc:Choice>
              <mc:Fallback>
                <p:oleObj name="文档" r:id="rId11" imgW="11276097" imgH="166846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214" y="3419103"/>
                        <a:ext cx="11277600" cy="166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90214" y="43658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64566" y="1784658"/>
            <a:ext cx="182495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R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Q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P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build="allAtOnce"/>
      <p:bldP spid="15" grpId="0" build="allAtOnce"/>
      <p:bldP spid="2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773610"/>
            <a:ext cx="10103003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理解基本不等式的内容及证明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能熟练运用基本不等式来比较两个实数的大小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能初步运用基本不等式证明简单的不等式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223799"/>
              </p:ext>
            </p:extLst>
          </p:nvPr>
        </p:nvGraphicFramePr>
        <p:xfrm>
          <a:off x="406574" y="1575768"/>
          <a:ext cx="11277600" cy="307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6" name="文档" r:id="rId4" imgW="11276097" imgH="3092868" progId="Word.Document.12">
                  <p:embed/>
                </p:oleObj>
              </mc:Choice>
              <mc:Fallback>
                <p:oleObj name="文档" r:id="rId4" imgW="11276097" imgH="3092868" progId="Word.Document.12">
                  <p:embed/>
                  <p:pic>
                    <p:nvPicPr>
                      <p:cNvPr id="0" name="对象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575768"/>
                        <a:ext cx="11277600" cy="307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275192"/>
              </p:ext>
            </p:extLst>
          </p:nvPr>
        </p:nvGraphicFramePr>
        <p:xfrm>
          <a:off x="406574" y="325810"/>
          <a:ext cx="11277600" cy="605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9" name="文档" r:id="rId5" imgW="11276097" imgH="6071092" progId="Word.Document.12">
                  <p:embed/>
                </p:oleObj>
              </mc:Choice>
              <mc:Fallback>
                <p:oleObj name="文档" r:id="rId5" imgW="11276097" imgH="6071092" progId="Word.Document.12">
                  <p:embed/>
                  <p:pic>
                    <p:nvPicPr>
                      <p:cNvPr id="0" name="对象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25810"/>
                        <a:ext cx="11277600" cy="605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F:\创新A5幻灯片图荷花水墨画\74145058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9366" r="22969"/>
          <a:stretch/>
        </p:blipFill>
        <p:spPr bwMode="auto">
          <a:xfrm>
            <a:off x="7991022" y="4437907"/>
            <a:ext cx="4194384" cy="242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1267730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重要不等式及证明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u="sng" kern="100" dirty="0" smtClean="0">
                <a:latin typeface="宋体"/>
                <a:ea typeface="华文细黑"/>
                <a:cs typeface="Times New Roman"/>
              </a:rPr>
              <a:t>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当且仅当</a:t>
            </a:r>
            <a:r>
              <a:rPr lang="en-US" altLang="zh-CN" sz="2800" i="1" u="sng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请证明此结论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156086" y="6658148"/>
            <a:ext cx="102475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0070" y="205637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58" y="324799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，当且仅当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6771" y="20340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build="allAtOnce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-265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基本不等式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内容：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685221"/>
              </p:ext>
            </p:extLst>
          </p:nvPr>
        </p:nvGraphicFramePr>
        <p:xfrm>
          <a:off x="420141" y="1379513"/>
          <a:ext cx="10715625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9" name="文档" r:id="rId4" imgW="10715117" imgH="1546254" progId="Word.Document.12">
                  <p:embed/>
                </p:oleObj>
              </mc:Choice>
              <mc:Fallback>
                <p:oleObj name="文档" r:id="rId4" imgW="10715117" imgH="15462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0141" y="1379513"/>
                        <a:ext cx="10715625" cy="154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4566" y="238215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934147"/>
              </p:ext>
            </p:extLst>
          </p:nvPr>
        </p:nvGraphicFramePr>
        <p:xfrm>
          <a:off x="396414" y="3185021"/>
          <a:ext cx="10718800" cy="341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0" name="文档" r:id="rId7" imgW="10715117" imgH="3419856" progId="Word.Document.12">
                  <p:embed/>
                </p:oleObj>
              </mc:Choice>
              <mc:Fallback>
                <p:oleObj name="文档" r:id="rId7" imgW="10715117" imgH="34198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6414" y="3185021"/>
                        <a:ext cx="10718800" cy="341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406574" y="904520"/>
                <a:ext cx="11161240" cy="310133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3.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两种理解：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算术平均数与几何平均数：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的算术平均数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几何平均数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1" u="sng" kern="100" smtClean="0">
                        <a:latin typeface="Cambria Math"/>
                        <a:ea typeface="华文细黑"/>
                        <a:cs typeface="Times New Roman"/>
                      </a:rPr>
                      <m:t>        </m:t>
                    </m:r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；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基本不等式可叙述为两个正数的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算术平均数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		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它们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的几何平均数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904520"/>
                <a:ext cx="11161240" cy="3101338"/>
              </a:xfrm>
              <a:prstGeom prst="rect">
                <a:avLst/>
              </a:prstGeom>
              <a:blipFill rotWithShape="1">
                <a:blip r:embed="rId2"/>
                <a:stretch>
                  <a:fillRect l="-874" r="-819" b="-1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89102" y="33060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不小于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9603278" y="2503850"/>
                <a:ext cx="869341" cy="5811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zh-CN" altLang="en-US" sz="2800" i="1" kern="100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细黑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ab</m:t>
                          </m:r>
                        </m:e>
                      </m:rad>
                    </m:oMath>
                  </m:oMathPara>
                </a14:m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3278" y="2503850"/>
                <a:ext cx="869341" cy="58112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810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302398" y="765498"/>
                <a:ext cx="8045809" cy="346722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如图所示，以长度为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的线段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为直径作圆，在直径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上取一点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，使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，过点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作垂直于直径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的弦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DD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′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，连接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，易证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Rt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ACD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∽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 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Rt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△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DCB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CD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·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CD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ab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98" y="765498"/>
                <a:ext cx="8045809" cy="3467223"/>
              </a:xfrm>
              <a:prstGeom prst="rect">
                <a:avLst/>
              </a:prstGeom>
              <a:blipFill rotWithShape="1">
                <a:blip r:embed="rId3"/>
                <a:stretch>
                  <a:fillRect l="-1213" r="-1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262558" y="11742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几何意义：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4818" name="Picture 2" descr="\\贾文\贾文\傆文件\2016源文件\创新 数学 人A 必修5\A132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067" y="695450"/>
            <a:ext cx="3206763" cy="312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8374731"/>
              </p:ext>
            </p:extLst>
          </p:nvPr>
        </p:nvGraphicFramePr>
        <p:xfrm>
          <a:off x="406574" y="4281984"/>
          <a:ext cx="10718800" cy="231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4" name="文档" r:id="rId6" imgW="10715117" imgH="2319561" progId="Word.Document.12">
                  <p:embed/>
                </p:oleObj>
              </mc:Choice>
              <mc:Fallback>
                <p:oleObj name="文档" r:id="rId6" imgW="10715117" imgH="2319561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281984"/>
                        <a:ext cx="10718800" cy="2316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316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538321"/>
              </p:ext>
            </p:extLst>
          </p:nvPr>
        </p:nvGraphicFramePr>
        <p:xfrm>
          <a:off x="334566" y="1670377"/>
          <a:ext cx="10718800" cy="336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7" name="文档" r:id="rId4" imgW="10715117" imgH="3387770" progId="Word.Document.12">
                  <p:embed/>
                </p:oleObj>
              </mc:Choice>
              <mc:Fallback>
                <p:oleObj name="文档" r:id="rId4" imgW="10715117" imgH="3387770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1670377"/>
                        <a:ext cx="10718800" cy="336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90550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基本不等式的常用推论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34376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07374" y="362665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550" y="4509914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	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42198" y="4603398"/>
            <a:ext cx="1938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ca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955685"/>
              </p:ext>
            </p:extLst>
          </p:nvPr>
        </p:nvGraphicFramePr>
        <p:xfrm>
          <a:off x="1594932" y="1072431"/>
          <a:ext cx="2062162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8" name="文档" r:id="rId8" imgW="2069074" imgH="1564256" progId="Word.Document.12">
                  <p:embed/>
                </p:oleObj>
              </mc:Choice>
              <mc:Fallback>
                <p:oleObj name="文档" r:id="rId8" imgW="2069074" imgH="156425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932" y="1072431"/>
                        <a:ext cx="2062162" cy="156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937325"/>
              </p:ext>
            </p:extLst>
          </p:nvPr>
        </p:nvGraphicFramePr>
        <p:xfrm>
          <a:off x="3240956" y="1167066"/>
          <a:ext cx="2062162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9" name="文档" r:id="rId11" imgW="2069074" imgH="1563896" progId="Word.Document.12">
                  <p:embed/>
                </p:oleObj>
              </mc:Choice>
              <mc:Fallback>
                <p:oleObj name="文档" r:id="rId11" imgW="2069074" imgH="156389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0956" y="1167066"/>
                        <a:ext cx="2062162" cy="156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04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798693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利用基本不等式比较大小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，则下列不等式中正确的是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071106"/>
              </p:ext>
            </p:extLst>
          </p:nvPr>
        </p:nvGraphicFramePr>
        <p:xfrm>
          <a:off x="365546" y="2380154"/>
          <a:ext cx="9690100" cy="234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8" name="文档" r:id="rId6" imgW="9689592" imgH="2343355" progId="Word.Document.12">
                  <p:embed/>
                </p:oleObj>
              </mc:Choice>
              <mc:Fallback>
                <p:oleObj name="文档" r:id="rId6" imgW="9689592" imgH="23433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5546" y="2380154"/>
                        <a:ext cx="9690100" cy="234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</TotalTime>
  <Words>556</Words>
  <Application>Microsoft Office PowerPoint</Application>
  <PresentationFormat>自定义</PresentationFormat>
  <Paragraphs>108</Paragraphs>
  <Slides>22</Slides>
  <Notes>0</Notes>
  <HiddenSlides>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914</cp:revision>
  <dcterms:created xsi:type="dcterms:W3CDTF">2014-10-15T07:25:01Z</dcterms:created>
  <dcterms:modified xsi:type="dcterms:W3CDTF">2016-04-25T00:08:37Z</dcterms:modified>
</cp:coreProperties>
</file>