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93" r:id="rId6"/>
    <p:sldId id="504" r:id="rId7"/>
    <p:sldId id="505" r:id="rId8"/>
    <p:sldId id="506" r:id="rId9"/>
    <p:sldId id="278" r:id="rId10"/>
    <p:sldId id="507" r:id="rId11"/>
    <p:sldId id="508" r:id="rId12"/>
    <p:sldId id="510" r:id="rId13"/>
    <p:sldId id="509" r:id="rId14"/>
    <p:sldId id="457" r:id="rId15"/>
    <p:sldId id="486" r:id="rId16"/>
    <p:sldId id="511" r:id="rId17"/>
    <p:sldId id="459" r:id="rId18"/>
    <p:sldId id="461" r:id="rId19"/>
    <p:sldId id="462" r:id="rId20"/>
    <p:sldId id="494" r:id="rId21"/>
    <p:sldId id="498" r:id="rId22"/>
    <p:sldId id="499" r:id="rId23"/>
    <p:sldId id="517" r:id="rId24"/>
    <p:sldId id="512" r:id="rId25"/>
    <p:sldId id="514" r:id="rId26"/>
    <p:sldId id="515" r:id="rId27"/>
    <p:sldId id="518" r:id="rId28"/>
    <p:sldId id="361" r:id="rId29"/>
    <p:sldId id="424" r:id="rId30"/>
    <p:sldId id="447" r:id="rId31"/>
    <p:sldId id="448" r:id="rId32"/>
    <p:sldId id="423" r:id="rId33"/>
    <p:sldId id="475" r:id="rId34"/>
    <p:sldId id="485" r:id="rId35"/>
    <p:sldId id="451" r:id="rId36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1860" autoAdjust="0"/>
    <p:restoredTop sz="94861" autoAdjust="0"/>
  </p:normalViewPr>
  <p:slideViewPr>
    <p:cSldViewPr>
      <p:cViewPr>
        <p:scale>
          <a:sx n="75" d="100"/>
          <a:sy n="75" d="100"/>
        </p:scale>
        <p:origin x="-557" y="-34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slide" Target="slide13.xml"/><Relationship Id="rId3" Type="http://schemas.openxmlformats.org/officeDocument/2006/relationships/oleObject" Target="../embeddings/oleObject8.bin"/><Relationship Id="rId7" Type="http://schemas.openxmlformats.org/officeDocument/2006/relationships/package" Target="../embeddings/Microsoft_Word___9.docx"/><Relationship Id="rId12" Type="http://schemas.openxmlformats.org/officeDocument/2006/relationships/slide" Target="slide1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2.emf"/><Relationship Id="rId5" Type="http://schemas.openxmlformats.org/officeDocument/2006/relationships/image" Target="../media/image10.emf"/><Relationship Id="rId10" Type="http://schemas.openxmlformats.org/officeDocument/2006/relationships/package" Target="../embeddings/Microsoft_Word___10.docx"/><Relationship Id="rId4" Type="http://schemas.openxmlformats.org/officeDocument/2006/relationships/package" Target="../embeddings/Microsoft_Word___8.docx"/><Relationship Id="rId9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13.xml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1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emf"/><Relationship Id="rId11" Type="http://schemas.openxmlformats.org/officeDocument/2006/relationships/package" Target="../embeddings/Microsoft_Word___13.docx"/><Relationship Id="rId5" Type="http://schemas.openxmlformats.org/officeDocument/2006/relationships/package" Target="../embeddings/Microsoft_Word___11.docx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__14.docx"/><Relationship Id="rId4" Type="http://schemas.openxmlformats.org/officeDocument/2006/relationships/oleObject" Target="../embeddings/oleObject1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Word___15.docx"/><Relationship Id="rId4" Type="http://schemas.openxmlformats.org/officeDocument/2006/relationships/oleObject" Target="../embeddings/oleObject15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.docx"/><Relationship Id="rId3" Type="http://schemas.openxmlformats.org/officeDocument/2006/relationships/slide" Target="slide18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16.docx"/><Relationship Id="rId10" Type="http://schemas.openxmlformats.org/officeDocument/2006/relationships/image" Target="../media/image22.png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0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3.emf"/><Relationship Id="rId4" Type="http://schemas.openxmlformats.org/officeDocument/2006/relationships/package" Target="../embeddings/Microsoft_Word___18.docx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7" Type="http://schemas.openxmlformats.org/officeDocument/2006/relationships/image" Target="../media/image29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7" Type="http://schemas.openxmlformats.org/officeDocument/2006/relationships/image" Target="../media/image30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.docx"/><Relationship Id="rId3" Type="http://schemas.openxmlformats.org/officeDocument/2006/relationships/image" Target="../media/image7.png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11" Type="http://schemas.openxmlformats.org/officeDocument/2006/relationships/package" Target="../embeddings/Microsoft_Word___4.docx"/><Relationship Id="rId5" Type="http://schemas.openxmlformats.org/officeDocument/2006/relationships/package" Target="../embeddings/Microsoft_Word___2.docx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5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73721" y="1608238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第三章　不等式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4718" y="1993116"/>
            <a:ext cx="1190719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</a:t>
            </a:r>
            <a:r>
              <a:rPr lang="en-US" altLang="zh-CN" sz="6000" b="1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3.2</a:t>
            </a:r>
            <a:r>
              <a:rPr lang="en-US" altLang="zh-CN" sz="60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6000" b="1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6000" b="1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元</a:t>
            </a:r>
            <a:r>
              <a:rPr lang="zh-CN" altLang="en-US" sz="6000" b="1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二</a:t>
            </a:r>
            <a:r>
              <a:rPr lang="zh-CN" altLang="en-US" sz="6000" b="1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次不等式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及其解法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2" t="5776" r="11576" b="7577"/>
          <a:stretch/>
        </p:blipFill>
        <p:spPr>
          <a:xfrm>
            <a:off x="9019374" y="4082077"/>
            <a:ext cx="3166032" cy="277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140837"/>
              </p:ext>
            </p:extLst>
          </p:nvPr>
        </p:nvGraphicFramePr>
        <p:xfrm>
          <a:off x="487363" y="526530"/>
          <a:ext cx="3890962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7" name="文档" r:id="rId6" imgW="3892970" imgH="1533655" progId="Word.Document.12">
                  <p:embed/>
                </p:oleObj>
              </mc:Choice>
              <mc:Fallback>
                <p:oleObj name="文档" r:id="rId6" imgW="3892970" imgH="1533655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3" y="526530"/>
                        <a:ext cx="3890962" cy="1535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893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2558" y="461614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原不等式的解集为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5}.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888232"/>
              </p:ext>
            </p:extLst>
          </p:nvPr>
        </p:nvGraphicFramePr>
        <p:xfrm>
          <a:off x="458390" y="546026"/>
          <a:ext cx="90932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7" name="文档" r:id="rId4" imgW="9092628" imgH="1380056" progId="Word.Document.12">
                  <p:embed/>
                </p:oleObj>
              </mc:Choice>
              <mc:Fallback>
                <p:oleObj name="文档" r:id="rId4" imgW="9092628" imgH="138005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390" y="546026"/>
                        <a:ext cx="9093200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151298"/>
              </p:ext>
            </p:extLst>
          </p:nvPr>
        </p:nvGraphicFramePr>
        <p:xfrm>
          <a:off x="406400" y="1881287"/>
          <a:ext cx="7437438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8" name="文档" r:id="rId7" imgW="7443627" imgH="1259967" progId="Word.Document.12">
                  <p:embed/>
                </p:oleObj>
              </mc:Choice>
              <mc:Fallback>
                <p:oleObj name="文档" r:id="rId7" imgW="7443627" imgH="125996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881287"/>
                        <a:ext cx="7437438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952548"/>
              </p:ext>
            </p:extLst>
          </p:nvPr>
        </p:nvGraphicFramePr>
        <p:xfrm>
          <a:off x="406574" y="3266703"/>
          <a:ext cx="6502400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9" name="文档" r:id="rId10" imgW="6509034" imgH="1817952" progId="Word.Document.12">
                  <p:embed/>
                </p:oleObj>
              </mc:Choice>
              <mc:Fallback>
                <p:oleObj name="文档" r:id="rId10" imgW="6509034" imgH="181795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266703"/>
                        <a:ext cx="6502400" cy="181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圆角矩形 11">
            <a:hlinkClick r:id="rId1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 12">
            <a:hlinkClick r:id="rId1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051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105519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250820"/>
              </p:ext>
            </p:extLst>
          </p:nvPr>
        </p:nvGraphicFramePr>
        <p:xfrm>
          <a:off x="386382" y="621482"/>
          <a:ext cx="90932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7" name="文档" r:id="rId5" imgW="9092628" imgH="1380056" progId="Word.Document.12">
                  <p:embed/>
                </p:oleObj>
              </mc:Choice>
              <mc:Fallback>
                <p:oleObj name="文档" r:id="rId5" imgW="9092628" imgH="138005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382" y="621482"/>
                        <a:ext cx="9093200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2830514"/>
              </p:ext>
            </p:extLst>
          </p:nvPr>
        </p:nvGraphicFramePr>
        <p:xfrm>
          <a:off x="406400" y="1667991"/>
          <a:ext cx="11460163" cy="140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8" name="文档" r:id="rId8" imgW="11461411" imgH="1411781" progId="Word.Document.12">
                  <p:embed/>
                </p:oleObj>
              </mc:Choice>
              <mc:Fallback>
                <p:oleObj name="文档" r:id="rId8" imgW="11461411" imgH="141178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667991"/>
                        <a:ext cx="11460163" cy="1401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020212"/>
              </p:ext>
            </p:extLst>
          </p:nvPr>
        </p:nvGraphicFramePr>
        <p:xfrm>
          <a:off x="406574" y="2853730"/>
          <a:ext cx="11460163" cy="140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9" name="文档" r:id="rId11" imgW="11461411" imgH="1413223" progId="Word.Document.12">
                  <p:embed/>
                </p:oleObj>
              </mc:Choice>
              <mc:Fallback>
                <p:oleObj name="文档" r:id="rId11" imgW="11461411" imgH="141322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853730"/>
                        <a:ext cx="11460163" cy="1401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190550" y="411208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原不等式的解集为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5}.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1972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917626"/>
            <a:ext cx="12190413" cy="2169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496203"/>
              </p:ext>
            </p:extLst>
          </p:nvPr>
        </p:nvGraphicFramePr>
        <p:xfrm>
          <a:off x="118542" y="1974552"/>
          <a:ext cx="11945938" cy="231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6" name="文档" r:id="rId5" imgW="11946467" imgH="2319561" progId="Word.Document.12">
                  <p:embed/>
                </p:oleObj>
              </mc:Choice>
              <mc:Fallback>
                <p:oleObj name="文档" r:id="rId5" imgW="11946467" imgH="23195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8542" y="1974552"/>
                        <a:ext cx="11945938" cy="2319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737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41415" y="192702"/>
                <a:ext cx="11614431" cy="2445004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跟踪训练</a:t>
                </a:r>
                <a:r>
                  <a:rPr lang="en-US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Courier New"/>
                  </a:rPr>
                  <a:t>1</a:t>
                </a: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不等式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&lt;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的解集为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A.{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|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≠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2}  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	B.</a:t>
                </a:r>
                <a:r>
                  <a:rPr lang="en-US" altLang="zh-CN" sz="2800" b="1" kern="100" dirty="0" smtClean="0">
                    <a:latin typeface="Times New Roman"/>
                    <a:ea typeface="华文细黑"/>
                    <a:cs typeface="Courier New"/>
                  </a:rPr>
                  <a:t>R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C.</a:t>
                </a:r>
                <a:r>
                  <a:rPr lang="zh-CN" altLang="zh-CN" sz="2800" kern="100" dirty="0">
                    <a:latin typeface="宋体"/>
                    <a:ea typeface="MS Mincho"/>
                    <a:cs typeface="MS Mincho"/>
                  </a:rPr>
                  <a:t>∅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 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		D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.{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|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&lt;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或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&gt;2}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415" y="192702"/>
                <a:ext cx="11614431" cy="2445004"/>
              </a:xfrm>
              <a:prstGeom prst="rect">
                <a:avLst/>
              </a:prstGeom>
              <a:blipFill rotWithShape="1">
                <a:blip r:embed="rId3"/>
                <a:stretch>
                  <a:fillRect l="-840" b="-2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499750"/>
              </p:ext>
            </p:extLst>
          </p:nvPr>
        </p:nvGraphicFramePr>
        <p:xfrm>
          <a:off x="365125" y="2573362"/>
          <a:ext cx="11207750" cy="136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2" name="文档" r:id="rId5" imgW="11202691" imgH="1367077" progId="Word.Document.12">
                  <p:embed/>
                </p:oleObj>
              </mc:Choice>
              <mc:Fallback>
                <p:oleObj name="文档" r:id="rId5" imgW="11202691" imgH="13670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5125" y="2573362"/>
                        <a:ext cx="11207750" cy="1360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0946" y="3608031"/>
            <a:ext cx="11272852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原不等式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2&lt;2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4&gt;0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不等式的解集为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2}.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07424" y="499786"/>
            <a:ext cx="5873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15" y="477466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解一元高次不等式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解下列不等式：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2558" y="2461127"/>
            <a:ext cx="1161443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原不等式可化为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时，原不等式为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，无解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原不等式的解集为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0}.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9453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15" y="333450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550" y="1053530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原不等式可化为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而对于任意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，恒有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原不等式等价于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原不等式的解集为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8829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542" y="29392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(3)(6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12)(2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550" y="105353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原不等式可化为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3)(3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2134206"/>
              </p:ext>
            </p:extLst>
          </p:nvPr>
        </p:nvGraphicFramePr>
        <p:xfrm>
          <a:off x="322634" y="2034828"/>
          <a:ext cx="8724900" cy="125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1" name="文档" r:id="rId5" imgW="8724519" imgH="1250991" progId="Word.Document.12">
                  <p:embed/>
                </p:oleObj>
              </mc:Choice>
              <mc:Fallback>
                <p:oleObj name="文档" r:id="rId5" imgW="8724519" imgH="12509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2634" y="2034828"/>
                        <a:ext cx="8724900" cy="1250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659561"/>
              </p:ext>
            </p:extLst>
          </p:nvPr>
        </p:nvGraphicFramePr>
        <p:xfrm>
          <a:off x="334566" y="2991570"/>
          <a:ext cx="8605837" cy="1230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2" name="文档" r:id="rId8" imgW="8724519" imgH="1252794" progId="Word.Document.12">
                  <p:embed/>
                </p:oleObj>
              </mc:Choice>
              <mc:Fallback>
                <p:oleObj name="文档" r:id="rId8" imgW="8724519" imgH="12527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4566" y="2991570"/>
                        <a:ext cx="8605837" cy="1230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036" name="Picture 4" descr="\\贾文\贾文\傆文件\2016源文件\创新 数学 人A 必修5\A86.T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854" y="4347394"/>
            <a:ext cx="3880183" cy="1479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205658"/>
            <a:ext cx="12190413" cy="21357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2455903"/>
            <a:ext cx="1184788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解高次不等式时，主导思想是降次，即因式分解后，能确定符号的因式应先考虑约分，然后可以转化为一元二次不等式，当然也可考虑数轴穿根法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03665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313423" y="45418"/>
                <a:ext cx="11614431" cy="4295319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跟踪训练</a:t>
                </a:r>
                <a:r>
                  <a:rPr lang="en-US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Courier New"/>
                  </a:rPr>
                  <a:t>2</a:t>
                </a: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若不等式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px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的解集是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|1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不等式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px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q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的解集是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A.(1,2)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B.(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∞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∪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(6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，＋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C.(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1,1)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∪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(2,6)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D.(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∞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∪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(1,2)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∪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(6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，＋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423" y="45418"/>
                <a:ext cx="11614431" cy="4295319"/>
              </a:xfrm>
              <a:prstGeom prst="rect">
                <a:avLst/>
              </a:prstGeom>
              <a:blipFill rotWithShape="1">
                <a:blip r:embed="rId3"/>
                <a:stretch>
                  <a:fillRect l="-787" r="-787" b="-11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313423" y="4256103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，则待解不等式等价于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2278" y="909514"/>
            <a:ext cx="605096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842067"/>
            <a:ext cx="10103003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会解可化为一元二次不等式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的简单分式不等式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能够从实际生活和生产中抽象出一元二次不等式的模型，并加以解决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掌握与一元二次不等式有关的恒成立问题的解法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189434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不等式恒成立问题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对任意的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的值恒大于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550" y="2163242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由题意知，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开口向上，故要使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恒成立，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即可，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4(5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解得－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00670" y="1444050"/>
            <a:ext cx="2007448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71274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591972"/>
            <a:ext cx="12190413" cy="35088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1701602"/>
            <a:ext cx="1184788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有关不等式恒成立求参数的取值范围的问题，通常处理方法有两种：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考虑能否进行参变量分离，若能，则构造关于变量的函数，转化为求函数的最大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值，从而建立参数的不等式；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若参变量不能分离，则应构造关于变量的函数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如一元一次、一元二次函数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，并结合图象建立关于参数的不等式求解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46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4503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3423" y="45418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对任意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1,1]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的值恒大于零，则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4406" y="2565698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543300"/>
              </p:ext>
            </p:extLst>
          </p:nvPr>
        </p:nvGraphicFramePr>
        <p:xfrm>
          <a:off x="487709" y="4682356"/>
          <a:ext cx="10360025" cy="155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9" name="文档" r:id="rId4" imgW="10359602" imgH="1556348" progId="Word.Document.12">
                  <p:embed/>
                </p:oleObj>
              </mc:Choice>
              <mc:Fallback>
                <p:oleObj name="文档" r:id="rId4" imgW="10359602" imgH="15563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7709" y="4682356"/>
                        <a:ext cx="10360025" cy="155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62558" y="5910546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06974" y="725970"/>
            <a:ext cx="50007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957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build="allAtOnce"/>
      <p:bldP spid="8" grpId="0" build="allAtOnce"/>
      <p:bldP spid="9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103" y="-78278"/>
            <a:ext cx="11614431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题型四　一元二次不等式在生活中的应用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某人计划收购某种农产品，如果按每吨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元收购某农产品，并按每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元纳税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又称征税率为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个百分点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，计划可收购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万吨，政府为了鼓励个体多收购这种农产品，决定将征税率降低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个百分点，预测收购量可增加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个百分点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写出税收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的函数关系式；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304151" y="3644930"/>
                <a:ext cx="11614431" cy="3091335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降低后的征税率为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)%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，农产品的收购量为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%)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万吨，收购总金额为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200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%).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依题意得，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200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%)(10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)%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(100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)(10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)(0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10).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151" y="3644930"/>
                <a:ext cx="11614431" cy="3091335"/>
              </a:xfrm>
              <a:prstGeom prst="rect">
                <a:avLst/>
              </a:prstGeom>
              <a:blipFill rotWithShape="1">
                <a:blip r:embed="rId2"/>
                <a:stretch>
                  <a:fillRect l="-840" r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圆角矩形 9"/>
          <p:cNvSpPr/>
          <p:nvPr/>
        </p:nvSpPr>
        <p:spPr>
          <a:xfrm>
            <a:off x="1104503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966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-26590"/>
            <a:ext cx="11730575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要使此项税收在征税率调节后，不少于原计划税收的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83.2%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，试确定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69287" y="1269554"/>
                <a:ext cx="11730575" cy="5030327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原计划税收为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200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·10%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20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万元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依题意得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(100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)(10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≥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20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83.2%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化简得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40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84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42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又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的取值范围是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|0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2}.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287" y="1269554"/>
                <a:ext cx="11730575" cy="5030327"/>
              </a:xfrm>
              <a:prstGeom prst="rect">
                <a:avLst/>
              </a:prstGeom>
              <a:blipFill rotWithShape="1">
                <a:blip r:embed="rId3"/>
                <a:stretch>
                  <a:fillRect l="-780" b="-8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22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074564"/>
            <a:ext cx="12190413" cy="25843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2205658"/>
            <a:ext cx="1184788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不等式应用题常以函数、数列为背景出现，多是解决现实生活、生产中的最优化问题，在解题中主要涉及到不等式的解法等问题，构造数学模型是解不等式应用题的关键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137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2558" y="765498"/>
            <a:ext cx="11614431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在一个限速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 km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/h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以内的弯道上，甲，乙两辆汽车相向而行，发现情况不对，同时刹车，但还是相碰了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.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事发后现场测得甲车的刹车距离略超过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12 m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，乙车的刹车距离略超过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10 m.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又知甲、乙两种车型的刹车距离</a:t>
            </a:r>
            <a:r>
              <a:rPr lang="en-US" altLang="zh-CN" sz="2800" i="1" kern="100" dirty="0">
                <a:latin typeface="IPAPANNEW"/>
                <a:ea typeface="华文细黑"/>
                <a:cs typeface="Times New Roman"/>
              </a:rPr>
              <a:t>S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 m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与车速</a:t>
            </a:r>
            <a:r>
              <a:rPr lang="en-US" altLang="zh-CN" sz="2800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x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 km/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之间分别有如下关系：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0.01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0.05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0.005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6416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0556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3423" y="765498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问超速行驶谁应负主要责任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5431" y="1528505"/>
            <a:ext cx="11614431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由题意列出不等式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0.01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0.05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0.005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&gt;10.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分别求解，得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&gt;30.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&gt;40.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，从而得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&gt;30 km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/h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IPAPANNEW"/>
                <a:ea typeface="华文细黑"/>
                <a:cs typeface="Times New Roman"/>
              </a:rPr>
              <a:t>x</a:t>
            </a:r>
            <a:r>
              <a:rPr lang="zh-CN" altLang="zh-CN" sz="2800" kern="100" baseline="-25000" dirty="0">
                <a:latin typeface="IPAPANNEW"/>
                <a:ea typeface="华文细黑"/>
                <a:cs typeface="Times New Roman"/>
              </a:rPr>
              <a:t>乙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&gt;40 km/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经比较知乙车超过限速，应负主要责任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600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406574" y="840774"/>
                <a:ext cx="11161240" cy="2445004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若集合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|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|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∩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等于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A.{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|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0}  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	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|0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1}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C.{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|0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2}  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		D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|0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1}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74" y="840774"/>
                <a:ext cx="11161240" cy="2445004"/>
              </a:xfrm>
              <a:prstGeom prst="rect">
                <a:avLst/>
              </a:prstGeom>
              <a:blipFill rotWithShape="1">
                <a:blip r:embed="rId7"/>
                <a:stretch>
                  <a:fillRect l="-874" b="-2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406574" y="328577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2}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85971" y="1136672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4566" y="396530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|0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1}.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9" grpId="0"/>
      <p:bldP spid="19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1197546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1&lt;0}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的值的集合是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|0&lt;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&lt;4}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&lt;4}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|0&lt;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4}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4}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324799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时符合题意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时，相应二次方程中的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|0&lt;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，综上，得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560027" y="1239074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2" grpId="0"/>
      <p:bldP spid="2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37942" y="1953589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原式可转化为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根据数轴穿根法，解集为－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矩形 19"/>
              <p:cNvSpPr/>
              <p:nvPr/>
            </p:nvSpPr>
            <p:spPr>
              <a:xfrm>
                <a:off x="406574" y="725970"/>
                <a:ext cx="11161240" cy="116946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3.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不等式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)(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的解集为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______________________.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74" y="725970"/>
                <a:ext cx="11161240" cy="1169463"/>
              </a:xfrm>
              <a:prstGeom prst="rect">
                <a:avLst/>
              </a:prstGeom>
              <a:blipFill rotWithShape="1">
                <a:blip r:embed="rId7"/>
                <a:stretch>
                  <a:fillRect l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17489" y="956741"/>
            <a:ext cx="430314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{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＜－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＞－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1}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1" grpId="0" build="allAtOnce"/>
      <p:bldP spid="21" grpId="1" build="allAtOnce"/>
      <p:bldP spid="19" grpId="0" build="allAtOnce"/>
      <p:bldP spid="19" grpId="1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4566" y="79797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对于任意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(1,3)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恒成立，求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162959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转化为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对任意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(1,3)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恒成立，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，易知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[1,3]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上的最小值为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8760" y="693490"/>
            <a:ext cx="11272852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某文具店购进一批新型台灯，若按每盏台灯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元的价格销售，每天能卖出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盏；若售价每提高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元，日销售量将减少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为了使这批台灯每天能获得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元以上的销售收入，应怎样制定这批台灯的销售价格？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58" y="2637706"/>
            <a:ext cx="11272852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设每盏台灯售价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，并且日销售收入为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[30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2(</a:t>
            </a:r>
            <a:r>
              <a:rPr lang="en-US" altLang="zh-CN" sz="2800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x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15)]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，由题意知，当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[30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2(</a:t>
            </a:r>
            <a:r>
              <a:rPr lang="en-US" altLang="zh-CN" sz="2800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x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15)]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，解得：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所以为了使这批台灯每天获得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元以上的销售收入，应当制定这批台灯的销售价格为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[15,20).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310740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解分式不等式时，一定要等价变形为一边为零的形式，再化归为一元二次不等式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若不等式含有等号时，分母不为零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对于有的恒成立问题，分离参数是一种行之有效的方法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这是因为将参数予以分离后，问题往往会转化为函数问题，从而得以迅速解决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当然这必须以参数容易分离作为前提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分离参数时，经常要用到下述简单结论：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恒成立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max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恒成立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min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305517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解一元二次不等式应用题的关键在于构造一元二次不等式模型，选择其中起关键作用的未知量为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来表示其他未知量，根据题意，列出不等关系再求解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200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2" t="5776" r="11576" b="7577"/>
          <a:stretch/>
        </p:blipFill>
        <p:spPr>
          <a:xfrm>
            <a:off x="9019374" y="4082077"/>
            <a:ext cx="3166032" cy="277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58" y="621482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分式不等式的解法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主导思想：化分式不等式为整式不等式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6395290"/>
                  </p:ext>
                </p:extLst>
              </p:nvPr>
            </p:nvGraphicFramePr>
            <p:xfrm>
              <a:off x="478582" y="2085493"/>
              <a:ext cx="9721080" cy="4104457"/>
            </p:xfrm>
            <a:graphic>
              <a:graphicData uri="http://schemas.openxmlformats.org/drawingml/2006/table">
                <a:tbl>
                  <a:tblPr/>
                  <a:tblGrid>
                    <a:gridCol w="2160240"/>
                    <a:gridCol w="7560840"/>
                  </a:tblGrid>
                  <a:tr h="82089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类型</a:t>
                          </a: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同解不等式</a:t>
                          </a:r>
                          <a:endParaRPr lang="zh-CN" sz="105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2835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kern="100" smtClean="0">
                                      <a:effectLst/>
                                      <a:latin typeface="Cambria Math"/>
                                      <a:ea typeface="华文细黑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f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(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x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g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(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x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)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sz="2800" kern="1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＞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0(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＜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0)</a:t>
                          </a: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法</a:t>
                          </a:r>
                          <a:r>
                            <a:rPr lang="en-US" sz="2800" kern="100" dirty="0">
                              <a:effectLst/>
                              <a:latin typeface="宋体"/>
                              <a:ea typeface="华文细黑"/>
                              <a:cs typeface="Times New Roman"/>
                            </a:rPr>
                            <a:t>Ⅰ</a:t>
                          </a:r>
                          <a:r>
                            <a:rPr lang="zh-CN" sz="2800" kern="1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：</a:t>
                          </a:r>
                          <a:endParaRPr lang="en-US" altLang="zh-CN" sz="2800" kern="100" dirty="0" smtClean="0">
                            <a:effectLst/>
                            <a:latin typeface="Times New Roman"/>
                            <a:ea typeface="华文细黑"/>
                            <a:cs typeface="Times New Roman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en-US" altLang="zh-CN" sz="2800" kern="100" dirty="0" smtClean="0">
                            <a:effectLst/>
                            <a:latin typeface="Times New Roman"/>
                            <a:ea typeface="华文细黑"/>
                            <a:cs typeface="Times New Roman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en-US" altLang="zh-CN" sz="1050" kern="100" dirty="0" smtClean="0">
                            <a:effectLst/>
                            <a:latin typeface="宋体"/>
                            <a:cs typeface="Courier New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法</a:t>
                          </a:r>
                          <a:r>
                            <a:rPr lang="en-US" sz="2800" kern="100" dirty="0">
                              <a:effectLst/>
                              <a:latin typeface="宋体"/>
                              <a:ea typeface="华文细黑"/>
                              <a:cs typeface="Times New Roman"/>
                            </a:rPr>
                            <a:t>Ⅱ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：</a:t>
                          </a: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f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(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x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)·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g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(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x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)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＞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0(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＜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0)</a:t>
                          </a: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6395290"/>
                  </p:ext>
                </p:extLst>
              </p:nvPr>
            </p:nvGraphicFramePr>
            <p:xfrm>
              <a:off x="478582" y="2085493"/>
              <a:ext cx="9721080" cy="4104457"/>
            </p:xfrm>
            <a:graphic>
              <a:graphicData uri="http://schemas.openxmlformats.org/drawingml/2006/table">
                <a:tbl>
                  <a:tblPr/>
                  <a:tblGrid>
                    <a:gridCol w="2160240"/>
                    <a:gridCol w="7560840"/>
                  </a:tblGrid>
                  <a:tr h="82089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类型</a:t>
                          </a: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同解不等式</a:t>
                          </a:r>
                          <a:endParaRPr lang="zh-CN" sz="105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283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82" t="-25093" r="-350565" b="-20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法</a:t>
                          </a:r>
                          <a:r>
                            <a:rPr lang="en-US" sz="2800" kern="100" dirty="0">
                              <a:effectLst/>
                              <a:latin typeface="宋体"/>
                              <a:ea typeface="华文细黑"/>
                              <a:cs typeface="Times New Roman"/>
                            </a:rPr>
                            <a:t>Ⅰ</a:t>
                          </a:r>
                          <a:r>
                            <a:rPr lang="zh-CN" sz="2800" kern="1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：</a:t>
                          </a:r>
                          <a:endParaRPr lang="en-US" altLang="zh-CN" sz="2800" kern="100" dirty="0" smtClean="0">
                            <a:effectLst/>
                            <a:latin typeface="Times New Roman"/>
                            <a:ea typeface="华文细黑"/>
                            <a:cs typeface="Times New Roman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en-US" altLang="zh-CN" sz="2800" kern="100" dirty="0" smtClean="0">
                            <a:effectLst/>
                            <a:latin typeface="Times New Roman"/>
                            <a:ea typeface="华文细黑"/>
                            <a:cs typeface="Times New Roman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en-US" altLang="zh-CN" sz="1050" kern="100" dirty="0" smtClean="0">
                            <a:effectLst/>
                            <a:latin typeface="宋体"/>
                            <a:cs typeface="Courier New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法</a:t>
                          </a:r>
                          <a:r>
                            <a:rPr lang="en-US" sz="2800" kern="100" dirty="0">
                              <a:effectLst/>
                              <a:latin typeface="宋体"/>
                              <a:ea typeface="华文细黑"/>
                              <a:cs typeface="Times New Roman"/>
                            </a:rPr>
                            <a:t>Ⅱ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：</a:t>
                          </a: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f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(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x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)·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g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(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x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)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＞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0(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＜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0)</a:t>
                          </a: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232025"/>
              </p:ext>
            </p:extLst>
          </p:nvPr>
        </p:nvGraphicFramePr>
        <p:xfrm>
          <a:off x="2794318" y="3744858"/>
          <a:ext cx="7019925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7" name="文档" r:id="rId5" imgW="7024572" imgH="1320445" progId="Word.Document.12">
                  <p:embed/>
                </p:oleObj>
              </mc:Choice>
              <mc:Fallback>
                <p:oleObj name="文档" r:id="rId5" imgW="7024572" imgH="13204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94318" y="3744858"/>
                        <a:ext cx="7019925" cy="132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0130251"/>
                  </p:ext>
                </p:extLst>
              </p:nvPr>
            </p:nvGraphicFramePr>
            <p:xfrm>
              <a:off x="910630" y="1557586"/>
              <a:ext cx="10153128" cy="4392488"/>
            </p:xfrm>
            <a:graphic>
              <a:graphicData uri="http://schemas.openxmlformats.org/drawingml/2006/table">
                <a:tbl>
                  <a:tblPr/>
                  <a:tblGrid>
                    <a:gridCol w="3231586"/>
                    <a:gridCol w="6921542"/>
                  </a:tblGrid>
                  <a:tr h="263549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kern="100" smtClean="0">
                                      <a:effectLst/>
                                      <a:latin typeface="Cambria Math"/>
                                      <a:ea typeface="华文细黑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f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(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x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g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(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x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)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kern="100" dirty="0" smtClean="0">
                              <a:effectLst/>
                              <a:latin typeface="宋体"/>
                              <a:ea typeface="华文细黑"/>
                              <a:cs typeface="Times New Roman"/>
                            </a:rPr>
                            <a:t>≥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0(</a:t>
                          </a:r>
                          <a:r>
                            <a:rPr lang="en-US" sz="2800" kern="100" dirty="0">
                              <a:effectLst/>
                              <a:latin typeface="宋体"/>
                              <a:ea typeface="华文细黑"/>
                              <a:cs typeface="Times New Roman"/>
                            </a:rPr>
                            <a:t>≤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0)</a:t>
                          </a: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法</a:t>
                          </a:r>
                          <a:r>
                            <a:rPr lang="en-US" sz="2800" kern="100" dirty="0">
                              <a:effectLst/>
                              <a:latin typeface="宋体"/>
                              <a:ea typeface="华文细黑"/>
                              <a:cs typeface="Times New Roman"/>
                            </a:rPr>
                            <a:t>Ⅰ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：</a:t>
                          </a: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en-US" altLang="zh-CN" sz="1050" kern="100" dirty="0" smtClean="0">
                            <a:effectLst/>
                            <a:latin typeface="宋体"/>
                            <a:cs typeface="Courier New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法</a:t>
                          </a:r>
                          <a:r>
                            <a:rPr lang="en-US" sz="2800" kern="100" dirty="0">
                              <a:effectLst/>
                              <a:latin typeface="宋体"/>
                              <a:ea typeface="华文细黑"/>
                              <a:cs typeface="Times New Roman"/>
                            </a:rPr>
                            <a:t>Ⅱ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：</a:t>
                          </a: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756995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altLang="zh-CN" sz="2800" kern="100" dirty="0" smtClean="0">
                              <a:effectLst/>
                              <a:ea typeface="华文细黑"/>
                              <a:cs typeface="Times New Roman"/>
                            </a:rPr>
                            <a:t>    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kern="100" smtClean="0">
                                      <a:effectLst/>
                                      <a:latin typeface="Cambria Math"/>
                                      <a:ea typeface="华文细黑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f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(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x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g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(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x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)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sz="2800" kern="1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＞</a:t>
                          </a:r>
                          <a:r>
                            <a:rPr lang="en-US" sz="2800" i="1" kern="100" dirty="0" smtClean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   </a:t>
                          </a: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先移项转化为上述两种形式</a:t>
                          </a: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0130251"/>
                  </p:ext>
                </p:extLst>
              </p:nvPr>
            </p:nvGraphicFramePr>
            <p:xfrm>
              <a:off x="910630" y="1557586"/>
              <a:ext cx="10153128" cy="4392488"/>
            </p:xfrm>
            <a:graphic>
              <a:graphicData uri="http://schemas.openxmlformats.org/drawingml/2006/table">
                <a:tbl>
                  <a:tblPr/>
                  <a:tblGrid>
                    <a:gridCol w="3231586"/>
                    <a:gridCol w="6921542"/>
                  </a:tblGrid>
                  <a:tr h="26354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231" r="-214340" b="-668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法</a:t>
                          </a:r>
                          <a:r>
                            <a:rPr lang="en-US" sz="2800" kern="100" dirty="0">
                              <a:effectLst/>
                              <a:latin typeface="宋体"/>
                              <a:ea typeface="华文细黑"/>
                              <a:cs typeface="Times New Roman"/>
                            </a:rPr>
                            <a:t>Ⅰ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：</a:t>
                          </a: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en-US" altLang="zh-CN" sz="1050" kern="100" dirty="0" smtClean="0">
                            <a:effectLst/>
                            <a:latin typeface="宋体"/>
                            <a:cs typeface="Courier New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法</a:t>
                          </a:r>
                          <a:r>
                            <a:rPr lang="en-US" sz="2800" kern="100" dirty="0">
                              <a:effectLst/>
                              <a:latin typeface="宋体"/>
                              <a:ea typeface="华文细黑"/>
                              <a:cs typeface="Times New Roman"/>
                            </a:rPr>
                            <a:t>Ⅱ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：</a:t>
                          </a: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756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50347" r="-214340" b="-3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先移项转化为上述两种形式</a:t>
                          </a:r>
                          <a:endParaRPr lang="zh-CN" sz="105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862646"/>
              </p:ext>
            </p:extLst>
          </p:nvPr>
        </p:nvGraphicFramePr>
        <p:xfrm>
          <a:off x="5175641" y="1753290"/>
          <a:ext cx="7019925" cy="1309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4" name="文档" r:id="rId5" imgW="7024572" imgH="1320805" progId="Word.Document.12">
                  <p:embed/>
                </p:oleObj>
              </mc:Choice>
              <mc:Fallback>
                <p:oleObj name="文档" r:id="rId5" imgW="7024572" imgH="1320805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641" y="1753290"/>
                        <a:ext cx="7019925" cy="1309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702496"/>
              </p:ext>
            </p:extLst>
          </p:nvPr>
        </p:nvGraphicFramePr>
        <p:xfrm>
          <a:off x="5159102" y="2943562"/>
          <a:ext cx="7019925" cy="1309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5" name="文档" r:id="rId8" imgW="7024572" imgH="1320805" progId="Word.Document.12">
                  <p:embed/>
                </p:oleObj>
              </mc:Choice>
              <mc:Fallback>
                <p:oleObj name="文档" r:id="rId8" imgW="7024572" imgH="132080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9102" y="2943562"/>
                        <a:ext cx="7019925" cy="1309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7981195"/>
              </p:ext>
            </p:extLst>
          </p:nvPr>
        </p:nvGraphicFramePr>
        <p:xfrm>
          <a:off x="2568059" y="4476303"/>
          <a:ext cx="1819275" cy="145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6" name="文档" r:id="rId11" imgW="1824976" imgH="1585137" progId="Word.Document.12">
                  <p:embed/>
                </p:oleObj>
              </mc:Choice>
              <mc:Fallback>
                <p:oleObj name="文档" r:id="rId11" imgW="1824976" imgH="158513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8059" y="4476303"/>
                        <a:ext cx="1819275" cy="1452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73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810167"/>
            <a:ext cx="1116124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简单的一元高次不等式的解法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一元高次不等式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常用数轴穿根法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或称根轴法、区间法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求解，其步骤是：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最高次项的系数化为正数；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分解为若干个一次因式或二次不可分解因式的积；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将每一个根标在数轴上，从右上方依次通过每一点画曲线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注意重根情况，偶重根穿而不过，奇重根既穿又过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根据曲线显现出的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值的符号变化规律，写出不等式的解集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1817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1125538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的解集为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558" y="184561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利用数轴穿根法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5842" name="Picture 2" descr="\\贾文\贾文\傆文件\2016源文件\创新 数学 人A 必修5\A85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827" y="3013009"/>
            <a:ext cx="4132539" cy="920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7192832" y="1053530"/>
            <a:ext cx="3233014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|1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4}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2175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84206" y="1660074"/>
            <a:ext cx="1659048" cy="18466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i="1" u="sng" kern="100" dirty="0" smtClean="0">
                <a:latin typeface="Times New Roman"/>
                <a:ea typeface="华文细黑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i="1" u="sng" kern="100" dirty="0" smtClean="0">
                <a:latin typeface="Times New Roman"/>
                <a:ea typeface="华文细黑"/>
              </a:rPr>
              <a:t>         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58" y="2465"/>
            <a:ext cx="11161240" cy="313929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一元二次不等式恒成立问题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对一元二次不等式恒成立问题，可有以下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种思路：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转化为一元二次不等式解集为</a:t>
            </a:r>
            <a:r>
              <a:rPr lang="en-US" altLang="zh-CN" sz="2800" b="1" kern="100" dirty="0">
                <a:latin typeface="Times New Roman"/>
                <a:ea typeface="华文细黑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的情况，即</a:t>
            </a:r>
            <a:r>
              <a:rPr lang="en-US" altLang="zh-CN" sz="2800" i="1" kern="100" dirty="0">
                <a:latin typeface="Times New Roman"/>
                <a:ea typeface="华文细黑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</a:rPr>
              <a:t>&gt;0(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成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立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09827" y="193794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0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178342" y="2237026"/>
            <a:ext cx="144016" cy="106045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55326" y="2803198"/>
            <a:ext cx="93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Δ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0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3672503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恒成立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13654" y="3023319"/>
            <a:ext cx="1659048" cy="18466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i="1" u="sng" kern="100" dirty="0" smtClean="0">
                <a:latin typeface="Times New Roman"/>
                <a:ea typeface="华文细黑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i="1" u="sng" kern="100" dirty="0" smtClean="0">
                <a:latin typeface="Times New Roman"/>
                <a:ea typeface="华文细黑"/>
              </a:rPr>
              <a:t>         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4807790" y="3600271"/>
            <a:ext cx="144016" cy="106045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94655" y="32912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0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79769" y="4178146"/>
            <a:ext cx="93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Δ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0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0550" y="4904175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分离参数，将恒成立问题转化为求最值问题，即：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恒成立</a:t>
            </a:r>
            <a:r>
              <a:rPr lang="en-US" altLang="zh-CN" sz="2800" kern="100" dirty="0" smtClean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u="sng" kern="100" dirty="0">
                <a:latin typeface="Times New Roman"/>
                <a:ea typeface="华文细黑"/>
                <a:cs typeface="Courier New"/>
              </a:rPr>
              <a:t>         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 smtClean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恒成立</a:t>
            </a:r>
            <a:r>
              <a:rPr lang="en-US" altLang="zh-CN" sz="2800" kern="100" dirty="0" smtClean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		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43966" y="5611510"/>
            <a:ext cx="1572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min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0" name="圆角矩形 1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2598" y="5590034"/>
            <a:ext cx="1612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-250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max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6834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6" grpId="0"/>
      <p:bldP spid="16" grpId="1"/>
      <p:bldP spid="17" grpId="0"/>
      <p:bldP spid="17" grpId="1"/>
      <p:bldP spid="19" grpId="1"/>
      <p:bldP spid="19" grpId="2"/>
      <p:bldP spid="23" grpId="0"/>
      <p:bldP spid="2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693490"/>
            <a:ext cx="1116124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分式不等式的解法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解下列不等式：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70500"/>
              </p:ext>
            </p:extLst>
          </p:nvPr>
        </p:nvGraphicFramePr>
        <p:xfrm>
          <a:off x="334566" y="2182714"/>
          <a:ext cx="3890963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5" name="文档" r:id="rId4" imgW="3892970" imgH="1534015" progId="Word.Document.12">
                  <p:embed/>
                </p:oleObj>
              </mc:Choice>
              <mc:Fallback>
                <p:oleObj name="文档" r:id="rId4" imgW="3892970" imgH="15340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566" y="2182714"/>
                        <a:ext cx="3890963" cy="153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671392"/>
              </p:ext>
            </p:extLst>
          </p:nvPr>
        </p:nvGraphicFramePr>
        <p:xfrm>
          <a:off x="334566" y="3417962"/>
          <a:ext cx="6645275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6" name="文档" r:id="rId7" imgW="6651239" imgH="1523840" progId="Word.Document.12">
                  <p:embed/>
                </p:oleObj>
              </mc:Choice>
              <mc:Fallback>
                <p:oleObj name="文档" r:id="rId7" imgW="6651239" imgH="15238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566" y="3417962"/>
                        <a:ext cx="6645275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190550" y="4365898"/>
            <a:ext cx="1116124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此不等式等价于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原不等式的解集为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3}.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</TotalTime>
  <Words>1165</Words>
  <Application>Microsoft Office PowerPoint</Application>
  <PresentationFormat>自定义</PresentationFormat>
  <Paragraphs>223</Paragraphs>
  <Slides>35</Slides>
  <Notes>0</Notes>
  <HiddenSlides>6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909</cp:revision>
  <dcterms:created xsi:type="dcterms:W3CDTF">2014-10-15T07:25:01Z</dcterms:created>
  <dcterms:modified xsi:type="dcterms:W3CDTF">2016-04-24T03:09:13Z</dcterms:modified>
</cp:coreProperties>
</file>