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257" r:id="rId3"/>
    <p:sldId id="258" r:id="rId4"/>
    <p:sldId id="361" r:id="rId5"/>
    <p:sldId id="424" r:id="rId6"/>
    <p:sldId id="479" r:id="rId7"/>
    <p:sldId id="571" r:id="rId8"/>
    <p:sldId id="574" r:id="rId9"/>
    <p:sldId id="575" r:id="rId10"/>
    <p:sldId id="576" r:id="rId11"/>
    <p:sldId id="600" r:id="rId12"/>
    <p:sldId id="619" r:id="rId13"/>
    <p:sldId id="579" r:id="rId14"/>
    <p:sldId id="620" r:id="rId15"/>
    <p:sldId id="621" r:id="rId16"/>
    <p:sldId id="604" r:id="rId17"/>
    <p:sldId id="606" r:id="rId18"/>
    <p:sldId id="607" r:id="rId19"/>
    <p:sldId id="605" r:id="rId20"/>
    <p:sldId id="609" r:id="rId21"/>
    <p:sldId id="610" r:id="rId22"/>
    <p:sldId id="613" r:id="rId23"/>
    <p:sldId id="614" r:id="rId24"/>
    <p:sldId id="615" r:id="rId25"/>
    <p:sldId id="618" r:id="rId26"/>
    <p:sldId id="622" r:id="rId27"/>
    <p:sldId id="451" r:id="rId2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1" autoAdjust="0"/>
    <p:restoredTop sz="94861" autoAdjust="0"/>
  </p:normalViewPr>
  <p:slideViewPr>
    <p:cSldViewPr>
      <p:cViewPr>
        <p:scale>
          <a:sx n="75" d="100"/>
          <a:sy n="75" d="100"/>
        </p:scale>
        <p:origin x="-960" y="-341"/>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 Id="rId4"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oleObject" Target="../embeddings/oleObject3.bin"/><Relationship Id="rId7" Type="http://schemas.openxmlformats.org/officeDocument/2006/relationships/package" Target="../embeddings/Microsoft_Word___4.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emf"/><Relationship Id="rId4" Type="http://schemas.openxmlformats.org/officeDocument/2006/relationships/package" Target="../embeddings/Microsoft_Word___3.docx"/><Relationship Id="rId9"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7.emf"/><Relationship Id="rId4" Type="http://schemas.openxmlformats.org/officeDocument/2006/relationships/package" Target="../embeddings/Microsoft_Word___5.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package" Target="../embeddings/Microsoft_Word___7.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image" Target="../media/image10.emf"/><Relationship Id="rId4" Type="http://schemas.openxmlformats.org/officeDocument/2006/relationships/package" Target="../embeddings/Microsoft_Word___8.docx"/></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oleObject" Target="../embeddings/oleObject9.bin"/><Relationship Id="rId7"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image" Target="../media/image11.emf"/><Relationship Id="rId10" Type="http://schemas.openxmlformats.org/officeDocument/2006/relationships/image" Target="../media/image13.tif"/><Relationship Id="rId4" Type="http://schemas.openxmlformats.org/officeDocument/2006/relationships/package" Target="../embeddings/Microsoft_Word___9.docx"/><Relationship Id="rId9" Type="http://schemas.openxmlformats.org/officeDocument/2006/relationships/image" Target="../media/image12.emf"/></Relationships>
</file>

<file path=ppt/slides/_rels/slide1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11.bin"/><Relationship Id="rId7" Type="http://schemas.openxmlformats.org/officeDocument/2006/relationships/package" Target="../embeddings/Microsoft_Word___12.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2.bin"/><Relationship Id="rId5" Type="http://schemas.openxmlformats.org/officeDocument/2006/relationships/image" Target="../media/image14.emf"/><Relationship Id="rId4" Type="http://schemas.openxmlformats.org/officeDocument/2006/relationships/package" Target="../embeddings/Microsoft_Word___11.docx"/></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16.emf"/><Relationship Id="rId5" Type="http://schemas.openxmlformats.org/officeDocument/2006/relationships/package" Target="../embeddings/Microsoft_Word___13.docx"/><Relationship Id="rId4" Type="http://schemas.openxmlformats.org/officeDocument/2006/relationships/oleObject" Target="../embeddings/oleObject13.bin"/></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5" Type="http://schemas.openxmlformats.org/officeDocument/2006/relationships/slide" Target="slide21.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package" Target="../embeddings/Microsoft_Word___17.docx"/><Relationship Id="rId3" Type="http://schemas.openxmlformats.org/officeDocument/2006/relationships/oleObject" Target="../embeddings/oleObject14.bin"/><Relationship Id="rId7" Type="http://schemas.openxmlformats.org/officeDocument/2006/relationships/package" Target="../embeddings/Microsoft_Word___15.docx"/><Relationship Id="rId12"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15.bin"/><Relationship Id="rId11" Type="http://schemas.openxmlformats.org/officeDocument/2006/relationships/image" Target="../media/image19.emf"/><Relationship Id="rId5" Type="http://schemas.openxmlformats.org/officeDocument/2006/relationships/image" Target="../media/image17.emf"/><Relationship Id="rId15" Type="http://schemas.openxmlformats.org/officeDocument/2006/relationships/slide" Target="slide2.xml"/><Relationship Id="rId10" Type="http://schemas.openxmlformats.org/officeDocument/2006/relationships/package" Target="../embeddings/Microsoft_Word___16.docx"/><Relationship Id="rId4" Type="http://schemas.openxmlformats.org/officeDocument/2006/relationships/package" Target="../embeddings/Microsoft_Word___14.docx"/><Relationship Id="rId9" Type="http://schemas.openxmlformats.org/officeDocument/2006/relationships/oleObject" Target="../embeddings/oleObject16.bin"/><Relationship Id="rId14" Type="http://schemas.openxmlformats.org/officeDocument/2006/relationships/image" Target="../media/image2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t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910076" y="1917626"/>
            <a:ext cx="47336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第三章　不等式</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2854846" y="2341841"/>
            <a:ext cx="5040560"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章末复习提升</a:t>
            </a:r>
            <a:endPar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674"/>
          <a:stretch/>
        </p:blipFill>
        <p:spPr>
          <a:xfrm>
            <a:off x="10127544" y="3409474"/>
            <a:ext cx="2078182" cy="3453678"/>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5383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34566" y="18943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，若对于</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[1,3]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恒成立，求实数</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的取值范围</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圆角矩形 11">
            <a:hlinkClick r:id="rId2" action="ppaction://hlinksldjump"/>
          </p:cNvPr>
          <p:cNvSpPr/>
          <p:nvPr/>
        </p:nvSpPr>
        <p:spPr>
          <a:xfrm>
            <a:off x="11068278" y="665302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82750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54886" y="11742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mx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Cambria Math"/>
                <a:ea typeface="华文细黑"/>
                <a:cs typeface="Cambria Math"/>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90552882"/>
              </p:ext>
            </p:extLst>
          </p:nvPr>
        </p:nvGraphicFramePr>
        <p:xfrm>
          <a:off x="386254" y="1701602"/>
          <a:ext cx="9374187" cy="1495425"/>
        </p:xfrm>
        <a:graphic>
          <a:graphicData uri="http://schemas.openxmlformats.org/presentationml/2006/ole">
            <mc:AlternateContent xmlns:mc="http://schemas.openxmlformats.org/markup-compatibility/2006">
              <mc:Choice xmlns:v="urn:schemas-microsoft-com:vml" Requires="v">
                <p:oleObj spid="_x0000_s90138" name="文档" r:id="rId4" imgW="9374738" imgH="1495421" progId="Word.Document.12">
                  <p:embed/>
                </p:oleObj>
              </mc:Choice>
              <mc:Fallback>
                <p:oleObj name="文档" r:id="rId4" imgW="9374738" imgH="1495421" progId="Word.Document.12">
                  <p:embed/>
                  <p:pic>
                    <p:nvPicPr>
                      <p:cNvPr id="0" name=""/>
                      <p:cNvPicPr/>
                      <p:nvPr/>
                    </p:nvPicPr>
                    <p:blipFill>
                      <a:blip r:embed="rId5"/>
                      <a:stretch>
                        <a:fillRect/>
                      </a:stretch>
                    </p:blipFill>
                    <p:spPr>
                      <a:xfrm>
                        <a:off x="386254" y="1701602"/>
                        <a:ext cx="9374187" cy="1495425"/>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456699572"/>
              </p:ext>
            </p:extLst>
          </p:nvPr>
        </p:nvGraphicFramePr>
        <p:xfrm>
          <a:off x="465435" y="2853730"/>
          <a:ext cx="9374187" cy="1495425"/>
        </p:xfrm>
        <a:graphic>
          <a:graphicData uri="http://schemas.openxmlformats.org/presentationml/2006/ole">
            <mc:AlternateContent xmlns:mc="http://schemas.openxmlformats.org/markup-compatibility/2006">
              <mc:Choice xmlns:v="urn:schemas-microsoft-com:vml" Requires="v">
                <p:oleObj spid="_x0000_s90139" name="文档" r:id="rId7" imgW="9374738" imgH="1497584" progId="Word.Document.12">
                  <p:embed/>
                </p:oleObj>
              </mc:Choice>
              <mc:Fallback>
                <p:oleObj name="文档" r:id="rId7" imgW="9374738" imgH="1497584" progId="Word.Document.12">
                  <p:embed/>
                  <p:pic>
                    <p:nvPicPr>
                      <p:cNvPr id="0" name=""/>
                      <p:cNvPicPr/>
                      <p:nvPr/>
                    </p:nvPicPr>
                    <p:blipFill>
                      <a:blip r:embed="rId8"/>
                      <a:stretch>
                        <a:fillRect/>
                      </a:stretch>
                    </p:blipFill>
                    <p:spPr>
                      <a:xfrm>
                        <a:off x="465435" y="2853730"/>
                        <a:ext cx="9374187" cy="1495425"/>
                      </a:xfrm>
                      <a:prstGeom prst="rect">
                        <a:avLst/>
                      </a:prstGeom>
                    </p:spPr>
                  </p:pic>
                </p:oleObj>
              </mc:Fallback>
            </mc:AlternateContent>
          </a:graphicData>
        </a:graphic>
      </p:graphicFrame>
      <p:sp>
        <p:nvSpPr>
          <p:cNvPr id="9" name="矩形 8"/>
          <p:cNvSpPr/>
          <p:nvPr/>
        </p:nvSpPr>
        <p:spPr>
          <a:xfrm>
            <a:off x="384956" y="4032011"/>
            <a:ext cx="11385581"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方法二　设</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由题意知</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对</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[1,3]</a:t>
            </a:r>
            <a:r>
              <a:rPr lang="zh-CN" altLang="zh-CN" sz="2800" kern="100" dirty="0">
                <a:latin typeface="Times New Roman"/>
                <a:ea typeface="华文细黑"/>
                <a:cs typeface="Times New Roman"/>
              </a:rPr>
              <a:t>恒成立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是关于</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的一次函数，且在</a:t>
            </a:r>
            <a:r>
              <a:rPr lang="en-US" altLang="zh-CN" sz="2800" kern="100" dirty="0">
                <a:latin typeface="IPAPANNEW"/>
                <a:ea typeface="华文细黑"/>
                <a:cs typeface="Times New Roman"/>
              </a:rPr>
              <a:t>[1,3]</a:t>
            </a:r>
            <a:r>
              <a:rPr lang="zh-CN" altLang="zh-CN" sz="2800" kern="100" dirty="0">
                <a:latin typeface="Times New Roman"/>
                <a:ea typeface="华文细黑"/>
                <a:cs typeface="Times New Roman"/>
              </a:rPr>
              <a:t>上是单调增函数</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1" name="矩形 10"/>
          <p:cNvSpPr/>
          <p:nvPr/>
        </p:nvSpPr>
        <p:spPr>
          <a:xfrm>
            <a:off x="0" y="665383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9" action="ppaction://hlinksldjump"/>
          </p:cNvPr>
          <p:cNvSpPr/>
          <p:nvPr/>
        </p:nvSpPr>
        <p:spPr>
          <a:xfrm>
            <a:off x="11068278" y="665302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544364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blinds(horizontal)">
                                      <p:cBhvr>
                                        <p:cTn id="23" dur="750"/>
                                        <p:tgtEl>
                                          <p:spTgt spid="9">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blinds(horizontal)">
                                      <p:cBhvr>
                                        <p:cTn id="27" dur="750"/>
                                        <p:tgtEl>
                                          <p:spTgt spid="9">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blinds(horizontal)">
                                      <p:cBhvr>
                                        <p:cTn id="31" dur="75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799719"/>
            <a:ext cx="11161240" cy="1333931"/>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宋体"/>
                <a:ea typeface="华文细黑"/>
                <a:cs typeface="Times New Roman"/>
              </a:rPr>
              <a:t>∴</a:t>
            </a:r>
            <a:r>
              <a:rPr lang="en-US" altLang="zh-CN" sz="2800" i="1" kern="100" dirty="0">
                <a:solidFill>
                  <a:prstClr val="black"/>
                </a:solidFill>
                <a:latin typeface="Times New Roman"/>
                <a:ea typeface="华文细黑"/>
                <a:cs typeface="Courier New"/>
              </a:rPr>
              <a:t>g</a:t>
            </a:r>
            <a:r>
              <a:rPr lang="en-US" altLang="zh-CN" sz="2800" kern="100" dirty="0">
                <a:solidFill>
                  <a:prstClr val="black"/>
                </a:solidFill>
                <a:latin typeface="Times New Roman"/>
                <a:ea typeface="华文细黑"/>
                <a:cs typeface="Courier New"/>
              </a:rPr>
              <a:t>(</a:t>
            </a:r>
            <a:r>
              <a:rPr lang="en-US" altLang="zh-CN" sz="2800" i="1" kern="100" dirty="0">
                <a:solidFill>
                  <a:prstClr val="black"/>
                </a:solidFill>
                <a:latin typeface="Times New Roman"/>
                <a:ea typeface="华文细黑"/>
                <a:cs typeface="Courier New"/>
              </a:rPr>
              <a:t>m</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对</a:t>
            </a:r>
            <a:r>
              <a:rPr lang="en-US" altLang="zh-CN" sz="2800" i="1" kern="100" dirty="0">
                <a:solidFill>
                  <a:prstClr val="black"/>
                </a:solidFill>
                <a:latin typeface="Times New Roman"/>
                <a:ea typeface="华文细黑"/>
                <a:cs typeface="Courier New"/>
              </a:rPr>
              <a:t>m</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IPAPANNEW"/>
                <a:ea typeface="华文细黑"/>
                <a:cs typeface="Times New Roman"/>
              </a:rPr>
              <a:t>[1,3]</a:t>
            </a:r>
            <a:r>
              <a:rPr lang="zh-CN" altLang="zh-CN" sz="2800" kern="100" dirty="0">
                <a:solidFill>
                  <a:prstClr val="black"/>
                </a:solidFill>
                <a:latin typeface="Times New Roman"/>
                <a:ea typeface="华文细黑"/>
                <a:cs typeface="Times New Roman"/>
              </a:rPr>
              <a:t>恒成立等价于</a:t>
            </a:r>
            <a:r>
              <a:rPr lang="en-US" altLang="zh-CN" sz="2800" i="1" kern="100" dirty="0">
                <a:solidFill>
                  <a:prstClr val="black"/>
                </a:solidFill>
                <a:latin typeface="Times New Roman"/>
                <a:ea typeface="华文细黑"/>
                <a:cs typeface="Courier New"/>
              </a:rPr>
              <a:t>g</a:t>
            </a:r>
            <a:r>
              <a:rPr lang="en-US" altLang="zh-CN" sz="2800" kern="100" dirty="0">
                <a:solidFill>
                  <a:prstClr val="black"/>
                </a:solidFill>
                <a:latin typeface="Times New Roman"/>
                <a:ea typeface="华文细黑"/>
                <a:cs typeface="Courier New"/>
              </a:rPr>
              <a:t>(</a:t>
            </a:r>
            <a:r>
              <a:rPr lang="en-US" altLang="zh-CN" sz="2800" i="1" kern="100" dirty="0">
                <a:solidFill>
                  <a:prstClr val="black"/>
                </a:solidFill>
                <a:latin typeface="Times New Roman"/>
                <a:ea typeface="华文细黑"/>
                <a:cs typeface="Courier New"/>
              </a:rPr>
              <a:t>m</a:t>
            </a:r>
            <a:r>
              <a:rPr lang="en-US" altLang="zh-CN" sz="2800" kern="100" dirty="0">
                <a:solidFill>
                  <a:prstClr val="black"/>
                </a:solidFill>
                <a:latin typeface="Times New Roman"/>
                <a:ea typeface="华文细黑"/>
                <a:cs typeface="Courier New"/>
              </a:rPr>
              <a:t>)</a:t>
            </a:r>
            <a:r>
              <a:rPr lang="en-US" altLang="zh-CN" sz="2800" kern="100" baseline="-25000" dirty="0">
                <a:solidFill>
                  <a:prstClr val="black"/>
                </a:solidFill>
                <a:latin typeface="Times New Roman"/>
                <a:ea typeface="华文细黑"/>
                <a:cs typeface="Courier New"/>
              </a:rPr>
              <a:t>max</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即</a:t>
            </a:r>
            <a:r>
              <a:rPr lang="en-US" altLang="zh-CN" sz="2800" i="1" kern="100" dirty="0">
                <a:solidFill>
                  <a:prstClr val="black"/>
                </a:solidFill>
                <a:latin typeface="Times New Roman"/>
                <a:ea typeface="华文细黑"/>
                <a:cs typeface="Courier New"/>
              </a:rPr>
              <a:t>g</a:t>
            </a: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endParaRPr lang="zh-CN" altLang="zh-CN" sz="1050" kern="100" dirty="0">
              <a:solidFill>
                <a:prstClr val="black"/>
              </a:solidFill>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88647959"/>
              </p:ext>
            </p:extLst>
          </p:nvPr>
        </p:nvGraphicFramePr>
        <p:xfrm>
          <a:off x="406574" y="2366417"/>
          <a:ext cx="9374187" cy="1495425"/>
        </p:xfrm>
        <a:graphic>
          <a:graphicData uri="http://schemas.openxmlformats.org/presentationml/2006/ole">
            <mc:AlternateContent xmlns:mc="http://schemas.openxmlformats.org/markup-compatibility/2006">
              <mc:Choice xmlns:v="urn:schemas-microsoft-com:vml" Requires="v">
                <p:oleObj spid="_x0000_s91162" name="文档" r:id="rId4" imgW="9374738" imgH="1497584" progId="Word.Document.12">
                  <p:embed/>
                </p:oleObj>
              </mc:Choice>
              <mc:Fallback>
                <p:oleObj name="文档" r:id="rId4" imgW="9374738" imgH="1497584" progId="Word.Document.12">
                  <p:embed/>
                  <p:pic>
                    <p:nvPicPr>
                      <p:cNvPr id="0" name=""/>
                      <p:cNvPicPr/>
                      <p:nvPr/>
                    </p:nvPicPr>
                    <p:blipFill>
                      <a:blip r:embed="rId5"/>
                      <a:stretch>
                        <a:fillRect/>
                      </a:stretch>
                    </p:blipFill>
                    <p:spPr>
                      <a:xfrm>
                        <a:off x="406574" y="2366417"/>
                        <a:ext cx="9374187" cy="1495425"/>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355798700"/>
              </p:ext>
            </p:extLst>
          </p:nvPr>
        </p:nvGraphicFramePr>
        <p:xfrm>
          <a:off x="406574" y="3518545"/>
          <a:ext cx="9374187" cy="1495425"/>
        </p:xfrm>
        <a:graphic>
          <a:graphicData uri="http://schemas.openxmlformats.org/presentationml/2006/ole">
            <mc:AlternateContent xmlns:mc="http://schemas.openxmlformats.org/markup-compatibility/2006">
              <mc:Choice xmlns:v="urn:schemas-microsoft-com:vml" Requires="v">
                <p:oleObj spid="_x0000_s91163" name="文档" r:id="rId7" imgW="9374738" imgH="1499026" progId="Word.Document.12">
                  <p:embed/>
                </p:oleObj>
              </mc:Choice>
              <mc:Fallback>
                <p:oleObj name="文档" r:id="rId7" imgW="9374738" imgH="1499026" progId="Word.Document.12">
                  <p:embed/>
                  <p:pic>
                    <p:nvPicPr>
                      <p:cNvPr id="0" name=""/>
                      <p:cNvPicPr/>
                      <p:nvPr/>
                    </p:nvPicPr>
                    <p:blipFill>
                      <a:blip r:embed="rId8"/>
                      <a:stretch>
                        <a:fillRect/>
                      </a:stretch>
                    </p:blipFill>
                    <p:spPr>
                      <a:xfrm>
                        <a:off x="406574" y="3518545"/>
                        <a:ext cx="9374187" cy="1495425"/>
                      </a:xfrm>
                      <a:prstGeom prst="rect">
                        <a:avLst/>
                      </a:prstGeom>
                    </p:spPr>
                  </p:pic>
                </p:oleObj>
              </mc:Fallback>
            </mc:AlternateContent>
          </a:graphicData>
        </a:graphic>
      </p:graphicFrame>
    </p:spTree>
    <p:extLst>
      <p:ext uri="{BB962C8B-B14F-4D97-AF65-F5344CB8AC3E}">
        <p14:creationId xmlns:p14="http://schemas.microsoft.com/office/powerpoint/2010/main" val="1198880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681598143"/>
              </p:ext>
            </p:extLst>
          </p:nvPr>
        </p:nvGraphicFramePr>
        <p:xfrm>
          <a:off x="262558" y="549474"/>
          <a:ext cx="11631612" cy="4425950"/>
        </p:xfrm>
        <a:graphic>
          <a:graphicData uri="http://schemas.openxmlformats.org/presentationml/2006/ole">
            <mc:AlternateContent xmlns:mc="http://schemas.openxmlformats.org/markup-compatibility/2006">
              <mc:Choice xmlns:v="urn:schemas-microsoft-com:vml" Requires="v">
                <p:oleObj spid="_x0000_s92174" name="文档" r:id="rId4" imgW="11631612" imgH="4426417" progId="Word.Document.12">
                  <p:embed/>
                </p:oleObj>
              </mc:Choice>
              <mc:Fallback>
                <p:oleObj name="文档" r:id="rId4" imgW="11631612" imgH="4426417" progId="Word.Document.12">
                  <p:embed/>
                  <p:pic>
                    <p:nvPicPr>
                      <p:cNvPr id="0" name=""/>
                      <p:cNvPicPr/>
                      <p:nvPr/>
                    </p:nvPicPr>
                    <p:blipFill>
                      <a:blip r:embed="rId5"/>
                      <a:stretch>
                        <a:fillRect/>
                      </a:stretch>
                    </p:blipFill>
                    <p:spPr>
                      <a:xfrm>
                        <a:off x="262558" y="549474"/>
                        <a:ext cx="11631612" cy="4425950"/>
                      </a:xfrm>
                      <a:prstGeom prst="rect">
                        <a:avLst/>
                      </a:prstGeom>
                    </p:spPr>
                  </p:pic>
                </p:oleObj>
              </mc:Fallback>
            </mc:AlternateContent>
          </a:graphicData>
        </a:graphic>
      </p:graphicFrame>
    </p:spTree>
    <p:extLst>
      <p:ext uri="{BB962C8B-B14F-4D97-AF65-F5344CB8AC3E}">
        <p14:creationId xmlns:p14="http://schemas.microsoft.com/office/powerpoint/2010/main" val="928491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549474"/>
            <a:ext cx="11161240" cy="52119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求目标函数</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的最大值或最小值时，只需把直线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向上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或向下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平行移动，所对应的</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随之增大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或减少</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，找出最优解即可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在线性约束条件下，求目标函数</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的最小值或最大值的求解步骤为：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作出可行域；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作出直线</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确定</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的平移方向，依可行域判断取得最优解的点；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解相关方程组，求出最优解，从而得出目标函数的最小值或最大值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83107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223591809"/>
              </p:ext>
            </p:extLst>
          </p:nvPr>
        </p:nvGraphicFramePr>
        <p:xfrm>
          <a:off x="190550" y="261442"/>
          <a:ext cx="11699875" cy="2278062"/>
        </p:xfrm>
        <a:graphic>
          <a:graphicData uri="http://schemas.openxmlformats.org/presentationml/2006/ole">
            <mc:AlternateContent xmlns:mc="http://schemas.openxmlformats.org/markup-compatibility/2006">
              <mc:Choice xmlns:v="urn:schemas-microsoft-com:vml" Requires="v">
                <p:oleObj spid="_x0000_s93198" name="文档" r:id="rId4" imgW="11700341" imgH="2278462" progId="Word.Document.12">
                  <p:embed/>
                </p:oleObj>
              </mc:Choice>
              <mc:Fallback>
                <p:oleObj name="文档" r:id="rId4" imgW="11700341" imgH="2278462" progId="Word.Document.12">
                  <p:embed/>
                  <p:pic>
                    <p:nvPicPr>
                      <p:cNvPr id="0" name=""/>
                      <p:cNvPicPr/>
                      <p:nvPr/>
                    </p:nvPicPr>
                    <p:blipFill>
                      <a:blip r:embed="rId5"/>
                      <a:stretch>
                        <a:fillRect/>
                      </a:stretch>
                    </p:blipFill>
                    <p:spPr>
                      <a:xfrm>
                        <a:off x="190550" y="261442"/>
                        <a:ext cx="11699875" cy="2278062"/>
                      </a:xfrm>
                      <a:prstGeom prst="rect">
                        <a:avLst/>
                      </a:prstGeom>
                    </p:spPr>
                  </p:pic>
                </p:oleObj>
              </mc:Fallback>
            </mc:AlternateContent>
          </a:graphicData>
        </a:graphic>
      </p:graphicFrame>
      <p:sp>
        <p:nvSpPr>
          <p:cNvPr id="4" name="矩形 3"/>
          <p:cNvSpPr/>
          <p:nvPr/>
        </p:nvSpPr>
        <p:spPr>
          <a:xfrm>
            <a:off x="0" y="6665581"/>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04205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对象 10"/>
          <p:cNvGraphicFramePr>
            <a:graphicFrameLocks noChangeAspect="1"/>
          </p:cNvGraphicFramePr>
          <p:nvPr>
            <p:extLst>
              <p:ext uri="{D42A27DB-BD31-4B8C-83A1-F6EECF244321}">
                <p14:modId xmlns:p14="http://schemas.microsoft.com/office/powerpoint/2010/main" val="2051233130"/>
              </p:ext>
            </p:extLst>
          </p:nvPr>
        </p:nvGraphicFramePr>
        <p:xfrm>
          <a:off x="396953" y="4787786"/>
          <a:ext cx="11002963" cy="2246312"/>
        </p:xfrm>
        <a:graphic>
          <a:graphicData uri="http://schemas.openxmlformats.org/presentationml/2006/ole">
            <mc:AlternateContent xmlns:mc="http://schemas.openxmlformats.org/markup-compatibility/2006">
              <mc:Choice xmlns:v="urn:schemas-microsoft-com:vml" Requires="v">
                <p:oleObj spid="_x0000_s72740" name="文档" r:id="rId4" imgW="11004423" imgH="2248179" progId="Word.Document.12">
                  <p:embed/>
                </p:oleObj>
              </mc:Choice>
              <mc:Fallback>
                <p:oleObj name="文档" r:id="rId4" imgW="11004423" imgH="2248179" progId="Word.Document.12">
                  <p:embed/>
                  <p:pic>
                    <p:nvPicPr>
                      <p:cNvPr id="0" name=""/>
                      <p:cNvPicPr/>
                      <p:nvPr/>
                    </p:nvPicPr>
                    <p:blipFill>
                      <a:blip r:embed="rId5"/>
                      <a:stretch>
                        <a:fillRect/>
                      </a:stretch>
                    </p:blipFill>
                    <p:spPr>
                      <a:xfrm>
                        <a:off x="396953" y="4787786"/>
                        <a:ext cx="11002963" cy="2246312"/>
                      </a:xfrm>
                      <a:prstGeom prst="rect">
                        <a:avLst/>
                      </a:prstGeom>
                    </p:spPr>
                  </p:pic>
                </p:oleObj>
              </mc:Fallback>
            </mc:AlternateContent>
          </a:graphicData>
        </a:graphic>
      </p:graphicFrame>
      <p:sp>
        <p:nvSpPr>
          <p:cNvPr id="10" name="矩形 9"/>
          <p:cNvSpPr/>
          <p:nvPr/>
        </p:nvSpPr>
        <p:spPr>
          <a:xfrm>
            <a:off x="0" y="6665581"/>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48375390"/>
              </p:ext>
            </p:extLst>
          </p:nvPr>
        </p:nvGraphicFramePr>
        <p:xfrm>
          <a:off x="392315" y="837506"/>
          <a:ext cx="7091363" cy="2844800"/>
        </p:xfrm>
        <a:graphic>
          <a:graphicData uri="http://schemas.openxmlformats.org/presentationml/2006/ole">
            <mc:AlternateContent xmlns:mc="http://schemas.openxmlformats.org/markup-compatibility/2006">
              <mc:Choice xmlns:v="urn:schemas-microsoft-com:vml" Requires="v">
                <p:oleObj spid="_x0000_s72741" name="文档" r:id="rId8" imgW="7093335" imgH="2844645" progId="Word.Document.12">
                  <p:embed/>
                </p:oleObj>
              </mc:Choice>
              <mc:Fallback>
                <p:oleObj name="文档" r:id="rId8" imgW="7093335" imgH="2844645" progId="Word.Document.12">
                  <p:embed/>
                  <p:pic>
                    <p:nvPicPr>
                      <p:cNvPr id="0" name=""/>
                      <p:cNvPicPr/>
                      <p:nvPr/>
                    </p:nvPicPr>
                    <p:blipFill>
                      <a:blip r:embed="rId9"/>
                      <a:stretch>
                        <a:fillRect/>
                      </a:stretch>
                    </p:blipFill>
                    <p:spPr>
                      <a:xfrm>
                        <a:off x="392315" y="837506"/>
                        <a:ext cx="7091363" cy="2844800"/>
                      </a:xfrm>
                      <a:prstGeom prst="rect">
                        <a:avLst/>
                      </a:prstGeom>
                    </p:spPr>
                  </p:pic>
                </p:oleObj>
              </mc:Fallback>
            </mc:AlternateContent>
          </a:graphicData>
        </a:graphic>
      </p:graphicFrame>
      <p:sp>
        <p:nvSpPr>
          <p:cNvPr id="7" name="矩形 6"/>
          <p:cNvSpPr/>
          <p:nvPr/>
        </p:nvSpPr>
        <p:spPr>
          <a:xfrm>
            <a:off x="252398" y="-26590"/>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画出不等式组</a:t>
            </a:r>
            <a:endParaRPr lang="zh-CN" altLang="zh-CN" sz="1050" kern="100" dirty="0">
              <a:effectLst/>
              <a:latin typeface="宋体"/>
              <a:cs typeface="Courier New"/>
            </a:endParaRPr>
          </a:p>
        </p:txBody>
      </p:sp>
      <p:pic>
        <p:nvPicPr>
          <p:cNvPr id="72716" name="Picture 12" descr="\\贾文\贾文\傆文件\2016源文件\创新 数学 人A 必修5\A136.T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87316" y="477466"/>
            <a:ext cx="4340538" cy="28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304086" y="333746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Book Antiqua"/>
                <a:ea typeface="华文细黑"/>
                <a:cs typeface="Times New Roman"/>
              </a:rPr>
              <a:t>w</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表示的是可行域内的动点</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到原点</a:t>
            </a:r>
            <a:r>
              <a:rPr lang="en-US" altLang="zh-CN" sz="2800" i="1" kern="100" dirty="0">
                <a:latin typeface="Times New Roman"/>
                <a:ea typeface="华文细黑"/>
                <a:cs typeface="Courier New"/>
              </a:rPr>
              <a:t>O</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的距离的平方，</a:t>
            </a:r>
            <a:endParaRPr lang="zh-CN" altLang="zh-CN" sz="1050" kern="100" dirty="0">
              <a:effectLst/>
              <a:latin typeface="宋体"/>
              <a:cs typeface="Courier New"/>
            </a:endParaRPr>
          </a:p>
        </p:txBody>
      </p:sp>
    </p:spTree>
    <p:extLst>
      <p:ext uri="{BB962C8B-B14F-4D97-AF65-F5344CB8AC3E}">
        <p14:creationId xmlns:p14="http://schemas.microsoft.com/office/powerpoint/2010/main" val="2306593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par>
                                <p:cTn id="12" presetID="3" presetClass="entr" presetSubtype="10" fill="hold" nodeType="withEffect">
                                  <p:stCondLst>
                                    <p:cond delay="0"/>
                                  </p:stCondLst>
                                  <p:childTnLst>
                                    <p:set>
                                      <p:cBhvr>
                                        <p:cTn id="13" dur="1" fill="hold">
                                          <p:stCondLst>
                                            <p:cond delay="0"/>
                                          </p:stCondLst>
                                        </p:cTn>
                                        <p:tgtEl>
                                          <p:spTgt spid="72716"/>
                                        </p:tgtEl>
                                        <p:attrNameLst>
                                          <p:attrName>style.visibility</p:attrName>
                                        </p:attrNameLst>
                                      </p:cBhvr>
                                      <p:to>
                                        <p:strVal val="visible"/>
                                      </p:to>
                                    </p:set>
                                    <p:animEffect transition="in" filter="blinds(horizontal)">
                                      <p:cBhvr>
                                        <p:cTn id="14" dur="750"/>
                                        <p:tgtEl>
                                          <p:spTgt spid="72716"/>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750"/>
                                        <p:tgtEl>
                                          <p:spTgt spid="9"/>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2348306228"/>
              </p:ext>
            </p:extLst>
          </p:nvPr>
        </p:nvGraphicFramePr>
        <p:xfrm>
          <a:off x="371177" y="2224559"/>
          <a:ext cx="11196637" cy="1565275"/>
        </p:xfrm>
        <a:graphic>
          <a:graphicData uri="http://schemas.openxmlformats.org/presentationml/2006/ole">
            <mc:AlternateContent xmlns:mc="http://schemas.openxmlformats.org/markup-compatibility/2006">
              <mc:Choice xmlns:v="urn:schemas-microsoft-com:vml" Requires="v">
                <p:oleObj spid="_x0000_s73805" name="文档" r:id="rId4" imgW="11197654" imgH="1572211" progId="Word.Document.12">
                  <p:embed/>
                </p:oleObj>
              </mc:Choice>
              <mc:Fallback>
                <p:oleObj name="文档" r:id="rId4" imgW="11197654" imgH="1572211" progId="Word.Document.12">
                  <p:embed/>
                  <p:pic>
                    <p:nvPicPr>
                      <p:cNvPr id="0" name=""/>
                      <p:cNvPicPr/>
                      <p:nvPr/>
                    </p:nvPicPr>
                    <p:blipFill>
                      <a:blip r:embed="rId5"/>
                      <a:stretch>
                        <a:fillRect/>
                      </a:stretch>
                    </p:blipFill>
                    <p:spPr>
                      <a:xfrm>
                        <a:off x="371177" y="2224559"/>
                        <a:ext cx="11196637" cy="156527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379587010"/>
              </p:ext>
            </p:extLst>
          </p:nvPr>
        </p:nvGraphicFramePr>
        <p:xfrm>
          <a:off x="334566" y="3160663"/>
          <a:ext cx="11196637" cy="1565275"/>
        </p:xfrm>
        <a:graphic>
          <a:graphicData uri="http://schemas.openxmlformats.org/presentationml/2006/ole">
            <mc:AlternateContent xmlns:mc="http://schemas.openxmlformats.org/markup-compatibility/2006">
              <mc:Choice xmlns:v="urn:schemas-microsoft-com:vml" Requires="v">
                <p:oleObj spid="_x0000_s73806" name="文档" r:id="rId7" imgW="11197654" imgH="1574013" progId="Word.Document.12">
                  <p:embed/>
                </p:oleObj>
              </mc:Choice>
              <mc:Fallback>
                <p:oleObj name="文档" r:id="rId7" imgW="11197654" imgH="1574013" progId="Word.Document.12">
                  <p:embed/>
                  <p:pic>
                    <p:nvPicPr>
                      <p:cNvPr id="0" name=""/>
                      <p:cNvPicPr/>
                      <p:nvPr/>
                    </p:nvPicPr>
                    <p:blipFill>
                      <a:blip r:embed="rId8"/>
                      <a:stretch>
                        <a:fillRect/>
                      </a:stretch>
                    </p:blipFill>
                    <p:spPr>
                      <a:xfrm>
                        <a:off x="334566" y="3160663"/>
                        <a:ext cx="11196637" cy="1565275"/>
                      </a:xfrm>
                      <a:prstGeom prst="rect">
                        <a:avLst/>
                      </a:prstGeom>
                    </p:spPr>
                  </p:pic>
                </p:oleObj>
              </mc:Fallback>
            </mc:AlternateContent>
          </a:graphicData>
        </a:graphic>
      </p:graphicFrame>
      <p:sp>
        <p:nvSpPr>
          <p:cNvPr id="9" name="矩形 8"/>
          <p:cNvSpPr/>
          <p:nvPr/>
        </p:nvSpPr>
        <p:spPr>
          <a:xfrm>
            <a:off x="299169" y="1164865"/>
            <a:ext cx="11161240" cy="6996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当点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滑到与点</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重合时，</a:t>
            </a:r>
            <a:r>
              <a:rPr lang="en-US" altLang="zh-CN" sz="2800" i="1" kern="100" dirty="0">
                <a:latin typeface="Book Antiqua"/>
                <a:ea typeface="华文细黑"/>
                <a:cs typeface="Times New Roman"/>
              </a:rPr>
              <a:t>w</a:t>
            </a:r>
            <a:r>
              <a:rPr lang="zh-CN" altLang="zh-CN" sz="2800" kern="100" dirty="0">
                <a:latin typeface="Times New Roman"/>
                <a:ea typeface="华文细黑"/>
                <a:cs typeface="Times New Roman"/>
              </a:rPr>
              <a:t>取得最大值，</a:t>
            </a:r>
            <a:endParaRPr lang="zh-CN" altLang="zh-CN" sz="1050" kern="100" dirty="0">
              <a:effectLst/>
              <a:latin typeface="宋体"/>
              <a:cs typeface="Courier New"/>
            </a:endParaRPr>
          </a:p>
        </p:txBody>
      </p:sp>
    </p:spTree>
    <p:extLst>
      <p:ext uri="{BB962C8B-B14F-4D97-AF65-F5344CB8AC3E}">
        <p14:creationId xmlns:p14="http://schemas.microsoft.com/office/powerpoint/2010/main" val="4076390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94721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题型四　利用基本不等式求最值</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利用基本不等式求最值要满足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一正、二定、三相等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缺一不可，可以通过拼凑、换元等手段进行变形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如不能取到最值，可以考虑用函数的单调性求解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80323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5581"/>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20541076"/>
              </p:ext>
            </p:extLst>
          </p:nvPr>
        </p:nvGraphicFramePr>
        <p:xfrm>
          <a:off x="304800" y="333450"/>
          <a:ext cx="11196638" cy="1941512"/>
        </p:xfrm>
        <a:graphic>
          <a:graphicData uri="http://schemas.openxmlformats.org/presentationml/2006/ole">
            <mc:AlternateContent xmlns:mc="http://schemas.openxmlformats.org/markup-compatibility/2006">
              <mc:Choice xmlns:v="urn:schemas-microsoft-com:vml" Requires="v">
                <p:oleObj spid="_x0000_s74778" name="文档" r:id="rId5" imgW="11197654" imgH="1952555" progId="Word.Document.12">
                  <p:embed/>
                </p:oleObj>
              </mc:Choice>
              <mc:Fallback>
                <p:oleObj name="文档" r:id="rId5" imgW="11197654" imgH="1952555" progId="Word.Document.12">
                  <p:embed/>
                  <p:pic>
                    <p:nvPicPr>
                      <p:cNvPr id="0" name=""/>
                      <p:cNvPicPr/>
                      <p:nvPr/>
                    </p:nvPicPr>
                    <p:blipFill>
                      <a:blip r:embed="rId6"/>
                      <a:stretch>
                        <a:fillRect/>
                      </a:stretch>
                    </p:blipFill>
                    <p:spPr>
                      <a:xfrm>
                        <a:off x="304800" y="333450"/>
                        <a:ext cx="11196638" cy="1941512"/>
                      </a:xfrm>
                      <a:prstGeom prst="rect">
                        <a:avLst/>
                      </a:prstGeom>
                    </p:spPr>
                  </p:pic>
                </p:oleObj>
              </mc:Fallback>
            </mc:AlternateContent>
          </a:graphicData>
        </a:graphic>
      </p:graphicFrame>
    </p:spTree>
    <p:extLst>
      <p:ext uri="{BB962C8B-B14F-4D97-AF65-F5344CB8AC3E}">
        <p14:creationId xmlns:p14="http://schemas.microsoft.com/office/powerpoint/2010/main" val="2462487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564643" y="1773610"/>
            <a:ext cx="5149378"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itchFamily="34" charset="-122"/>
                <a:ea typeface="微软雅黑" pitchFamily="34" charset="-122"/>
              </a:rPr>
              <a:t>一、本章知识网络</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563351" y="2891830"/>
            <a:ext cx="515066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itchFamily="34" charset="-122"/>
                <a:ea typeface="微软雅黑" pitchFamily="34" charset="-122"/>
              </a:rPr>
              <a:t>二、知识要点归纳</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564643" y="4015383"/>
            <a:ext cx="514937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itchFamily="34" charset="-122"/>
                <a:ea typeface="微软雅黑" pitchFamily="34" charset="-122"/>
              </a:rPr>
              <a:t>三、题型探究</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515866" y="2410568"/>
            <a:ext cx="5137722"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515866" y="3535037"/>
            <a:ext cx="5137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515866" y="4659507"/>
            <a:ext cx="513720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TextBox 12">
            <a:hlinkClick r:id="rId5" action="ppaction://hlinksldjump"/>
          </p:cNvPr>
          <p:cNvSpPr txBox="1"/>
          <p:nvPr/>
        </p:nvSpPr>
        <p:spPr>
          <a:xfrm>
            <a:off x="3564643" y="5023495"/>
            <a:ext cx="5149377" cy="615549"/>
          </a:xfrm>
          <a:prstGeom prst="rect">
            <a:avLst/>
          </a:prstGeom>
          <a:noFill/>
        </p:spPr>
        <p:txBody>
          <a:bodyPr wrap="square" lIns="121917" tIns="60958" rIns="121917" bIns="60958" rtlCol="0">
            <a:spAutoFit/>
          </a:bodyPr>
          <a:lstStyle/>
          <a:p>
            <a:r>
              <a:rPr lang="zh-CN" altLang="en-US" sz="3200" b="1" smtClean="0">
                <a:solidFill>
                  <a:schemeClr val="accent6">
                    <a:lumMod val="75000"/>
                  </a:schemeClr>
                </a:solidFill>
                <a:latin typeface="微软雅黑" pitchFamily="34" charset="-122"/>
                <a:ea typeface="微软雅黑" pitchFamily="34" charset="-122"/>
              </a:rPr>
              <a:t>四、</a:t>
            </a:r>
            <a:r>
              <a:rPr lang="zh-CN" altLang="en-US" sz="3200" b="1" dirty="0" smtClean="0">
                <a:solidFill>
                  <a:schemeClr val="accent6">
                    <a:lumMod val="75000"/>
                  </a:schemeClr>
                </a:solidFill>
                <a:latin typeface="微软雅黑" pitchFamily="34" charset="-122"/>
                <a:ea typeface="微软雅黑" pitchFamily="34" charset="-122"/>
              </a:rPr>
              <a:t>思想方法总结</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4" name="直接连接符 13"/>
          <p:cNvCxnSpPr/>
          <p:nvPr/>
        </p:nvCxnSpPr>
        <p:spPr>
          <a:xfrm>
            <a:off x="3515866" y="5667619"/>
            <a:ext cx="5137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421969544"/>
              </p:ext>
            </p:extLst>
          </p:nvPr>
        </p:nvGraphicFramePr>
        <p:xfrm>
          <a:off x="263525" y="-50483"/>
          <a:ext cx="11796713" cy="2692401"/>
        </p:xfrm>
        <a:graphic>
          <a:graphicData uri="http://schemas.openxmlformats.org/presentationml/2006/ole">
            <mc:AlternateContent xmlns:mc="http://schemas.openxmlformats.org/markup-compatibility/2006">
              <mc:Choice xmlns:v="urn:schemas-microsoft-com:vml" Requires="v">
                <p:oleObj spid="_x0000_s77929" name="文档" r:id="rId4" imgW="11865144" imgH="2706034" progId="Word.Document.12">
                  <p:embed/>
                </p:oleObj>
              </mc:Choice>
              <mc:Fallback>
                <p:oleObj name="文档" r:id="rId4" imgW="11865144" imgH="2706034" progId="Word.Document.12">
                  <p:embed/>
                  <p:pic>
                    <p:nvPicPr>
                      <p:cNvPr id="0" name=""/>
                      <p:cNvPicPr/>
                      <p:nvPr/>
                    </p:nvPicPr>
                    <p:blipFill>
                      <a:blip r:embed="rId5"/>
                      <a:stretch>
                        <a:fillRect/>
                      </a:stretch>
                    </p:blipFill>
                    <p:spPr>
                      <a:xfrm>
                        <a:off x="263525" y="-50483"/>
                        <a:ext cx="11796713" cy="2692401"/>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806741095"/>
              </p:ext>
            </p:extLst>
          </p:nvPr>
        </p:nvGraphicFramePr>
        <p:xfrm>
          <a:off x="263525" y="2277666"/>
          <a:ext cx="10658475" cy="1868487"/>
        </p:xfrm>
        <a:graphic>
          <a:graphicData uri="http://schemas.openxmlformats.org/presentationml/2006/ole">
            <mc:AlternateContent xmlns:mc="http://schemas.openxmlformats.org/markup-compatibility/2006">
              <mc:Choice xmlns:v="urn:schemas-microsoft-com:vml" Requires="v">
                <p:oleObj spid="_x0000_s77930" name="文档" r:id="rId7" imgW="10654305" imgH="1683610" progId="Word.Document.12">
                  <p:embed/>
                </p:oleObj>
              </mc:Choice>
              <mc:Fallback>
                <p:oleObj name="文档" r:id="rId7" imgW="10654305" imgH="1683610" progId="Word.Document.12">
                  <p:embed/>
                  <p:pic>
                    <p:nvPicPr>
                      <p:cNvPr id="0" name=""/>
                      <p:cNvPicPr/>
                      <p:nvPr/>
                    </p:nvPicPr>
                    <p:blipFill>
                      <a:blip r:embed="rId8"/>
                      <a:stretch>
                        <a:fillRect/>
                      </a:stretch>
                    </p:blipFill>
                    <p:spPr>
                      <a:xfrm>
                        <a:off x="263525" y="2277666"/>
                        <a:ext cx="10658475" cy="1868487"/>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41772902"/>
              </p:ext>
            </p:extLst>
          </p:nvPr>
        </p:nvGraphicFramePr>
        <p:xfrm>
          <a:off x="210870" y="3501802"/>
          <a:ext cx="8878887" cy="1909763"/>
        </p:xfrm>
        <a:graphic>
          <a:graphicData uri="http://schemas.openxmlformats.org/presentationml/2006/ole">
            <mc:AlternateContent xmlns:mc="http://schemas.openxmlformats.org/markup-compatibility/2006">
              <mc:Choice xmlns:v="urn:schemas-microsoft-com:vml" Requires="v">
                <p:oleObj spid="_x0000_s77931" name="文档" r:id="rId10" imgW="8877088" imgH="1912538" progId="Word.Document.12">
                  <p:embed/>
                </p:oleObj>
              </mc:Choice>
              <mc:Fallback>
                <p:oleObj name="文档" r:id="rId10" imgW="8877088" imgH="1912538" progId="Word.Document.12">
                  <p:embed/>
                  <p:pic>
                    <p:nvPicPr>
                      <p:cNvPr id="0" name=""/>
                      <p:cNvPicPr/>
                      <p:nvPr/>
                    </p:nvPicPr>
                    <p:blipFill>
                      <a:blip r:embed="rId11"/>
                      <a:stretch>
                        <a:fillRect/>
                      </a:stretch>
                    </p:blipFill>
                    <p:spPr>
                      <a:xfrm>
                        <a:off x="210870" y="3501802"/>
                        <a:ext cx="8878887" cy="1909763"/>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117466946"/>
              </p:ext>
            </p:extLst>
          </p:nvPr>
        </p:nvGraphicFramePr>
        <p:xfrm>
          <a:off x="262558" y="4653930"/>
          <a:ext cx="8878887" cy="1909763"/>
        </p:xfrm>
        <a:graphic>
          <a:graphicData uri="http://schemas.openxmlformats.org/presentationml/2006/ole">
            <mc:AlternateContent xmlns:mc="http://schemas.openxmlformats.org/markup-compatibility/2006">
              <mc:Choice xmlns:v="urn:schemas-microsoft-com:vml" Requires="v">
                <p:oleObj spid="_x0000_s77932" name="文档" r:id="rId13" imgW="8877088" imgH="1915783" progId="Word.Document.12">
                  <p:embed/>
                </p:oleObj>
              </mc:Choice>
              <mc:Fallback>
                <p:oleObj name="文档" r:id="rId13" imgW="8877088" imgH="1915783" progId="Word.Document.12">
                  <p:embed/>
                  <p:pic>
                    <p:nvPicPr>
                      <p:cNvPr id="0" name=""/>
                      <p:cNvPicPr/>
                      <p:nvPr/>
                    </p:nvPicPr>
                    <p:blipFill>
                      <a:blip r:embed="rId14"/>
                      <a:stretch>
                        <a:fillRect/>
                      </a:stretch>
                    </p:blipFill>
                    <p:spPr>
                      <a:xfrm>
                        <a:off x="262558" y="4653930"/>
                        <a:ext cx="8878887" cy="1909763"/>
                      </a:xfrm>
                      <a:prstGeom prst="rect">
                        <a:avLst/>
                      </a:prstGeom>
                    </p:spPr>
                  </p:pic>
                </p:oleObj>
              </mc:Fallback>
            </mc:AlternateContent>
          </a:graphicData>
        </a:graphic>
      </p:graphicFrame>
      <p:sp>
        <p:nvSpPr>
          <p:cNvPr id="17" name="矩形 16"/>
          <p:cNvSpPr/>
          <p:nvPr/>
        </p:nvSpPr>
        <p:spPr>
          <a:xfrm>
            <a:off x="46534" y="5806058"/>
            <a:ext cx="7623277" cy="75297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当且仅当</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时，等号成立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8" name="矩形 1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15"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矩形 10"/>
          <p:cNvSpPr/>
          <p:nvPr/>
        </p:nvSpPr>
        <p:spPr>
          <a:xfrm>
            <a:off x="7112889" y="5806058"/>
            <a:ext cx="1790629" cy="76941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a:ea typeface="微软雅黑" pitchFamily="34" charset="-122"/>
                <a:cs typeface="Times New Roman"/>
              </a:rPr>
              <a:t>答案    </a:t>
            </a:r>
            <a:r>
              <a:rPr lang="en-US" altLang="zh-CN" sz="2800" b="1" kern="100" dirty="0" smtClean="0">
                <a:solidFill>
                  <a:srgbClr val="C00000"/>
                </a:solidFill>
                <a:latin typeface="Times New Roman"/>
                <a:ea typeface="华文细黑"/>
                <a:cs typeface="Times New Roman"/>
              </a:rPr>
              <a:t>B</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1045064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750"/>
                                        <p:tgtEl>
                                          <p:spTgt spid="13"/>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750"/>
                                        <p:tgtEl>
                                          <p:spTgt spid="10"/>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Effect transition="in" filter="blinds(horizontal)">
                                      <p:cBhvr>
                                        <p:cTn id="23" dur="750"/>
                                        <p:tgtEl>
                                          <p:spTgt spid="17">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75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981522"/>
            <a:ext cx="10878509" cy="514461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分类讨论思想</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解含有字母的不等式时，往往要对其中所含的字母进行适当的分类讨论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分类讨论的原因大致有以下三种：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对不等式作等价变换时，正确运用不等式的性质而引起的讨论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作等价变换时，由相应方程的根的大小比较而引起的讨论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对不等式作等价变换时，由相应函数单调性的可能变化而引起的讨论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矩形 8"/>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四、思想方法总结</a:t>
            </a:r>
            <a:endParaRPr lang="zh-CN" altLang="en-US" sz="4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8774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矩形 6"/>
              <p:cNvSpPr/>
              <p:nvPr/>
            </p:nvSpPr>
            <p:spPr>
              <a:xfrm>
                <a:off x="159182" y="405458"/>
                <a:ext cx="11385581" cy="102641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解关于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不等式</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i="1" kern="100">
                            <a:latin typeface="Times New Roman"/>
                            <a:ea typeface="华文细黑"/>
                          </a:rPr>
                          <m:t>x</m:t>
                        </m:r>
                        <m:r>
                          <m:rPr>
                            <m:nor/>
                          </m:rPr>
                          <a:rPr lang="zh-CN" altLang="en-US" sz="2800" kern="100">
                            <a:latin typeface="Times New Roman"/>
                            <a:ea typeface="华文细黑"/>
                            <a:cs typeface="Times New Roman"/>
                          </a:rPr>
                          <m:t>－</m:t>
                        </m:r>
                        <m:r>
                          <m:rPr>
                            <m:nor/>
                          </m:rPr>
                          <a:rPr lang="en-US" altLang="zh-CN" sz="2800" i="1" kern="100">
                            <a:latin typeface="Times New Roman"/>
                            <a:ea typeface="华文细黑"/>
                          </a:rPr>
                          <m:t>a</m:t>
                        </m:r>
                      </m:num>
                      <m:den>
                        <m:r>
                          <m:rPr>
                            <m:nor/>
                          </m:rPr>
                          <a:rPr lang="en-US" altLang="zh-CN" sz="2800" i="1" kern="100">
                            <a:latin typeface="Times New Roman"/>
                            <a:ea typeface="华文细黑"/>
                          </a:rPr>
                          <m:t>x</m:t>
                        </m:r>
                        <m:r>
                          <m:rPr>
                            <m:nor/>
                          </m:rPr>
                          <a:rPr lang="zh-CN" altLang="en-US" sz="2800" kern="100">
                            <a:latin typeface="Times New Roman"/>
                            <a:ea typeface="华文细黑"/>
                            <a:cs typeface="Times New Roman"/>
                          </a:rPr>
                          <m:t>－</m:t>
                        </m:r>
                        <m:r>
                          <m:rPr>
                            <m:nor/>
                          </m:rPr>
                          <a:rPr lang="en-US" altLang="zh-CN" sz="2800" i="1" kern="100">
                            <a:latin typeface="Times New Roman"/>
                            <a:ea typeface="华文细黑"/>
                          </a:rPr>
                          <m:t>a</m:t>
                        </m:r>
                        <m:r>
                          <m:rPr>
                            <m:nor/>
                          </m:rPr>
                          <a:rPr lang="en-US" altLang="zh-CN" sz="2800" kern="100" baseline="30000">
                            <a:latin typeface="Times New Roman"/>
                            <a:ea typeface="华文细黑"/>
                          </a:rPr>
                          <m:t>2</m:t>
                        </m:r>
                      </m:den>
                    </m:f>
                  </m:oMath>
                </a14:m>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7" name="矩形 6"/>
              <p:cNvSpPr>
                <a:spLocks noRot="1" noChangeAspect="1" noMove="1" noResize="1" noEditPoints="1" noAdjustHandles="1" noChangeArrowheads="1" noChangeShapeType="1" noTextEdit="1"/>
              </p:cNvSpPr>
              <p:nvPr/>
            </p:nvSpPr>
            <p:spPr>
              <a:xfrm>
                <a:off x="159182" y="405458"/>
                <a:ext cx="11385581" cy="1026411"/>
              </a:xfrm>
              <a:prstGeom prst="rect">
                <a:avLst/>
              </a:prstGeom>
              <a:blipFill rotWithShape="1">
                <a:blip r:embed="rId2"/>
                <a:stretch>
                  <a:fillRect l="-803"/>
                </a:stretch>
              </a:blipFill>
            </p:spPr>
            <p:txBody>
              <a:bodyPr/>
              <a:lstStyle/>
              <a:p>
                <a:r>
                  <a:rPr lang="zh-CN" altLang="en-US">
                    <a:noFill/>
                  </a:rPr>
                  <a:t> </a:t>
                </a:r>
              </a:p>
            </p:txBody>
          </p:sp>
        </mc:Fallback>
      </mc:AlternateContent>
      <p:sp>
        <p:nvSpPr>
          <p:cNvPr id="6" name="圆角矩形 5"/>
          <p:cNvSpPr/>
          <p:nvPr/>
        </p:nvSpPr>
        <p:spPr>
          <a:xfrm>
            <a:off x="1105786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159182" y="1332801"/>
            <a:ext cx="11385581"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首先将不等式转化为整式不等式</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，而方程</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的两根为</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，故应就两根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的大小进行分类讨论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原不等式等价于</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，不等式为</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，解集为</a:t>
            </a:r>
            <a:r>
              <a:rPr lang="zh-CN" altLang="zh-CN" sz="2800" kern="100" dirty="0">
                <a:latin typeface="宋体"/>
                <a:ea typeface="MS Mincho"/>
                <a:cs typeface="MS Mincho"/>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，不等式为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，解集为</a:t>
            </a:r>
            <a:r>
              <a:rPr lang="zh-CN" altLang="zh-CN" sz="2800" kern="100" dirty="0">
                <a:latin typeface="宋体"/>
                <a:ea typeface="MS Mincho"/>
                <a:cs typeface="MS Mincho"/>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若</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，故解集为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，故解集为</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58736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5">
                                            <p:txEl>
                                              <p:pRg st="0" end="0"/>
                                            </p:txEl>
                                          </p:spTgt>
                                        </p:tgtEl>
                                      </p:cBhvr>
                                    </p:animEffect>
                                    <p:set>
                                      <p:cBhvr>
                                        <p:cTn id="37" dur="1" fill="hold">
                                          <p:stCondLst>
                                            <p:cond delay="499"/>
                                          </p:stCondLst>
                                        </p:cTn>
                                        <p:tgtEl>
                                          <p:spTgt spid="5">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5">
                                            <p:txEl>
                                              <p:pRg st="1" end="1"/>
                                            </p:txEl>
                                          </p:spTgt>
                                        </p:tgtEl>
                                      </p:cBhvr>
                                    </p:animEffect>
                                    <p:set>
                                      <p:cBhvr>
                                        <p:cTn id="40" dur="1" fill="hold">
                                          <p:stCondLst>
                                            <p:cond delay="499"/>
                                          </p:stCondLst>
                                        </p:cTn>
                                        <p:tgtEl>
                                          <p:spTgt spid="5">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5">
                                            <p:txEl>
                                              <p:pRg st="2" end="2"/>
                                            </p:txEl>
                                          </p:spTgt>
                                        </p:tgtEl>
                                      </p:cBhvr>
                                    </p:animEffect>
                                    <p:set>
                                      <p:cBhvr>
                                        <p:cTn id="43" dur="1" fill="hold">
                                          <p:stCondLst>
                                            <p:cond delay="499"/>
                                          </p:stCondLst>
                                        </p:cTn>
                                        <p:tgtEl>
                                          <p:spTgt spid="5">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5">
                                            <p:txEl>
                                              <p:pRg st="3" end="3"/>
                                            </p:txEl>
                                          </p:spTgt>
                                        </p:tgtEl>
                                      </p:cBhvr>
                                    </p:animEffect>
                                    <p:set>
                                      <p:cBhvr>
                                        <p:cTn id="46" dur="1" fill="hold">
                                          <p:stCondLst>
                                            <p:cond delay="499"/>
                                          </p:stCondLst>
                                        </p:cTn>
                                        <p:tgtEl>
                                          <p:spTgt spid="5">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5">
                                            <p:txEl>
                                              <p:pRg st="4" end="4"/>
                                            </p:txEl>
                                          </p:spTgt>
                                        </p:tgtEl>
                                      </p:cBhvr>
                                    </p:animEffect>
                                    <p:set>
                                      <p:cBhvr>
                                        <p:cTn id="49" dur="1" fill="hold">
                                          <p:stCondLst>
                                            <p:cond delay="499"/>
                                          </p:stCondLst>
                                        </p:cTn>
                                        <p:tgtEl>
                                          <p:spTgt spid="5">
                                            <p:txEl>
                                              <p:pRg st="4" end="4"/>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5">
                                            <p:txEl>
                                              <p:pRg st="5" end="5"/>
                                            </p:txEl>
                                          </p:spTgt>
                                        </p:tgtEl>
                                      </p:cBhvr>
                                    </p:animEffect>
                                    <p:set>
                                      <p:cBhvr>
                                        <p:cTn id="52" dur="1" fill="hold">
                                          <p:stCondLst>
                                            <p:cond delay="499"/>
                                          </p:stCondLst>
                                        </p:cTn>
                                        <p:tgtEl>
                                          <p:spTgt spid="5">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665" y="405458"/>
            <a:ext cx="11050733" cy="58582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转化与化归思想</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不等与相等是相对的，在一定条件下可以相互转化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解题过程就是一个由已知条件向待定结论等价转化的过程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无论哪种类型的不等式，其求解思路都是通过等价转化，</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把它们最终归结为一元一次不等式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或一元二次不等式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的求解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于不等式的解集一般是无限集，因此不等式非等价变换产生的多解或少解是无法由检验而予以剔除或增补的，这就要求解不等式的每一步变换都是等价变换，而这种变换的目标应是代数化、有理化、二次化一次、高次化低次等</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9244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254241" y="-16430"/>
            <a:ext cx="1138558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已知奇函数</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在区间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上单调递减，</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γ</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试判断</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的值与</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的关系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圆角矩形 5"/>
          <p:cNvSpPr/>
          <p:nvPr/>
        </p:nvSpPr>
        <p:spPr>
          <a:xfrm>
            <a:off x="1105786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262558" y="1386231"/>
            <a:ext cx="11385581"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解　</a:t>
            </a: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x</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为</a:t>
            </a:r>
            <a:r>
              <a:rPr lang="en-US" altLang="zh-CN" sz="2800" b="1" kern="100" dirty="0" smtClean="0">
                <a:latin typeface="Times New Roman"/>
                <a:ea typeface="华文细黑"/>
                <a:cs typeface="Courier New"/>
              </a:rPr>
              <a:t>R</a:t>
            </a:r>
            <a:r>
              <a:rPr lang="zh-CN" altLang="zh-CN" sz="2800" kern="100" dirty="0" smtClean="0">
                <a:latin typeface="Times New Roman"/>
                <a:ea typeface="华文细黑"/>
                <a:cs typeface="Times New Roman"/>
              </a:rPr>
              <a:t>上的减函数，</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且</a:t>
            </a:r>
            <a:r>
              <a:rPr lang="en-US" altLang="zh-CN" sz="2800" i="1" kern="100" dirty="0" smtClean="0">
                <a:latin typeface="Times New Roman"/>
                <a:ea typeface="华文细黑"/>
                <a:cs typeface="Courier New"/>
              </a:rPr>
              <a:t>α</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β</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β</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γ</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γ</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α</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又</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x</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为奇函数，</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a:t>
            </a:r>
            <a:r>
              <a:rPr lang="en-US" altLang="zh-CN" sz="2800" kern="100" dirty="0" smtClean="0">
                <a:latin typeface="IPAPANNEW"/>
                <a:ea typeface="华文细黑"/>
                <a:cs typeface="Times New Roman"/>
              </a:rPr>
              <a:t>[</a:t>
            </a:r>
            <a:r>
              <a:rPr lang="en-US" altLang="zh-CN" sz="2800" i="1" kern="100" dirty="0" smtClean="0">
                <a:latin typeface="IPAPANNEW"/>
                <a:ea typeface="华文细黑"/>
                <a:cs typeface="Times New Roman"/>
              </a:rPr>
              <a:t>f</a:t>
            </a:r>
            <a:r>
              <a:rPr lang="en-US" altLang="zh-CN" sz="2800" kern="100" dirty="0" smtClean="0">
                <a:latin typeface="IPAPANNEW"/>
                <a:ea typeface="华文细黑"/>
                <a:cs typeface="Times New Roman"/>
              </a:rPr>
              <a:t>(</a:t>
            </a:r>
            <a:r>
              <a:rPr lang="en-US" altLang="zh-CN" sz="2800" i="1" kern="100" dirty="0" smtClean="0">
                <a:latin typeface="IPAPANNEW"/>
                <a:ea typeface="华文细黑"/>
                <a:cs typeface="Times New Roman"/>
              </a:rPr>
              <a:t>β</a:t>
            </a:r>
            <a:r>
              <a:rPr lang="en-US" altLang="zh-CN" sz="2800" kern="100" dirty="0" smtClean="0">
                <a:latin typeface="IPAPANNEW"/>
                <a:ea typeface="华文细黑"/>
                <a:cs typeface="Times New Roman"/>
              </a:rPr>
              <a:t>)</a:t>
            </a:r>
            <a:r>
              <a:rPr lang="zh-CN" altLang="zh-CN" sz="2800" kern="100" dirty="0" smtClean="0">
                <a:latin typeface="IPAPANNEW"/>
                <a:ea typeface="华文细黑"/>
                <a:cs typeface="Times New Roman"/>
              </a:rPr>
              <a:t>＋</a:t>
            </a:r>
            <a:r>
              <a:rPr lang="en-US" altLang="zh-CN" sz="2800" i="1" kern="100" dirty="0" smtClean="0">
                <a:latin typeface="IPAPANNEW"/>
                <a:ea typeface="华文细黑"/>
                <a:cs typeface="Times New Roman"/>
              </a:rPr>
              <a:t>f</a:t>
            </a:r>
            <a:r>
              <a:rPr lang="en-US" altLang="zh-CN" sz="2800" kern="100" dirty="0" smtClean="0">
                <a:latin typeface="IPAPANNEW"/>
                <a:ea typeface="华文细黑"/>
                <a:cs typeface="Times New Roman"/>
              </a:rPr>
              <a:t>(</a:t>
            </a:r>
            <a:r>
              <a:rPr lang="en-US" altLang="zh-CN" sz="2800" i="1" kern="100" dirty="0" smtClean="0">
                <a:latin typeface="IPAPANNEW"/>
                <a:ea typeface="华文细黑"/>
                <a:cs typeface="Times New Roman"/>
              </a:rPr>
              <a:t>γ</a:t>
            </a:r>
            <a:r>
              <a:rPr lang="en-US" altLang="zh-CN" sz="2800" kern="100" dirty="0" smtClean="0">
                <a:latin typeface="IPAPANNEW"/>
                <a:ea typeface="华文细黑"/>
                <a:cs typeface="Times New Roman"/>
              </a:rPr>
              <a:t>)</a:t>
            </a:r>
            <a:r>
              <a:rPr lang="zh-CN" altLang="zh-CN" sz="2800" kern="100" dirty="0" smtClean="0">
                <a:latin typeface="IPAPANNEW"/>
                <a:ea typeface="华文细黑"/>
                <a:cs typeface="Times New Roman"/>
              </a:rPr>
              <a:t>＋</a:t>
            </a:r>
            <a:r>
              <a:rPr lang="en-US" altLang="zh-CN" sz="2800" i="1" kern="100" dirty="0" smtClean="0">
                <a:latin typeface="IPAPANNEW"/>
                <a:ea typeface="华文细黑"/>
                <a:cs typeface="Times New Roman"/>
              </a:rPr>
              <a:t>f</a:t>
            </a:r>
            <a:r>
              <a:rPr lang="en-US" altLang="zh-CN" sz="2800" kern="100" dirty="0" smtClean="0">
                <a:latin typeface="IPAPANNEW"/>
                <a:ea typeface="华文细黑"/>
                <a:cs typeface="Times New Roman"/>
              </a:rPr>
              <a:t>(</a:t>
            </a:r>
            <a:r>
              <a:rPr lang="en-US" altLang="zh-CN" sz="2800" i="1" kern="100" dirty="0" smtClean="0">
                <a:latin typeface="IPAPANNEW"/>
                <a:ea typeface="华文细黑"/>
                <a:cs typeface="Times New Roman"/>
              </a:rPr>
              <a:t>α</a:t>
            </a:r>
            <a:r>
              <a:rPr lang="en-US" altLang="zh-CN" sz="2800" kern="100" dirty="0" smtClean="0">
                <a:latin typeface="IPAPANNEW"/>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β</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γ</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0.</a:t>
            </a:r>
            <a:endParaRPr lang="zh-CN" altLang="zh-CN" sz="1050" kern="100" dirty="0">
              <a:effectLst/>
              <a:latin typeface="宋体"/>
              <a:cs typeface="Courier New"/>
            </a:endParaRPr>
          </a:p>
        </p:txBody>
      </p:sp>
    </p:spTree>
    <p:extLst>
      <p:ext uri="{BB962C8B-B14F-4D97-AF65-F5344CB8AC3E}">
        <p14:creationId xmlns:p14="http://schemas.microsoft.com/office/powerpoint/2010/main" val="2005560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linds(horizontal)">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5">
                                            <p:txEl>
                                              <p:pRg st="0" end="0"/>
                                            </p:txEl>
                                          </p:spTgt>
                                        </p:tgtEl>
                                      </p:cBhvr>
                                    </p:animEffect>
                                    <p:set>
                                      <p:cBhvr>
                                        <p:cTn id="47" dur="1" fill="hold">
                                          <p:stCondLst>
                                            <p:cond delay="499"/>
                                          </p:stCondLst>
                                        </p:cTn>
                                        <p:tgtEl>
                                          <p:spTgt spid="5">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5">
                                            <p:txEl>
                                              <p:pRg st="1" end="1"/>
                                            </p:txEl>
                                          </p:spTgt>
                                        </p:tgtEl>
                                      </p:cBhvr>
                                    </p:animEffect>
                                    <p:set>
                                      <p:cBhvr>
                                        <p:cTn id="50" dur="1" fill="hold">
                                          <p:stCondLst>
                                            <p:cond delay="499"/>
                                          </p:stCondLst>
                                        </p:cTn>
                                        <p:tgtEl>
                                          <p:spTgt spid="5">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5">
                                            <p:txEl>
                                              <p:pRg st="2" end="2"/>
                                            </p:txEl>
                                          </p:spTgt>
                                        </p:tgtEl>
                                      </p:cBhvr>
                                    </p:animEffect>
                                    <p:set>
                                      <p:cBhvr>
                                        <p:cTn id="53" dur="1" fill="hold">
                                          <p:stCondLst>
                                            <p:cond delay="499"/>
                                          </p:stCondLst>
                                        </p:cTn>
                                        <p:tgtEl>
                                          <p:spTgt spid="5">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5">
                                            <p:txEl>
                                              <p:pRg st="3" end="3"/>
                                            </p:txEl>
                                          </p:spTgt>
                                        </p:tgtEl>
                                      </p:cBhvr>
                                    </p:animEffect>
                                    <p:set>
                                      <p:cBhvr>
                                        <p:cTn id="56" dur="1" fill="hold">
                                          <p:stCondLst>
                                            <p:cond delay="499"/>
                                          </p:stCondLst>
                                        </p:cTn>
                                        <p:tgtEl>
                                          <p:spTgt spid="5">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5">
                                            <p:txEl>
                                              <p:pRg st="4" end="4"/>
                                            </p:txEl>
                                          </p:spTgt>
                                        </p:tgtEl>
                                      </p:cBhvr>
                                    </p:animEffect>
                                    <p:set>
                                      <p:cBhvr>
                                        <p:cTn id="59" dur="1" fill="hold">
                                          <p:stCondLst>
                                            <p:cond delay="499"/>
                                          </p:stCondLst>
                                        </p:cTn>
                                        <p:tgtEl>
                                          <p:spTgt spid="5">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5">
                                            <p:txEl>
                                              <p:pRg st="5" end="5"/>
                                            </p:txEl>
                                          </p:spTgt>
                                        </p:tgtEl>
                                      </p:cBhvr>
                                    </p:animEffect>
                                    <p:set>
                                      <p:cBhvr>
                                        <p:cTn id="62" dur="1" fill="hold">
                                          <p:stCondLst>
                                            <p:cond delay="499"/>
                                          </p:stCondLst>
                                        </p:cTn>
                                        <p:tgtEl>
                                          <p:spTgt spid="5">
                                            <p:txEl>
                                              <p:pRg st="5" end="5"/>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5">
                                            <p:txEl>
                                              <p:pRg st="6" end="6"/>
                                            </p:txEl>
                                          </p:spTgt>
                                        </p:tgtEl>
                                      </p:cBhvr>
                                    </p:animEffect>
                                    <p:set>
                                      <p:cBhvr>
                                        <p:cTn id="65" dur="1" fill="hold">
                                          <p:stCondLst>
                                            <p:cond delay="499"/>
                                          </p:stCondLst>
                                        </p:cTn>
                                        <p:tgtEl>
                                          <p:spTgt spid="5">
                                            <p:txEl>
                                              <p:pRg st="6" end="6"/>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5">
                                            <p:txEl>
                                              <p:pRg st="7" end="7"/>
                                            </p:txEl>
                                          </p:spTgt>
                                        </p:tgtEl>
                                      </p:cBhvr>
                                    </p:animEffect>
                                    <p:set>
                                      <p:cBhvr>
                                        <p:cTn id="68" dur="1" fill="hold">
                                          <p:stCondLst>
                                            <p:cond delay="499"/>
                                          </p:stCondLst>
                                        </p:cTn>
                                        <p:tgtEl>
                                          <p:spTgt spid="5">
                                            <p:txEl>
                                              <p:pRg st="7" end="7"/>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1557586"/>
            <a:ext cx="11385581"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不等式的应用非常广泛，它贯穿于高中数学的始终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在集合、函数、数列、解析几何及实际问题中多有不等式的应用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本章的重点是简单的线性规划问题，基本不等式求最值和一元二次不等式的解法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考查角度通常有如下几个方面：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对各类不等式解法的考查，其解题关键是对于生疏的，非规范化的题目转化为熟悉的、规范化的问题去求解</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grpSp>
        <p:nvGrpSpPr>
          <p:cNvPr id="11" name="组合 10"/>
          <p:cNvGrpSpPr/>
          <p:nvPr/>
        </p:nvGrpSpPr>
        <p:grpSpPr>
          <a:xfrm>
            <a:off x="75109" y="117426"/>
            <a:ext cx="886838" cy="714378"/>
            <a:chOff x="3758308" y="2656863"/>
            <a:chExt cx="886838" cy="714378"/>
          </a:xfrm>
        </p:grpSpPr>
        <p:sp>
          <p:nvSpPr>
            <p:cNvPr id="12" name="等腰三角形 11"/>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3" name="等腰三角形 12"/>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4"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3686450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26249" y="1197546"/>
            <a:ext cx="11385581"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对含参数的不等式的解法的考查，解含参数的不等式的基本途径是分类讨论，应注意寻找讨论点，以讨论点划分区间进行求解</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与函数、三角函数、向量等知识相结合，以解题工具的面貌出现在解答题中，以求解参数的取值范围为主，并且将更加突出对不等式的灵活性、综合性及应用性的考查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446801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7674"/>
          <a:stretch/>
        </p:blipFill>
        <p:spPr>
          <a:xfrm>
            <a:off x="10127544" y="3409474"/>
            <a:ext cx="2078182" cy="3453678"/>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贾文\贾文\傆文件\2016源文件\创新 数学 人A 必修5\A135.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1411" y="513180"/>
            <a:ext cx="6718315" cy="617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a:solidFill>
                  <a:schemeClr val="bg1"/>
                </a:solidFill>
                <a:latin typeface="微软雅黑" pitchFamily="34" charset="-122"/>
                <a:ea typeface="微软雅黑" pitchFamily="34" charset="-122"/>
              </a:rPr>
              <a:t>一、本章知识网络</a:t>
            </a: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二</a:t>
            </a:r>
            <a:r>
              <a:rPr lang="zh-CN" altLang="en-US" b="1" kern="0" dirty="0">
                <a:solidFill>
                  <a:prstClr val="white"/>
                </a:solidFill>
                <a:latin typeface="微软雅黑" pitchFamily="34" charset="-122"/>
                <a:ea typeface="微软雅黑" pitchFamily="34" charset="-122"/>
              </a:rPr>
              <a:t>、知识要点归纳</a:t>
            </a:r>
            <a:endParaRPr lang="zh-CN" altLang="en-US" sz="4400" dirty="0">
              <a:latin typeface="微软雅黑" panose="020B0503020204020204" pitchFamily="34" charset="-122"/>
              <a:ea typeface="微软雅黑" panose="020B0503020204020204" pitchFamily="34" charset="-122"/>
            </a:endParaRPr>
          </a:p>
        </p:txBody>
      </p:sp>
      <p:sp>
        <p:nvSpPr>
          <p:cNvPr id="4" name="矩形 3"/>
          <p:cNvSpPr/>
          <p:nvPr/>
        </p:nvSpPr>
        <p:spPr>
          <a:xfrm>
            <a:off x="212393" y="693490"/>
            <a:ext cx="11499437" cy="583020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不等式的基本性质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不等式的性质是不等式这一章内容的理论基础，是不等式的证明和解不等式的主要依据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因此，要熟练掌握和运用不等式的八条性质</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一元二次不等式的求解方法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图象法：由一元二次方程、一元二次不等式及二次函数的关系，共同确定出解集</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代数法：将所给不等式化为一般式后借助分解因式或配方求解</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时，若</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，则可得</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若</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，则可得</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有口诀如下：大于取两边，小于取中间</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34566" y="736417"/>
            <a:ext cx="1094132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二元一次不等式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表示的平面区域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二元一次不等式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的几何意义：二元一次不等式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表示的平面区域</a:t>
            </a:r>
            <a:r>
              <a:rPr lang="en-US" altLang="zh-CN" sz="2800" kern="100" dirty="0">
                <a:latin typeface="Times New Roman"/>
                <a:ea typeface="华文细黑"/>
                <a:cs typeface="Courier New"/>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二元一次不等式表示的平面区域的判定：对于任意的二元一次不等式</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，无论</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为正值还是负值，我们都可以把</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项的系数变形为正数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①</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上方的区域；</a:t>
            </a:r>
            <a:r>
              <a:rPr lang="en-US" altLang="zh-CN" sz="2800" kern="100" dirty="0">
                <a:latin typeface="宋体"/>
                <a:ea typeface="华文细黑"/>
                <a:cs typeface="Times New Roman"/>
              </a:rPr>
              <a:t>②</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下方的区域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34566" y="117426"/>
            <a:ext cx="11161240" cy="65045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求目标函数最优解的两种方法</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平移直线法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平移法是一种最基本的方法，其基本原理是两平行直线中的一条上任意一点到另一条直线的距离相等；</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代入检验法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通过平移法可以发现，取得最优解对应的点往往是可行域的顶点，其实这具有必然性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于是在选择题中关于线性规划的最值问题，可采用求解方程组代入检验的方法求解</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运用基本不等式求最值，把握三个条件</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一正</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各项为正数；</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二定</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为定值；</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三相等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等号一定能取到</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720650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smtClean="0">
                <a:solidFill>
                  <a:schemeClr val="bg1"/>
                </a:solidFill>
                <a:latin typeface="微软雅黑" pitchFamily="34" charset="-122"/>
                <a:ea typeface="微软雅黑" pitchFamily="34" charset="-122"/>
              </a:rPr>
              <a:t> 三</a:t>
            </a:r>
            <a:r>
              <a:rPr lang="zh-CN" altLang="en-US" b="1" kern="0" dirty="0">
                <a:solidFill>
                  <a:schemeClr val="bg1"/>
                </a:solidFill>
                <a:latin typeface="微软雅黑" pitchFamily="34" charset="-122"/>
                <a:ea typeface="微软雅黑" pitchFamily="34" charset="-122"/>
              </a:rPr>
              <a:t>、题型探究</a:t>
            </a:r>
            <a:endParaRPr lang="zh-CN" altLang="en-US" kern="0" dirty="0">
              <a:solidFill>
                <a:schemeClr val="bg1"/>
              </a:solidFill>
              <a:latin typeface="华文新魏" pitchFamily="2" charset="-122"/>
              <a:ea typeface="华文新魏" pitchFamily="2" charset="-122"/>
            </a:endParaRPr>
          </a:p>
        </p:txBody>
      </p:sp>
      <p:sp>
        <p:nvSpPr>
          <p:cNvPr id="7" name="矩形 6"/>
          <p:cNvSpPr/>
          <p:nvPr/>
        </p:nvSpPr>
        <p:spPr>
          <a:xfrm>
            <a:off x="334566" y="1550027"/>
            <a:ext cx="11161240" cy="382398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题型一　</a:t>
            </a:r>
            <a:r>
              <a:rPr lang="en-US" altLang="zh-CN" sz="2800" b="1" kern="100" dirty="0">
                <a:solidFill>
                  <a:srgbClr val="0000FF"/>
                </a:solidFill>
                <a:latin typeface="宋体"/>
                <a:ea typeface="微软雅黑"/>
                <a:cs typeface="Times New Roman"/>
              </a:rPr>
              <a:t>“</a:t>
            </a:r>
            <a:r>
              <a:rPr lang="zh-CN" altLang="zh-CN" sz="2800" b="1" kern="100" dirty="0">
                <a:solidFill>
                  <a:srgbClr val="0000FF"/>
                </a:solidFill>
                <a:latin typeface="Times New Roman"/>
                <a:ea typeface="微软雅黑"/>
                <a:cs typeface="Times New Roman"/>
              </a:rPr>
              <a:t>三个二次</a:t>
            </a:r>
            <a:r>
              <a:rPr lang="en-US" altLang="zh-CN" sz="2800" b="1" kern="100" dirty="0">
                <a:solidFill>
                  <a:srgbClr val="0000FF"/>
                </a:solidFill>
                <a:latin typeface="宋体"/>
                <a:ea typeface="微软雅黑"/>
                <a:cs typeface="Times New Roman"/>
              </a:rPr>
              <a:t>”</a:t>
            </a:r>
            <a:r>
              <a:rPr lang="zh-CN" altLang="zh-CN" sz="2800" b="1" kern="100" dirty="0">
                <a:solidFill>
                  <a:srgbClr val="0000FF"/>
                </a:solidFill>
                <a:latin typeface="Times New Roman"/>
                <a:ea typeface="微软雅黑"/>
                <a:cs typeface="Times New Roman"/>
              </a:rPr>
              <a:t>之间的关系</a:t>
            </a:r>
            <a:endParaRPr lang="zh-CN" altLang="zh-CN" sz="10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对于一元二次不等式的求解，要善于联想两个方面的问题：</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相应的二次函数图象及与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轴的交点，</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相应的一元二次方程的实根；反之，对于二次函数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二次方程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的问题的求解，也要善于联想相应的一元二次不等式的解与相应的一元二次方程的实根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相应的二次函数的图象及与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轴的交点</a:t>
            </a:r>
            <a:r>
              <a:rPr lang="en-US" altLang="zh-CN" sz="2800" kern="100" dirty="0">
                <a:latin typeface="Times New Roman"/>
                <a:ea typeface="华文细黑"/>
                <a:cs typeface="Courier New"/>
              </a:rPr>
              <a:t>).</a:t>
            </a:r>
            <a:endParaRPr lang="zh-CN" altLang="zh-CN" sz="1000" kern="100" dirty="0">
              <a:effectLst/>
              <a:latin typeface="宋体"/>
              <a:cs typeface="Courier New"/>
            </a:endParaRPr>
          </a:p>
        </p:txBody>
      </p:sp>
    </p:spTree>
    <p:extLst>
      <p:ext uri="{BB962C8B-B14F-4D97-AF65-F5344CB8AC3E}">
        <p14:creationId xmlns:p14="http://schemas.microsoft.com/office/powerpoint/2010/main" val="4252524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190550" y="117426"/>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不等式</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的解集是</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x</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，则二次函数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的表达式是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12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12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endParaRPr lang="zh-CN" altLang="zh-CN" sz="1050" kern="100" dirty="0">
              <a:effectLst/>
              <a:latin typeface="宋体"/>
              <a:cs typeface="Courier New"/>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90795368"/>
              </p:ext>
            </p:extLst>
          </p:nvPr>
        </p:nvGraphicFramePr>
        <p:xfrm>
          <a:off x="334566" y="2781722"/>
          <a:ext cx="9682162" cy="1971675"/>
        </p:xfrm>
        <a:graphic>
          <a:graphicData uri="http://schemas.openxmlformats.org/presentationml/2006/ole">
            <mc:AlternateContent xmlns:mc="http://schemas.openxmlformats.org/markup-compatibility/2006">
              <mc:Choice xmlns:v="urn:schemas-microsoft-com:vml" Requires="v">
                <p:oleObj spid="_x0000_s89115" name="文档" r:id="rId4" imgW="9679157" imgH="1983920" progId="Word.Document.12">
                  <p:embed/>
                </p:oleObj>
              </mc:Choice>
              <mc:Fallback>
                <p:oleObj name="文档" r:id="rId4" imgW="9679157" imgH="1983920" progId="Word.Document.12">
                  <p:embed/>
                  <p:pic>
                    <p:nvPicPr>
                      <p:cNvPr id="0" name="对象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566" y="2781722"/>
                        <a:ext cx="9682162"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733562106"/>
              </p:ext>
            </p:extLst>
          </p:nvPr>
        </p:nvGraphicFramePr>
        <p:xfrm>
          <a:off x="373484" y="4653930"/>
          <a:ext cx="9682162" cy="1971675"/>
        </p:xfrm>
        <a:graphic>
          <a:graphicData uri="http://schemas.openxmlformats.org/presentationml/2006/ole">
            <mc:AlternateContent xmlns:mc="http://schemas.openxmlformats.org/markup-compatibility/2006">
              <mc:Choice xmlns:v="urn:schemas-microsoft-com:vml" Requires="v">
                <p:oleObj spid="_x0000_s89116" name="文档" r:id="rId7" imgW="9679157" imgH="1987165" progId="Word.Document.12">
                  <p:embed/>
                </p:oleObj>
              </mc:Choice>
              <mc:Fallback>
                <p:oleObj name="文档" r:id="rId7" imgW="9679157" imgH="1987165" progId="Word.Document.12">
                  <p:embed/>
                  <p:pic>
                    <p:nvPicPr>
                      <p:cNvPr id="0" name=""/>
                      <p:cNvPicPr>
                        <a:picLocks noChangeAspect="1" noChangeArrowheads="1"/>
                      </p:cNvPicPr>
                      <p:nvPr/>
                    </p:nvPicPr>
                    <p:blipFill>
                      <a:blip r:embed="rId8"/>
                      <a:srcRect/>
                      <a:stretch>
                        <a:fillRect/>
                      </a:stretch>
                    </p:blipFill>
                    <p:spPr bwMode="auto">
                      <a:xfrm>
                        <a:off x="373484" y="4653930"/>
                        <a:ext cx="9682162"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118542" y="591054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endParaRPr lang="zh-CN" altLang="zh-CN" sz="1050" kern="100" dirty="0">
              <a:effectLst/>
              <a:latin typeface="宋体"/>
              <a:cs typeface="Courier New"/>
            </a:endParaRPr>
          </a:p>
        </p:txBody>
      </p:sp>
      <p:sp>
        <p:nvSpPr>
          <p:cNvPr id="11" name="矩形 10"/>
          <p:cNvSpPr/>
          <p:nvPr/>
        </p:nvSpPr>
        <p:spPr>
          <a:xfrm>
            <a:off x="4443760" y="784031"/>
            <a:ext cx="581486"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a:ea typeface="华文细黑"/>
                <a:cs typeface="Courier New"/>
              </a:rPr>
              <a:t>D</a:t>
            </a:r>
            <a:endParaRPr lang="zh-CN" altLang="zh-CN" sz="2800" b="1"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2511521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90550" y="45418"/>
            <a:ext cx="11499437" cy="65045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题型二　恒成立问题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对于不等式恒成立求参数范围问题常见类型及解法有以下几种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变更主元法：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根据实际情况的需要确定合适的主元，一般知道取值范围的变量要看作主元</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分离参数法：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恒成立，则</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min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恒成立，则</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max</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数形结合法：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利用不等式与函数的关系将恒成立问题通过函数图象直观化</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72541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7ED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2059</TotalTime>
  <Words>1209</Words>
  <Application>Microsoft Office PowerPoint</Application>
  <PresentationFormat>自定义</PresentationFormat>
  <Paragraphs>108</Paragraphs>
  <Slides>27</Slides>
  <Notes>0</Notes>
  <HiddenSlides>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898</cp:revision>
  <dcterms:created xsi:type="dcterms:W3CDTF">2014-10-15T07:25:01Z</dcterms:created>
  <dcterms:modified xsi:type="dcterms:W3CDTF">2016-04-25T00:20:06Z</dcterms:modified>
</cp:coreProperties>
</file>