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504" r:id="rId7"/>
    <p:sldId id="505" r:id="rId8"/>
    <p:sldId id="455" r:id="rId9"/>
    <p:sldId id="278" r:id="rId10"/>
    <p:sldId id="506" r:id="rId11"/>
    <p:sldId id="482" r:id="rId12"/>
    <p:sldId id="507" r:id="rId13"/>
    <p:sldId id="309" r:id="rId14"/>
    <p:sldId id="457" r:id="rId15"/>
    <p:sldId id="486" r:id="rId16"/>
    <p:sldId id="459" r:id="rId17"/>
    <p:sldId id="461" r:id="rId18"/>
    <p:sldId id="508" r:id="rId19"/>
    <p:sldId id="462" r:id="rId20"/>
    <p:sldId id="494" r:id="rId21"/>
    <p:sldId id="495" r:id="rId22"/>
    <p:sldId id="498" r:id="rId23"/>
    <p:sldId id="499" r:id="rId24"/>
    <p:sldId id="501" r:id="rId25"/>
    <p:sldId id="502" r:id="rId26"/>
    <p:sldId id="509" r:id="rId27"/>
    <p:sldId id="510" r:id="rId28"/>
    <p:sldId id="511" r:id="rId29"/>
    <p:sldId id="361" r:id="rId30"/>
    <p:sldId id="424" r:id="rId31"/>
    <p:sldId id="447" r:id="rId32"/>
    <p:sldId id="448" r:id="rId33"/>
    <p:sldId id="475" r:id="rId34"/>
    <p:sldId id="485" r:id="rId35"/>
    <p:sldId id="451" r:id="rId36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1860" autoAdjust="0"/>
    <p:restoredTop sz="94861" autoAdjust="0"/>
  </p:normalViewPr>
  <p:slideViewPr>
    <p:cSldViewPr>
      <p:cViewPr>
        <p:scale>
          <a:sx n="75" d="100"/>
          <a:sy n="75" d="100"/>
        </p:scale>
        <p:origin x="413" y="-29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4.docx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package" Target="../embeddings/Microsoft_Word___8.docx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0.emf"/><Relationship Id="rId5" Type="http://schemas.openxmlformats.org/officeDocument/2006/relationships/image" Target="../media/image8.emf"/><Relationship Id="rId10" Type="http://schemas.openxmlformats.org/officeDocument/2006/relationships/package" Target="../embeddings/Microsoft_Word___7.docx"/><Relationship Id="rId4" Type="http://schemas.openxmlformats.org/officeDocument/2006/relationships/package" Target="../embeddings/Microsoft_Word___5.docx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9.bin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2.emf"/><Relationship Id="rId10" Type="http://schemas.openxmlformats.org/officeDocument/2006/relationships/slide" Target="slide3.xml"/><Relationship Id="rId4" Type="http://schemas.openxmlformats.org/officeDocument/2006/relationships/package" Target="../embeddings/Microsoft_Word___9.docx"/><Relationship Id="rId9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5.emf"/><Relationship Id="rId3" Type="http://schemas.openxmlformats.org/officeDocument/2006/relationships/slide" Target="slide29.xml"/><Relationship Id="rId7" Type="http://schemas.openxmlformats.org/officeDocument/2006/relationships/image" Target="../media/image23.png"/><Relationship Id="rId12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6.emf"/><Relationship Id="rId1" Type="http://schemas.openxmlformats.org/officeDocument/2006/relationships/vmlDrawing" Target="../drawings/vmlDrawing6.vml"/><Relationship Id="rId6" Type="http://schemas.openxmlformats.org/officeDocument/2006/relationships/slide" Target="slide32.xml"/><Relationship Id="rId11" Type="http://schemas.openxmlformats.org/officeDocument/2006/relationships/oleObject" Target="../embeddings/oleObject12.bin"/><Relationship Id="rId5" Type="http://schemas.openxmlformats.org/officeDocument/2006/relationships/slide" Target="slide31.xml"/><Relationship Id="rId15" Type="http://schemas.openxmlformats.org/officeDocument/2006/relationships/package" Target="../embeddings/Microsoft_Word___13.docx"/><Relationship Id="rId10" Type="http://schemas.openxmlformats.org/officeDocument/2006/relationships/image" Target="../media/image14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11.docx"/><Relationship Id="rId14" Type="http://schemas.openxmlformats.org/officeDocument/2006/relationships/oleObject" Target="../embeddings/oleObject13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43369" y="184561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第三章　不等式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46" y="2153970"/>
            <a:ext cx="848288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3.1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不等关系与不等式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76" t="11360"/>
          <a:stretch/>
        </p:blipFill>
        <p:spPr>
          <a:xfrm>
            <a:off x="9863532" y="4470400"/>
            <a:ext cx="2320986" cy="237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105353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设身高为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，物品外部长、宽、高尺寸之和为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厘米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，请用不等式表示下表中的不等关系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904877"/>
              </p:ext>
            </p:extLst>
          </p:nvPr>
        </p:nvGraphicFramePr>
        <p:xfrm>
          <a:off x="622598" y="2827545"/>
          <a:ext cx="10369152" cy="2978513"/>
        </p:xfrm>
        <a:graphic>
          <a:graphicData uri="http://schemas.openxmlformats.org/drawingml/2006/table">
            <a:tbl>
              <a:tblPr/>
              <a:tblGrid>
                <a:gridCol w="1584176"/>
                <a:gridCol w="1872208"/>
                <a:gridCol w="1584176"/>
                <a:gridCol w="1656184"/>
                <a:gridCol w="3672408"/>
              </a:tblGrid>
              <a:tr h="22322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文字表述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身高在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1.1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～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1.4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米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身高超过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1.4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米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身高不足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米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物体长、宽、高尺寸之和不得超过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160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厘米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2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符号表示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45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736417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由题意可获取以下主要信息：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身高用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表示，物体长、宽、高尺寸之和为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厘米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题中要求用不等式表示不等关系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解答本题应先理解题中所提供的不等关系，再用不等式表示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身高在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米可表示为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身高超过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米可表示为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身高不足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米可表示为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4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5360" y="440449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物体长、宽、高尺寸之和不得超过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厘米可表示为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如下表所示：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105519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556601"/>
              </p:ext>
            </p:extLst>
          </p:nvPr>
        </p:nvGraphicFramePr>
        <p:xfrm>
          <a:off x="838622" y="2277665"/>
          <a:ext cx="10369152" cy="3600401"/>
        </p:xfrm>
        <a:graphic>
          <a:graphicData uri="http://schemas.openxmlformats.org/drawingml/2006/table">
            <a:tbl>
              <a:tblPr/>
              <a:tblGrid>
                <a:gridCol w="1585933"/>
                <a:gridCol w="2086475"/>
                <a:gridCol w="1440160"/>
                <a:gridCol w="1728192"/>
                <a:gridCol w="3528392"/>
              </a:tblGrid>
              <a:tr h="27003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文字表述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身高在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1.1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～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1.4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米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身高超过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1.4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米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身高不足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1.1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米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物体长、宽、高尺寸之和不得超过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160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厘米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符号表示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1.1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≤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≤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＞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≤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160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795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47485"/>
            <a:ext cx="12190413" cy="36716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415" y="1845618"/>
            <a:ext cx="1161443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数学中的能力之一就是抽象概括能力，即能用数学语言表示出实际问题中的数量关系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不等式是不等关系的符号表示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表示实际问题中的不等关系时：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要先读懂题，设出未知量；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抓关键词，找到不等关系；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用不等式表示不等关系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思维要严密、规范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超过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不能取等号，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不超过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可以取等号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099195"/>
              </p:ext>
            </p:extLst>
          </p:nvPr>
        </p:nvGraphicFramePr>
        <p:xfrm>
          <a:off x="365125" y="4070399"/>
          <a:ext cx="11207750" cy="267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5" name="文档" r:id="rId4" imgW="11202691" imgH="2685845" progId="Word.Document.12">
                  <p:embed/>
                </p:oleObj>
              </mc:Choice>
              <mc:Fallback>
                <p:oleObj name="文档" r:id="rId4" imgW="11202691" imgH="26858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5125" y="4070399"/>
                        <a:ext cx="11207750" cy="2671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41415" y="45418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如下图，在一个面积为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平方米的矩形地基上建造一个仓库，四周是绿地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仓库的长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大于宽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326" name="Picture 110" descr="\\贾文\贾文\傆文件\2016源文件\创新 数学 人A 必修5\A80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507" y="1685064"/>
            <a:ext cx="4513924" cy="203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423" y="-67230"/>
            <a:ext cx="11614431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二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比较实数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(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式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的大小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比较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的大小，其中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 smtClean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 smtClean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1170207"/>
            <a:ext cx="11614431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综上所述，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，当且仅当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时取等号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114444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z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，比较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406574" y="1924376"/>
                <a:ext cx="11161240" cy="373766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(5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当且仅当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且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时取等号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1924376"/>
                <a:ext cx="11161240" cy="3737666"/>
              </a:xfrm>
              <a:prstGeom prst="rect">
                <a:avLst/>
              </a:prstGeom>
              <a:blipFill rotWithShape="1">
                <a:blip r:embed="rId3"/>
                <a:stretch>
                  <a:fillRect l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06055"/>
            <a:ext cx="12190413" cy="47169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1456497"/>
            <a:ext cx="11847881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比较大小的方法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差法：比较两个代数式的大小，可以根据它们的差的符号进行判断，一方面注意题目本身提供的字母的取值范围，另一方面通常将两代数式的差进行因式分解转化为多个因式相乘，或通过配方转化为几个非负实数之和，然后判断正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作差法的一般步骤：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10477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053530"/>
            <a:ext cx="12190413" cy="4162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1197546"/>
            <a:ext cx="11847881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作商法：作商比较通常适用于两代数式同号的情形，然后比较它们的商与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作商法的一般步骤：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比较大小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单调性法：利用函数单调性比较大小，通常先构造一个函数，再利用单调性进行判断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4591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77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45418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，比较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732992"/>
              </p:ext>
            </p:extLst>
          </p:nvPr>
        </p:nvGraphicFramePr>
        <p:xfrm>
          <a:off x="334566" y="998265"/>
          <a:ext cx="9547225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3" name="文档" r:id="rId4" imgW="9547098" imgH="1495421" progId="Word.Document.12">
                  <p:embed/>
                </p:oleObj>
              </mc:Choice>
              <mc:Fallback>
                <p:oleObj name="文档" r:id="rId4" imgW="9547098" imgH="14954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998265"/>
                        <a:ext cx="9547225" cy="149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140803"/>
              </p:ext>
            </p:extLst>
          </p:nvPr>
        </p:nvGraphicFramePr>
        <p:xfrm>
          <a:off x="262558" y="2006377"/>
          <a:ext cx="9547225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4" name="文档" r:id="rId7" imgW="9547098" imgH="1497584" progId="Word.Document.12">
                  <p:embed/>
                </p:oleObj>
              </mc:Choice>
              <mc:Fallback>
                <p:oleObj name="文档" r:id="rId7" imgW="9547098" imgH="14975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2558" y="2006377"/>
                        <a:ext cx="9547225" cy="149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301930"/>
              </p:ext>
            </p:extLst>
          </p:nvPr>
        </p:nvGraphicFramePr>
        <p:xfrm>
          <a:off x="200710" y="3106817"/>
          <a:ext cx="9547225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5" name="文档" r:id="rId10" imgW="9547098" imgH="1499026" progId="Word.Document.12">
                  <p:embed/>
                </p:oleObj>
              </mc:Choice>
              <mc:Fallback>
                <p:oleObj name="文档" r:id="rId10" imgW="9547098" imgH="14990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0710" y="3106817"/>
                        <a:ext cx="9547225" cy="149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238395"/>
              </p:ext>
            </p:extLst>
          </p:nvPr>
        </p:nvGraphicFramePr>
        <p:xfrm>
          <a:off x="138862" y="4238625"/>
          <a:ext cx="9547225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6" name="文档" r:id="rId13" imgW="9547098" imgH="1500829" progId="Word.Document.12">
                  <p:embed/>
                </p:oleObj>
              </mc:Choice>
              <mc:Fallback>
                <p:oleObj name="文档" r:id="rId13" imgW="9547098" imgH="15008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8862" y="4238625"/>
                        <a:ext cx="9547225" cy="149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18542" y="5261448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30000" dirty="0" err="1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300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917626"/>
            <a:ext cx="10103003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能用不等式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表示实际问题的不等关系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初步学会作差法比较两实数的大小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掌握不等式的基本性质，并能运用这些性质解决有关问题．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90550" y="189434"/>
                <a:ext cx="11161240" cy="1604902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:r>
                  <a:rPr lang="zh-CN" altLang="zh-CN" sz="2800" b="1" kern="100" dirty="0" smtClean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题型</a:t>
                </a:r>
                <a:r>
                  <a:rPr lang="zh-CN" altLang="en-US" sz="2800" b="1" kern="100" dirty="0" smtClean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三</a:t>
                </a: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en-US" sz="2800" b="1" kern="100" dirty="0" smtClean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不等式性质的应用</a:t>
                </a:r>
                <a:endParaRPr lang="en-US" altLang="zh-CN" sz="2800" b="1" kern="100" dirty="0" smtClean="0">
                  <a:solidFill>
                    <a:srgbClr val="0000FF"/>
                  </a:solidFill>
                  <a:latin typeface="Times New Roman"/>
                  <a:ea typeface="微软雅黑"/>
                  <a:cs typeface="Times New Roman"/>
                </a:endParaRPr>
              </a:p>
              <a:p>
                <a:pPr lvl="0" algn="just">
                  <a:lnSpc>
                    <a:spcPct val="150000"/>
                  </a:lnSpc>
                </a:pPr>
                <a:r>
                  <a:rPr lang="zh-CN" altLang="zh-CN" sz="2800" b="1" kern="100" dirty="0" smtClean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Courier New"/>
                  </a:rPr>
                  <a:t>3</a:t>
                </a: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e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，求证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e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c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dirty="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e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d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189434"/>
                <a:ext cx="11161240" cy="1604902"/>
              </a:xfrm>
              <a:prstGeom prst="rect">
                <a:avLst/>
              </a:prstGeom>
              <a:blipFill rotWithShape="1">
                <a:blip r:embed="rId2"/>
                <a:stretch>
                  <a:fillRect l="-819" b="-3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34566" y="372552"/>
                <a:ext cx="11161240" cy="6009570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证明　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又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c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dirty="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d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又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e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e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c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dirty="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e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d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372552"/>
                <a:ext cx="11161240" cy="6009570"/>
              </a:xfrm>
              <a:prstGeom prst="rect">
                <a:avLst/>
              </a:prstGeom>
              <a:blipFill rotWithShape="1">
                <a:blip r:embed="rId2"/>
                <a:stretch>
                  <a:fillRect l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1106802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03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578"/>
            <a:ext cx="12190413" cy="4162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1485578"/>
            <a:ext cx="11847881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利用不等式的性质证明不等式的注意事项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利用不等式的性质及其推论可以证明一些不等式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解决此类问题一定要在理解的基础上，记准、记熟不等式的性质并注意在解题中灵活准确地加以应用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应用不等式的性质进行推导时，应注意紧扣不等式的性质成立的条件，且不可省略条件或跳步推导，更不能随意构造性质与法则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4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4288" y="1373016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，求证：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bp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431" y="2027338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bp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bp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99472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58702" y="157160"/>
            <a:ext cx="8385605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忽视性质成立的条件导致错误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360" y="119754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85434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3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62558" y="322539"/>
                <a:ext cx="11614431" cy="605958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E36C0A"/>
                    </a:solidFill>
                    <a:latin typeface="Times New Roman"/>
                    <a:ea typeface="微软雅黑"/>
                    <a:cs typeface="Times New Roman"/>
                  </a:rPr>
                  <a:t>错解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Times New Roman"/>
                  </a:rPr>
                  <a:t>							</a:t>
                </a:r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①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Times New Roman"/>
                  </a:rPr>
                  <a:t>								</a:t>
                </a:r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②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①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②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Times New Roman"/>
                  </a:rPr>
                  <a:t>								</a:t>
                </a:r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③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②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①×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Times New Roman"/>
                  </a:rPr>
                  <a:t>								</a:t>
                </a:r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④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③×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④×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322539"/>
                <a:ext cx="11614431" cy="6059583"/>
              </a:xfrm>
              <a:prstGeom prst="rect">
                <a:avLst/>
              </a:prstGeom>
              <a:blipFill rotWithShape="1">
                <a:blip r:embed="rId2"/>
                <a:stretch>
                  <a:fillRect l="-787" r="-472" b="-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0578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6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34566" y="485453"/>
                <a:ext cx="11161240" cy="4960565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E36C0A"/>
                    </a:solidFill>
                    <a:latin typeface="Times New Roman"/>
                    <a:ea typeface="微软雅黑"/>
                    <a:cs typeface="Times New Roman"/>
                  </a:rPr>
                  <a:t>错因分析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由上述解题过程可知，当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且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才取等号，而此时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，不满足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①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式，因此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是不能等于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同理可验证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也不能等于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出现上述错误的原因是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“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同向不等式两边分别相加所得不等式与原不等式同向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”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这一性质是单向的，用它来作变形，是非同解变形，因此结论是错误的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正解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u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Book Antiqua"/>
                    <a:ea typeface="华文细黑"/>
                    <a:cs typeface="Times New Roman"/>
                  </a:rPr>
                  <a:t>v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则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u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4,1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Book Antiqua"/>
                    <a:ea typeface="华文细黑"/>
                    <a:cs typeface="Times New Roman"/>
                  </a:rPr>
                  <a:t>v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485453"/>
                <a:ext cx="11161240" cy="4960565"/>
              </a:xfrm>
              <a:prstGeom prst="rect">
                <a:avLst/>
              </a:prstGeom>
              <a:blipFill rotWithShape="1">
                <a:blip r:embed="rId2"/>
                <a:stretch>
                  <a:fillRect l="-874" r="-819" b="-2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0578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557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5454" y="3095907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4,3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Book Antiqua"/>
                <a:ea typeface="华文细黑"/>
                <a:cs typeface="Times New Roman"/>
              </a:rPr>
              <a:t>v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Book Antiqua"/>
                <a:ea typeface="华文细黑"/>
                <a:cs typeface="Times New Roman"/>
              </a:rPr>
              <a:t>v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259466"/>
              </p:ext>
            </p:extLst>
          </p:nvPr>
        </p:nvGraphicFramePr>
        <p:xfrm>
          <a:off x="406574" y="117426"/>
          <a:ext cx="9496425" cy="234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3" name="文档" r:id="rId4" imgW="9496362" imgH="2348402" progId="Word.Document.12">
                  <p:embed/>
                </p:oleObj>
              </mc:Choice>
              <mc:Fallback>
                <p:oleObj name="文档" r:id="rId4" imgW="9496362" imgH="23484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117426"/>
                        <a:ext cx="9496425" cy="2347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571983"/>
              </p:ext>
            </p:extLst>
          </p:nvPr>
        </p:nvGraphicFramePr>
        <p:xfrm>
          <a:off x="406574" y="2185338"/>
          <a:ext cx="9215437" cy="133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4" name="文档" r:id="rId7" imgW="9217131" imgH="1345086" progId="Word.Document.12">
                  <p:embed/>
                </p:oleObj>
              </mc:Choice>
              <mc:Fallback>
                <p:oleObj name="文档" r:id="rId7" imgW="9217131" imgH="13450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6574" y="2185338"/>
                        <a:ext cx="9215437" cy="1339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9" action="ppaction://hlinksldjump"/>
          </p:cNvPr>
          <p:cNvSpPr/>
          <p:nvPr/>
        </p:nvSpPr>
        <p:spPr>
          <a:xfrm>
            <a:off x="998363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10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332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5474" y="2552629"/>
            <a:ext cx="12190413" cy="18979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50590" y="2853730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条件中的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分别看做一个整体，采用整体代入法，并结合不等式的性质求解，可以得到正确的结论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39622" y="-26590"/>
            <a:ext cx="2251336" cy="880109"/>
            <a:chOff x="11613" y="920823"/>
            <a:chExt cx="1717743" cy="733424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 userDrawn="1"/>
          </p:nvSpPr>
          <p:spPr>
            <a:xfrm>
              <a:off x="226090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误区警示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125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06574" y="876951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95109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完成一项装修工程，请木工共需付工资每人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元，请瓦工共需付工资每人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400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元，现有工人工资预算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20 000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元，设木工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人，瓦工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人，则工人满足的关系式是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A.5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200  			B.5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200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C.5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200  				D.5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200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4" name="矩形 13"/>
          <p:cNvSpPr/>
          <p:nvPr/>
        </p:nvSpPr>
        <p:spPr>
          <a:xfrm>
            <a:off x="406574" y="425333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据题意知，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286" y="2237112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765498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，则下列不等式一定成立的是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ax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6574" y="278172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97454" y="802244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 build="allAtOnce"/>
      <p:bldP spid="22" grpId="0"/>
      <p:bldP spid="2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801461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的大小关系是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69902" y="801461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矩形 20"/>
              <p:cNvSpPr/>
              <p:nvPr/>
            </p:nvSpPr>
            <p:spPr>
              <a:xfrm>
                <a:off x="417622" y="2647866"/>
                <a:ext cx="11161240" cy="179867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622" y="2647866"/>
                <a:ext cx="11161240" cy="1798673"/>
              </a:xfrm>
              <a:prstGeom prst="rect">
                <a:avLst/>
              </a:prstGeom>
              <a:blipFill rotWithShape="1">
                <a:blip r:embed="rId6"/>
                <a:stretch>
                  <a:fillRect l="-874" b="-3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1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334566" y="1341347"/>
                <a:ext cx="11161240" cy="115234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若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b="1" kern="100" dirty="0" err="1">
                    <a:latin typeface="Times New Roman"/>
                    <a:ea typeface="华文细黑"/>
                    <a:cs typeface="Courier New"/>
                  </a:rPr>
                  <a:t>R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dirty="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大小关系为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________.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1341347"/>
                <a:ext cx="11161240" cy="1152343"/>
              </a:xfrm>
              <a:prstGeom prst="rect">
                <a:avLst/>
              </a:prstGeom>
              <a:blipFill rotWithShape="1">
                <a:blip r:embed="rId7"/>
                <a:stretch>
                  <a:fillRect l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199205"/>
              </p:ext>
            </p:extLst>
          </p:nvPr>
        </p:nvGraphicFramePr>
        <p:xfrm>
          <a:off x="478582" y="2749178"/>
          <a:ext cx="7405688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6" name="文档" r:id="rId9" imgW="7410866" imgH="2339939" progId="Word.Document.12">
                  <p:embed/>
                </p:oleObj>
              </mc:Choice>
              <mc:Fallback>
                <p:oleObj name="文档" r:id="rId9" imgW="7410866" imgH="2339939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2749178"/>
                        <a:ext cx="7405688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136380"/>
              </p:ext>
            </p:extLst>
          </p:nvPr>
        </p:nvGraphicFramePr>
        <p:xfrm>
          <a:off x="478582" y="4261346"/>
          <a:ext cx="7405688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7" name="文档" r:id="rId12" imgW="7410866" imgH="2339939" progId="Word.Document.12">
                  <p:embed/>
                </p:oleObj>
              </mc:Choice>
              <mc:Fallback>
                <p:oleObj name="文档" r:id="rId12" imgW="7410866" imgH="233993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4261346"/>
                        <a:ext cx="7405688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026606"/>
              </p:ext>
            </p:extLst>
          </p:nvPr>
        </p:nvGraphicFramePr>
        <p:xfrm>
          <a:off x="6094192" y="1309349"/>
          <a:ext cx="26416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8" name="文档" r:id="rId15" imgW="2645477" imgH="1015596" progId="Word.Document.12">
                  <p:embed/>
                </p:oleObj>
              </mc:Choice>
              <mc:Fallback>
                <p:oleObj name="文档" r:id="rId15" imgW="2645477" imgH="101559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4192" y="1309349"/>
                        <a:ext cx="26416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527534"/>
            <a:ext cx="1116124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比较两个实数的大小，只要考察它们的差就可以了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作差法比较的一般步骤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第一步：作差；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第二步：变形，常采用配方、因式分解等恒等变形手段，将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043370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第三步：定号，就是确定是大于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，等于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，还是小于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0.(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不确定的要分情况讨论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最后得结论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概括为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三步一结论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，这里的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定号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是目的，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变形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是关键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不等式的性质是不等式变形的依据，每一步变形都要严格依照性质进行，千万不可想当然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76" t="11360"/>
          <a:stretch/>
        </p:blipFill>
        <p:spPr>
          <a:xfrm>
            <a:off x="9863532" y="4470400"/>
            <a:ext cx="2320986" cy="237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867" y="497786"/>
            <a:ext cx="11966360" cy="64736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不等关系与不等式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不等关系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在现实生活中，不等关系主要有以下几种类型：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用不等式表示常量与常量之间的不等关系，如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神舟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十号飞船的质量大于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嫦娥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探月器的质量；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用不等式表示变量与常量之间的不等关系，如儿童的身高小于或等于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1.4 m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用不等式表示函数与函数之间的不等关系，如当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时，销售收入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大于成本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用不等式表示一组变量之间的不等关系，如购置课桌的费用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60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与购置椅子的费用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的和不超过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2 000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元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261442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不等式的定义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用数学符号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”“≥”“≤”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连接两个数或代数式以表示它们之间的不等关系，含有这些不等号的式子叫做不等式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的含义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应读作：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大于或等于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，其含义是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，等价于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不小于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中有一个正确，则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应读作：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小于或等于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，其含义是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，等价于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不大于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中有一个正确，则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405458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比较大小的依据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大小的文字叙述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是正数，那么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是负数，那么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，反之也成立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大小的符号表示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99339" y="18456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＞</a:t>
            </a:r>
          </a:p>
        </p:txBody>
      </p:sp>
      <p:sp>
        <p:nvSpPr>
          <p:cNvPr id="6" name="矩形 5"/>
          <p:cNvSpPr/>
          <p:nvPr/>
        </p:nvSpPr>
        <p:spPr>
          <a:xfrm>
            <a:off x="4201790" y="24948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＝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00870" y="314291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&lt;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43118" y="44175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＞</a:t>
            </a:r>
          </a:p>
        </p:txBody>
      </p:sp>
      <p:sp>
        <p:nvSpPr>
          <p:cNvPr id="11" name="矩形 10"/>
          <p:cNvSpPr/>
          <p:nvPr/>
        </p:nvSpPr>
        <p:spPr>
          <a:xfrm>
            <a:off x="2422798" y="50501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＝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60062" y="571854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&lt;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9125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10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655981"/>
              </p:ext>
            </p:extLst>
          </p:nvPr>
        </p:nvGraphicFramePr>
        <p:xfrm>
          <a:off x="334566" y="3761879"/>
          <a:ext cx="8221663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6" name="文档" r:id="rId4" imgW="8220895" imgH="1107331" progId="Word.Document.12">
                  <p:embed/>
                </p:oleObj>
              </mc:Choice>
              <mc:Fallback>
                <p:oleObj name="文档" r:id="rId4" imgW="8220895" imgH="11073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3761879"/>
                        <a:ext cx="8221663" cy="1108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62558" y="82734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____0(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234482" y="6658148"/>
            <a:ext cx="95832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35003" y="98267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＞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558" y="1521541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),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705133"/>
              </p:ext>
            </p:extLst>
          </p:nvPr>
        </p:nvGraphicFramePr>
        <p:xfrm>
          <a:off x="334566" y="4625975"/>
          <a:ext cx="8221663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7" name="文档" r:id="rId7" imgW="8220895" imgH="1108051" progId="Word.Document.12">
                  <p:embed/>
                </p:oleObj>
              </mc:Choice>
              <mc:Fallback>
                <p:oleObj name="文档" r:id="rId7" imgW="8220895" imgH="11080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566" y="4625975"/>
                        <a:ext cx="8221663" cy="1108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2412638" y="37381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412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build="allAtOnce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2558" y="-98598"/>
            <a:ext cx="11347893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常用的不等式的基本性质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对称性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传递性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可加性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30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30000" dirty="0" err="1" smtClean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98422" y="72397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&lt;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271758" y="6659994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009706"/>
              </p:ext>
            </p:extLst>
          </p:nvPr>
        </p:nvGraphicFramePr>
        <p:xfrm>
          <a:off x="406400" y="5680075"/>
          <a:ext cx="7488238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0" name="文档" r:id="rId5" imgW="7489349" imgH="1043253" progId="Word.Document.12">
                  <p:embed/>
                </p:oleObj>
              </mc:Choice>
              <mc:Fallback>
                <p:oleObj name="文档" r:id="rId5" imgW="7489349" imgH="10432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400" y="5680075"/>
                        <a:ext cx="7488238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828242" y="134271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&gt;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22798" y="199079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&gt;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51938" y="262870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&gt;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68202" y="3297094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&lt;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22138" y="3924846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&gt;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12658" y="455259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&gt;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60950" y="522099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&gt;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13350" y="595123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&gt;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693490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用不等式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组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表示不等关系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《铁路旅行常识》规定：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一、随同成人旅行，身高在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米的儿童享受半价客票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以下称儿童票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米的应买全价票，每一名成人旅客可免费带一名身高不足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米的儿童，超过一名时，超过的人数应买儿童票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十、旅客免费携带物品的体积和重量是每件物品的外部长、宽、高尺寸之和不得超过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厘米，杆状物品不得超过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厘米，重量不得超过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1292</Words>
  <Application>Microsoft Office PowerPoint</Application>
  <PresentationFormat>自定义</PresentationFormat>
  <Paragraphs>245</Paragraphs>
  <Slides>35</Slides>
  <Notes>0</Notes>
  <HiddenSlides>10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903</cp:revision>
  <dcterms:created xsi:type="dcterms:W3CDTF">2014-10-15T07:25:01Z</dcterms:created>
  <dcterms:modified xsi:type="dcterms:W3CDTF">2016-04-24T02:59:16Z</dcterms:modified>
</cp:coreProperties>
</file>