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418" r:id="rId3"/>
    <p:sldId id="257" r:id="rId4"/>
    <p:sldId id="258" r:id="rId5"/>
    <p:sldId id="508" r:id="rId6"/>
    <p:sldId id="493" r:id="rId7"/>
    <p:sldId id="504" r:id="rId8"/>
    <p:sldId id="505" r:id="rId9"/>
    <p:sldId id="509" r:id="rId10"/>
    <p:sldId id="510" r:id="rId11"/>
    <p:sldId id="278" r:id="rId12"/>
    <p:sldId id="482" r:id="rId13"/>
    <p:sldId id="309" r:id="rId14"/>
    <p:sldId id="457" r:id="rId15"/>
    <p:sldId id="511" r:id="rId16"/>
    <p:sldId id="512" r:id="rId17"/>
    <p:sldId id="486" r:id="rId18"/>
    <p:sldId id="487" r:id="rId19"/>
    <p:sldId id="513" r:id="rId20"/>
    <p:sldId id="459" r:id="rId21"/>
    <p:sldId id="461" r:id="rId22"/>
    <p:sldId id="462" r:id="rId23"/>
    <p:sldId id="490" r:id="rId24"/>
    <p:sldId id="494" r:id="rId25"/>
    <p:sldId id="495" r:id="rId26"/>
    <p:sldId id="498" r:id="rId27"/>
    <p:sldId id="499" r:id="rId28"/>
    <p:sldId id="500" r:id="rId29"/>
    <p:sldId id="514" r:id="rId30"/>
    <p:sldId id="515" r:id="rId31"/>
    <p:sldId id="361" r:id="rId32"/>
    <p:sldId id="516" r:id="rId33"/>
    <p:sldId id="424" r:id="rId34"/>
    <p:sldId id="517" r:id="rId35"/>
    <p:sldId id="447" r:id="rId36"/>
    <p:sldId id="475" r:id="rId37"/>
    <p:sldId id="485" r:id="rId38"/>
    <p:sldId id="451" r:id="rId39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39" autoAdjust="0"/>
    <p:restoredTop sz="94861" autoAdjust="0"/>
  </p:normalViewPr>
  <p:slideViewPr>
    <p:cSldViewPr>
      <p:cViewPr>
        <p:scale>
          <a:sx n="75" d="100"/>
          <a:sy n="75" d="100"/>
        </p:scale>
        <p:origin x="-365" y="-341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image" Target="../media/image29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emf"/><Relationship Id="rId1" Type="http://schemas.openxmlformats.org/officeDocument/2006/relationships/image" Target="../media/image3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1.docx"/><Relationship Id="rId5" Type="http://schemas.openxmlformats.org/officeDocument/2006/relationships/oleObject" Target="../embeddings/oleObject1.bin"/><Relationship Id="rId4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emf"/><Relationship Id="rId5" Type="http://schemas.openxmlformats.org/officeDocument/2006/relationships/package" Target="../embeddings/Microsoft_Word___2.docx"/><Relationship Id="rId4" Type="http://schemas.openxmlformats.org/officeDocument/2006/relationships/oleObject" Target="../embeddings/oleObject2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6.emf"/><Relationship Id="rId4" Type="http://schemas.openxmlformats.org/officeDocument/2006/relationships/package" Target="../embeddings/Microsoft_Word___3.docx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9.png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0.emf"/><Relationship Id="rId5" Type="http://schemas.openxmlformats.org/officeDocument/2006/relationships/package" Target="../embeddings/Microsoft_Word___5.docx"/><Relationship Id="rId4" Type="http://schemas.openxmlformats.org/officeDocument/2006/relationships/oleObject" Target="../embeddings/oleObject5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7.docx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3.png"/><Relationship Id="rId5" Type="http://schemas.openxmlformats.org/officeDocument/2006/relationships/image" Target="../media/image11.emf"/><Relationship Id="rId10" Type="http://schemas.openxmlformats.org/officeDocument/2006/relationships/slide" Target="slide19.xml"/><Relationship Id="rId4" Type="http://schemas.openxmlformats.org/officeDocument/2006/relationships/package" Target="../embeddings/Microsoft_Word___6.docx"/><Relationship Id="rId9" Type="http://schemas.openxmlformats.org/officeDocument/2006/relationships/image" Target="../media/image12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oleObject" Target="../embeddings/oleObject8.bin"/><Relationship Id="rId7" Type="http://schemas.openxmlformats.org/officeDocument/2006/relationships/package" Target="../embeddings/Microsoft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14.emf"/><Relationship Id="rId4" Type="http://schemas.openxmlformats.org/officeDocument/2006/relationships/package" Target="../embeddings/Microsoft_Word___8.doc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image" Target="../media/image18.emf"/><Relationship Id="rId3" Type="http://schemas.openxmlformats.org/officeDocument/2006/relationships/image" Target="../media/image19.png"/><Relationship Id="rId7" Type="http://schemas.openxmlformats.org/officeDocument/2006/relationships/image" Target="../media/image16.emf"/><Relationship Id="rId12" Type="http://schemas.openxmlformats.org/officeDocument/2006/relationships/package" Target="../embeddings/Microsoft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Word___10.docx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10.bin"/><Relationship Id="rId10" Type="http://schemas.openxmlformats.org/officeDocument/2006/relationships/image" Target="../media/image17.emf"/><Relationship Id="rId4" Type="http://schemas.openxmlformats.org/officeDocument/2006/relationships/slide" Target="slide21.xml"/><Relationship Id="rId9" Type="http://schemas.openxmlformats.org/officeDocument/2006/relationships/package" Target="../embeddings/Microsoft_Word___11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9.emf"/><Relationship Id="rId5" Type="http://schemas.openxmlformats.org/officeDocument/2006/relationships/package" Target="../embeddings/Microsoft_Word___13.docx"/><Relationship Id="rId4" Type="http://schemas.openxmlformats.org/officeDocument/2006/relationships/oleObject" Target="../embeddings/oleObject13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0.emf"/><Relationship Id="rId5" Type="http://schemas.openxmlformats.org/officeDocument/2006/relationships/package" Target="../embeddings/Microsoft_Word___14.docx"/><Relationship Id="rId4" Type="http://schemas.openxmlformats.org/officeDocument/2006/relationships/oleObject" Target="../embeddings/oleObject14.bin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slide" Target="slide26.xml"/><Relationship Id="rId5" Type="http://schemas.openxmlformats.org/officeDocument/2006/relationships/image" Target="../media/image22.emf"/><Relationship Id="rId4" Type="http://schemas.openxmlformats.org/officeDocument/2006/relationships/package" Target="../embeddings/Microsoft_Word___15.docx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emf"/><Relationship Id="rId3" Type="http://schemas.openxmlformats.org/officeDocument/2006/relationships/oleObject" Target="../embeddings/oleObject16.bin"/><Relationship Id="rId7" Type="http://schemas.openxmlformats.org/officeDocument/2006/relationships/package" Target="../embeddings/Microsoft_Word___17.docx"/><Relationship Id="rId12" Type="http://schemas.openxmlformats.org/officeDocument/2006/relationships/slide" Target="slide2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17.bin"/><Relationship Id="rId11" Type="http://schemas.openxmlformats.org/officeDocument/2006/relationships/image" Target="../media/image25.emf"/><Relationship Id="rId5" Type="http://schemas.openxmlformats.org/officeDocument/2006/relationships/image" Target="../media/image23.emf"/><Relationship Id="rId10" Type="http://schemas.openxmlformats.org/officeDocument/2006/relationships/package" Target="../embeddings/Microsoft_Word___18.docx"/><Relationship Id="rId4" Type="http://schemas.openxmlformats.org/officeDocument/2006/relationships/package" Target="../embeddings/Microsoft_Word___16.docx"/><Relationship Id="rId9" Type="http://schemas.openxmlformats.org/officeDocument/2006/relationships/oleObject" Target="../embeddings/oleObject18.bin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emf"/><Relationship Id="rId3" Type="http://schemas.openxmlformats.org/officeDocument/2006/relationships/oleObject" Target="../embeddings/oleObject19.bin"/><Relationship Id="rId7" Type="http://schemas.openxmlformats.org/officeDocument/2006/relationships/package" Target="../embeddings/Microsoft_Word___20.docx"/><Relationship Id="rId12" Type="http://schemas.openxmlformats.org/officeDocument/2006/relationships/slide" Target="slide30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20.bin"/><Relationship Id="rId11" Type="http://schemas.openxmlformats.org/officeDocument/2006/relationships/image" Target="../media/image28.emf"/><Relationship Id="rId5" Type="http://schemas.openxmlformats.org/officeDocument/2006/relationships/image" Target="../media/image26.emf"/><Relationship Id="rId10" Type="http://schemas.openxmlformats.org/officeDocument/2006/relationships/package" Target="../embeddings/Microsoft_Word___21.docx"/><Relationship Id="rId4" Type="http://schemas.openxmlformats.org/officeDocument/2006/relationships/package" Target="../embeddings/Microsoft_Word___19.docx"/><Relationship Id="rId9" Type="http://schemas.openxmlformats.org/officeDocument/2006/relationships/oleObject" Target="../embeddings/oleObject2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3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emf"/><Relationship Id="rId3" Type="http://schemas.openxmlformats.org/officeDocument/2006/relationships/oleObject" Target="../embeddings/oleObject22.bin"/><Relationship Id="rId7" Type="http://schemas.openxmlformats.org/officeDocument/2006/relationships/package" Target="../embeddings/Microsoft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23.bin"/><Relationship Id="rId5" Type="http://schemas.openxmlformats.org/officeDocument/2006/relationships/image" Target="../media/image29.emf"/><Relationship Id="rId10" Type="http://schemas.openxmlformats.org/officeDocument/2006/relationships/slide" Target="slide3.xml"/><Relationship Id="rId4" Type="http://schemas.openxmlformats.org/officeDocument/2006/relationships/package" Target="../embeddings/Microsoft_Word___22.docx"/><Relationship Id="rId9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4.docx"/><Relationship Id="rId3" Type="http://schemas.openxmlformats.org/officeDocument/2006/relationships/slide" Target="slide31.xml"/><Relationship Id="rId7" Type="http://schemas.openxmlformats.org/officeDocument/2006/relationships/oleObject" Target="../embeddings/oleObject2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Relationship Id="rId6" Type="http://schemas.openxmlformats.org/officeDocument/2006/relationships/slide" Target="slide32.xml"/><Relationship Id="rId5" Type="http://schemas.openxmlformats.org/officeDocument/2006/relationships/slide" Target="slide35.xml"/><Relationship Id="rId4" Type="http://schemas.openxmlformats.org/officeDocument/2006/relationships/slide" Target="slide33.xml"/><Relationship Id="rId9" Type="http://schemas.openxmlformats.org/officeDocument/2006/relationships/image" Target="../media/image32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5" Type="http://schemas.openxmlformats.org/officeDocument/2006/relationships/slide" Target="slide35.xml"/><Relationship Id="rId4" Type="http://schemas.openxmlformats.org/officeDocument/2006/relationships/slide" Target="slide33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33.xml"/><Relationship Id="rId3" Type="http://schemas.openxmlformats.org/officeDocument/2006/relationships/oleObject" Target="../embeddings/oleObject25.bin"/><Relationship Id="rId7" Type="http://schemas.openxmlformats.org/officeDocument/2006/relationships/slide" Target="slide3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Relationship Id="rId6" Type="http://schemas.openxmlformats.org/officeDocument/2006/relationships/slide" Target="slide34.xml"/><Relationship Id="rId5" Type="http://schemas.openxmlformats.org/officeDocument/2006/relationships/image" Target="../media/image34.emf"/><Relationship Id="rId4" Type="http://schemas.openxmlformats.org/officeDocument/2006/relationships/package" Target="../embeddings/Microsoft_Word___25.docx"/><Relationship Id="rId9" Type="http://schemas.openxmlformats.org/officeDocument/2006/relationships/slide" Target="slide35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33.xml"/><Relationship Id="rId3" Type="http://schemas.openxmlformats.org/officeDocument/2006/relationships/oleObject" Target="../embeddings/oleObject26.bin"/><Relationship Id="rId7" Type="http://schemas.openxmlformats.org/officeDocument/2006/relationships/slide" Target="slide3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36.png"/><Relationship Id="rId5" Type="http://schemas.openxmlformats.org/officeDocument/2006/relationships/image" Target="../media/image35.emf"/><Relationship Id="rId4" Type="http://schemas.openxmlformats.org/officeDocument/2006/relationships/package" Target="../embeddings/Microsoft_Word___26.docx"/><Relationship Id="rId9" Type="http://schemas.openxmlformats.org/officeDocument/2006/relationships/slide" Target="slide35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8.docx"/><Relationship Id="rId13" Type="http://schemas.openxmlformats.org/officeDocument/2006/relationships/slide" Target="slide31.xml"/><Relationship Id="rId3" Type="http://schemas.openxmlformats.org/officeDocument/2006/relationships/oleObject" Target="../embeddings/oleObject27.bin"/><Relationship Id="rId7" Type="http://schemas.openxmlformats.org/officeDocument/2006/relationships/oleObject" Target="../embeddings/oleObject28.bin"/><Relationship Id="rId12" Type="http://schemas.openxmlformats.org/officeDocument/2006/relationships/image" Target="../media/image39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40.png"/><Relationship Id="rId11" Type="http://schemas.openxmlformats.org/officeDocument/2006/relationships/package" Target="../embeddings/Microsoft_Word___29.docx"/><Relationship Id="rId5" Type="http://schemas.openxmlformats.org/officeDocument/2006/relationships/image" Target="../media/image37.emf"/><Relationship Id="rId15" Type="http://schemas.openxmlformats.org/officeDocument/2006/relationships/slide" Target="slide35.xml"/><Relationship Id="rId10" Type="http://schemas.openxmlformats.org/officeDocument/2006/relationships/oleObject" Target="../embeddings/oleObject29.bin"/><Relationship Id="rId4" Type="http://schemas.openxmlformats.org/officeDocument/2006/relationships/package" Target="../embeddings/Microsoft_Word___27.docx"/><Relationship Id="rId9" Type="http://schemas.openxmlformats.org/officeDocument/2006/relationships/image" Target="../media/image38.emf"/><Relationship Id="rId14" Type="http://schemas.openxmlformats.org/officeDocument/2006/relationships/slide" Target="slide3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162287" y="2211740"/>
            <a:ext cx="1134163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3.3.2</a:t>
            </a:r>
            <a:r>
              <a:rPr lang="zh-CN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简单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的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线性规划问题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162287" y="1917626"/>
            <a:ext cx="676875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</a:rPr>
              <a:t>第三章　</a:t>
            </a:r>
            <a:r>
              <a:rPr lang="en-US" altLang="zh-CN" sz="1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</a:rPr>
              <a:t>§ 3.3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</a:rPr>
              <a:t>  二元一次不等式</a:t>
            </a:r>
            <a:r>
              <a:rPr lang="en-US" altLang="zh-CN" sz="1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</a:rPr>
              <a:t>(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</a:rPr>
              <a:t>组</a:t>
            </a:r>
            <a:r>
              <a:rPr lang="en-US" altLang="zh-CN" sz="1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</a:rPr>
              <a:t>)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</a:rPr>
              <a:t>与简单的线性规划问题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24"/>
          <a:stretch/>
        </p:blipFill>
        <p:spPr>
          <a:xfrm>
            <a:off x="9068344" y="3945675"/>
            <a:ext cx="3106014" cy="2909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62558" y="738159"/>
            <a:ext cx="11161240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解答线性规划实际应用题的步骤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模型建立：正确理解题意，将一般文字语言转化为数学语言，进而建立数学模型，这需要在学习有关例题解答时，仔细体会范例给出的模型建立方法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模型求解：画出可行域，并结合所建立的目标函数的特点，选定可行域中的特殊点作为最优解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模型应用：将求解出来的结论反馈到具体的实例中，设计出最佳的方案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8349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0550" y="79695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题型一　求线性目标函数的最值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5745406"/>
              </p:ext>
            </p:extLst>
          </p:nvPr>
        </p:nvGraphicFramePr>
        <p:xfrm>
          <a:off x="334566" y="1557586"/>
          <a:ext cx="11623675" cy="190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30" name="文档" r:id="rId6" imgW="11619018" imgH="2080178" progId="Word.Document.12">
                  <p:embed/>
                </p:oleObj>
              </mc:Choice>
              <mc:Fallback>
                <p:oleObj name="文档" r:id="rId6" imgW="11619018" imgH="20801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4566" y="1557586"/>
                        <a:ext cx="11623675" cy="1900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262558" y="3330159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A.12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	B.11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C.3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	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058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35360" y="83122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首先画出可行域，建立在可行域的基础上，分析最值点，然后通过解方程组得最值点的坐标，代入即可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如图中的阴影部分，即为约束条件对应的可行域，当直线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z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经过点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z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取得最大值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由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11055199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6961775"/>
              </p:ext>
            </p:extLst>
          </p:nvPr>
        </p:nvGraphicFramePr>
        <p:xfrm>
          <a:off x="530398" y="2277666"/>
          <a:ext cx="9093200" cy="1401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61" name="文档" r:id="rId5" imgW="9092628" imgH="1411781" progId="Word.Document.12">
                  <p:embed/>
                </p:oleObj>
              </mc:Choice>
              <mc:Fallback>
                <p:oleObj name="文档" r:id="rId5" imgW="9092628" imgH="1411781" progId="Word.Document.12">
                  <p:embed/>
                  <p:pic>
                    <p:nvPicPr>
                      <p:cNvPr id="0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398" y="2277666"/>
                        <a:ext cx="9093200" cy="1401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348" name="Picture 156" descr="\\贾文\贾文\傆文件\2016源文件\创新 数学 人A 必修5\A113.T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3244" y="3685018"/>
            <a:ext cx="3434050" cy="2841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248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8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783527"/>
            <a:ext cx="12190413" cy="287054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1824" y="1845618"/>
            <a:ext cx="11614431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图解法是解决线性规划问题的有效方法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其关键在于平移目标函数对应的直线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，看它经过哪个点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或哪些点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时最先接触可行域和最后离开可行域，则这样的点即为最优解，再注意到它的几何意义，从而确定是取最大值还是最小值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592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7413839"/>
              </p:ext>
            </p:extLst>
          </p:nvPr>
        </p:nvGraphicFramePr>
        <p:xfrm>
          <a:off x="478582" y="577031"/>
          <a:ext cx="11207750" cy="465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49" name="文档" r:id="rId4" imgW="11202691" imgH="4660392" progId="Word.Document.12">
                  <p:embed/>
                </p:oleObj>
              </mc:Choice>
              <mc:Fallback>
                <p:oleObj name="文档" r:id="rId4" imgW="11202691" imgH="466039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8582" y="577031"/>
                        <a:ext cx="11207750" cy="4652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圆角矩形 9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48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1415" y="117426"/>
            <a:ext cx="1161443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如图，由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z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z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的几何意义是直线在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轴上的截距，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5845" name="Picture 5" descr="\\贾文\贾文\傆文件\2016源文件\创新 数学 人A 必修5\-66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1556" y="1103047"/>
            <a:ext cx="3310522" cy="2890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262558" y="4149874"/>
            <a:ext cx="1161443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时，要使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z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取得最大值的最优解不唯一，则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时，要使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z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取得最大值的最优解不唯一，则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2558" y="5549480"/>
            <a:ext cx="1161443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D</a:t>
            </a:r>
            <a:endParaRPr lang="zh-CN" altLang="zh-CN" sz="2800" b="1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val="2082244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7532890"/>
              </p:ext>
            </p:extLst>
          </p:nvPr>
        </p:nvGraphicFramePr>
        <p:xfrm>
          <a:off x="449386" y="45418"/>
          <a:ext cx="11206163" cy="2632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4" name="文档" r:id="rId4" imgW="11202691" imgH="2642223" progId="Word.Document.12">
                  <p:embed/>
                </p:oleObj>
              </mc:Choice>
              <mc:Fallback>
                <p:oleObj name="文档" r:id="rId4" imgW="11202691" imgH="26422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9386" y="45418"/>
                        <a:ext cx="11206163" cy="2632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圆角矩形 9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4566" y="2095863"/>
            <a:ext cx="1161443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由题意，作出约束条件组成的可行域如图所示，当目标函数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z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z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过点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(0,1)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z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取最小值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122814" y="549474"/>
            <a:ext cx="550087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pic>
        <p:nvPicPr>
          <p:cNvPr id="36883" name="Picture 19" descr="-9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0910" y="3521924"/>
            <a:ext cx="4424514" cy="2930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0127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6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68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3423" y="199594"/>
            <a:ext cx="1161443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题型二　非线性目标函数的最值问题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6124241"/>
              </p:ext>
            </p:extLst>
          </p:nvPr>
        </p:nvGraphicFramePr>
        <p:xfrm>
          <a:off x="406574" y="1013743"/>
          <a:ext cx="11206162" cy="2632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04" name="文档" r:id="rId5" imgW="11202691" imgH="2648712" progId="Word.Document.12">
                  <p:embed/>
                </p:oleObj>
              </mc:Choice>
              <mc:Fallback>
                <p:oleObj name="文档" r:id="rId5" imgW="11202691" imgH="2648712" progId="Word.Document.12">
                  <p:embed/>
                  <p:pic>
                    <p:nvPicPr>
                      <p:cNvPr id="0" name="对象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1013743"/>
                        <a:ext cx="11206162" cy="2632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262558" y="2957192"/>
            <a:ext cx="1161443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的最小值；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094535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1415" y="76872"/>
            <a:ext cx="1161443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如图，画出不等式组表示的平面区域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2908403"/>
              </p:ext>
            </p:extLst>
          </p:nvPr>
        </p:nvGraphicFramePr>
        <p:xfrm>
          <a:off x="450676" y="2349674"/>
          <a:ext cx="6724650" cy="248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60" name="文档" r:id="rId4" imgW="6732602" imgH="2490775" progId="Word.Document.12">
                  <p:embed/>
                </p:oleObj>
              </mc:Choice>
              <mc:Fallback>
                <p:oleObj name="文档" r:id="rId4" imgW="6732602" imgH="249077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676" y="2349674"/>
                        <a:ext cx="6724650" cy="2489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5730" name="Picture 130" descr="\\贾文\贾文\傆文件\2016源文件\创新 数学 人A 必修5\A114.T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0981" y="333450"/>
            <a:ext cx="3994865" cy="288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331249" y="820039"/>
            <a:ext cx="6556045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令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，其几何意义是可行域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内任一点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与原点的距离的平方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9375663"/>
              </p:ext>
            </p:extLst>
          </p:nvPr>
        </p:nvGraphicFramePr>
        <p:xfrm>
          <a:off x="396414" y="4653930"/>
          <a:ext cx="6724650" cy="167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61" name="文档" r:id="rId8" imgW="6732602" imgH="1676116" progId="Word.Document.12">
                  <p:embed/>
                </p:oleObj>
              </mc:Choice>
              <mc:Fallback>
                <p:oleObj name="文档" r:id="rId8" imgW="6732602" imgH="167611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414" y="4653930"/>
                        <a:ext cx="6724650" cy="167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>
            <a:hlinkClick r:id="rId10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0109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25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7439" y="1125538"/>
            <a:ext cx="1161443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所以垂足在线段</a:t>
            </a:r>
            <a:r>
              <a:rPr lang="en-US" altLang="zh-CN" sz="2800" i="1" kern="100" dirty="0">
                <a:latin typeface="Times New Roman"/>
                <a:ea typeface="华文细黑"/>
              </a:rPr>
              <a:t>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的延长线上，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2296194"/>
              </p:ext>
            </p:extLst>
          </p:nvPr>
        </p:nvGraphicFramePr>
        <p:xfrm>
          <a:off x="457439" y="2254447"/>
          <a:ext cx="10688638" cy="143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43" name="文档" r:id="rId4" imgW="10689569" imgH="1434133" progId="Word.Document.12">
                  <p:embed/>
                </p:oleObj>
              </mc:Choice>
              <mc:Fallback>
                <p:oleObj name="文档" r:id="rId4" imgW="10689569" imgH="143413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439" y="2254447"/>
                        <a:ext cx="10688638" cy="1431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7624904"/>
              </p:ext>
            </p:extLst>
          </p:nvPr>
        </p:nvGraphicFramePr>
        <p:xfrm>
          <a:off x="457439" y="3839764"/>
          <a:ext cx="9632950" cy="157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44" name="文档" r:id="rId7" imgW="9633458" imgH="1581945" progId="Word.Document.12">
                  <p:embed/>
                </p:oleObj>
              </mc:Choice>
              <mc:Fallback>
                <p:oleObj name="文档" r:id="rId7" imgW="9633458" imgH="158194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439" y="3839764"/>
                        <a:ext cx="9632950" cy="157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73504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0630" y="1773610"/>
            <a:ext cx="10103003" cy="2595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了解线性规划的意义以及约束条件、目标函数、可行解、可行域、最优解等基本概念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了解线性规划问题的图解法，并能应用它解决一些简单的实际问题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179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190550" y="-98598"/>
                <a:ext cx="11161240" cy="1033464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(2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Courier New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y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x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的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最大值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550" y="-98598"/>
                <a:ext cx="11161240" cy="1033464"/>
              </a:xfrm>
              <a:prstGeom prst="rect">
                <a:avLst/>
              </a:prstGeom>
              <a:blipFill rotWithShape="1">
                <a:blip r:embed="rId3"/>
                <a:stretch>
                  <a:fillRect l="-8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7922699"/>
              </p:ext>
            </p:extLst>
          </p:nvPr>
        </p:nvGraphicFramePr>
        <p:xfrm>
          <a:off x="193675" y="981522"/>
          <a:ext cx="11764963" cy="268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76" name="文档" r:id="rId6" imgW="11766190" imgH="2685845" progId="Word.Document.12">
                  <p:embed/>
                </p:oleObj>
              </mc:Choice>
              <mc:Fallback>
                <p:oleObj name="文档" r:id="rId6" imgW="11766190" imgH="2685845" progId="Word.Document.12">
                  <p:embed/>
                  <p:pic>
                    <p:nvPicPr>
                      <p:cNvPr id="0" name="对象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675" y="981522"/>
                        <a:ext cx="11764963" cy="2682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7421759"/>
              </p:ext>
            </p:extLst>
          </p:nvPr>
        </p:nvGraphicFramePr>
        <p:xfrm>
          <a:off x="223838" y="3402400"/>
          <a:ext cx="6511925" cy="190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77" name="文档" r:id="rId9" imgW="6519114" imgH="1909750" progId="Word.Document.12">
                  <p:embed/>
                </p:oleObj>
              </mc:Choice>
              <mc:Fallback>
                <p:oleObj name="文档" r:id="rId9" imgW="6519114" imgH="190975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838" y="3402400"/>
                        <a:ext cx="6511925" cy="1909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2166035"/>
              </p:ext>
            </p:extLst>
          </p:nvPr>
        </p:nvGraphicFramePr>
        <p:xfrm>
          <a:off x="193675" y="4809604"/>
          <a:ext cx="6511925" cy="186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78" name="文档" r:id="rId12" imgW="6519114" imgH="1858991" progId="Word.Document.12">
                  <p:embed/>
                </p:oleObj>
              </mc:Choice>
              <mc:Fallback>
                <p:oleObj name="文档" r:id="rId12" imgW="6519114" imgH="185899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675" y="4809604"/>
                        <a:ext cx="6511925" cy="186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391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965121"/>
            <a:ext cx="12190413" cy="57979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34" y="1053530"/>
            <a:ext cx="12086024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非线性目标函数的最值问题，要充分理解非线性目标函数的几何意义，诸如两点间的距离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或平方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点到直线的距离，过已知两点的直线的斜率等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常见代数式的几何意义主要有：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8285535"/>
              </p:ext>
            </p:extLst>
          </p:nvPr>
        </p:nvGraphicFramePr>
        <p:xfrm>
          <a:off x="153035" y="3121442"/>
          <a:ext cx="11866563" cy="343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5" name="文档" r:id="rId5" imgW="11867663" imgH="3538105" progId="Word.Document.12">
                  <p:embed/>
                </p:oleObj>
              </mc:Choice>
              <mc:Fallback>
                <p:oleObj name="文档" r:id="rId5" imgW="11867663" imgH="353810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3035" y="3121442"/>
                        <a:ext cx="11866563" cy="3435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7542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11027383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9696125"/>
              </p:ext>
            </p:extLst>
          </p:nvPr>
        </p:nvGraphicFramePr>
        <p:xfrm>
          <a:off x="118542" y="333450"/>
          <a:ext cx="11866563" cy="343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9" name="文档" r:id="rId5" imgW="11867663" imgH="3543513" progId="Word.Document.12">
                  <p:embed/>
                </p:oleObj>
              </mc:Choice>
              <mc:Fallback>
                <p:oleObj name="文档" r:id="rId5" imgW="11867663" imgH="3543513" progId="Word.Document.12">
                  <p:embed/>
                  <p:pic>
                    <p:nvPicPr>
                      <p:cNvPr id="0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542" y="333450"/>
                        <a:ext cx="11866563" cy="3435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2132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34566" y="909514"/>
            <a:ext cx="11614431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画出可行域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如图所示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).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3,0)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与可行域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内点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之间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距离的平方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显然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长度最小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的最小值为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lvl="0" algn="just">
              <a:lnSpc>
                <a:spcPct val="20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10</a:t>
            </a:r>
            <a:endParaRPr lang="zh-CN" altLang="zh-CN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pic>
        <p:nvPicPr>
          <p:cNvPr id="3" name="Picture 3" descr="\\贾文\贾文\傆文件\2016源文件\创新 数学 人A 必修5\A115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7334" y="1242897"/>
            <a:ext cx="2886910" cy="2313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605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75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75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75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75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0550" y="449155"/>
            <a:ext cx="11161240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题型三　线性规划的实际应用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某公司生产甲、乙两种桶装产品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已知生产甲产品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桶需耗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千克、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千克；生产乙产品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桶需耗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千克、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千克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每桶甲产品的利润是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元，每桶乙产品的利润是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公司在生产这两种产品的计划中，要求每天消耗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原料都不超过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千克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通过合理安排生产计划，从每天生产的甲、乙两种产品中，公司共可获得的最大利润是多少？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2746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0587445"/>
              </p:ext>
            </p:extLst>
          </p:nvPr>
        </p:nvGraphicFramePr>
        <p:xfrm>
          <a:off x="447456" y="1053530"/>
          <a:ext cx="9988550" cy="2620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4" name="文档" r:id="rId4" imgW="9988973" imgH="2629965" progId="Word.Document.12">
                  <p:embed/>
                </p:oleObj>
              </mc:Choice>
              <mc:Fallback>
                <p:oleObj name="文档" r:id="rId4" imgW="9988973" imgH="262996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7456" y="1053530"/>
                        <a:ext cx="9988550" cy="2620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334566" y="148880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设每天分别生产甲产品</a:t>
            </a:r>
            <a:r>
              <a:rPr lang="en-US" altLang="zh-CN" sz="2800" i="1" kern="100" dirty="0">
                <a:latin typeface="Times New Roman"/>
                <a:ea typeface="华文细黑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桶，乙产品</a:t>
            </a:r>
            <a:r>
              <a:rPr lang="en-US" altLang="zh-CN" sz="2800" i="1" kern="100" dirty="0">
                <a:latin typeface="Times New Roman"/>
                <a:ea typeface="华文细黑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桶，相应的利润为</a:t>
            </a:r>
            <a:r>
              <a:rPr lang="en-US" altLang="zh-CN" sz="2800" i="1" kern="100" dirty="0">
                <a:latin typeface="Times New Roman"/>
                <a:ea typeface="华文细黑"/>
              </a:rPr>
              <a:t>z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元，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2398" y="3306986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在坐标平面内画出该不等式组表示的平面区域及直线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300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400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，平移该直线，当平移到经过该平面区域内的点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(4,4)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时，相应直线在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轴上的截距达到最大，此时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z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300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400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取得最大值，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最大值是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z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300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400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2 800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即该公司可获得的最大利润是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2 800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圆角矩形 13">
            <a:hlinkClick r:id="rId6" action="ppaction://hlinksldjump"/>
          </p:cNvPr>
          <p:cNvSpPr/>
          <p:nvPr/>
        </p:nvSpPr>
        <p:spPr>
          <a:xfrm>
            <a:off x="11068023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0349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959696"/>
            <a:ext cx="12190413" cy="28546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0550" y="2061642"/>
            <a:ext cx="11847881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>
                <a:latin typeface="Times New Roman"/>
                <a:ea typeface="华文细黑"/>
                <a:cs typeface="Times New Roman"/>
              </a:rPr>
              <a:t>线性规划解决实际问题的步骤：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分析并根据已知数据列出表格；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确定线性约束条件；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确定线性目标函数；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画出可行域；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利用线性目标函数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求出最优解；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实际问题需要整数解时，应适当调整，以确定最优解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8465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9839622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2558" y="369413"/>
            <a:ext cx="11614431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预算用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2 000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元购买单价为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元的桌子和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元的椅子，希望使桌子和椅子的总数尽可能的多，但椅子数不少于桌子数，且不多于桌子数的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倍，问桌子、椅子各买多少才行？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4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34566" y="117426"/>
            <a:ext cx="1161443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设桌子、椅子分别买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张、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把，目标函数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z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1394762"/>
              </p:ext>
            </p:extLst>
          </p:nvPr>
        </p:nvGraphicFramePr>
        <p:xfrm>
          <a:off x="478582" y="950068"/>
          <a:ext cx="11247438" cy="3230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27" name="文档" r:id="rId4" imgW="11243352" imgH="3242843" progId="Word.Document.12">
                  <p:embed/>
                </p:oleObj>
              </mc:Choice>
              <mc:Fallback>
                <p:oleObj name="文档" r:id="rId4" imgW="11243352" imgH="32428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8582" y="950068"/>
                        <a:ext cx="11247438" cy="3230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1967663"/>
              </p:ext>
            </p:extLst>
          </p:nvPr>
        </p:nvGraphicFramePr>
        <p:xfrm>
          <a:off x="366420" y="3789834"/>
          <a:ext cx="9763125" cy="2671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28" name="文档" r:id="rId7" imgW="9760479" imgH="2675390" progId="Word.Document.12">
                  <p:embed/>
                </p:oleObj>
              </mc:Choice>
              <mc:Fallback>
                <p:oleObj name="文档" r:id="rId7" imgW="9760479" imgH="267539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66420" y="3789834"/>
                        <a:ext cx="9763125" cy="2671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2869396"/>
              </p:ext>
            </p:extLst>
          </p:nvPr>
        </p:nvGraphicFramePr>
        <p:xfrm>
          <a:off x="272718" y="5682362"/>
          <a:ext cx="5892800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29" name="文档" r:id="rId10" imgW="5896652" imgH="1371204" progId="Word.Document.12">
                  <p:embed/>
                </p:oleObj>
              </mc:Choice>
              <mc:Fallback>
                <p:oleObj name="文档" r:id="rId10" imgW="5896652" imgH="137120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72718" y="5682362"/>
                        <a:ext cx="5892800" cy="1371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12" action="ppaction://hlinksldjump"/>
          </p:cNvPr>
          <p:cNvSpPr/>
          <p:nvPr/>
        </p:nvSpPr>
        <p:spPr>
          <a:xfrm>
            <a:off x="11045039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7847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3953162"/>
              </p:ext>
            </p:extLst>
          </p:nvPr>
        </p:nvGraphicFramePr>
        <p:xfrm>
          <a:off x="549702" y="889194"/>
          <a:ext cx="7781925" cy="1992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43" name="文档" r:id="rId4" imgW="7784200" imgH="1990748" progId="Word.Document.12">
                  <p:embed/>
                </p:oleObj>
              </mc:Choice>
              <mc:Fallback>
                <p:oleObj name="文档" r:id="rId4" imgW="7784200" imgH="199074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9702" y="889194"/>
                        <a:ext cx="7781925" cy="1992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1902369"/>
              </p:ext>
            </p:extLst>
          </p:nvPr>
        </p:nvGraphicFramePr>
        <p:xfrm>
          <a:off x="550590" y="2817391"/>
          <a:ext cx="6035675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44" name="文档" r:id="rId7" imgW="6039217" imgH="1259247" progId="Word.Document.12">
                  <p:embed/>
                </p:oleObj>
              </mc:Choice>
              <mc:Fallback>
                <p:oleObj name="文档" r:id="rId7" imgW="6039217" imgH="125924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50590" y="2817391"/>
                        <a:ext cx="6035675" cy="1260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7193730"/>
              </p:ext>
            </p:extLst>
          </p:nvPr>
        </p:nvGraphicFramePr>
        <p:xfrm>
          <a:off x="477203" y="4121274"/>
          <a:ext cx="9337675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45" name="文档" r:id="rId10" imgW="9339114" imgH="1831422" progId="Word.Document.12">
                  <p:embed/>
                </p:oleObj>
              </mc:Choice>
              <mc:Fallback>
                <p:oleObj name="文档" r:id="rId10" imgW="9339114" imgH="183142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77203" y="4121274"/>
                        <a:ext cx="9337675" cy="182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12" action="ppaction://hlinksldjump"/>
          </p:cNvPr>
          <p:cNvSpPr/>
          <p:nvPr/>
        </p:nvSpPr>
        <p:spPr>
          <a:xfrm>
            <a:off x="11045039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4218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3189733" y="2693023"/>
            <a:ext cx="5209729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189733" y="381749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189733" y="494196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" name="TextBox 2">
            <a:hlinkClick r:id="rId2" action="ppaction://hlinksldjump"/>
          </p:cNvPr>
          <p:cNvSpPr txBox="1"/>
          <p:nvPr/>
        </p:nvSpPr>
        <p:spPr>
          <a:xfrm>
            <a:off x="3188216" y="2063091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600" dirty="0">
              <a:solidFill>
                <a:srgbClr val="F79646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3188216" y="3193903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题型探究               </a:t>
            </a:r>
            <a:r>
              <a:rPr lang="zh-CN" altLang="en-US" sz="260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重点突破</a:t>
            </a:r>
          </a:p>
        </p:txBody>
      </p:sp>
      <p:sp>
        <p:nvSpPr>
          <p:cNvPr id="14" name="TextBox 13">
            <a:hlinkClick r:id="rId4" action="ppaction://hlinksldjump"/>
          </p:cNvPr>
          <p:cNvSpPr txBox="1"/>
          <p:nvPr/>
        </p:nvSpPr>
        <p:spPr>
          <a:xfrm>
            <a:off x="3188216" y="4320563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当堂检测               </a:t>
            </a:r>
            <a:r>
              <a:rPr lang="zh-CN" altLang="en-US" sz="260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自查自纠</a:t>
            </a: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34566" y="45418"/>
            <a:ext cx="1161443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(0,0)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为顶点的三角形区域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8002239"/>
              </p:ext>
            </p:extLst>
          </p:nvPr>
        </p:nvGraphicFramePr>
        <p:xfrm>
          <a:off x="406574" y="3774133"/>
          <a:ext cx="10037763" cy="1239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2" name="文档" r:id="rId4" imgW="10037191" imgH="1240897" progId="Word.Document.12">
                  <p:embed/>
                </p:oleObj>
              </mc:Choice>
              <mc:Fallback>
                <p:oleObj name="文档" r:id="rId4" imgW="10037191" imgH="124089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6574" y="3774133"/>
                        <a:ext cx="10037763" cy="1239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1804615"/>
              </p:ext>
            </p:extLst>
          </p:nvPr>
        </p:nvGraphicFramePr>
        <p:xfrm>
          <a:off x="405830" y="4797946"/>
          <a:ext cx="9336087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3" name="文档" r:id="rId7" imgW="9339114" imgH="1834667" progId="Word.Document.12">
                  <p:embed/>
                </p:oleObj>
              </mc:Choice>
              <mc:Fallback>
                <p:oleObj name="文档" r:id="rId7" imgW="9339114" imgH="183466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5830" y="4797946"/>
                        <a:ext cx="9336087" cy="182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4037" name="Picture 5" descr="\\贾文\贾文\傆文件\2016源文件\创新 数学 人A 必修5\A116.TI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2958" y="930277"/>
            <a:ext cx="3156294" cy="3003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210870" y="5878066"/>
            <a:ext cx="1161443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故买桌子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张，椅子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把是最好的选择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>
            <a:hlinkClick r:id="rId10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213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69676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204769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63986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7852201"/>
              </p:ext>
            </p:extLst>
          </p:nvPr>
        </p:nvGraphicFramePr>
        <p:xfrm>
          <a:off x="511032" y="1269554"/>
          <a:ext cx="10963275" cy="3840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1" name="文档" r:id="rId8" imgW="10958724" imgH="3855359" progId="Word.Document.12">
                  <p:embed/>
                </p:oleObj>
              </mc:Choice>
              <mc:Fallback>
                <p:oleObj name="文档" r:id="rId8" imgW="10958724" imgH="385535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11032" y="1269554"/>
                        <a:ext cx="10963275" cy="3840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90550" y="47746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46082" name="Picture 2" descr="\\贾文\贾文\傆文件\2016源文件\创新 数学 人A 必修5\A117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5674" y="1341562"/>
            <a:ext cx="3734476" cy="3344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15"/>
          <p:cNvSpPr/>
          <p:nvPr/>
        </p:nvSpPr>
        <p:spPr>
          <a:xfrm>
            <a:off x="200710" y="4653930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经过且只经过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的交点时，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取到最大值，此时，即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m,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90550" y="600184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B</a:t>
            </a:r>
            <a:endParaRPr lang="zh-CN" altLang="zh-CN" sz="2800" b="1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69676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204769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63986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209100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5233687"/>
              </p:ext>
            </p:extLst>
          </p:nvPr>
        </p:nvGraphicFramePr>
        <p:xfrm>
          <a:off x="478582" y="957783"/>
          <a:ext cx="10963275" cy="3840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21" name="文档" r:id="rId4" imgW="10958724" imgH="3861488" progId="Word.Document.12">
                  <p:embed/>
                </p:oleObj>
              </mc:Choice>
              <mc:Fallback>
                <p:oleObj name="文档" r:id="rId4" imgW="10958724" imgH="3861488" progId="Word.Document.12">
                  <p:embed/>
                  <p:pic>
                    <p:nvPicPr>
                      <p:cNvPr id="0" name="对象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82" y="957783"/>
                        <a:ext cx="10963275" cy="3840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4028529"/>
            <a:ext cx="1116124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A.80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B.85		C.90  	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	D.95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769676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1204769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163986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8577982"/>
              </p:ext>
            </p:extLst>
          </p:nvPr>
        </p:nvGraphicFramePr>
        <p:xfrm>
          <a:off x="334566" y="663010"/>
          <a:ext cx="11277600" cy="287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3" name="文档" r:id="rId4" imgW="11278616" imgH="2879082" progId="Word.Document.12">
                  <p:embed/>
                </p:oleObj>
              </mc:Choice>
              <mc:Fallback>
                <p:oleObj name="文档" r:id="rId4" imgW="11278616" imgH="2879082" progId="Word.Document.12">
                  <p:embed/>
                  <p:pic>
                    <p:nvPicPr>
                      <p:cNvPr id="0" name="对象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663010"/>
                        <a:ext cx="11277600" cy="2874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8131" name="Picture 3" descr="\\贾文\贾文\傆文件\2016源文件\创新 数学 人A 必修5\A119.T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383" y="3026074"/>
            <a:ext cx="4154999" cy="3458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矩形 18"/>
          <p:cNvSpPr/>
          <p:nvPr/>
        </p:nvSpPr>
        <p:spPr>
          <a:xfrm>
            <a:off x="262558" y="614577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C</a:t>
            </a:r>
            <a:endParaRPr lang="zh-CN" altLang="zh-CN" sz="2800" b="1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769676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1204769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163986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695371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4823372"/>
              </p:ext>
            </p:extLst>
          </p:nvPr>
        </p:nvGraphicFramePr>
        <p:xfrm>
          <a:off x="550590" y="621482"/>
          <a:ext cx="10961687" cy="1970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85" name="文档" r:id="rId4" imgW="10958724" imgH="2024298" progId="Word.Document.12">
                  <p:embed/>
                </p:oleObj>
              </mc:Choice>
              <mc:Fallback>
                <p:oleObj name="文档" r:id="rId4" imgW="10958724" imgH="2024298" progId="Word.Document.12">
                  <p:embed/>
                  <p:pic>
                    <p:nvPicPr>
                      <p:cNvPr id="0" name="对象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590" y="621482"/>
                        <a:ext cx="10961687" cy="1970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78582" y="2322510"/>
            <a:ext cx="8058401" cy="146732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实数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满足的可行域如图中阴影部分所示，则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z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的最小值为原点到直线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的距离的平方，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9156" name="Picture 4" descr="\\贾文\贾文\傆文件\2016源文件\创新 数学 人A 必修5\A118.T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1297" y="2358436"/>
            <a:ext cx="2890533" cy="2223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4251739"/>
              </p:ext>
            </p:extLst>
          </p:nvPr>
        </p:nvGraphicFramePr>
        <p:xfrm>
          <a:off x="642918" y="3923690"/>
          <a:ext cx="5172075" cy="168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86" name="文档" r:id="rId8" imgW="5178266" imgH="1686301" progId="Word.Document.12">
                  <p:embed/>
                </p:oleObj>
              </mc:Choice>
              <mc:Fallback>
                <p:oleObj name="文档" r:id="rId8" imgW="5178266" imgH="168630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918" y="3923690"/>
                        <a:ext cx="5172075" cy="1687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0996300"/>
              </p:ext>
            </p:extLst>
          </p:nvPr>
        </p:nvGraphicFramePr>
        <p:xfrm>
          <a:off x="10201275" y="857826"/>
          <a:ext cx="741363" cy="1136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87" name="文档" r:id="rId11" imgW="753896" imgH="1152761" progId="Word.Document.12">
                  <p:embed/>
                </p:oleObj>
              </mc:Choice>
              <mc:Fallback>
                <p:oleObj name="文档" r:id="rId11" imgW="753896" imgH="115276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01275" y="857826"/>
                        <a:ext cx="741363" cy="1136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10769676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4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11204769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5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1163986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21" grpId="0"/>
      <p:bldP spid="21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992412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1001689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574" y="837506"/>
            <a:ext cx="11161240" cy="58582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用图解法解决线性或非线性规划问题的基本步骤：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在平面直角坐标系内作出可行域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考虑目标函数的几何意义，将目标函数进行变形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确定最优解：在可行域内平行移动目标函数变形后的直线，从而确定最优解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求最值：将最优解代入目标函数即可求出最大值或最小值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作不等式组表示的可行域时，注意标出相应的直线方程，还要给可行域的各顶点标上字母，平移直线时，要注意线性目标函数的斜率与可行域中边界直线的斜率进行比较，确定最优解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5289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574" y="981522"/>
            <a:ext cx="1116124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在解决与线性规划相关的问题时，首先考虑目标函数的几何意义，利用数形结合方法可迅速解决相关问题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在实际应用问题中，有些最优解往往需要整数解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比如人数、车辆数等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而直接根据约束条件得到的不一定是整数解，可以运用枚举法验证求最优整数解，或者运用平移直线求最优整数解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最优整数解有时并非只有一个，应具体情况具体分析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720031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24"/>
          <a:stretch/>
        </p:blipFill>
        <p:spPr>
          <a:xfrm>
            <a:off x="9068344" y="3945675"/>
            <a:ext cx="3106014" cy="290913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2558" y="868960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知识点一　线性规划中的基本概念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029262" y="2565698"/>
            <a:ext cx="18614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不等式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组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8932655"/>
              </p:ext>
            </p:extLst>
          </p:nvPr>
        </p:nvGraphicFramePr>
        <p:xfrm>
          <a:off x="334566" y="1649709"/>
          <a:ext cx="11449272" cy="3940325"/>
        </p:xfrm>
        <a:graphic>
          <a:graphicData uri="http://schemas.openxmlformats.org/drawingml/2006/table">
            <a:tbl>
              <a:tblPr/>
              <a:tblGrid>
                <a:gridCol w="2482948"/>
                <a:gridCol w="8966324"/>
              </a:tblGrid>
              <a:tr h="7880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名　称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2050" marR="220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意　义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2050" marR="220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80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约束条件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2050" marR="220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关于变量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y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的一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次</a:t>
                      </a:r>
                      <a:r>
                        <a:rPr lang="en-US" altLang="zh-CN" sz="2800" u="sng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		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2050" marR="220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80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线性约束条件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2050" marR="220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关于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y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的一次不等式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组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2050" marR="220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80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目标函数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2050" marR="220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欲求最大值或最小值的关于变量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y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的函数解析式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2050" marR="220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80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线性目标函数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2050" marR="220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关于变量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y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的一次解析式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2050" marR="220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6796775"/>
              </p:ext>
            </p:extLst>
          </p:nvPr>
        </p:nvGraphicFramePr>
        <p:xfrm>
          <a:off x="406574" y="1505692"/>
          <a:ext cx="11449272" cy="3652296"/>
        </p:xfrm>
        <a:graphic>
          <a:graphicData uri="http://schemas.openxmlformats.org/drawingml/2006/table">
            <a:tbl>
              <a:tblPr/>
              <a:tblGrid>
                <a:gridCol w="2482948"/>
                <a:gridCol w="8966324"/>
              </a:tblGrid>
              <a:tr h="91307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可行解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2050" marR="220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满足</a:t>
                      </a:r>
                      <a:r>
                        <a:rPr lang="en-US" altLang="zh-CN" sz="2800" u="sng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		</a:t>
                      </a:r>
                      <a:r>
                        <a:rPr lang="en-US" altLang="zh-CN" sz="2800" u="sng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   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解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y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2050" marR="220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307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可行域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2050" marR="220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由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所有</a:t>
                      </a:r>
                      <a:r>
                        <a:rPr lang="en-US" altLang="zh-CN" sz="2800" u="sng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	          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组成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的集合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2050" marR="220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307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最优解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2050" marR="220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使目标函数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取得</a:t>
                      </a:r>
                      <a:r>
                        <a:rPr lang="en-US" altLang="zh-CN" sz="2800" u="sng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		</a:t>
                      </a:r>
                      <a:r>
                        <a:rPr lang="en-US" altLang="zh-CN" sz="2800" u="sng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可行解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2050" marR="220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307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线性规划问题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2050" marR="220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在</a:t>
                      </a:r>
                      <a:r>
                        <a:rPr lang="zh-CN" sz="2800" u="sng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线性约束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条件下求线性目标函数的最大值或最小值问题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2050" marR="220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00320" y="170249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线性约束条件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76858" y="262870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可行解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37391" y="3554646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最大值或最小值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69483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/>
              <p:nvPr/>
            </p:nvSpPr>
            <p:spPr>
              <a:xfrm>
                <a:off x="222396" y="662668"/>
                <a:ext cx="11385581" cy="4524869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知识点二　线性规划问题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目标函数的最值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线性目标函数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z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ax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by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 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≠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对应的斜截式直线方程是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y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b</m:t>
                        </m:r>
                      </m:den>
                    </m:f>
                  </m:oMath>
                </a14:m>
                <a:r>
                  <a:rPr lang="en-US" altLang="zh-CN" sz="2800" i="1" kern="100" dirty="0" smtClean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z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b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在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y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轴上的截距是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z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b</m:t>
                        </m:r>
                      </m:den>
                    </m:f>
                  </m:oMath>
                </a14:m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，当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z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变化时，方程表示一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组</a:t>
                </a:r>
                <a:r>
                  <a:rPr lang="en-US" altLang="zh-CN" sz="2800" u="sng" kern="100" dirty="0" smtClean="0">
                    <a:latin typeface="Times New Roman"/>
                    <a:ea typeface="华文细黑"/>
                    <a:cs typeface="Times New Roman"/>
                  </a:rPr>
                  <a:t>		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的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直线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当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&gt;0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，截距最大时，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z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取得</a:t>
                </a:r>
                <a:r>
                  <a:rPr lang="zh-CN" altLang="zh-CN" sz="2800" u="sng" kern="100" dirty="0">
                    <a:latin typeface="Times New Roman"/>
                    <a:ea typeface="华文细黑"/>
                    <a:cs typeface="Times New Roman"/>
                  </a:rPr>
                  <a:t>最大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值，截距最小时，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z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取</a:t>
                </a:r>
                <a:r>
                  <a:rPr lang="en-US" altLang="zh-CN" sz="2800" u="sng" kern="100" dirty="0" smtClean="0">
                    <a:latin typeface="Times New Roman"/>
                    <a:ea typeface="华文细黑"/>
                    <a:cs typeface="Times New Roman"/>
                  </a:rPr>
                  <a:t>           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值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；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当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&lt;0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，截距最大时，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z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取得</a:t>
                </a:r>
                <a:r>
                  <a:rPr lang="zh-CN" altLang="zh-CN" sz="2800" u="sng" kern="100" dirty="0">
                    <a:latin typeface="Times New Roman"/>
                    <a:ea typeface="华文细黑"/>
                    <a:cs typeface="Times New Roman"/>
                  </a:rPr>
                  <a:t>最小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值，截距最小时，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z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取得</a:t>
                </a:r>
                <a:r>
                  <a:rPr lang="en-US" altLang="zh-CN" sz="2800" u="sng" kern="100" dirty="0" smtClean="0">
                    <a:latin typeface="Times New Roman"/>
                    <a:ea typeface="华文细黑"/>
                    <a:cs typeface="Times New Roman"/>
                  </a:rPr>
                  <a:t>          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值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2396" y="662668"/>
                <a:ext cx="11385581" cy="4524869"/>
              </a:xfrm>
              <a:prstGeom prst="rect">
                <a:avLst/>
              </a:prstGeom>
              <a:blipFill rotWithShape="1">
                <a:blip r:embed="rId2"/>
                <a:stretch>
                  <a:fillRect l="-803" r="-857" b="-8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257494" y="310112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互相平行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697654" y="382235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最小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040187" y="446954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最大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17339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06752" y="117426"/>
            <a:ext cx="11272852" cy="65421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解决简单线性规划问题的一般步骤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在确定线性约束条件和线性目标函数的前提下，解决简单线性规划问题的步骤可以概括为：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画、移、求、答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四步，即，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画：根据线性约束条件，在平面直角坐标系中，把可行域表示的平面图形准确地画出来，可行域可以是封闭的多边形，也可以是一侧开放的无限大的平面区域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移：运用数形结合的思想，把目标函数表示的直线平行移动，最先通过或最后通过的顶点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或边界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便是最优解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求：解方程组求最优解，进而求出目标函数的最大值或最小值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答：写出答案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863876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06752" y="127235"/>
            <a:ext cx="11272852" cy="668693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知识点三　简单线性规划问题的实际应用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线性规划的实际问题的类型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给定一定数量的人力、物力资源，问怎样运用这些资源，使完成的任务量最大，收到的效益最大；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给定一项任务，问怎样统筹安排，使完成这项任务耗费的人力、物力资源量最小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常见问题有：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物资调动问题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例如，已知两煤矿每年的产量，煤需经两个车站运往外地，两个车站的运输能力是有限的，且已知两煤矿运往两个车站的运输价格，煤矿应怎样编制调动方案，才能使总运费最小？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652545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26683" y="666920"/>
            <a:ext cx="10832990" cy="52111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产品安排问题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例如，某工厂生产甲、乙两种产品，每生产一个单位的甲种或乙种产品需要的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三种材料的数量，此厂每月所能提供的三种材料的限额都是已知的，这个工厂在每个月中应如何安排这两种产品的生产，才能使每月获得的总利润最大？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下料问题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例如，要把一批长钢管截成两种规格的钢管，应怎样下料能使损耗最小？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79641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</TotalTime>
  <Words>1306</Words>
  <Application>Microsoft Office PowerPoint</Application>
  <PresentationFormat>自定义</PresentationFormat>
  <Paragraphs>163</Paragraphs>
  <Slides>38</Slides>
  <Notes>0</Notes>
  <HiddenSlides>12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0" baseType="lpstr">
      <vt:lpstr>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911</cp:revision>
  <dcterms:created xsi:type="dcterms:W3CDTF">2014-10-15T07:25:01Z</dcterms:created>
  <dcterms:modified xsi:type="dcterms:W3CDTF">2016-04-25T00:19:05Z</dcterms:modified>
</cp:coreProperties>
</file>