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1" r:id="rId2"/>
    <p:sldId id="340" r:id="rId3"/>
    <p:sldId id="436" r:id="rId4"/>
    <p:sldId id="437" r:id="rId5"/>
    <p:sldId id="438" r:id="rId6"/>
    <p:sldId id="440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448" r:id="rId15"/>
    <p:sldId id="449" r:id="rId16"/>
    <p:sldId id="450" r:id="rId17"/>
    <p:sldId id="451" r:id="rId18"/>
    <p:sldId id="452" r:id="rId19"/>
    <p:sldId id="327" r:id="rId20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918027" y="192455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FFC74EB-C9D9-4047-8EF6-D8A3AC4D446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75606830"/>
      </p:ext>
    </p:extLst>
  </p:cSld>
  <p:clrMapOvr>
    <a:masterClrMapping/>
  </p:clrMapOvr>
  <p:transition spd="med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  <p:sldLayoutId id="2147483676" r:id="rId27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0" y="1707654"/>
            <a:ext cx="8172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3.3.2 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简单的线性规划问题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07950" y="33338"/>
            <a:ext cx="90360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作可行域，使目标函数取最小值的最优解是什么？目标函数的最小值为多少？</a:t>
            </a:r>
          </a:p>
        </p:txBody>
      </p:sp>
      <p:grpSp>
        <p:nvGrpSpPr>
          <p:cNvPr id="12291" name="Group 3"/>
          <p:cNvGrpSpPr>
            <a:grpSpLocks/>
          </p:cNvGrpSpPr>
          <p:nvPr/>
        </p:nvGrpSpPr>
        <p:grpSpPr bwMode="auto">
          <a:xfrm>
            <a:off x="34925" y="2538413"/>
            <a:ext cx="6121400" cy="1835944"/>
            <a:chOff x="0" y="0"/>
            <a:chExt cx="3856" cy="1542"/>
          </a:xfrm>
        </p:grpSpPr>
        <p:sp>
          <p:nvSpPr>
            <p:cNvPr id="12292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14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12293" name="Line 5"/>
            <p:cNvSpPr>
              <a:spLocks noChangeShapeType="1"/>
            </p:cNvSpPr>
            <p:nvPr/>
          </p:nvSpPr>
          <p:spPr bwMode="auto">
            <a:xfrm>
              <a:off x="1406" y="317"/>
              <a:ext cx="2450" cy="1225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Group 6"/>
          <p:cNvGrpSpPr>
            <a:grpSpLocks/>
          </p:cNvGrpSpPr>
          <p:nvPr/>
        </p:nvGrpSpPr>
        <p:grpSpPr bwMode="auto">
          <a:xfrm>
            <a:off x="2482851" y="1889522"/>
            <a:ext cx="4335463" cy="3093244"/>
            <a:chOff x="0" y="0"/>
            <a:chExt cx="2731" cy="2598"/>
          </a:xfrm>
        </p:grpSpPr>
        <p:sp>
          <p:nvSpPr>
            <p:cNvPr id="12295" name="Line 7"/>
            <p:cNvSpPr>
              <a:spLocks noChangeShapeType="1"/>
            </p:cNvSpPr>
            <p:nvPr/>
          </p:nvSpPr>
          <p:spPr bwMode="auto">
            <a:xfrm>
              <a:off x="0" y="0"/>
              <a:ext cx="1860" cy="208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Text Box 8"/>
            <p:cNvSpPr txBox="1">
              <a:spLocks noChangeArrowheads="1"/>
            </p:cNvSpPr>
            <p:nvPr/>
          </p:nvSpPr>
          <p:spPr bwMode="auto">
            <a:xfrm>
              <a:off x="1225" y="2042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2195513" y="1457325"/>
            <a:ext cx="2519362" cy="3706416"/>
            <a:chOff x="0" y="0"/>
            <a:chExt cx="1587" cy="3113"/>
          </a:xfrm>
        </p:grpSpPr>
        <p:sp>
          <p:nvSpPr>
            <p:cNvPr id="12298" name="Text Box 10"/>
            <p:cNvSpPr txBox="1">
              <a:spLocks noChangeArrowheads="1"/>
            </p:cNvSpPr>
            <p:nvPr/>
          </p:nvSpPr>
          <p:spPr bwMode="auto">
            <a:xfrm>
              <a:off x="0" y="2557"/>
              <a:ext cx="1587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14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>
              <a:off x="272" y="0"/>
              <a:ext cx="953" cy="263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0" y="-36581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301" name="Group 13"/>
          <p:cNvGrpSpPr>
            <a:grpSpLocks/>
          </p:cNvGrpSpPr>
          <p:nvPr/>
        </p:nvGrpSpPr>
        <p:grpSpPr bwMode="auto">
          <a:xfrm>
            <a:off x="2609851" y="1631156"/>
            <a:ext cx="4697413" cy="2486025"/>
            <a:chOff x="0" y="0"/>
            <a:chExt cx="2959" cy="2088"/>
          </a:xfrm>
        </p:grpSpPr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 rot="10800000">
              <a:off x="76" y="0"/>
              <a:ext cx="978" cy="1281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3" name="AutoShape 15"/>
            <p:cNvSpPr>
              <a:spLocks noChangeArrowheads="1"/>
            </p:cNvSpPr>
            <p:nvPr/>
          </p:nvSpPr>
          <p:spPr bwMode="auto">
            <a:xfrm>
              <a:off x="1816" y="943"/>
              <a:ext cx="1143" cy="114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4" name="AutoShape 16"/>
            <p:cNvSpPr>
              <a:spLocks noChangeArrowheads="1"/>
            </p:cNvSpPr>
            <p:nvPr/>
          </p:nvSpPr>
          <p:spPr bwMode="auto">
            <a:xfrm rot="1590605">
              <a:off x="1584" y="1153"/>
              <a:ext cx="510" cy="889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5" name="Rectangle 17"/>
            <p:cNvSpPr>
              <a:spLocks noChangeArrowheads="1"/>
            </p:cNvSpPr>
            <p:nvPr/>
          </p:nvSpPr>
          <p:spPr bwMode="auto">
            <a:xfrm rot="2904319">
              <a:off x="363" y="453"/>
              <a:ext cx="1700" cy="9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06" name="AutoShape 18"/>
            <p:cNvSpPr>
              <a:spLocks noChangeArrowheads="1"/>
            </p:cNvSpPr>
            <p:nvPr/>
          </p:nvSpPr>
          <p:spPr bwMode="auto">
            <a:xfrm rot="11692006">
              <a:off x="0" y="123"/>
              <a:ext cx="784" cy="537"/>
            </a:xfrm>
            <a:prstGeom prst="triangle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07" name="Group 19"/>
          <p:cNvGrpSpPr>
            <a:grpSpLocks/>
          </p:cNvGrpSpPr>
          <p:nvPr/>
        </p:nvGrpSpPr>
        <p:grpSpPr bwMode="auto">
          <a:xfrm>
            <a:off x="2216150" y="979885"/>
            <a:ext cx="6040438" cy="3759994"/>
            <a:chOff x="0" y="0"/>
            <a:chExt cx="3805" cy="3158"/>
          </a:xfrm>
        </p:grpSpPr>
        <p:sp>
          <p:nvSpPr>
            <p:cNvPr id="12308" name="Text Box 20"/>
            <p:cNvSpPr txBox="1">
              <a:spLocks noChangeArrowheads="1"/>
            </p:cNvSpPr>
            <p:nvPr/>
          </p:nvSpPr>
          <p:spPr bwMode="auto">
            <a:xfrm>
              <a:off x="0" y="2602"/>
              <a:ext cx="502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2309" name="Line 21"/>
            <p:cNvSpPr>
              <a:spLocks noChangeShapeType="1"/>
            </p:cNvSpPr>
            <p:nvPr/>
          </p:nvSpPr>
          <p:spPr bwMode="auto">
            <a:xfrm>
              <a:off x="335" y="125"/>
              <a:ext cx="0" cy="2778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Text Box 22"/>
            <p:cNvSpPr txBox="1">
              <a:spLocks noChangeArrowheads="1"/>
            </p:cNvSpPr>
            <p:nvPr/>
          </p:nvSpPr>
          <p:spPr bwMode="auto">
            <a:xfrm>
              <a:off x="3307" y="2594"/>
              <a:ext cx="49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2311" name="Text Box 23"/>
            <p:cNvSpPr txBox="1">
              <a:spLocks noChangeArrowheads="1"/>
            </p:cNvSpPr>
            <p:nvPr/>
          </p:nvSpPr>
          <p:spPr bwMode="auto">
            <a:xfrm>
              <a:off x="392" y="0"/>
              <a:ext cx="502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12312" name="Line 24"/>
            <p:cNvSpPr>
              <a:spLocks noChangeShapeType="1"/>
            </p:cNvSpPr>
            <p:nvPr/>
          </p:nvSpPr>
          <p:spPr bwMode="auto">
            <a:xfrm>
              <a:off x="78" y="2624"/>
              <a:ext cx="3447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13" name="Group 25"/>
          <p:cNvGrpSpPr>
            <a:grpSpLocks/>
          </p:cNvGrpSpPr>
          <p:nvPr/>
        </p:nvGrpSpPr>
        <p:grpSpPr bwMode="auto">
          <a:xfrm>
            <a:off x="3203575" y="1131094"/>
            <a:ext cx="2808288" cy="1176337"/>
            <a:chOff x="0" y="-2"/>
            <a:chExt cx="1769" cy="988"/>
          </a:xfrm>
        </p:grpSpPr>
        <p:sp>
          <p:nvSpPr>
            <p:cNvPr id="12314" name="Text Box 26"/>
            <p:cNvSpPr txBox="1">
              <a:spLocks noChangeArrowheads="1"/>
            </p:cNvSpPr>
            <p:nvPr/>
          </p:nvSpPr>
          <p:spPr bwMode="auto">
            <a:xfrm>
              <a:off x="0" y="185"/>
              <a:ext cx="1078" cy="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800" dirty="0" smtClean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最优解，</a:t>
              </a:r>
              <a:endParaRPr 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最小值</a:t>
              </a:r>
              <a:r>
                <a:rPr lang="zh-CN" alt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16.</a:t>
              </a:r>
            </a:p>
          </p:txBody>
        </p:sp>
        <p:graphicFrame>
          <p:nvGraphicFramePr>
            <p:cNvPr id="12315" name="Object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13194898"/>
                </p:ext>
              </p:extLst>
            </p:nvPr>
          </p:nvGraphicFramePr>
          <p:xfrm>
            <a:off x="953" y="-2"/>
            <a:ext cx="816" cy="7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92" name="Equation" r:id="rId3" imgW="419235" imgH="381152" progId="Equation.DSMT4">
                    <p:embed/>
                  </p:oleObj>
                </mc:Choice>
                <mc:Fallback>
                  <p:oleObj name="Equation" r:id="rId3" imgW="419235" imgH="38115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3" y="-2"/>
                          <a:ext cx="816" cy="7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316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308740"/>
              </p:ext>
            </p:extLst>
          </p:nvPr>
        </p:nvGraphicFramePr>
        <p:xfrm>
          <a:off x="6508750" y="1815703"/>
          <a:ext cx="2635250" cy="2051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3" r:id="rId5" imgW="952404" imgH="1041265" progId="Equation.DSMT4">
                  <p:embed/>
                </p:oleObj>
              </mc:Choice>
              <mc:Fallback>
                <p:oleObj r:id="rId5" imgW="952404" imgH="104126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0" y="1815703"/>
                        <a:ext cx="2635250" cy="20514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7" name="Line 29"/>
          <p:cNvSpPr>
            <a:spLocks noChangeShapeType="1"/>
          </p:cNvSpPr>
          <p:nvPr/>
        </p:nvSpPr>
        <p:spPr bwMode="auto">
          <a:xfrm>
            <a:off x="1042989" y="1977629"/>
            <a:ext cx="2232025" cy="2863453"/>
          </a:xfrm>
          <a:prstGeom prst="line">
            <a:avLst/>
          </a:prstGeom>
          <a:noFill/>
          <a:ln w="38100" cmpd="sng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318" name="Group 30"/>
          <p:cNvGrpSpPr>
            <a:grpSpLocks/>
          </p:cNvGrpSpPr>
          <p:nvPr/>
        </p:nvGrpSpPr>
        <p:grpSpPr bwMode="auto">
          <a:xfrm>
            <a:off x="1" y="1491854"/>
            <a:ext cx="3275013" cy="3349228"/>
            <a:chOff x="0" y="0"/>
            <a:chExt cx="2063" cy="2813"/>
          </a:xfrm>
        </p:grpSpPr>
        <p:sp>
          <p:nvSpPr>
            <p:cNvPr id="12319" name="Line 31"/>
            <p:cNvSpPr>
              <a:spLocks noChangeShapeType="1"/>
            </p:cNvSpPr>
            <p:nvPr/>
          </p:nvSpPr>
          <p:spPr bwMode="auto">
            <a:xfrm>
              <a:off x="657" y="408"/>
              <a:ext cx="1406" cy="2405"/>
            </a:xfrm>
            <a:prstGeom prst="line">
              <a:avLst/>
            </a:prstGeom>
            <a:noFill/>
            <a:ln w="38100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20" name="Text Box 32"/>
            <p:cNvSpPr txBox="1">
              <a:spLocks noChangeArrowheads="1"/>
            </p:cNvSpPr>
            <p:nvPr/>
          </p:nvSpPr>
          <p:spPr bwMode="auto">
            <a:xfrm>
              <a:off x="0" y="0"/>
              <a:ext cx="1927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28</a:t>
              </a:r>
              <a:r>
                <a:rPr lang="zh-CN" altLang="zh-CN" sz="2800" i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21</a:t>
              </a:r>
              <a:r>
                <a:rPr lang="zh-CN" altLang="zh-CN" sz="2800" i="1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altLang="zh-CN" sz="2800" dirty="0">
                  <a:solidFill>
                    <a:schemeClr val="tx2">
                      <a:lumMod val="50000"/>
                      <a:lumOff val="50000"/>
                    </a:schemeClr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</a:t>
              </a:r>
            </a:p>
          </p:txBody>
        </p:sp>
      </p:grpSp>
      <p:grpSp>
        <p:nvGrpSpPr>
          <p:cNvPr id="12321" name="Group 33"/>
          <p:cNvGrpSpPr>
            <a:grpSpLocks/>
          </p:cNvGrpSpPr>
          <p:nvPr/>
        </p:nvGrpSpPr>
        <p:grpSpPr bwMode="auto">
          <a:xfrm>
            <a:off x="2987676" y="2076450"/>
            <a:ext cx="931863" cy="522685"/>
            <a:chOff x="0" y="0"/>
            <a:chExt cx="587" cy="439"/>
          </a:xfrm>
        </p:grpSpPr>
        <p:sp>
          <p:nvSpPr>
            <p:cNvPr id="12322" name="Text Box 34"/>
            <p:cNvSpPr txBox="1">
              <a:spLocks noChangeArrowheads="1"/>
            </p:cNvSpPr>
            <p:nvPr/>
          </p:nvSpPr>
          <p:spPr bwMode="auto">
            <a:xfrm>
              <a:off x="88" y="0"/>
              <a:ext cx="49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2323" name="Oval 35"/>
            <p:cNvSpPr>
              <a:spLocks noChangeArrowheads="1"/>
            </p:cNvSpPr>
            <p:nvPr/>
          </p:nvSpPr>
          <p:spPr bwMode="auto">
            <a:xfrm>
              <a:off x="0" y="189"/>
              <a:ext cx="90" cy="90"/>
            </a:xfrm>
            <a:prstGeom prst="ellipse">
              <a:avLst/>
            </a:prstGeom>
            <a:solidFill>
              <a:srgbClr val="FF0000"/>
            </a:solidFill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44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0.13785 -0.1101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900" y="-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7" grpId="0" animBg="1"/>
      <p:bldP spid="1231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1205339"/>
            <a:ext cx="8675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上述分析得出什么结论？ 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8237" y="2283718"/>
            <a:ext cx="84604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每天食用食物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约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143g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，食物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约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571g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，不仅能够满足日常饮食要求，同时使花费最低，且最小花费为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49300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380570"/>
              </p:ext>
            </p:extLst>
          </p:nvPr>
        </p:nvGraphicFramePr>
        <p:xfrm>
          <a:off x="3419475" y="1"/>
          <a:ext cx="723900" cy="3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1" r:id="rId3" imgW="723903" imgH="520791" progId="Equation.DSMT4">
                  <p:embed/>
                </p:oleObj>
              </mc:Choice>
              <mc:Fallback>
                <p:oleObj r:id="rId3" imgW="723903" imgH="5207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"/>
                        <a:ext cx="723900" cy="392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51470"/>
            <a:ext cx="91440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探究（二）：产品数量控制问题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67463" y="717905"/>
            <a:ext cx="876776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【</a:t>
            </a:r>
            <a:r>
              <a:rPr 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背景材料</a:t>
            </a:r>
            <a:r>
              <a:rPr lang="zh-CN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】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要将两种大小不同的钢板截成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三种规格，每张钢板可同时截得三种规格的小钢板的块数如下表所示： </a:t>
            </a:r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215901" y="1923678"/>
            <a:ext cx="8532813" cy="1435090"/>
            <a:chOff x="0" y="0"/>
            <a:chExt cx="5375" cy="1089"/>
          </a:xfrm>
        </p:grpSpPr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>
              <a:off x="4058" y="815"/>
              <a:ext cx="1317" cy="274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3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8" name="Rectangle 12"/>
            <p:cNvSpPr>
              <a:spLocks noChangeArrowheads="1"/>
            </p:cNvSpPr>
            <p:nvPr/>
          </p:nvSpPr>
          <p:spPr bwMode="auto">
            <a:xfrm>
              <a:off x="2742" y="815"/>
              <a:ext cx="1316" cy="274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2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1640" y="815"/>
              <a:ext cx="1102" cy="274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0" name="Rectangle 14"/>
            <p:cNvSpPr>
              <a:spLocks noChangeArrowheads="1"/>
            </p:cNvSpPr>
            <p:nvPr/>
          </p:nvSpPr>
          <p:spPr bwMode="auto">
            <a:xfrm>
              <a:off x="0" y="815"/>
              <a:ext cx="1640" cy="274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第二种钢板</a:t>
              </a:r>
              <a:endParaRPr 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Rectangle 15"/>
            <p:cNvSpPr>
              <a:spLocks noChangeArrowheads="1"/>
            </p:cNvSpPr>
            <p:nvPr/>
          </p:nvSpPr>
          <p:spPr bwMode="auto">
            <a:xfrm>
              <a:off x="4058" y="539"/>
              <a:ext cx="1317" cy="276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2" name="Rectangle 16"/>
            <p:cNvSpPr>
              <a:spLocks noChangeArrowheads="1"/>
            </p:cNvSpPr>
            <p:nvPr/>
          </p:nvSpPr>
          <p:spPr bwMode="auto">
            <a:xfrm>
              <a:off x="2742" y="539"/>
              <a:ext cx="1316" cy="276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Rectangle 17"/>
            <p:cNvSpPr>
              <a:spLocks noChangeArrowheads="1"/>
            </p:cNvSpPr>
            <p:nvPr/>
          </p:nvSpPr>
          <p:spPr bwMode="auto">
            <a:xfrm>
              <a:off x="1640" y="539"/>
              <a:ext cx="1102" cy="276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2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Rectangle 18"/>
            <p:cNvSpPr>
              <a:spLocks noChangeArrowheads="1"/>
            </p:cNvSpPr>
            <p:nvPr/>
          </p:nvSpPr>
          <p:spPr bwMode="auto">
            <a:xfrm>
              <a:off x="0" y="539"/>
              <a:ext cx="1640" cy="276"/>
            </a:xfrm>
            <a:prstGeom prst="rect">
              <a:avLst/>
            </a:prstGeom>
            <a:noFill/>
            <a:ln w="9525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第一种钢板</a:t>
              </a:r>
              <a:endParaRPr 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5" name="Rectangle 19"/>
            <p:cNvSpPr>
              <a:spLocks noChangeArrowheads="1"/>
            </p:cNvSpPr>
            <p:nvPr/>
          </p:nvSpPr>
          <p:spPr bwMode="auto">
            <a:xfrm>
              <a:off x="4037" y="0"/>
              <a:ext cx="1317" cy="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C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6" name="Rectangle 20"/>
            <p:cNvSpPr>
              <a:spLocks noChangeArrowheads="1"/>
            </p:cNvSpPr>
            <p:nvPr/>
          </p:nvSpPr>
          <p:spPr bwMode="auto">
            <a:xfrm>
              <a:off x="2722" y="0"/>
              <a:ext cx="1316" cy="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7" name="Rectangle 21"/>
            <p:cNvSpPr>
              <a:spLocks noChangeArrowheads="1"/>
            </p:cNvSpPr>
            <p:nvPr/>
          </p:nvSpPr>
          <p:spPr bwMode="auto">
            <a:xfrm>
              <a:off x="1633" y="0"/>
              <a:ext cx="1102" cy="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0" y="1089"/>
              <a:ext cx="5375" cy="0"/>
            </a:xfrm>
            <a:prstGeom prst="line">
              <a:avLst/>
            </a:prstGeom>
            <a:noFill/>
            <a:ln w="127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>
              <a:off x="0" y="136"/>
              <a:ext cx="0" cy="953"/>
            </a:xfrm>
            <a:prstGeom prst="line">
              <a:avLst/>
            </a:prstGeom>
            <a:noFill/>
            <a:ln w="127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0" name="Line 24"/>
            <p:cNvSpPr>
              <a:spLocks noChangeShapeType="1"/>
            </p:cNvSpPr>
            <p:nvPr/>
          </p:nvSpPr>
          <p:spPr bwMode="auto">
            <a:xfrm>
              <a:off x="5353" y="136"/>
              <a:ext cx="22" cy="953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1" name="Line 25"/>
            <p:cNvSpPr>
              <a:spLocks noChangeShapeType="1"/>
            </p:cNvSpPr>
            <p:nvPr/>
          </p:nvSpPr>
          <p:spPr bwMode="auto">
            <a:xfrm>
              <a:off x="0" y="539"/>
              <a:ext cx="5375" cy="0"/>
            </a:xfrm>
            <a:prstGeom prst="line">
              <a:avLst/>
            </a:prstGeom>
            <a:noFill/>
            <a:ln w="127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2" name="Line 26"/>
            <p:cNvSpPr>
              <a:spLocks noChangeShapeType="1"/>
            </p:cNvSpPr>
            <p:nvPr/>
          </p:nvSpPr>
          <p:spPr bwMode="auto">
            <a:xfrm>
              <a:off x="1633" y="136"/>
              <a:ext cx="7" cy="953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3" name="Line 27"/>
            <p:cNvSpPr>
              <a:spLocks noChangeShapeType="1"/>
            </p:cNvSpPr>
            <p:nvPr/>
          </p:nvSpPr>
          <p:spPr bwMode="auto">
            <a:xfrm>
              <a:off x="2722" y="136"/>
              <a:ext cx="20" cy="953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>
              <a:off x="4037" y="136"/>
              <a:ext cx="21" cy="953"/>
            </a:xfrm>
            <a:prstGeom prst="line">
              <a:avLst/>
            </a:prstGeom>
            <a:noFill/>
            <a:ln w="28575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>
              <a:off x="0" y="815"/>
              <a:ext cx="5375" cy="0"/>
            </a:xfrm>
            <a:prstGeom prst="line">
              <a:avLst/>
            </a:prstGeom>
            <a:noFill/>
            <a:ln w="127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>
              <a:off x="0" y="136"/>
              <a:ext cx="5353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67" name="Text Box 31"/>
          <p:cNvSpPr txBox="1">
            <a:spLocks noChangeArrowheads="1"/>
          </p:cNvSpPr>
          <p:nvPr/>
        </p:nvSpPr>
        <p:spPr bwMode="auto">
          <a:xfrm>
            <a:off x="122800" y="3579862"/>
            <a:ext cx="903605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生产中需要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三种规格的成品分别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27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块，问分别截这两种钢板各多少张，才能使所用钢板张数最小？ </a:t>
            </a:r>
          </a:p>
        </p:txBody>
      </p:sp>
    </p:spTree>
    <p:extLst>
      <p:ext uri="{BB962C8B-B14F-4D97-AF65-F5344CB8AC3E}">
        <p14:creationId xmlns:p14="http://schemas.microsoft.com/office/powerpoint/2010/main" val="42553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73264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设用第一种钢板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张，第二种钢板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张，则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满足的约束条件是什么？目标函数是什么？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96724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5364" name="Group 4"/>
          <p:cNvGrpSpPr>
            <a:grpSpLocks/>
          </p:cNvGrpSpPr>
          <p:nvPr/>
        </p:nvGrpSpPr>
        <p:grpSpPr bwMode="auto">
          <a:xfrm>
            <a:off x="323851" y="1746771"/>
            <a:ext cx="5281613" cy="2193131"/>
            <a:chOff x="0" y="0"/>
            <a:chExt cx="3327" cy="1842"/>
          </a:xfrm>
        </p:grpSpPr>
        <p:graphicFrame>
          <p:nvGraphicFramePr>
            <p:cNvPr id="1536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23813931"/>
                </p:ext>
              </p:extLst>
            </p:nvPr>
          </p:nvGraphicFramePr>
          <p:xfrm>
            <a:off x="1542" y="0"/>
            <a:ext cx="1785" cy="18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25" name="Equation" r:id="rId3" imgW="888840" imgH="914400" progId="Equation.DSMT4">
                    <p:embed/>
                  </p:oleObj>
                </mc:Choice>
                <mc:Fallback>
                  <p:oleObj name="Equation" r:id="rId3" imgW="888840" imgH="914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2" y="0"/>
                          <a:ext cx="1785" cy="18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66" name="Text Box 6"/>
            <p:cNvSpPr txBox="1">
              <a:spLocks noChangeArrowheads="1"/>
            </p:cNvSpPr>
            <p:nvPr/>
          </p:nvSpPr>
          <p:spPr bwMode="auto">
            <a:xfrm>
              <a:off x="0" y="635"/>
              <a:ext cx="176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约束条件：</a:t>
              </a:r>
            </a:p>
          </p:txBody>
        </p:sp>
      </p:grp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323850" y="4083844"/>
            <a:ext cx="4535488" cy="522685"/>
            <a:chOff x="0" y="0"/>
            <a:chExt cx="2857" cy="439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1179" y="0"/>
              <a:ext cx="1678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. </a:t>
              </a:r>
            </a:p>
          </p:txBody>
        </p:sp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0" y="0"/>
              <a:ext cx="1179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目标函数：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858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79388" y="4083844"/>
            <a:ext cx="89646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在可行域内取与点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最临近的整点，并比较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值的大小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最优解（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）和（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87794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07950" y="33338"/>
            <a:ext cx="90360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作可行域，如何确定最优解？</a:t>
            </a:r>
          </a:p>
        </p:txBody>
      </p:sp>
      <p:grpSp>
        <p:nvGrpSpPr>
          <p:cNvPr id="16389" name="Group 5"/>
          <p:cNvGrpSpPr>
            <a:grpSpLocks/>
          </p:cNvGrpSpPr>
          <p:nvPr/>
        </p:nvGrpSpPr>
        <p:grpSpPr bwMode="auto">
          <a:xfrm>
            <a:off x="2555876" y="608410"/>
            <a:ext cx="5573713" cy="3402806"/>
            <a:chOff x="0" y="0"/>
            <a:chExt cx="3511" cy="2858"/>
          </a:xfrm>
        </p:grpSpPr>
        <p:sp>
          <p:nvSpPr>
            <p:cNvPr id="16390" name="Text Box 6"/>
            <p:cNvSpPr txBox="1">
              <a:spLocks noChangeArrowheads="1"/>
            </p:cNvSpPr>
            <p:nvPr/>
          </p:nvSpPr>
          <p:spPr bwMode="auto">
            <a:xfrm>
              <a:off x="3103" y="2467"/>
              <a:ext cx="40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grpSp>
          <p:nvGrpSpPr>
            <p:cNvPr id="16391" name="Group 7"/>
            <p:cNvGrpSpPr>
              <a:grpSpLocks/>
            </p:cNvGrpSpPr>
            <p:nvPr/>
          </p:nvGrpSpPr>
          <p:grpSpPr bwMode="auto">
            <a:xfrm>
              <a:off x="0" y="0"/>
              <a:ext cx="3266" cy="2858"/>
              <a:chOff x="0" y="0"/>
              <a:chExt cx="3266" cy="2858"/>
            </a:xfrm>
          </p:grpSpPr>
          <p:sp>
            <p:nvSpPr>
              <p:cNvPr id="16392" name="Text Box 8"/>
              <p:cNvSpPr txBox="1">
                <a:spLocks noChangeArrowheads="1"/>
              </p:cNvSpPr>
              <p:nvPr/>
            </p:nvSpPr>
            <p:spPr bwMode="auto">
              <a:xfrm>
                <a:off x="13" y="2465"/>
                <a:ext cx="395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16393" name="Line 9"/>
              <p:cNvSpPr>
                <a:spLocks noChangeShapeType="1"/>
              </p:cNvSpPr>
              <p:nvPr/>
            </p:nvSpPr>
            <p:spPr bwMode="auto">
              <a:xfrm>
                <a:off x="0" y="2504"/>
                <a:ext cx="3266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Line 10"/>
              <p:cNvSpPr>
                <a:spLocks noChangeShapeType="1"/>
              </p:cNvSpPr>
              <p:nvPr/>
            </p:nvSpPr>
            <p:spPr bwMode="auto">
              <a:xfrm flipH="1">
                <a:off x="348" y="136"/>
                <a:ext cx="15" cy="263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5" name="Text Box 11"/>
              <p:cNvSpPr txBox="1">
                <a:spLocks noChangeArrowheads="1"/>
              </p:cNvSpPr>
              <p:nvPr/>
            </p:nvSpPr>
            <p:spPr bwMode="auto">
              <a:xfrm>
                <a:off x="363" y="0"/>
                <a:ext cx="411" cy="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</p:grpSp>
      </p:grpSp>
      <p:grpSp>
        <p:nvGrpSpPr>
          <p:cNvPr id="16396" name="Group 12"/>
          <p:cNvGrpSpPr>
            <a:grpSpLocks/>
          </p:cNvGrpSpPr>
          <p:nvPr/>
        </p:nvGrpSpPr>
        <p:grpSpPr bwMode="auto">
          <a:xfrm>
            <a:off x="827088" y="2400300"/>
            <a:ext cx="5268912" cy="1323975"/>
            <a:chOff x="0" y="0"/>
            <a:chExt cx="3319" cy="1112"/>
          </a:xfrm>
        </p:grpSpPr>
        <p:sp>
          <p:nvSpPr>
            <p:cNvPr id="16397" name="Text Box 13"/>
            <p:cNvSpPr txBox="1">
              <a:spLocks noChangeArrowheads="1"/>
            </p:cNvSpPr>
            <p:nvPr/>
          </p:nvSpPr>
          <p:spPr bwMode="auto">
            <a:xfrm>
              <a:off x="0" y="11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27</a:t>
              </a:r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>
              <a:off x="1144" y="0"/>
              <a:ext cx="2175" cy="1112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9" name="Group 15"/>
          <p:cNvGrpSpPr>
            <a:grpSpLocks/>
          </p:cNvGrpSpPr>
          <p:nvPr/>
        </p:nvGrpSpPr>
        <p:grpSpPr bwMode="auto">
          <a:xfrm>
            <a:off x="2627314" y="2301479"/>
            <a:ext cx="3940175" cy="2049065"/>
            <a:chOff x="0" y="0"/>
            <a:chExt cx="2482" cy="1721"/>
          </a:xfrm>
        </p:grpSpPr>
        <p:sp>
          <p:nvSpPr>
            <p:cNvPr id="16400" name="Text Box 16"/>
            <p:cNvSpPr txBox="1">
              <a:spLocks noChangeArrowheads="1"/>
            </p:cNvSpPr>
            <p:nvPr/>
          </p:nvSpPr>
          <p:spPr bwMode="auto">
            <a:xfrm>
              <a:off x="976" y="1165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18</a:t>
              </a:r>
            </a:p>
          </p:txBody>
        </p:sp>
        <p:sp>
          <p:nvSpPr>
            <p:cNvPr id="16401" name="Line 17"/>
            <p:cNvSpPr>
              <a:spLocks noChangeShapeType="1"/>
            </p:cNvSpPr>
            <p:nvPr/>
          </p:nvSpPr>
          <p:spPr bwMode="auto">
            <a:xfrm>
              <a:off x="0" y="0"/>
              <a:ext cx="1673" cy="129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640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193371"/>
              </p:ext>
            </p:extLst>
          </p:nvPr>
        </p:nvGraphicFramePr>
        <p:xfrm>
          <a:off x="6156325" y="661988"/>
          <a:ext cx="2522538" cy="194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r:id="rId3" imgW="889317" imgH="914717" progId="Equation.DSMT4">
                  <p:embed/>
                </p:oleObj>
              </mc:Choice>
              <mc:Fallback>
                <p:oleObj r:id="rId3" imgW="889317" imgH="9147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661988"/>
                        <a:ext cx="2522538" cy="1944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03" name="Group 19"/>
          <p:cNvGrpSpPr>
            <a:grpSpLocks/>
          </p:cNvGrpSpPr>
          <p:nvPr/>
        </p:nvGrpSpPr>
        <p:grpSpPr bwMode="auto">
          <a:xfrm>
            <a:off x="3071813" y="1202531"/>
            <a:ext cx="3905250" cy="2677716"/>
            <a:chOff x="0" y="0"/>
            <a:chExt cx="2460" cy="2249"/>
          </a:xfrm>
        </p:grpSpPr>
        <p:sp>
          <p:nvSpPr>
            <p:cNvPr id="16404" name="AutoShape 20"/>
            <p:cNvSpPr>
              <a:spLocks noChangeArrowheads="1"/>
            </p:cNvSpPr>
            <p:nvPr/>
          </p:nvSpPr>
          <p:spPr bwMode="auto">
            <a:xfrm>
              <a:off x="1689" y="861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5" name="AutoShape 21"/>
            <p:cNvSpPr>
              <a:spLocks noChangeArrowheads="1"/>
            </p:cNvSpPr>
            <p:nvPr/>
          </p:nvSpPr>
          <p:spPr bwMode="auto">
            <a:xfrm rot="10800000">
              <a:off x="927" y="843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6" name="AutoShape 22"/>
            <p:cNvSpPr>
              <a:spLocks noChangeArrowheads="1"/>
            </p:cNvSpPr>
            <p:nvPr/>
          </p:nvSpPr>
          <p:spPr bwMode="auto">
            <a:xfrm rot="9077794">
              <a:off x="709" y="1115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7" name="AutoShape 23"/>
            <p:cNvSpPr>
              <a:spLocks noChangeArrowheads="1"/>
            </p:cNvSpPr>
            <p:nvPr/>
          </p:nvSpPr>
          <p:spPr bwMode="auto">
            <a:xfrm rot="5400000">
              <a:off x="218" y="-181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8" name="AutoShape 24"/>
            <p:cNvSpPr>
              <a:spLocks noChangeArrowheads="1"/>
            </p:cNvSpPr>
            <p:nvPr/>
          </p:nvSpPr>
          <p:spPr bwMode="auto">
            <a:xfrm rot="4034905">
              <a:off x="374" y="246"/>
              <a:ext cx="507" cy="107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09" name="AutoShape 25"/>
            <p:cNvSpPr>
              <a:spLocks noChangeArrowheads="1"/>
            </p:cNvSpPr>
            <p:nvPr/>
          </p:nvSpPr>
          <p:spPr bwMode="auto">
            <a:xfrm rot="1550774">
              <a:off x="329" y="717"/>
              <a:ext cx="771" cy="72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0" name="AutoShape 26"/>
            <p:cNvSpPr>
              <a:spLocks noChangeArrowheads="1"/>
            </p:cNvSpPr>
            <p:nvPr/>
          </p:nvSpPr>
          <p:spPr bwMode="auto">
            <a:xfrm rot="15190933">
              <a:off x="419" y="-232"/>
              <a:ext cx="377" cy="121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1" name="Oval 27"/>
            <p:cNvSpPr>
              <a:spLocks noChangeArrowheads="1"/>
            </p:cNvSpPr>
            <p:nvPr/>
          </p:nvSpPr>
          <p:spPr bwMode="auto">
            <a:xfrm>
              <a:off x="582" y="363"/>
              <a:ext cx="907" cy="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2" name="AutoShape 28"/>
            <p:cNvSpPr>
              <a:spLocks noChangeArrowheads="1"/>
            </p:cNvSpPr>
            <p:nvPr/>
          </p:nvSpPr>
          <p:spPr bwMode="auto">
            <a:xfrm rot="8871630">
              <a:off x="754" y="136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413" name="Line 29"/>
          <p:cNvSpPr>
            <a:spLocks noChangeShapeType="1"/>
          </p:cNvSpPr>
          <p:nvPr/>
        </p:nvSpPr>
        <p:spPr bwMode="auto">
          <a:xfrm>
            <a:off x="1604964" y="2184797"/>
            <a:ext cx="1944687" cy="1837134"/>
          </a:xfrm>
          <a:prstGeom prst="line">
            <a:avLst/>
          </a:prstGeom>
          <a:noFill/>
          <a:ln w="38100" cmpd="sng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414" name="Group 30"/>
          <p:cNvGrpSpPr>
            <a:grpSpLocks/>
          </p:cNvGrpSpPr>
          <p:nvPr/>
        </p:nvGrpSpPr>
        <p:grpSpPr bwMode="auto">
          <a:xfrm>
            <a:off x="371476" y="1559719"/>
            <a:ext cx="3184525" cy="2465785"/>
            <a:chOff x="0" y="0"/>
            <a:chExt cx="2006" cy="2071"/>
          </a:xfrm>
        </p:grpSpPr>
        <p:sp>
          <p:nvSpPr>
            <p:cNvPr id="16415" name="Line 31"/>
            <p:cNvSpPr>
              <a:spLocks noChangeShapeType="1"/>
            </p:cNvSpPr>
            <p:nvPr/>
          </p:nvSpPr>
          <p:spPr bwMode="auto">
            <a:xfrm>
              <a:off x="781" y="528"/>
              <a:ext cx="1225" cy="1543"/>
            </a:xfrm>
            <a:prstGeom prst="line">
              <a:avLst/>
            </a:prstGeom>
            <a:noFill/>
            <a:ln w="38100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16" name="Text Box 32"/>
            <p:cNvSpPr txBox="1">
              <a:spLocks noChangeArrowheads="1"/>
            </p:cNvSpPr>
            <p:nvPr/>
          </p:nvSpPr>
          <p:spPr bwMode="auto">
            <a:xfrm>
              <a:off x="0" y="0"/>
              <a:ext cx="1292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=0 </a:t>
              </a:r>
            </a:p>
          </p:txBody>
        </p:sp>
      </p:grp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0" y="216726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6418" name="Group 34"/>
          <p:cNvGrpSpPr>
            <a:grpSpLocks/>
          </p:cNvGrpSpPr>
          <p:nvPr/>
        </p:nvGrpSpPr>
        <p:grpSpPr bwMode="auto">
          <a:xfrm>
            <a:off x="539751" y="951310"/>
            <a:ext cx="3630613" cy="3064669"/>
            <a:chOff x="0" y="0"/>
            <a:chExt cx="2287" cy="2574"/>
          </a:xfrm>
        </p:grpSpPr>
        <p:sp>
          <p:nvSpPr>
            <p:cNvPr id="16419" name="Text Box 35"/>
            <p:cNvSpPr txBox="1">
              <a:spLocks noChangeArrowheads="1"/>
            </p:cNvSpPr>
            <p:nvPr/>
          </p:nvSpPr>
          <p:spPr bwMode="auto">
            <a:xfrm>
              <a:off x="0" y="0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15</a:t>
              </a:r>
            </a:p>
          </p:txBody>
        </p:sp>
        <p:sp>
          <p:nvSpPr>
            <p:cNvPr id="16420" name="Line 36"/>
            <p:cNvSpPr>
              <a:spLocks noChangeShapeType="1"/>
            </p:cNvSpPr>
            <p:nvPr/>
          </p:nvSpPr>
          <p:spPr bwMode="auto">
            <a:xfrm>
              <a:off x="1450" y="537"/>
              <a:ext cx="837" cy="203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421" name="Group 37"/>
          <p:cNvGrpSpPr>
            <a:grpSpLocks/>
          </p:cNvGrpSpPr>
          <p:nvPr/>
        </p:nvGrpSpPr>
        <p:grpSpPr bwMode="auto">
          <a:xfrm>
            <a:off x="3362325" y="2302669"/>
            <a:ext cx="1784350" cy="659606"/>
            <a:chOff x="0" y="0"/>
            <a:chExt cx="1124" cy="554"/>
          </a:xfrm>
        </p:grpSpPr>
        <p:grpSp>
          <p:nvGrpSpPr>
            <p:cNvPr id="16422" name="Group 38"/>
            <p:cNvGrpSpPr>
              <a:grpSpLocks/>
            </p:cNvGrpSpPr>
            <p:nvPr/>
          </p:nvGrpSpPr>
          <p:grpSpPr bwMode="auto">
            <a:xfrm>
              <a:off x="0" y="90"/>
              <a:ext cx="587" cy="439"/>
              <a:chOff x="0" y="0"/>
              <a:chExt cx="587" cy="439"/>
            </a:xfrm>
          </p:grpSpPr>
          <p:sp>
            <p:nvSpPr>
              <p:cNvPr id="16423" name="Text Box 39"/>
              <p:cNvSpPr txBox="1">
                <a:spLocks noChangeArrowheads="1"/>
              </p:cNvSpPr>
              <p:nvPr/>
            </p:nvSpPr>
            <p:spPr bwMode="auto">
              <a:xfrm>
                <a:off x="88" y="0"/>
                <a:ext cx="499" cy="4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  <p:sp>
            <p:nvSpPr>
              <p:cNvPr id="16424" name="Oval 40"/>
              <p:cNvSpPr>
                <a:spLocks noChangeArrowheads="1"/>
              </p:cNvSpPr>
              <p:nvPr/>
            </p:nvSpPr>
            <p:spPr bwMode="auto">
              <a:xfrm>
                <a:off x="0" y="189"/>
                <a:ext cx="90" cy="90"/>
              </a:xfrm>
              <a:prstGeom prst="ellipse">
                <a:avLst/>
              </a:prstGeom>
              <a:solidFill>
                <a:srgbClr val="FF0000"/>
              </a:solidFill>
              <a:ln w="9525" cmpd="sng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aphicFrame>
          <p:nvGraphicFramePr>
            <p:cNvPr id="16425" name="Object 41"/>
            <p:cNvGraphicFramePr>
              <a:graphicFrameLocks noChangeAspect="1"/>
            </p:cNvGraphicFramePr>
            <p:nvPr/>
          </p:nvGraphicFramePr>
          <p:xfrm>
            <a:off x="307" y="0"/>
            <a:ext cx="817" cy="5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65" r:id="rId5" imgW="559117" imgH="381317" progId="Equation.DSMT4">
                    <p:embed/>
                  </p:oleObj>
                </mc:Choice>
                <mc:Fallback>
                  <p:oleObj r:id="rId5" imgW="559117" imgH="3813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7" y="0"/>
                          <a:ext cx="817" cy="5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3512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13941 -0.002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7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413" grpId="0" animBg="1"/>
      <p:bldP spid="164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885949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如何回答原来的问题？ 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0" y="2955597"/>
            <a:ext cx="89281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结论：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截第一种钢板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张，第二种钢板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9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张，或截第一种钢板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张，第二种钢板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8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张，才能使所用钢板张数最小，且两种截法都至少要两种钢板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12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张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421363"/>
            <a:ext cx="6985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最优解：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9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）和（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8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</a:p>
        </p:txBody>
      </p:sp>
      <p:grpSp>
        <p:nvGrpSpPr>
          <p:cNvPr id="17413" name="Group 5"/>
          <p:cNvGrpSpPr>
            <a:grpSpLocks/>
          </p:cNvGrpSpPr>
          <p:nvPr/>
        </p:nvGrpSpPr>
        <p:grpSpPr bwMode="auto">
          <a:xfrm>
            <a:off x="0" y="2253803"/>
            <a:ext cx="4572000" cy="528638"/>
            <a:chOff x="0" y="0"/>
            <a:chExt cx="2880" cy="444"/>
          </a:xfrm>
        </p:grpSpPr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1202" y="5"/>
              <a:ext cx="1678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z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＝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＋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. </a:t>
              </a: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156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itchFamily="2" charset="-122"/>
                </a:rPr>
                <a:t>目标函数：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98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" y="51470"/>
            <a:ext cx="183569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理论迁移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206249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92365" y="843558"/>
            <a:ext cx="889248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  一个化肥厂生产甲、乙两种混合肥料，生产1车皮甲种肥料的主要原料是磷酸盐4t、硝酸盐18t；生产1车皮乙种肥料需要的主要原料是磷酸盐1t、硝酸盐15t.现库存磷酸盐10t、硝酸盐66t.若生产1车皮甲种肥料，产生的利润为10 000元；生产1车皮乙种肥料，产生的利润为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5000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元，那么分别生产甲、乙两种肥料各多少车皮，能够产生最大的利润？</a:t>
            </a:r>
          </a:p>
        </p:txBody>
      </p:sp>
    </p:spTree>
    <p:extLst>
      <p:ext uri="{BB962C8B-B14F-4D97-AF65-F5344CB8AC3E}">
        <p14:creationId xmlns:p14="http://schemas.microsoft.com/office/powerpoint/2010/main" val="193218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196724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92365" y="596087"/>
            <a:ext cx="89122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设生产甲、乙两种混合肥料的车皮数分别为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，产生的利润为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万元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84022"/>
              </p:ext>
            </p:extLst>
          </p:nvPr>
        </p:nvGraphicFramePr>
        <p:xfrm>
          <a:off x="5508626" y="1221581"/>
          <a:ext cx="2447925" cy="149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3" r:id="rId3" imgW="876237" imgH="711208" progId="Equation.DSMT4">
                  <p:embed/>
                </p:oleObj>
              </mc:Choice>
              <mc:Fallback>
                <p:oleObj r:id="rId3" imgW="876237" imgH="71120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626" y="1221581"/>
                        <a:ext cx="2447925" cy="149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50826" y="4192192"/>
            <a:ext cx="615905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最优解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），最大利润为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651500" y="2787254"/>
            <a:ext cx="186942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r>
              <a:rPr lang="zh-CN" altLang="zh-CN" sz="28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1493839" y="1166813"/>
            <a:ext cx="3367087" cy="2619375"/>
            <a:chOff x="0" y="0"/>
            <a:chExt cx="2121" cy="2200"/>
          </a:xfrm>
        </p:grpSpPr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V="1">
              <a:off x="0" y="1723"/>
              <a:ext cx="1956" cy="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541" y="122"/>
              <a:ext cx="0" cy="2078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Text Box 10"/>
            <p:cNvSpPr txBox="1">
              <a:spLocks noChangeArrowheads="1"/>
            </p:cNvSpPr>
            <p:nvPr/>
          </p:nvSpPr>
          <p:spPr bwMode="auto">
            <a:xfrm>
              <a:off x="1769" y="1361"/>
              <a:ext cx="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9467" name="Text Box 11"/>
            <p:cNvSpPr txBox="1">
              <a:spLocks noChangeArrowheads="1"/>
            </p:cNvSpPr>
            <p:nvPr/>
          </p:nvSpPr>
          <p:spPr bwMode="auto">
            <a:xfrm>
              <a:off x="589" y="0"/>
              <a:ext cx="424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19468" name="Text Box 12"/>
            <p:cNvSpPr txBox="1">
              <a:spLocks noChangeArrowheads="1"/>
            </p:cNvSpPr>
            <p:nvPr/>
          </p:nvSpPr>
          <p:spPr bwMode="auto">
            <a:xfrm>
              <a:off x="272" y="1679"/>
              <a:ext cx="27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</p:grpSp>
      <p:grpSp>
        <p:nvGrpSpPr>
          <p:cNvPr id="19469" name="Group 13"/>
          <p:cNvGrpSpPr>
            <a:grpSpLocks/>
          </p:cNvGrpSpPr>
          <p:nvPr/>
        </p:nvGrpSpPr>
        <p:grpSpPr bwMode="auto">
          <a:xfrm>
            <a:off x="1998664" y="2420541"/>
            <a:ext cx="3959225" cy="1501378"/>
            <a:chOff x="0" y="0"/>
            <a:chExt cx="2494" cy="1261"/>
          </a:xfrm>
        </p:grpSpPr>
        <p:sp>
          <p:nvSpPr>
            <p:cNvPr id="19470" name="Text Box 14"/>
            <p:cNvSpPr txBox="1">
              <a:spLocks noChangeArrowheads="1"/>
            </p:cNvSpPr>
            <p:nvPr/>
          </p:nvSpPr>
          <p:spPr bwMode="auto">
            <a:xfrm>
              <a:off x="1224" y="807"/>
              <a:ext cx="127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itchFamily="18" charset="0"/>
                  <a:ea typeface="宋体" pitchFamily="2" charset="-122"/>
                </a:rPr>
                <a:t>6</a:t>
              </a:r>
              <a:r>
                <a:rPr lang="zh-CN" altLang="zh-CN" sz="280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itchFamily="18" charset="0"/>
                  <a:ea typeface="宋体" pitchFamily="2" charset="-122"/>
                </a:rPr>
                <a:t>＋</a:t>
              </a:r>
              <a:r>
                <a:rPr lang="zh-CN" altLang="zh-CN" sz="2800" dirty="0">
                  <a:latin typeface="Times New Roman" pitchFamily="18" charset="0"/>
                  <a:ea typeface="宋体" pitchFamily="2" charset="-122"/>
                </a:rPr>
                <a:t>5</a:t>
              </a:r>
              <a:r>
                <a:rPr lang="zh-CN" altLang="zh-CN" sz="2800" i="1" dirty="0">
                  <a:latin typeface="Times New Roman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dirty="0">
                  <a:latin typeface="Times New Roman" pitchFamily="18" charset="0"/>
                  <a:ea typeface="宋体" pitchFamily="2" charset="-122"/>
                </a:rPr>
                <a:t>22</a:t>
              </a:r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0" y="0"/>
              <a:ext cx="1418" cy="78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2068513" y="1550194"/>
            <a:ext cx="2305050" cy="2478881"/>
            <a:chOff x="0" y="0"/>
            <a:chExt cx="1452" cy="2082"/>
          </a:xfrm>
        </p:grpSpPr>
        <p:sp>
          <p:nvSpPr>
            <p:cNvPr id="19473" name="Line 17"/>
            <p:cNvSpPr>
              <a:spLocks noChangeShapeType="1"/>
            </p:cNvSpPr>
            <p:nvPr/>
          </p:nvSpPr>
          <p:spPr bwMode="auto">
            <a:xfrm>
              <a:off x="0" y="0"/>
              <a:ext cx="944" cy="180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4" name="Text Box 18"/>
            <p:cNvSpPr txBox="1">
              <a:spLocks noChangeArrowheads="1"/>
            </p:cNvSpPr>
            <p:nvPr/>
          </p:nvSpPr>
          <p:spPr bwMode="auto">
            <a:xfrm>
              <a:off x="182" y="1720"/>
              <a:ext cx="1270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itchFamily="18" charset="0"/>
                  <a:ea typeface="宋体" pitchFamily="2" charset="-122"/>
                </a:rPr>
                <a:t>4</a:t>
              </a:r>
              <a:r>
                <a:rPr lang="zh-CN" altLang="zh-CN" sz="280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itchFamily="18" charset="0"/>
                  <a:ea typeface="宋体" pitchFamily="2" charset="-122"/>
                </a:rPr>
                <a:t>＋</a:t>
              </a:r>
              <a:r>
                <a:rPr lang="zh-CN" altLang="zh-CN" sz="2800" i="1" dirty="0">
                  <a:latin typeface="Times New Roman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dirty="0">
                  <a:latin typeface="Times New Roman" pitchFamily="18" charset="0"/>
                  <a:ea typeface="宋体" pitchFamily="2" charset="-122"/>
                </a:rPr>
                <a:t>10</a:t>
              </a:r>
            </a:p>
          </p:txBody>
        </p:sp>
      </p:grpSp>
      <p:grpSp>
        <p:nvGrpSpPr>
          <p:cNvPr id="19475" name="Group 19"/>
          <p:cNvGrpSpPr>
            <a:grpSpLocks/>
          </p:cNvGrpSpPr>
          <p:nvPr/>
        </p:nvGrpSpPr>
        <p:grpSpPr bwMode="auto">
          <a:xfrm>
            <a:off x="2268538" y="2571750"/>
            <a:ext cx="987425" cy="636985"/>
            <a:chOff x="0" y="0"/>
            <a:chExt cx="622" cy="535"/>
          </a:xfrm>
        </p:grpSpPr>
        <p:sp>
          <p:nvSpPr>
            <p:cNvPr id="19476" name="AutoShape 20"/>
            <p:cNvSpPr>
              <a:spLocks noChangeArrowheads="1"/>
            </p:cNvSpPr>
            <p:nvPr/>
          </p:nvSpPr>
          <p:spPr bwMode="auto">
            <a:xfrm rot="2689661">
              <a:off x="0" y="146"/>
              <a:ext cx="622" cy="248"/>
            </a:xfrm>
            <a:prstGeom prst="pentagon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77" name="AutoShape 21"/>
            <p:cNvSpPr>
              <a:spLocks noChangeArrowheads="1"/>
            </p:cNvSpPr>
            <p:nvPr/>
          </p:nvSpPr>
          <p:spPr bwMode="auto">
            <a:xfrm>
              <a:off x="56" y="0"/>
              <a:ext cx="544" cy="53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8" name="Line 22"/>
          <p:cNvSpPr>
            <a:spLocks noChangeShapeType="1"/>
          </p:cNvSpPr>
          <p:nvPr/>
        </p:nvSpPr>
        <p:spPr bwMode="auto">
          <a:xfrm>
            <a:off x="1187451" y="2193131"/>
            <a:ext cx="1800225" cy="1566863"/>
          </a:xfrm>
          <a:prstGeom prst="line">
            <a:avLst/>
          </a:prstGeom>
          <a:noFill/>
          <a:ln w="38100" cmpd="sng">
            <a:solidFill>
              <a:srgbClr val="FFFF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479" name="Group 23"/>
          <p:cNvGrpSpPr>
            <a:grpSpLocks/>
          </p:cNvGrpSpPr>
          <p:nvPr/>
        </p:nvGrpSpPr>
        <p:grpSpPr bwMode="auto">
          <a:xfrm>
            <a:off x="1" y="1707356"/>
            <a:ext cx="2987675" cy="2052638"/>
            <a:chOff x="0" y="0"/>
            <a:chExt cx="1882" cy="1724"/>
          </a:xfrm>
        </p:grpSpPr>
        <p:sp>
          <p:nvSpPr>
            <p:cNvPr id="19480" name="Line 24"/>
            <p:cNvSpPr>
              <a:spLocks noChangeShapeType="1"/>
            </p:cNvSpPr>
            <p:nvPr/>
          </p:nvSpPr>
          <p:spPr bwMode="auto">
            <a:xfrm>
              <a:off x="748" y="408"/>
              <a:ext cx="1134" cy="1316"/>
            </a:xfrm>
            <a:prstGeom prst="line">
              <a:avLst/>
            </a:prstGeom>
            <a:noFill/>
            <a:ln w="38100" cmpd="sng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81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147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+0.5</a:t>
              </a: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9482" name="Group 26"/>
          <p:cNvGrpSpPr>
            <a:grpSpLocks/>
          </p:cNvGrpSpPr>
          <p:nvPr/>
        </p:nvGrpSpPr>
        <p:grpSpPr bwMode="auto">
          <a:xfrm>
            <a:off x="2870200" y="2527698"/>
            <a:ext cx="1485900" cy="522684"/>
            <a:chOff x="0" y="0"/>
            <a:chExt cx="936" cy="439"/>
          </a:xfrm>
        </p:grpSpPr>
        <p:sp>
          <p:nvSpPr>
            <p:cNvPr id="19483" name="Text Box 27"/>
            <p:cNvSpPr txBox="1">
              <a:spLocks noChangeArrowheads="1"/>
            </p:cNvSpPr>
            <p:nvPr/>
          </p:nvSpPr>
          <p:spPr bwMode="auto">
            <a:xfrm>
              <a:off x="88" y="0"/>
              <a:ext cx="848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(2,2)</a:t>
              </a:r>
            </a:p>
          </p:txBody>
        </p:sp>
        <p:sp>
          <p:nvSpPr>
            <p:cNvPr id="19484" name="Oval 28"/>
            <p:cNvSpPr>
              <a:spLocks noChangeArrowheads="1"/>
            </p:cNvSpPr>
            <p:nvPr/>
          </p:nvSpPr>
          <p:spPr bwMode="auto">
            <a:xfrm>
              <a:off x="0" y="189"/>
              <a:ext cx="90" cy="90"/>
            </a:xfrm>
            <a:prstGeom prst="ellipse">
              <a:avLst/>
            </a:prstGeom>
            <a:solidFill>
              <a:srgbClr val="FF0000"/>
            </a:solidFill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461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6 L 0.09844 -0.0261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900" y="-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  <p:bldP spid="19462" grpId="0" autoUpdateAnimBg="0"/>
      <p:bldP spid="19478" grpId="0" animBg="1"/>
      <p:bldP spid="1947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" y="51470"/>
            <a:ext cx="1691679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小结作业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0" y="1164689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解决线性规划实际问题的基本思路：设相关字母→定约束条件→写目标函数→作可行域→找最优解→求最值→应答实际问题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2152978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0" y="2680098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一般地，最优解通常是可行域的顶点，整点最优解在可行域的顶点附近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最优解可能有多个，也可能在可行域的边界上取得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615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14314" y="555526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r>
              <a:rPr lang="en-US" altLang="zh-CN" dirty="0"/>
              <a:t>1. </a:t>
            </a:r>
            <a:r>
              <a:rPr lang="zh-CN" altLang="zh-CN" dirty="0"/>
              <a:t>从实际情境中抽象出一些简单的二元线性规划问题，并加以解决；</a:t>
            </a:r>
          </a:p>
          <a:p>
            <a:r>
              <a:rPr lang="en-US" altLang="zh-CN" dirty="0"/>
              <a:t>2. </a:t>
            </a:r>
            <a:r>
              <a:rPr lang="zh-CN" altLang="zh-CN" dirty="0"/>
              <a:t>体会线性规划的</a:t>
            </a:r>
            <a:r>
              <a:rPr lang="en-US" altLang="zh-CN" dirty="0"/>
              <a:t> </a:t>
            </a:r>
            <a:r>
              <a:rPr lang="zh-CN" altLang="zh-CN" dirty="0"/>
              <a:t>基本思想，借助几何直观解决一些简单的线性规划问题</a:t>
            </a:r>
            <a:r>
              <a:rPr lang="en-US" altLang="zh-CN" dirty="0"/>
              <a:t>.</a:t>
            </a:r>
            <a:endParaRPr lang="zh-CN" altLang="zh-CN" dirty="0"/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r>
              <a:rPr lang="zh-CN" altLang="en-US" dirty="0" smtClean="0"/>
              <a:t>重点：</a:t>
            </a:r>
            <a:r>
              <a:rPr lang="zh-CN" altLang="zh-CN" dirty="0"/>
              <a:t>利用图解法求得线性规划问题的最优解</a:t>
            </a:r>
          </a:p>
          <a:p>
            <a:pPr>
              <a:spcBef>
                <a:spcPct val="0"/>
              </a:spcBef>
            </a:pPr>
            <a:r>
              <a:rPr lang="zh-CN" altLang="en-US" dirty="0" smtClean="0"/>
              <a:t>难点：</a:t>
            </a:r>
            <a:r>
              <a:rPr lang="zh-CN" altLang="zh-CN" dirty="0"/>
              <a:t>把实际问题转化成线性规划问题，并给出解答，解决难点的关键是根据实际问题中的已知条件，找出约束条件和目标函数，利用图解法求得最优解。</a:t>
            </a:r>
          </a:p>
          <a:p>
            <a:pPr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0" y="804649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1.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在线性规划问题中，约束条件，目标函数，可行解，可行域，最优解的含义分别是什么？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231207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24063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" y="21333"/>
            <a:ext cx="1835696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+mj-ea"/>
                <a:ea typeface="+mj-ea"/>
              </a:rPr>
              <a:t>问题提出 </a:t>
            </a:r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1" y="1977629"/>
            <a:ext cx="8748713" cy="1063229"/>
            <a:chOff x="0" y="0"/>
            <a:chExt cx="5511" cy="893"/>
          </a:xfrm>
        </p:grpSpPr>
        <p:sp>
          <p:nvSpPr>
            <p:cNvPr id="4107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49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（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1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）线性约束条件：</a:t>
              </a:r>
            </a:p>
          </p:txBody>
        </p:sp>
        <p:sp>
          <p:nvSpPr>
            <p:cNvPr id="4108" name="Text Box 12"/>
            <p:cNvSpPr txBox="1">
              <a:spLocks noChangeArrowheads="1"/>
            </p:cNvSpPr>
            <p:nvPr/>
          </p:nvSpPr>
          <p:spPr bwMode="auto">
            <a:xfrm>
              <a:off x="0" y="454"/>
              <a:ext cx="5511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变</a:t>
              </a:r>
              <a:r>
                <a:rPr lang="zh-CN" sz="2800" i="1" dirty="0">
                  <a:latin typeface="Times New Roman" panose="02020603050405020304" pitchFamily="18" charset="0"/>
                  <a:ea typeface="宋体" pitchFamily="2" charset="-122"/>
                </a:rPr>
                <a:t>量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、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满足的一次不等式组．</a:t>
              </a:r>
            </a:p>
          </p:txBody>
        </p:sp>
      </p:grpSp>
      <p:grpSp>
        <p:nvGrpSpPr>
          <p:cNvPr id="4109" name="Group 13"/>
          <p:cNvGrpSpPr>
            <a:grpSpLocks/>
          </p:cNvGrpSpPr>
          <p:nvPr/>
        </p:nvGrpSpPr>
        <p:grpSpPr bwMode="auto">
          <a:xfrm>
            <a:off x="1" y="3148013"/>
            <a:ext cx="7451725" cy="1350170"/>
            <a:chOff x="0" y="-287"/>
            <a:chExt cx="4694" cy="1134"/>
          </a:xfrm>
        </p:grpSpPr>
        <p:sp>
          <p:nvSpPr>
            <p:cNvPr id="4110" name="Text Box 14"/>
            <p:cNvSpPr txBox="1">
              <a:spLocks noChangeArrowheads="1"/>
            </p:cNvSpPr>
            <p:nvPr/>
          </p:nvSpPr>
          <p:spPr bwMode="auto">
            <a:xfrm>
              <a:off x="0" y="408"/>
              <a:ext cx="415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关于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的二元函数．</a:t>
              </a:r>
            </a:p>
          </p:txBody>
        </p:sp>
        <p:sp>
          <p:nvSpPr>
            <p:cNvPr id="4111" name="Text Box 15"/>
            <p:cNvSpPr txBox="1">
              <a:spLocks noChangeArrowheads="1"/>
            </p:cNvSpPr>
            <p:nvPr/>
          </p:nvSpPr>
          <p:spPr bwMode="auto">
            <a:xfrm>
              <a:off x="0" y="-287"/>
              <a:ext cx="469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（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2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）目标函数：</a:t>
              </a:r>
            </a:p>
          </p:txBody>
        </p:sp>
      </p:grp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2032000" y="2508648"/>
            <a:ext cx="5080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500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学科网</a:t>
            </a:r>
            <a:endParaRPr lang="zh-CN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22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" y="957261"/>
            <a:ext cx="8532813" cy="1171576"/>
            <a:chOff x="0" y="594"/>
            <a:chExt cx="5375" cy="984"/>
          </a:xfrm>
        </p:grpSpPr>
        <p:sp>
          <p:nvSpPr>
            <p:cNvPr id="5123" name="Text Box 3"/>
            <p:cNvSpPr txBox="1">
              <a:spLocks noChangeArrowheads="1"/>
            </p:cNvSpPr>
            <p:nvPr/>
          </p:nvSpPr>
          <p:spPr bwMode="auto">
            <a:xfrm>
              <a:off x="0" y="1139"/>
              <a:ext cx="5375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满足线性约束条件的解（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）．</a:t>
              </a:r>
            </a:p>
          </p:txBody>
        </p:sp>
        <p:sp>
          <p:nvSpPr>
            <p:cNvPr id="5124" name="Text Box 4"/>
            <p:cNvSpPr txBox="1">
              <a:spLocks noChangeArrowheads="1"/>
            </p:cNvSpPr>
            <p:nvPr/>
          </p:nvSpPr>
          <p:spPr bwMode="auto">
            <a:xfrm>
              <a:off x="158" y="594"/>
              <a:ext cx="3187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（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3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）可行解：</a:t>
              </a:r>
            </a:p>
          </p:txBody>
        </p:sp>
      </p:grp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1" y="2274093"/>
            <a:ext cx="7667625" cy="1006078"/>
            <a:chOff x="0" y="430"/>
            <a:chExt cx="4830" cy="845"/>
          </a:xfrm>
        </p:grpSpPr>
        <p:sp>
          <p:nvSpPr>
            <p:cNvPr id="5126" name="Text Box 6"/>
            <p:cNvSpPr txBox="1">
              <a:spLocks noChangeArrowheads="1"/>
            </p:cNvSpPr>
            <p:nvPr/>
          </p:nvSpPr>
          <p:spPr bwMode="auto">
            <a:xfrm>
              <a:off x="0" y="836"/>
              <a:ext cx="483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dirty="0"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由所有可行解组成的集合．</a:t>
              </a:r>
            </a:p>
          </p:txBody>
        </p:sp>
        <p:sp>
          <p:nvSpPr>
            <p:cNvPr id="5127" name="Text Box 7"/>
            <p:cNvSpPr txBox="1">
              <a:spLocks noChangeArrowheads="1"/>
            </p:cNvSpPr>
            <p:nvPr/>
          </p:nvSpPr>
          <p:spPr bwMode="auto">
            <a:xfrm>
              <a:off x="158" y="430"/>
              <a:ext cx="1587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（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4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）可行域：</a:t>
              </a:r>
            </a:p>
          </p:txBody>
        </p:sp>
      </p:grp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0" y="3436144"/>
            <a:ext cx="9144000" cy="1008460"/>
            <a:chOff x="0" y="0"/>
            <a:chExt cx="5760" cy="847"/>
          </a:xfrm>
        </p:grpSpPr>
        <p:sp>
          <p:nvSpPr>
            <p:cNvPr id="5129" name="Text Box 9"/>
            <p:cNvSpPr txBox="1">
              <a:spLocks noChangeArrowheads="1"/>
            </p:cNvSpPr>
            <p:nvPr/>
          </p:nvSpPr>
          <p:spPr bwMode="auto">
            <a:xfrm>
              <a:off x="0" y="408"/>
              <a:ext cx="5760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使目标函数取得最大或最小值的可行解</a:t>
              </a:r>
            </a:p>
          </p:txBody>
        </p:sp>
        <p:sp>
          <p:nvSpPr>
            <p:cNvPr id="5130" name="Rectangle 10"/>
            <p:cNvSpPr>
              <a:spLocks noChangeArrowheads="1"/>
            </p:cNvSpPr>
            <p:nvPr/>
          </p:nvSpPr>
          <p:spPr bwMode="auto">
            <a:xfrm>
              <a:off x="158" y="0"/>
              <a:ext cx="1587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（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5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）最优解：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17489" y="699542"/>
            <a:ext cx="8675687" cy="386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线性规划理论和方法来源于实际又服务于实际，它在实际应用中主要解决两类问题：一是在人力、物力、资金等资源条件一定的情况下，如何使用它们来完成最多的任务；二是对给定的一项任务，如何合理安排和规划，使之以最少的人力、物力、资金等资源来完成该项任务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对不同的背景材料，我们作些实例分析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0533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933549"/>
              </p:ext>
            </p:extLst>
          </p:nvPr>
        </p:nvGraphicFramePr>
        <p:xfrm>
          <a:off x="3419475" y="1"/>
          <a:ext cx="723900" cy="3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r:id="rId3" imgW="723903" imgH="520791" progId="Equation.DSMT4">
                  <p:embed/>
                </p:oleObj>
              </mc:Choice>
              <mc:Fallback>
                <p:oleObj r:id="rId3" imgW="723903" imgH="5207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"/>
                        <a:ext cx="723900" cy="392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26747"/>
            <a:ext cx="91440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itchFamily="2" charset="-122"/>
              </a:rPr>
              <a:t>探究（一）：营养配置问题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1" y="681038"/>
            <a:ext cx="8964613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宋体" pitchFamily="2" charset="-122"/>
              </a:rPr>
              <a:t>【</a:t>
            </a:r>
            <a:r>
              <a:rPr lang="zh-CN" sz="2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宋体" pitchFamily="2" charset="-122"/>
              </a:rPr>
              <a:t>背景材料</a:t>
            </a:r>
            <a:r>
              <a:rPr lang="zh-CN" altLang="zh-CN" sz="2800" dirty="0">
                <a:solidFill>
                  <a:schemeClr val="tx2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宋体" pitchFamily="2" charset="-122"/>
              </a:rPr>
              <a:t>】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营养学家指出，成人良好的日常饮食应该至少提供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0.075kg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的碳水化合物，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0.06kg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的蛋白质，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0.06kg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的脂肪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已知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食物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含有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0.105kg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碳水化合物，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0.07kg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蛋白质，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0.14kg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脂肪，花费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28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元；而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食物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含有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0.105kg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碳水化合物，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0.14kg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蛋白质，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0.07kg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脂肪，花费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21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元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7469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07950" y="804649"/>
            <a:ext cx="86756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背景材料中有较多的相关数据，你有什么办法理顺这些数据？</a:t>
            </a:r>
          </a:p>
        </p:txBody>
      </p:sp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142876" y="1779662"/>
            <a:ext cx="8748713" cy="2862263"/>
            <a:chOff x="0" y="0"/>
            <a:chExt cx="5511" cy="2404"/>
          </a:xfrm>
        </p:grpSpPr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4161" y="1612"/>
              <a:ext cx="1350" cy="792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0.07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1" name="Rectangle 5"/>
            <p:cNvSpPr>
              <a:spLocks noChangeArrowheads="1"/>
            </p:cNvSpPr>
            <p:nvPr/>
          </p:nvSpPr>
          <p:spPr bwMode="auto">
            <a:xfrm>
              <a:off x="2811" y="1612"/>
              <a:ext cx="1350" cy="792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0.14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/>
          </p:nvSpPr>
          <p:spPr bwMode="auto">
            <a:xfrm>
              <a:off x="1207" y="1612"/>
              <a:ext cx="1604" cy="792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0.105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0" y="1612"/>
              <a:ext cx="1207" cy="792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B</a:t>
              </a:r>
              <a:endPara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4161" y="806"/>
              <a:ext cx="1350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0.14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/>
          </p:nvSpPr>
          <p:spPr bwMode="auto">
            <a:xfrm>
              <a:off x="2811" y="806"/>
              <a:ext cx="1350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0.07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/>
          </p:nvSpPr>
          <p:spPr bwMode="auto">
            <a:xfrm>
              <a:off x="1207" y="806"/>
              <a:ext cx="1604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0.105</a:t>
              </a:r>
              <a:endPara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7" name="Rectangle 11"/>
            <p:cNvSpPr>
              <a:spLocks noChangeArrowheads="1"/>
            </p:cNvSpPr>
            <p:nvPr/>
          </p:nvSpPr>
          <p:spPr bwMode="auto">
            <a:xfrm>
              <a:off x="0" y="806"/>
              <a:ext cx="1207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itchFamily="18" charset="0"/>
                </a:rPr>
                <a:t>A</a:t>
              </a:r>
              <a:endPara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4161" y="0"/>
              <a:ext cx="1350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脂肪</a:t>
              </a:r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/kg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9" name="Rectangle 13"/>
            <p:cNvSpPr>
              <a:spLocks noChangeArrowheads="1"/>
            </p:cNvSpPr>
            <p:nvPr/>
          </p:nvSpPr>
          <p:spPr bwMode="auto">
            <a:xfrm>
              <a:off x="2811" y="0"/>
              <a:ext cx="1350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蛋白质</a:t>
              </a:r>
              <a:r>
                <a:rPr lang="zh-CN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/kg</a:t>
              </a:r>
              <a:endPara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0" name="Rectangle 14"/>
            <p:cNvSpPr>
              <a:spLocks noChangeArrowheads="1"/>
            </p:cNvSpPr>
            <p:nvPr/>
          </p:nvSpPr>
          <p:spPr bwMode="auto">
            <a:xfrm>
              <a:off x="1207" y="0"/>
              <a:ext cx="1604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碳水化合物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/kg</a:t>
              </a:r>
              <a:endPara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1207" cy="806"/>
            </a:xfrm>
            <a:prstGeom prst="rect">
              <a:avLst/>
            </a:prstGeom>
            <a:noFill/>
            <a:ln w="38100" cmpd="sng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342900" indent="-342900" algn="ctr"/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食物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/kg</a:t>
              </a:r>
              <a:endPara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2" name="Line 16"/>
            <p:cNvSpPr>
              <a:spLocks noChangeShapeType="1"/>
            </p:cNvSpPr>
            <p:nvPr/>
          </p:nvSpPr>
          <p:spPr bwMode="auto">
            <a:xfrm>
              <a:off x="0" y="0"/>
              <a:ext cx="5511" cy="0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3" name="Line 17"/>
            <p:cNvSpPr>
              <a:spLocks noChangeShapeType="1"/>
            </p:cNvSpPr>
            <p:nvPr/>
          </p:nvSpPr>
          <p:spPr bwMode="auto">
            <a:xfrm>
              <a:off x="0" y="2404"/>
              <a:ext cx="5511" cy="0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>
              <a:off x="0" y="0"/>
              <a:ext cx="0" cy="2404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>
              <a:off x="5511" y="0"/>
              <a:ext cx="0" cy="2404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6" name="Line 20"/>
            <p:cNvSpPr>
              <a:spLocks noChangeShapeType="1"/>
            </p:cNvSpPr>
            <p:nvPr/>
          </p:nvSpPr>
          <p:spPr bwMode="auto">
            <a:xfrm>
              <a:off x="0" y="806"/>
              <a:ext cx="5511" cy="0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7" name="Line 21"/>
            <p:cNvSpPr>
              <a:spLocks noChangeShapeType="1"/>
            </p:cNvSpPr>
            <p:nvPr/>
          </p:nvSpPr>
          <p:spPr bwMode="auto">
            <a:xfrm>
              <a:off x="1207" y="0"/>
              <a:ext cx="0" cy="2404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8" name="Line 22"/>
            <p:cNvSpPr>
              <a:spLocks noChangeShapeType="1"/>
            </p:cNvSpPr>
            <p:nvPr/>
          </p:nvSpPr>
          <p:spPr bwMode="auto">
            <a:xfrm>
              <a:off x="2811" y="0"/>
              <a:ext cx="0" cy="2404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9" name="Line 23"/>
            <p:cNvSpPr>
              <a:spLocks noChangeShapeType="1"/>
            </p:cNvSpPr>
            <p:nvPr/>
          </p:nvSpPr>
          <p:spPr bwMode="auto">
            <a:xfrm>
              <a:off x="4161" y="0"/>
              <a:ext cx="0" cy="2404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40" name="Line 24"/>
            <p:cNvSpPr>
              <a:spLocks noChangeShapeType="1"/>
            </p:cNvSpPr>
            <p:nvPr/>
          </p:nvSpPr>
          <p:spPr bwMode="auto">
            <a:xfrm>
              <a:off x="0" y="1612"/>
              <a:ext cx="5511" cy="0"/>
            </a:xfrm>
            <a:prstGeom prst="line">
              <a:avLst/>
            </a:prstGeom>
            <a:noFill/>
            <a:ln w="38100" cap="rnd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743698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07950" y="732641"/>
            <a:ext cx="867568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设每天食用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食物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kg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食物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，问题中的约束条件用不等式组怎样表示？ 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920806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217003"/>
              </p:ext>
            </p:extLst>
          </p:nvPr>
        </p:nvGraphicFramePr>
        <p:xfrm>
          <a:off x="0" y="1779662"/>
          <a:ext cx="5435600" cy="2482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8" name="Equation" r:id="rId3" imgW="1702117" imgH="1041717" progId="Equation.DSMT4">
                  <p:embed/>
                </p:oleObj>
              </mc:Choice>
              <mc:Fallback>
                <p:oleObj name="Equation" r:id="rId3" imgW="1702117" imgH="10417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779662"/>
                        <a:ext cx="5435600" cy="24824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1920806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224147"/>
              </p:ext>
            </p:extLst>
          </p:nvPr>
        </p:nvGraphicFramePr>
        <p:xfrm>
          <a:off x="5435600" y="1815704"/>
          <a:ext cx="3449638" cy="243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9" r:id="rId5" imgW="1104738" imgH="1041265" progId="Equation.DSMT4">
                  <p:embed/>
                </p:oleObj>
              </mc:Choice>
              <mc:Fallback>
                <p:oleObj r:id="rId5" imgW="1104738" imgH="104126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1815704"/>
                        <a:ext cx="3449638" cy="24300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1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-36512" y="741933"/>
            <a:ext cx="90360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设总花费为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元，则目标函数是什么？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059113" y="1194306"/>
            <a:ext cx="22284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28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＋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21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1653779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为了满足营养专家指出的日常饮食要求，同时使花费最低，需要解决什么问题？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4288" y="3327798"/>
            <a:ext cx="646843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在线性约束条件下，求目标函数最小值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9176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8" grpId="0" autoUpdateAnimBg="0"/>
      <p:bldP spid="11269" grpId="0" autoUpdateAnimBg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2024</TotalTime>
  <Words>1170</Words>
  <Application>Microsoft Office PowerPoint</Application>
  <PresentationFormat>全屏显示(16:9)</PresentationFormat>
  <Paragraphs>104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650TGp_Proper_pride_light</vt:lpstr>
      <vt:lpstr>MathType 6.0 Equation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188</cp:revision>
  <dcterms:created xsi:type="dcterms:W3CDTF">2011-09-29T10:22:55Z</dcterms:created>
  <dcterms:modified xsi:type="dcterms:W3CDTF">2015-05-17T06:54:10Z</dcterms:modified>
</cp:coreProperties>
</file>