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21" r:id="rId2"/>
    <p:sldId id="340" r:id="rId3"/>
    <p:sldId id="322" r:id="rId4"/>
    <p:sldId id="358" r:id="rId5"/>
    <p:sldId id="359" r:id="rId6"/>
    <p:sldId id="360" r:id="rId7"/>
    <p:sldId id="361" r:id="rId8"/>
    <p:sldId id="362" r:id="rId9"/>
    <p:sldId id="367" r:id="rId10"/>
    <p:sldId id="363" r:id="rId11"/>
    <p:sldId id="332" r:id="rId12"/>
    <p:sldId id="339" r:id="rId13"/>
    <p:sldId id="327" r:id="rId14"/>
  </p:sldIdLst>
  <p:sldSz cx="9144000" cy="5143500" type="screen16x9"/>
  <p:notesSz cx="91440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  <a:srgbClr val="FF6600"/>
    <a:srgbClr val="336600"/>
    <a:srgbClr val="0E8BE0"/>
    <a:srgbClr val="8FD2FB"/>
    <a:srgbClr val="E66036"/>
    <a:srgbClr val="FFFF00"/>
    <a:srgbClr val="2FAB2F"/>
    <a:srgbClr val="1899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5209" autoAdjust="0"/>
  </p:normalViewPr>
  <p:slideViewPr>
    <p:cSldViewPr>
      <p:cViewPr varScale="1">
        <p:scale>
          <a:sx n="111" d="100"/>
          <a:sy n="111" d="100"/>
        </p:scale>
        <p:origin x="-750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1608" y="-90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46AD4A-C628-470C-85A3-C6E8F822642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32996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286000" y="514350"/>
            <a:ext cx="4572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1A5100B-049B-4821-B7C7-B2BAD6136063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114621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44" name="直接连接符 143"/>
          <p:cNvCxnSpPr/>
          <p:nvPr userDrawn="1"/>
        </p:nvCxnSpPr>
        <p:spPr>
          <a:xfrm>
            <a:off x="1173052" y="1437624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/>
          <p:nvPr userDrawn="1"/>
        </p:nvCxnSpPr>
        <p:spPr>
          <a:xfrm>
            <a:off x="1154456" y="2409732"/>
            <a:ext cx="6720916" cy="0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685C39C-014C-43C5-ACCC-4351920BBA2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5759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9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40569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9" y="1543050"/>
            <a:ext cx="2949575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9872012-BEFF-4425-877E-6EA93EA633CB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7116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DA618F2-1279-466D-8BAE-3B00A5B3C732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3214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14301"/>
            <a:ext cx="2057400" cy="44803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1"/>
            <a:ext cx="6019800" cy="44803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FA1E0C-0218-4001-8ED5-9134121C3A8E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47623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682" y="1597824"/>
            <a:ext cx="7772638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363" y="2914650"/>
            <a:ext cx="6401276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4122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9249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192" y="3305181"/>
            <a:ext cx="7772637" cy="1021556"/>
          </a:xfrm>
          <a:prstGeom prst="rect">
            <a:avLst/>
          </a:prstGeo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192" y="2180035"/>
            <a:ext cx="7772637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984939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122" y="1200155"/>
            <a:ext cx="4037899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7393" y="1200155"/>
            <a:ext cx="4039486" cy="3394472"/>
          </a:xfrm>
          <a:prstGeom prst="rect">
            <a:avLst/>
          </a:prstGeo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76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122" y="1151335"/>
            <a:ext cx="4039486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122" y="1631156"/>
            <a:ext cx="4039486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811" y="1151335"/>
            <a:ext cx="4041073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811" y="1631156"/>
            <a:ext cx="4041073" cy="2963466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850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7441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954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9570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5" y="204787"/>
            <a:ext cx="3007791" cy="871538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429" y="204793"/>
            <a:ext cx="5112450" cy="438983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125" y="1076328"/>
            <a:ext cx="3007791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9721902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978" y="3600450"/>
            <a:ext cx="5487034" cy="425054"/>
          </a:xfrm>
          <a:prstGeom prst="rect">
            <a:avLst/>
          </a:prstGeo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978" y="459581"/>
            <a:ext cx="5487034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978" y="4025503"/>
            <a:ext cx="5487034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94187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122" y="205979"/>
            <a:ext cx="8229759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1200155"/>
            <a:ext cx="8229759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312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841" y="205984"/>
            <a:ext cx="2057043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122" y="205984"/>
            <a:ext cx="6020342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8792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8985209">
            <a:off x="4982015" y="947059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34"/>
          <p:cNvGrpSpPr>
            <a:grpSpLocks/>
          </p:cNvGrpSpPr>
          <p:nvPr userDrawn="1"/>
        </p:nvGrpSpPr>
        <p:grpSpPr bwMode="auto">
          <a:xfrm rot="10800000">
            <a:off x="-2644" y="-3704"/>
            <a:ext cx="9158288" cy="1096565"/>
            <a:chOff x="-4" y="3243"/>
            <a:chExt cx="5769" cy="1086"/>
          </a:xfrm>
        </p:grpSpPr>
        <p:sp>
          <p:nvSpPr>
            <p:cNvPr id="16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50" descr="star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6597156" y="3753388"/>
            <a:ext cx="2743447" cy="2099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4737" y="4165352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 userDrawn="1"/>
        </p:nvSpPr>
        <p:spPr>
          <a:xfrm>
            <a:off x="1619672" y="1851670"/>
            <a:ext cx="6149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b="1" i="0" baseline="0" dirty="0" smtClean="0">
                <a:latin typeface="+mj-ea"/>
                <a:ea typeface="+mj-ea"/>
              </a:rPr>
              <a:t>同学们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，</a:t>
            </a:r>
            <a:r>
              <a:rPr lang="zh-CN" altLang="en-US" sz="5400" b="1" i="0" baseline="0" dirty="0" smtClean="0">
                <a:latin typeface="+mj-ea"/>
                <a:ea typeface="+mj-ea"/>
              </a:rPr>
              <a:t>再见</a:t>
            </a:r>
            <a:r>
              <a:rPr lang="zh-CN" altLang="en-US" sz="5400" b="1" i="1" baseline="0" dirty="0" smtClean="0">
                <a:latin typeface="+mj-ea"/>
                <a:ea typeface="+mj-ea"/>
              </a:rPr>
              <a:t>！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4673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0"/>
          </p:nvPr>
        </p:nvSpPr>
        <p:spPr>
          <a:xfrm>
            <a:off x="785787" y="693775"/>
            <a:ext cx="7889359" cy="3907465"/>
          </a:xfrm>
          <a:prstGeom prst="rect">
            <a:avLst/>
          </a:prstGeom>
        </p:spPr>
        <p:txBody>
          <a:bodyPr/>
          <a:lstStyle>
            <a:lvl1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1pPr>
            <a:lvl2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00FF"/>
                </a:solidFill>
                <a:latin typeface="Times New Roman" pitchFamily="18" charset="0"/>
                <a:ea typeface="仿宋_GB2312" pitchFamily="49" charset="-122"/>
                <a:cs typeface="Times New Roman" pitchFamily="18" charset="0"/>
              </a:defRPr>
            </a:lvl2pPr>
            <a:lvl3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defRPr>
            </a:lvl3pPr>
            <a:lvl4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rgbClr val="00B05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defRPr>
            </a:lvl4pPr>
            <a:lvl5pPr marL="0" indent="0" eaLnBrk="1">
              <a:lnSpc>
                <a:spcPts val="3500"/>
              </a:lnSpc>
              <a:spcBef>
                <a:spcPts val="0"/>
              </a:spcBef>
              <a:buNone/>
              <a:defRPr sz="2400" b="1">
                <a:solidFill>
                  <a:schemeClr val="tx1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2673482"/>
      </p:ext>
    </p:extLst>
  </p:cSld>
  <p:clrMapOvr>
    <a:masterClrMapping/>
  </p:clrMapOvr>
  <p:transition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2" name="Picture 50" descr="st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 rot="900000">
            <a:off x="7298410" y="76043"/>
            <a:ext cx="1792287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4" name="Freeform 42"/>
          <p:cNvSpPr>
            <a:spLocks/>
          </p:cNvSpPr>
          <p:nvPr/>
        </p:nvSpPr>
        <p:spPr bwMode="gray">
          <a:xfrm>
            <a:off x="15875" y="4763"/>
            <a:ext cx="9145588" cy="317897"/>
          </a:xfrm>
          <a:custGeom>
            <a:avLst/>
            <a:gdLst>
              <a:gd name="T0" fmla="*/ 3 w 5761"/>
              <a:gd name="T1" fmla="*/ 0 h 221"/>
              <a:gd name="T2" fmla="*/ 5761 w 5761"/>
              <a:gd name="T3" fmla="*/ 1 h 221"/>
              <a:gd name="T4" fmla="*/ 5761 w 5761"/>
              <a:gd name="T5" fmla="*/ 123 h 221"/>
              <a:gd name="T6" fmla="*/ 1508 w 5761"/>
              <a:gd name="T7" fmla="*/ 123 h 221"/>
              <a:gd name="T8" fmla="*/ 1471 w 5761"/>
              <a:gd name="T9" fmla="*/ 135 h 221"/>
              <a:gd name="T10" fmla="*/ 1383 w 5761"/>
              <a:gd name="T11" fmla="*/ 204 h 221"/>
              <a:gd name="T12" fmla="*/ 1344 w 5761"/>
              <a:gd name="T13" fmla="*/ 221 h 221"/>
              <a:gd name="T14" fmla="*/ 0 w 5761"/>
              <a:gd name="T15" fmla="*/ 220 h 221"/>
              <a:gd name="T16" fmla="*/ 3 w 5761"/>
              <a:gd name="T1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1" h="221">
                <a:moveTo>
                  <a:pt x="3" y="0"/>
                </a:moveTo>
                <a:lnTo>
                  <a:pt x="5761" y="1"/>
                </a:lnTo>
                <a:lnTo>
                  <a:pt x="5761" y="123"/>
                </a:lnTo>
                <a:cubicBezTo>
                  <a:pt x="5052" y="143"/>
                  <a:pt x="2223" y="121"/>
                  <a:pt x="1508" y="123"/>
                </a:cubicBezTo>
                <a:cubicBezTo>
                  <a:pt x="1488" y="126"/>
                  <a:pt x="1492" y="121"/>
                  <a:pt x="1471" y="135"/>
                </a:cubicBezTo>
                <a:lnTo>
                  <a:pt x="1383" y="204"/>
                </a:lnTo>
                <a:cubicBezTo>
                  <a:pt x="1362" y="218"/>
                  <a:pt x="1369" y="221"/>
                  <a:pt x="1344" y="221"/>
                </a:cubicBezTo>
                <a:cubicBezTo>
                  <a:pt x="1344" y="221"/>
                  <a:pt x="0" y="220"/>
                  <a:pt x="0" y="220"/>
                </a:cubicBez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39"/>
          <p:cNvSpPr>
            <a:spLocks/>
          </p:cNvSpPr>
          <p:nvPr/>
        </p:nvSpPr>
        <p:spPr bwMode="gray">
          <a:xfrm>
            <a:off x="1588" y="0"/>
            <a:ext cx="9156700" cy="483518"/>
          </a:xfrm>
          <a:custGeom>
            <a:avLst/>
            <a:gdLst>
              <a:gd name="T0" fmla="*/ 1 w 5768"/>
              <a:gd name="T1" fmla="*/ 0 h 237"/>
              <a:gd name="T2" fmla="*/ 5766 w 5768"/>
              <a:gd name="T3" fmla="*/ 0 h 237"/>
              <a:gd name="T4" fmla="*/ 5768 w 5768"/>
              <a:gd name="T5" fmla="*/ 108 h 237"/>
              <a:gd name="T6" fmla="*/ 1510 w 5768"/>
              <a:gd name="T7" fmla="*/ 108 h 237"/>
              <a:gd name="T8" fmla="*/ 1473 w 5768"/>
              <a:gd name="T9" fmla="*/ 124 h 237"/>
              <a:gd name="T10" fmla="*/ 1385 w 5768"/>
              <a:gd name="T11" fmla="*/ 215 h 237"/>
              <a:gd name="T12" fmla="*/ 1346 w 5768"/>
              <a:gd name="T13" fmla="*/ 237 h 237"/>
              <a:gd name="T14" fmla="*/ 0 w 5768"/>
              <a:gd name="T15" fmla="*/ 236 h 237"/>
              <a:gd name="T16" fmla="*/ 1 w 5768"/>
              <a:gd name="T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8" h="237">
                <a:moveTo>
                  <a:pt x="1" y="0"/>
                </a:moveTo>
                <a:lnTo>
                  <a:pt x="5766" y="0"/>
                </a:lnTo>
                <a:lnTo>
                  <a:pt x="5768" y="108"/>
                </a:lnTo>
                <a:cubicBezTo>
                  <a:pt x="5059" y="126"/>
                  <a:pt x="2226" y="105"/>
                  <a:pt x="1510" y="108"/>
                </a:cubicBezTo>
                <a:cubicBezTo>
                  <a:pt x="1490" y="112"/>
                  <a:pt x="1494" y="105"/>
                  <a:pt x="1473" y="124"/>
                </a:cubicBezTo>
                <a:lnTo>
                  <a:pt x="1385" y="215"/>
                </a:lnTo>
                <a:cubicBezTo>
                  <a:pt x="1364" y="233"/>
                  <a:pt x="1371" y="237"/>
                  <a:pt x="1346" y="237"/>
                </a:cubicBezTo>
                <a:cubicBezTo>
                  <a:pt x="1346" y="237"/>
                  <a:pt x="0" y="236"/>
                  <a:pt x="0" y="236"/>
                </a:cubicBezTo>
                <a:lnTo>
                  <a:pt x="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8" name="Line 26"/>
          <p:cNvSpPr>
            <a:spLocks noChangeShapeType="1"/>
          </p:cNvSpPr>
          <p:nvPr/>
        </p:nvSpPr>
        <p:spPr bwMode="gray">
          <a:xfrm flipH="1">
            <a:off x="6194425" y="4694635"/>
            <a:ext cx="2967038" cy="4381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06" name="Group 34"/>
          <p:cNvGrpSpPr>
            <a:grpSpLocks/>
          </p:cNvGrpSpPr>
          <p:nvPr/>
        </p:nvGrpSpPr>
        <p:grpSpPr bwMode="auto">
          <a:xfrm>
            <a:off x="0" y="4065985"/>
            <a:ext cx="9158288" cy="1096565"/>
            <a:chOff x="-4" y="3243"/>
            <a:chExt cx="5769" cy="1086"/>
          </a:xfrm>
        </p:grpSpPr>
        <p:sp>
          <p:nvSpPr>
            <p:cNvPr id="3099" name="Freeform 27"/>
            <p:cNvSpPr>
              <a:spLocks/>
            </p:cNvSpPr>
            <p:nvPr userDrawn="1"/>
          </p:nvSpPr>
          <p:spPr bwMode="gray">
            <a:xfrm>
              <a:off x="-4" y="3243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gray">
            <a:xfrm>
              <a:off x="-4" y="3314"/>
              <a:ext cx="5769" cy="1015"/>
            </a:xfrm>
            <a:custGeom>
              <a:avLst/>
              <a:gdLst>
                <a:gd name="T0" fmla="*/ 5769 w 5769"/>
                <a:gd name="T1" fmla="*/ 0 h 1015"/>
                <a:gd name="T2" fmla="*/ 2704 w 5769"/>
                <a:gd name="T3" fmla="*/ 0 h 1015"/>
                <a:gd name="T4" fmla="*/ 2617 w 5769"/>
                <a:gd name="T5" fmla="*/ 35 h 1015"/>
                <a:gd name="T6" fmla="*/ 2391 w 5769"/>
                <a:gd name="T7" fmla="*/ 195 h 1015"/>
                <a:gd name="T8" fmla="*/ 2320 w 5769"/>
                <a:gd name="T9" fmla="*/ 225 h 1015"/>
                <a:gd name="T10" fmla="*/ 0 w 5769"/>
                <a:gd name="T11" fmla="*/ 224 h 1015"/>
                <a:gd name="T12" fmla="*/ 2 w 5769"/>
                <a:gd name="T13" fmla="*/ 1015 h 1015"/>
                <a:gd name="T14" fmla="*/ 5764 w 5769"/>
                <a:gd name="T15" fmla="*/ 1014 h 1015"/>
                <a:gd name="T16" fmla="*/ 5769 w 5769"/>
                <a:gd name="T17" fmla="*/ 0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9" h="1015">
                  <a:moveTo>
                    <a:pt x="5769" y="0"/>
                  </a:moveTo>
                  <a:lnTo>
                    <a:pt x="2704" y="0"/>
                  </a:lnTo>
                  <a:cubicBezTo>
                    <a:pt x="2652" y="0"/>
                    <a:pt x="2617" y="35"/>
                    <a:pt x="2617" y="35"/>
                  </a:cubicBezTo>
                  <a:lnTo>
                    <a:pt x="2391" y="195"/>
                  </a:lnTo>
                  <a:cubicBezTo>
                    <a:pt x="2391" y="195"/>
                    <a:pt x="2361" y="225"/>
                    <a:pt x="2320" y="225"/>
                  </a:cubicBezTo>
                  <a:lnTo>
                    <a:pt x="0" y="224"/>
                  </a:lnTo>
                  <a:lnTo>
                    <a:pt x="2" y="1015"/>
                  </a:lnTo>
                  <a:lnTo>
                    <a:pt x="5764" y="1014"/>
                  </a:lnTo>
                  <a:lnTo>
                    <a:pt x="5769" y="0"/>
                  </a:lnTo>
                  <a:close/>
                </a:path>
              </a:pathLst>
            </a:custGeom>
            <a:solidFill>
              <a:srgbClr val="8FD2F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619250" y="1545431"/>
            <a:ext cx="5905500" cy="1833153"/>
          </a:xfrm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lvl="0"/>
            <a:r>
              <a:rPr lang="en-US" altLang="zh-CN" sz="3600" b="1" noProof="0" dirty="0" smtClean="0"/>
              <a:t>§</a:t>
            </a:r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1"/>
          </p:nvPr>
        </p:nvSpPr>
        <p:spPr>
          <a:xfrm>
            <a:off x="2124076" y="627460"/>
            <a:ext cx="3743325" cy="702469"/>
          </a:xfrm>
        </p:spPr>
        <p:txBody>
          <a:bodyPr/>
          <a:lstStyle>
            <a:lvl1pPr>
              <a:defRPr b="1" i="0" baseline="0">
                <a:latin typeface="+mn-lt"/>
                <a:ea typeface="黑体" pitchFamily="49" charset="-122"/>
              </a:defRPr>
            </a:lvl1pPr>
            <a:lvl3pPr>
              <a:defRPr b="1" i="0" baseline="0">
                <a:ea typeface="黑体" pitchFamily="49" charset="-122"/>
              </a:defRPr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pic>
        <p:nvPicPr>
          <p:cNvPr id="14" name="Picture 2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4155926"/>
            <a:ext cx="1907703" cy="1006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7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7187" y="100851"/>
            <a:ext cx="5099149" cy="481013"/>
          </a:xfrm>
        </p:spPr>
        <p:txBody>
          <a:bodyPr/>
          <a:lstStyle>
            <a:lvl1pPr>
              <a:defRPr sz="28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51B85E8-410B-4E22-80A1-90EE6581B2E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1918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4AF68B8-45B6-4AFC-AB2A-BCA60B9BCFD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8342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71551"/>
            <a:ext cx="4038600" cy="36230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7970F70-90AD-45C1-B5F7-92833D73F9A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54426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9" y="1260872"/>
            <a:ext cx="3868737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9" y="1878806"/>
            <a:ext cx="3868737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AFF1E79-BE3B-44F3-A545-365629419FB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17562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1BCEC93-C02D-446B-94AD-760E04D30DB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7379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800600"/>
            <a:ext cx="1143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676400" y="4800600"/>
            <a:ext cx="19050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3733800" y="4800600"/>
            <a:ext cx="1447800" cy="228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EC2D059-4316-4321-A79F-8CCCFAC1A07D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53364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Line 19"/>
          <p:cNvSpPr>
            <a:spLocks noChangeShapeType="1"/>
          </p:cNvSpPr>
          <p:nvPr/>
        </p:nvSpPr>
        <p:spPr bwMode="gray">
          <a:xfrm>
            <a:off x="22225" y="2053829"/>
            <a:ext cx="1217613" cy="3089672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6" name="Line 22"/>
          <p:cNvSpPr>
            <a:spLocks noChangeShapeType="1"/>
          </p:cNvSpPr>
          <p:nvPr/>
        </p:nvSpPr>
        <p:spPr bwMode="gray">
          <a:xfrm flipH="1">
            <a:off x="8767763" y="4629150"/>
            <a:ext cx="398463" cy="514350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47" name="Line 23"/>
          <p:cNvSpPr>
            <a:spLocks noChangeShapeType="1"/>
          </p:cNvSpPr>
          <p:nvPr/>
        </p:nvSpPr>
        <p:spPr bwMode="gray">
          <a:xfrm flipH="1" flipV="1">
            <a:off x="38100" y="4763"/>
            <a:ext cx="9117013" cy="577453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50" name="Line 26"/>
          <p:cNvSpPr>
            <a:spLocks noChangeShapeType="1"/>
          </p:cNvSpPr>
          <p:nvPr/>
        </p:nvSpPr>
        <p:spPr bwMode="gray">
          <a:xfrm flipH="1">
            <a:off x="6189663" y="4682728"/>
            <a:ext cx="2965450" cy="436959"/>
          </a:xfrm>
          <a:prstGeom prst="line">
            <a:avLst/>
          </a:prstGeom>
          <a:noFill/>
          <a:ln w="19050">
            <a:solidFill>
              <a:srgbClr val="FFFFFF">
                <a:alpha val="60001"/>
              </a:srgb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gray">
          <a:xfrm>
            <a:off x="-6350" y="-4762"/>
            <a:ext cx="9150350" cy="766762"/>
          </a:xfrm>
          <a:custGeom>
            <a:avLst/>
            <a:gdLst>
              <a:gd name="T0" fmla="*/ 1 w 5764"/>
              <a:gd name="T1" fmla="*/ 644 h 644"/>
              <a:gd name="T2" fmla="*/ 3603 w 5764"/>
              <a:gd name="T3" fmla="*/ 644 h 644"/>
              <a:gd name="T4" fmla="*/ 3704 w 5764"/>
              <a:gd name="T5" fmla="*/ 623 h 644"/>
              <a:gd name="T6" fmla="*/ 3970 w 5764"/>
              <a:gd name="T7" fmla="*/ 529 h 644"/>
              <a:gd name="T8" fmla="*/ 4053 w 5764"/>
              <a:gd name="T9" fmla="*/ 511 h 644"/>
              <a:gd name="T10" fmla="*/ 5764 w 5764"/>
              <a:gd name="T11" fmla="*/ 512 h 644"/>
              <a:gd name="T12" fmla="*/ 5762 w 5764"/>
              <a:gd name="T13" fmla="*/ 0 h 644"/>
              <a:gd name="T14" fmla="*/ 0 w 5764"/>
              <a:gd name="T15" fmla="*/ 2 h 644"/>
              <a:gd name="T16" fmla="*/ 1 w 5764"/>
              <a:gd name="T17" fmla="*/ 64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764" h="644">
                <a:moveTo>
                  <a:pt x="1" y="644"/>
                </a:moveTo>
                <a:lnTo>
                  <a:pt x="3603" y="644"/>
                </a:lnTo>
                <a:cubicBezTo>
                  <a:pt x="3663" y="644"/>
                  <a:pt x="3704" y="623"/>
                  <a:pt x="3704" y="623"/>
                </a:cubicBezTo>
                <a:lnTo>
                  <a:pt x="3970" y="529"/>
                </a:lnTo>
                <a:cubicBezTo>
                  <a:pt x="3970" y="529"/>
                  <a:pt x="4000" y="513"/>
                  <a:pt x="4053" y="511"/>
                </a:cubicBezTo>
                <a:lnTo>
                  <a:pt x="5764" y="512"/>
                </a:lnTo>
                <a:lnTo>
                  <a:pt x="5762" y="0"/>
                </a:lnTo>
                <a:lnTo>
                  <a:pt x="0" y="2"/>
                </a:lnTo>
                <a:lnTo>
                  <a:pt x="1" y="644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gamma/>
                  <a:tint val="0"/>
                  <a:invGamma/>
                  <a:alpha val="0"/>
                </a:srgbClr>
              </a:gs>
              <a:gs pos="100000">
                <a:srgbClr val="FFFFFF">
                  <a:alpha val="7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84" name="Freeform 60"/>
          <p:cNvSpPr>
            <a:spLocks/>
          </p:cNvSpPr>
          <p:nvPr userDrawn="1"/>
        </p:nvSpPr>
        <p:spPr bwMode="gray">
          <a:xfrm>
            <a:off x="6477000" y="604838"/>
            <a:ext cx="1828800" cy="342900"/>
          </a:xfrm>
          <a:custGeom>
            <a:avLst/>
            <a:gdLst>
              <a:gd name="T0" fmla="*/ 48 w 1152"/>
              <a:gd name="T1" fmla="*/ 0 h 288"/>
              <a:gd name="T2" fmla="*/ 0 w 1152"/>
              <a:gd name="T3" fmla="*/ 288 h 288"/>
              <a:gd name="T4" fmla="*/ 1056 w 1152"/>
              <a:gd name="T5" fmla="*/ 288 h 288"/>
              <a:gd name="T6" fmla="*/ 1152 w 1152"/>
              <a:gd name="T7" fmla="*/ 0 h 288"/>
              <a:gd name="T8" fmla="*/ 48 w 1152"/>
              <a:gd name="T9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2" h="288">
                <a:moveTo>
                  <a:pt x="48" y="0"/>
                </a:moveTo>
                <a:lnTo>
                  <a:pt x="0" y="288"/>
                </a:lnTo>
                <a:lnTo>
                  <a:pt x="1056" y="288"/>
                </a:lnTo>
                <a:lnTo>
                  <a:pt x="1152" y="0"/>
                </a:lnTo>
                <a:lnTo>
                  <a:pt x="48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6" name="Rectangle 2"/>
          <p:cNvSpPr>
            <a:spLocks noGrp="1" noChangeArrowheads="1"/>
          </p:cNvSpPr>
          <p:nvPr userDrawn="1">
            <p:ph type="title"/>
          </p:nvPr>
        </p:nvSpPr>
        <p:spPr bwMode="gray">
          <a:xfrm>
            <a:off x="733426" y="114300"/>
            <a:ext cx="7953375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grpSp>
        <p:nvGrpSpPr>
          <p:cNvPr id="1063" name="Group 39"/>
          <p:cNvGrpSpPr>
            <a:grpSpLocks/>
          </p:cNvGrpSpPr>
          <p:nvPr userDrawn="1"/>
        </p:nvGrpSpPr>
        <p:grpSpPr bwMode="auto">
          <a:xfrm>
            <a:off x="327025" y="219075"/>
            <a:ext cx="361950" cy="271463"/>
            <a:chOff x="192" y="384"/>
            <a:chExt cx="336" cy="288"/>
          </a:xfrm>
        </p:grpSpPr>
        <p:sp>
          <p:nvSpPr>
            <p:cNvPr id="1064" name="AutoShape 40"/>
            <p:cNvSpPr>
              <a:spLocks noChangeArrowheads="1"/>
            </p:cNvSpPr>
            <p:nvPr userDrawn="1"/>
          </p:nvSpPr>
          <p:spPr bwMode="gray">
            <a:xfrm>
              <a:off x="192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>
                <a:alpha val="8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5" name="AutoShape 41"/>
            <p:cNvSpPr>
              <a:spLocks noChangeArrowheads="1"/>
            </p:cNvSpPr>
            <p:nvPr userDrawn="1"/>
          </p:nvSpPr>
          <p:spPr bwMode="gray">
            <a:xfrm>
              <a:off x="336" y="384"/>
              <a:ext cx="192" cy="288"/>
            </a:xfrm>
            <a:prstGeom prst="chevron">
              <a:avLst>
                <a:gd name="adj" fmla="val 60935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7" name="Rectangle 3"/>
          <p:cNvSpPr>
            <a:spLocks noGrp="1" noChangeArrowheads="1"/>
          </p:cNvSpPr>
          <p:nvPr userDrawn="1">
            <p:ph type="body" idx="1"/>
          </p:nvPr>
        </p:nvSpPr>
        <p:spPr bwMode="gray">
          <a:xfrm>
            <a:off x="466271" y="886306"/>
            <a:ext cx="8229600" cy="3623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6350" y="-2381"/>
            <a:ext cx="9153525" cy="5153026"/>
            <a:chOff x="-6350" y="-2381"/>
            <a:chExt cx="9153525" cy="5153026"/>
          </a:xfrm>
        </p:grpSpPr>
        <p:sp>
          <p:nvSpPr>
            <p:cNvPr id="1032" name="Freeform 8"/>
            <p:cNvSpPr>
              <a:spLocks/>
            </p:cNvSpPr>
            <p:nvPr/>
          </p:nvSpPr>
          <p:spPr bwMode="gray">
            <a:xfrm>
              <a:off x="-6350" y="-2381"/>
              <a:ext cx="9147175" cy="696648"/>
            </a:xfrm>
            <a:custGeom>
              <a:avLst/>
              <a:gdLst>
                <a:gd name="T0" fmla="*/ 2 w 5762"/>
                <a:gd name="T1" fmla="*/ 600 h 600"/>
                <a:gd name="T2" fmla="*/ 3603 w 5762"/>
                <a:gd name="T3" fmla="*/ 600 h 600"/>
                <a:gd name="T4" fmla="*/ 3704 w 5762"/>
                <a:gd name="T5" fmla="*/ 579 h 600"/>
                <a:gd name="T6" fmla="*/ 3970 w 5762"/>
                <a:gd name="T7" fmla="*/ 485 h 600"/>
                <a:gd name="T8" fmla="*/ 4053 w 5762"/>
                <a:gd name="T9" fmla="*/ 467 h 600"/>
                <a:gd name="T10" fmla="*/ 5762 w 5762"/>
                <a:gd name="T11" fmla="*/ 466 h 600"/>
                <a:gd name="T12" fmla="*/ 5762 w 5762"/>
                <a:gd name="T13" fmla="*/ 0 h 600"/>
                <a:gd name="T14" fmla="*/ 0 w 5762"/>
                <a:gd name="T15" fmla="*/ 2 h 600"/>
                <a:gd name="T16" fmla="*/ 2 w 5762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62" h="600">
                  <a:moveTo>
                    <a:pt x="2" y="600"/>
                  </a:moveTo>
                  <a:lnTo>
                    <a:pt x="3603" y="600"/>
                  </a:lnTo>
                  <a:cubicBezTo>
                    <a:pt x="3663" y="600"/>
                    <a:pt x="3704" y="579"/>
                    <a:pt x="3704" y="579"/>
                  </a:cubicBezTo>
                  <a:lnTo>
                    <a:pt x="3970" y="485"/>
                  </a:lnTo>
                  <a:cubicBezTo>
                    <a:pt x="3970" y="485"/>
                    <a:pt x="3996" y="473"/>
                    <a:pt x="4053" y="467"/>
                  </a:cubicBezTo>
                  <a:lnTo>
                    <a:pt x="5762" y="466"/>
                  </a:lnTo>
                  <a:lnTo>
                    <a:pt x="5762" y="0"/>
                  </a:lnTo>
                  <a:lnTo>
                    <a:pt x="0" y="2"/>
                  </a:lnTo>
                  <a:lnTo>
                    <a:pt x="2" y="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4" name="Group 50"/>
            <p:cNvGrpSpPr>
              <a:grpSpLocks/>
            </p:cNvGrpSpPr>
            <p:nvPr/>
          </p:nvGrpSpPr>
          <p:grpSpPr bwMode="auto">
            <a:xfrm flipH="1">
              <a:off x="-3175" y="4587974"/>
              <a:ext cx="9150350" cy="562671"/>
              <a:chOff x="-2" y="4151"/>
              <a:chExt cx="5764" cy="175"/>
            </a:xfrm>
          </p:grpSpPr>
          <p:sp>
            <p:nvSpPr>
              <p:cNvPr id="1073" name="Freeform 49"/>
              <p:cNvSpPr>
                <a:spLocks/>
              </p:cNvSpPr>
              <p:nvPr userDrawn="1"/>
            </p:nvSpPr>
            <p:spPr bwMode="gray">
              <a:xfrm>
                <a:off x="-2" y="4151"/>
                <a:ext cx="5762" cy="169"/>
              </a:xfrm>
              <a:custGeom>
                <a:avLst/>
                <a:gdLst>
                  <a:gd name="T0" fmla="*/ 0 w 5762"/>
                  <a:gd name="T1" fmla="*/ 169 h 169"/>
                  <a:gd name="T2" fmla="*/ 5762 w 5762"/>
                  <a:gd name="T3" fmla="*/ 168 h 169"/>
                  <a:gd name="T4" fmla="*/ 5762 w 5762"/>
                  <a:gd name="T5" fmla="*/ 56 h 169"/>
                  <a:gd name="T6" fmla="*/ 1513 w 5762"/>
                  <a:gd name="T7" fmla="*/ 57 h 169"/>
                  <a:gd name="T8" fmla="*/ 1465 w 5762"/>
                  <a:gd name="T9" fmla="*/ 47 h 169"/>
                  <a:gd name="T10" fmla="*/ 1403 w 5762"/>
                  <a:gd name="T11" fmla="*/ 14 h 169"/>
                  <a:gd name="T12" fmla="*/ 1346 w 5762"/>
                  <a:gd name="T13" fmla="*/ 2 h 169"/>
                  <a:gd name="T14" fmla="*/ 0 w 5762"/>
                  <a:gd name="T15" fmla="*/ 2 h 169"/>
                  <a:gd name="T16" fmla="*/ 0 w 5762"/>
                  <a:gd name="T17" fmla="*/ 169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2" h="169">
                    <a:moveTo>
                      <a:pt x="0" y="169"/>
                    </a:moveTo>
                    <a:lnTo>
                      <a:pt x="5762" y="168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0" y="1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61" name="Freeform 37"/>
              <p:cNvSpPr>
                <a:spLocks/>
              </p:cNvSpPr>
              <p:nvPr userDrawn="1"/>
            </p:nvSpPr>
            <p:spPr bwMode="gray">
              <a:xfrm>
                <a:off x="-2" y="4188"/>
                <a:ext cx="5764" cy="138"/>
              </a:xfrm>
              <a:custGeom>
                <a:avLst/>
                <a:gdLst>
                  <a:gd name="T0" fmla="*/ 2 w 5764"/>
                  <a:gd name="T1" fmla="*/ 138 h 138"/>
                  <a:gd name="T2" fmla="*/ 5764 w 5764"/>
                  <a:gd name="T3" fmla="*/ 136 h 138"/>
                  <a:gd name="T4" fmla="*/ 5762 w 5764"/>
                  <a:gd name="T5" fmla="*/ 56 h 138"/>
                  <a:gd name="T6" fmla="*/ 1513 w 5764"/>
                  <a:gd name="T7" fmla="*/ 57 h 138"/>
                  <a:gd name="T8" fmla="*/ 1465 w 5764"/>
                  <a:gd name="T9" fmla="*/ 47 h 138"/>
                  <a:gd name="T10" fmla="*/ 1403 w 5764"/>
                  <a:gd name="T11" fmla="*/ 14 h 138"/>
                  <a:gd name="T12" fmla="*/ 1346 w 5764"/>
                  <a:gd name="T13" fmla="*/ 2 h 138"/>
                  <a:gd name="T14" fmla="*/ 0 w 5764"/>
                  <a:gd name="T15" fmla="*/ 2 h 138"/>
                  <a:gd name="T16" fmla="*/ 2 w 5764"/>
                  <a:gd name="T17" fmla="*/ 138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64" h="138">
                    <a:moveTo>
                      <a:pt x="2" y="138"/>
                    </a:moveTo>
                    <a:lnTo>
                      <a:pt x="5764" y="136"/>
                    </a:lnTo>
                    <a:lnTo>
                      <a:pt x="5762" y="56"/>
                    </a:lnTo>
                    <a:lnTo>
                      <a:pt x="1513" y="57"/>
                    </a:lnTo>
                    <a:cubicBezTo>
                      <a:pt x="1486" y="57"/>
                      <a:pt x="1486" y="54"/>
                      <a:pt x="1465" y="47"/>
                    </a:cubicBezTo>
                    <a:lnTo>
                      <a:pt x="1403" y="14"/>
                    </a:lnTo>
                    <a:cubicBezTo>
                      <a:pt x="1383" y="6"/>
                      <a:pt x="1385" y="0"/>
                      <a:pt x="1346" y="2"/>
                    </a:cubicBezTo>
                    <a:lnTo>
                      <a:pt x="0" y="2"/>
                    </a:lnTo>
                    <a:lnTo>
                      <a:pt x="2" y="138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19" name="Picture 2"/>
            <p:cNvPicPr/>
            <p:nvPr userDrawn="1"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71899" y="4748924"/>
              <a:ext cx="736605" cy="3887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7" name="组合 26"/>
            <p:cNvGrpSpPr/>
            <p:nvPr userDrawn="1"/>
          </p:nvGrpSpPr>
          <p:grpSpPr>
            <a:xfrm>
              <a:off x="1935000" y="195487"/>
              <a:ext cx="508005" cy="304048"/>
              <a:chOff x="2497187" y="341358"/>
              <a:chExt cx="692784" cy="414641"/>
            </a:xfrm>
          </p:grpSpPr>
          <p:sp>
            <p:nvSpPr>
              <p:cNvPr id="28" name="燕尾形 27"/>
              <p:cNvSpPr/>
              <p:nvPr/>
            </p:nvSpPr>
            <p:spPr>
              <a:xfrm>
                <a:off x="2497187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燕尾形 28"/>
              <p:cNvSpPr/>
              <p:nvPr/>
            </p:nvSpPr>
            <p:spPr>
              <a:xfrm>
                <a:off x="2701485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燕尾形 29"/>
              <p:cNvSpPr/>
              <p:nvPr/>
            </p:nvSpPr>
            <p:spPr>
              <a:xfrm>
                <a:off x="2901939" y="341358"/>
                <a:ext cx="288032" cy="414641"/>
              </a:xfrm>
              <a:prstGeom prst="chevro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4" r:id="rId25"/>
    <p:sldLayoutId id="2147483675" r:id="rId26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800" b="1" kern="1200">
          <a:solidFill>
            <a:srgbClr val="FFFFFF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file:///F:\&#20154;&#25945;A&#25968;&#23398;&#24517;&#20462;5\&#20154;&#25945;A&#25968;&#23398;&#24517;&#20462;5\H1.TIF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gray">
          <a:xfrm>
            <a:off x="1023046" y="663539"/>
            <a:ext cx="3534050" cy="54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zh-CN" altLang="en-US" sz="36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章  不等式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内容占位符 1"/>
          <p:cNvSpPr txBox="1">
            <a:spLocks/>
          </p:cNvSpPr>
          <p:nvPr/>
        </p:nvSpPr>
        <p:spPr bwMode="auto">
          <a:xfrm>
            <a:off x="0" y="1636688"/>
            <a:ext cx="9144000" cy="431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§3.2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一元二次不等式及其解法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655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435226" y="2140744"/>
            <a:ext cx="4246563" cy="139303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z="2800" b="0" dirty="0" smtClean="0">
                <a:solidFill>
                  <a:srgbClr val="0000FF"/>
                </a:solidFill>
              </a:rPr>
              <a:t>所以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y</a:t>
            </a:r>
            <a:r>
              <a:rPr lang="en-US" altLang="zh-CN" sz="2800" b="0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≥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2 400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m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×8%×78%</a:t>
            </a:r>
            <a:r>
              <a:rPr lang="zh-CN" altLang="en-US" sz="2800" b="0" dirty="0" smtClean="0">
                <a:solidFill>
                  <a:srgbClr val="0000FF"/>
                </a:solidFill>
              </a:rPr>
              <a:t>，</a:t>
            </a:r>
          </a:p>
          <a:p>
            <a:pPr>
              <a:spcBef>
                <a:spcPct val="0"/>
              </a:spcBef>
            </a:pPr>
            <a:r>
              <a:rPr lang="zh-CN" altLang="en-US" sz="2800" b="0" dirty="0" smtClean="0">
                <a:solidFill>
                  <a:srgbClr val="0000FF"/>
                </a:solidFill>
              </a:rPr>
              <a:t>即－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44≤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sz="2800" b="0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2.</a:t>
            </a:r>
            <a:endParaRPr lang="zh-CN" altLang="en-US" sz="2800" b="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sz="2800" b="0" dirty="0" smtClean="0">
                <a:solidFill>
                  <a:srgbClr val="0000FF"/>
                </a:solidFill>
              </a:rPr>
              <a:t>又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0&lt;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sz="2800" b="0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8</a:t>
            </a:r>
            <a:r>
              <a:rPr lang="zh-CN" altLang="en-US" sz="2800" b="0" dirty="0" smtClean="0">
                <a:solidFill>
                  <a:srgbClr val="0000FF"/>
                </a:solidFill>
              </a:rPr>
              <a:t>，所以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0&lt;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sz="2800" b="0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2.</a:t>
            </a:r>
            <a:endParaRPr lang="zh-CN" altLang="en-US" sz="2800" b="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sz="2800" b="0" dirty="0" smtClean="0">
                <a:solidFill>
                  <a:srgbClr val="0000FF"/>
                </a:solidFill>
              </a:rPr>
              <a:t>所以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x</a:t>
            </a:r>
            <a:r>
              <a:rPr lang="zh-CN" altLang="en-US" sz="2800" b="0" dirty="0" smtClean="0">
                <a:solidFill>
                  <a:srgbClr val="0000FF"/>
                </a:solidFill>
              </a:rPr>
              <a:t>的取值范围是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0&lt;</a:t>
            </a:r>
            <a:r>
              <a:rPr lang="en-US" altLang="zh-CN" sz="2800" b="0" i="1" dirty="0" smtClean="0">
                <a:solidFill>
                  <a:srgbClr val="0000FF"/>
                </a:solidFill>
              </a:rPr>
              <a:t>x</a:t>
            </a:r>
            <a:r>
              <a:rPr lang="en-US" altLang="zh-CN" sz="2800" b="0" dirty="0" smtClean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≤</a:t>
            </a:r>
            <a:r>
              <a:rPr lang="en-US" altLang="zh-CN" sz="2800" b="0" dirty="0" smtClean="0">
                <a:solidFill>
                  <a:srgbClr val="0000FF"/>
                </a:solidFill>
              </a:rPr>
              <a:t>2.</a:t>
            </a:r>
            <a:endParaRPr lang="zh-CN" altLang="en-US" sz="2800" b="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endParaRPr lang="zh-CN" altLang="en-US" dirty="0" smtClean="0">
              <a:solidFill>
                <a:srgbClr val="0000FF"/>
              </a:solidFill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243534"/>
              </p:ext>
            </p:extLst>
          </p:nvPr>
        </p:nvGraphicFramePr>
        <p:xfrm>
          <a:off x="2123728" y="1059582"/>
          <a:ext cx="5176837" cy="1157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4" name="文档" r:id="rId3" imgW="5335593" imgH="1592204" progId="Word.Document.12">
                  <p:embed/>
                </p:oleObj>
              </mc:Choice>
              <mc:Fallback>
                <p:oleObj name="文档" r:id="rId3" imgW="5335593" imgH="159220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059582"/>
                        <a:ext cx="5176837" cy="1157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456339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92097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课堂小结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560" y="1779662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</a:rPr>
              <a:t>1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熟练掌握一元二次不等式的</a:t>
            </a:r>
            <a:r>
              <a:rPr lang="zh-CN" altLang="en-US" sz="2800" b="1" dirty="0">
                <a:latin typeface="+mn-ea"/>
              </a:rPr>
              <a:t>解法</a:t>
            </a:r>
            <a:r>
              <a:rPr lang="zh-CN" altLang="zh-CN" sz="2800" b="1" dirty="0" smtClean="0">
                <a:latin typeface="+mn-ea"/>
              </a:rPr>
              <a:t> ；</a:t>
            </a:r>
            <a:endParaRPr lang="zh-CN" altLang="zh-CN" sz="28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2387084"/>
            <a:ext cx="74673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ea"/>
              </a:rPr>
              <a:t>2</a:t>
            </a:r>
            <a:r>
              <a:rPr lang="en-US" altLang="zh-CN" sz="2800" b="1" dirty="0" smtClean="0">
                <a:latin typeface="+mn-ea"/>
              </a:rPr>
              <a:t>.</a:t>
            </a:r>
            <a:r>
              <a:rPr lang="zh-CN" altLang="en-US" sz="2800" b="1" dirty="0" smtClean="0">
                <a:latin typeface="+mn-ea"/>
              </a:rPr>
              <a:t>会解决有关一元二次不等式的实际应用题</a:t>
            </a:r>
            <a:r>
              <a:rPr lang="zh-CN" altLang="zh-CN" sz="2800" b="1" dirty="0" smtClean="0">
                <a:latin typeface="+mn-ea"/>
              </a:rPr>
              <a:t>。</a:t>
            </a:r>
            <a:endParaRPr lang="zh-CN" altLang="zh-CN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9269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931" y="123478"/>
            <a:ext cx="5099149" cy="481013"/>
          </a:xfrm>
        </p:spPr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347614"/>
            <a:ext cx="8229600" cy="3623072"/>
          </a:xfrm>
        </p:spPr>
        <p:txBody>
          <a:bodyPr/>
          <a:lstStyle/>
          <a:p>
            <a:pPr marL="0" indent="0">
              <a:buNone/>
            </a:pPr>
            <a:r>
              <a:rPr lang="zh-CN" altLang="zh-CN" b="1" dirty="0" smtClean="0"/>
              <a:t>习题</a:t>
            </a:r>
            <a:r>
              <a:rPr lang="en-US" altLang="zh-CN" b="1" dirty="0" smtClean="0"/>
              <a:t>3.2</a:t>
            </a:r>
            <a:r>
              <a:rPr lang="zh-CN" altLang="zh-CN" b="1" dirty="0" smtClean="0"/>
              <a:t>：</a:t>
            </a:r>
            <a:r>
              <a:rPr lang="zh-CN" altLang="zh-CN" b="1" dirty="0"/>
              <a:t>（</a:t>
            </a:r>
            <a:r>
              <a:rPr lang="en-US" altLang="zh-CN" b="1" dirty="0"/>
              <a:t>A</a:t>
            </a:r>
            <a:r>
              <a:rPr lang="zh-CN" altLang="zh-CN" b="1" dirty="0"/>
              <a:t>组</a:t>
            </a:r>
            <a:r>
              <a:rPr lang="zh-CN" altLang="zh-CN" b="1" dirty="0" smtClean="0"/>
              <a:t>）</a:t>
            </a:r>
            <a:r>
              <a:rPr lang="en-US" altLang="zh-CN" b="1" dirty="0" smtClean="0"/>
              <a:t>4,    6</a:t>
            </a:r>
            <a:r>
              <a:rPr lang="zh-CN" altLang="en-US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97629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04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14314" y="987574"/>
            <a:ext cx="8750174" cy="381642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学习目标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 1</a:t>
            </a:r>
            <a:r>
              <a:rPr lang="zh-CN" altLang="en-US" dirty="0"/>
              <a:t>．会求解方程根的存在性问题和不等式恒成立问题．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 </a:t>
            </a:r>
            <a:r>
              <a:rPr lang="en-US" altLang="zh-CN" dirty="0"/>
              <a:t>2</a:t>
            </a:r>
            <a:r>
              <a:rPr lang="zh-CN" altLang="en-US" dirty="0"/>
              <a:t>．会将简单的分式不等式化为一元二次不等式求解．</a:t>
            </a:r>
          </a:p>
          <a:p>
            <a:pPr>
              <a:spcBef>
                <a:spcPct val="0"/>
              </a:spcBef>
            </a:pPr>
            <a:r>
              <a:rPr lang="en-US" altLang="zh-CN" dirty="0"/>
              <a:t> </a:t>
            </a:r>
            <a:r>
              <a:rPr lang="en-US" altLang="zh-CN" dirty="0" smtClean="0"/>
              <a:t>3</a:t>
            </a:r>
            <a:r>
              <a:rPr lang="zh-CN" altLang="en-US" dirty="0"/>
              <a:t>．会从实际情境中抽象出一元二次不等式模型，并</a:t>
            </a:r>
            <a:r>
              <a:rPr lang="zh-CN" altLang="en-US" dirty="0" smtClean="0"/>
              <a:t>加以解决</a:t>
            </a:r>
            <a:r>
              <a:rPr lang="zh-CN" altLang="en-US" dirty="0"/>
              <a:t>．</a:t>
            </a:r>
            <a:endParaRPr lang="en-US" altLang="zh-CN" dirty="0"/>
          </a:p>
          <a:p>
            <a:pPr>
              <a:spcBef>
                <a:spcPct val="0"/>
              </a:spcBef>
            </a:pPr>
            <a:r>
              <a:rPr lang="en-US" altLang="zh-CN" dirty="0" smtClean="0"/>
              <a:t>【</a:t>
            </a:r>
            <a:r>
              <a:rPr lang="zh-CN" altLang="en-US" dirty="0" smtClean="0"/>
              <a:t>重、难点</a:t>
            </a:r>
            <a:r>
              <a:rPr lang="en-US" altLang="zh-CN" dirty="0" smtClean="0"/>
              <a:t>】</a:t>
            </a:r>
          </a:p>
          <a:p>
            <a:pPr>
              <a:spcBef>
                <a:spcPct val="0"/>
              </a:spcBef>
            </a:pPr>
            <a:r>
              <a:rPr lang="zh-CN" altLang="en-US" dirty="0" smtClean="0"/>
              <a:t>重点：有关</a:t>
            </a:r>
            <a:r>
              <a:rPr lang="zh-CN" altLang="en-US" dirty="0"/>
              <a:t>不等式恒成立求参数的值或范围问题和分式不等式</a:t>
            </a:r>
            <a:r>
              <a:rPr lang="zh-CN" altLang="en-US" dirty="0" smtClean="0"/>
              <a:t>的解法．</a:t>
            </a:r>
            <a:endParaRPr lang="en-US" altLang="zh-CN" dirty="0" smtClean="0"/>
          </a:p>
          <a:p>
            <a:pPr>
              <a:spcBef>
                <a:spcPct val="0"/>
              </a:spcBef>
            </a:pPr>
            <a:r>
              <a:rPr lang="zh-CN" altLang="en-US" dirty="0" smtClean="0"/>
              <a:t>难点：对</a:t>
            </a:r>
            <a:r>
              <a:rPr lang="zh-CN" altLang="en-US" dirty="0"/>
              <a:t>实际应用问题如何建立正确的数学模型并加以解决．</a:t>
            </a:r>
            <a:endParaRPr lang="en-US" altLang="zh-CN" dirty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51520" y="83305"/>
            <a:ext cx="1656184" cy="481013"/>
          </a:xfrm>
          <a:prstGeom prst="rect">
            <a:avLst/>
          </a:prstGeom>
        </p:spPr>
        <p:txBody>
          <a:bodyPr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目标定位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7733459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83305"/>
            <a:ext cx="1656184" cy="481013"/>
          </a:xfrm>
        </p:spPr>
        <p:txBody>
          <a:bodyPr/>
          <a:lstStyle/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知识链接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gray">
          <a:xfrm>
            <a:off x="2483768" y="97322"/>
            <a:ext cx="6768751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FFFF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dirty="0" smtClean="0">
                <a:solidFill>
                  <a:srgbClr val="FFFF00"/>
                </a:solidFill>
                <a:latin typeface="+mj-ea"/>
              </a:rPr>
              <a:t>一元二次不等式的应用</a:t>
            </a:r>
            <a:endParaRPr lang="zh-CN" altLang="en-US" dirty="0">
              <a:solidFill>
                <a:srgbClr val="FFFF00"/>
              </a:solidFill>
              <a:latin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5616" y="1462013"/>
            <a:ext cx="6229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问题</a:t>
            </a:r>
            <a:r>
              <a:rPr lang="en-US" altLang="zh-CN" sz="2800" dirty="0" smtClean="0">
                <a:latin typeface="+mn-ea"/>
              </a:rPr>
              <a:t>1</a:t>
            </a:r>
            <a:r>
              <a:rPr lang="zh-CN" altLang="zh-CN" sz="2800" dirty="0" smtClean="0">
                <a:latin typeface="+mn-ea"/>
              </a:rPr>
              <a:t>．</a:t>
            </a:r>
            <a:r>
              <a:rPr lang="zh-CN" altLang="en-US" sz="2800" dirty="0" smtClean="0">
                <a:latin typeface="+mn-ea"/>
              </a:rPr>
              <a:t>一元二次不等式的一般解法</a:t>
            </a:r>
            <a:r>
              <a:rPr lang="zh-CN" altLang="zh-CN" sz="2800" dirty="0" smtClean="0">
                <a:latin typeface="+mn-ea"/>
              </a:rPr>
              <a:t>？</a:t>
            </a:r>
            <a:r>
              <a:rPr lang="en-US" altLang="zh-CN" sz="2800" dirty="0" smtClean="0">
                <a:latin typeface="+mn-ea"/>
              </a:rPr>
              <a:t> </a:t>
            </a:r>
            <a:endParaRPr lang="zh-CN" altLang="zh-CN" sz="2800" dirty="0">
              <a:latin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15616" y="2427734"/>
            <a:ext cx="43348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+mn-ea"/>
              </a:rPr>
              <a:t>问题</a:t>
            </a:r>
            <a:r>
              <a:rPr lang="en-US" altLang="zh-CN" sz="2800" dirty="0" smtClean="0">
                <a:latin typeface="+mn-ea"/>
              </a:rPr>
              <a:t>2</a:t>
            </a:r>
            <a:r>
              <a:rPr lang="zh-CN" altLang="zh-CN" sz="2800" dirty="0" smtClean="0">
                <a:latin typeface="+mn-ea"/>
              </a:rPr>
              <a:t>．</a:t>
            </a:r>
            <a:r>
              <a:rPr lang="zh-CN" altLang="en-US" sz="2800" dirty="0" smtClean="0">
                <a:latin typeface="+mn-ea"/>
              </a:rPr>
              <a:t>应用题如何审题</a:t>
            </a:r>
            <a:r>
              <a:rPr lang="zh-CN" altLang="zh-CN" sz="2800" dirty="0" smtClean="0">
                <a:latin typeface="+mn-ea"/>
              </a:rPr>
              <a:t>？</a:t>
            </a:r>
            <a:endParaRPr lang="zh-CN" altLang="zh-CN" sz="2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1669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539552" y="694135"/>
            <a:ext cx="8136137" cy="34313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altLang="zh-CN" dirty="0" smtClean="0"/>
              <a:t>(1)</a:t>
            </a:r>
            <a:r>
              <a:rPr lang="zh-CN" altLang="en-US" dirty="0" smtClean="0"/>
              <a:t>解不等式应用题，首先要认真审题，分清题意，建立合理、恰当的数学模型，这是解决好不等式应用题最关键的一环．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(2)</a:t>
            </a:r>
            <a:r>
              <a:rPr lang="zh-CN" altLang="en-US" dirty="0" smtClean="0"/>
              <a:t>不等式应用题常常以函数的形式出现，大都是解决现实生活、生产、科技中的最优化问题，在解题中涉及不等式解法及有关问题．</a:t>
            </a:r>
          </a:p>
          <a:p>
            <a:pPr>
              <a:spcBef>
                <a:spcPct val="0"/>
              </a:spcBef>
            </a:pPr>
            <a:r>
              <a:rPr lang="en-US" altLang="zh-CN" dirty="0" smtClean="0"/>
              <a:t>(3)</a:t>
            </a:r>
            <a:r>
              <a:rPr lang="zh-CN" altLang="en-US" dirty="0" smtClean="0"/>
              <a:t>不等式应用题主要考查综合运用数学知识、数学方法分析和解决实际问题的能力，考查数学建模、解不等式等数学内容．</a:t>
            </a:r>
          </a:p>
        </p:txBody>
      </p:sp>
      <p:sp>
        <p:nvSpPr>
          <p:cNvPr id="2" name="矩形 1"/>
          <p:cNvSpPr/>
          <p:nvPr/>
        </p:nvSpPr>
        <p:spPr>
          <a:xfrm>
            <a:off x="2699792" y="51470"/>
            <a:ext cx="4608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一元二次不等式的实际应用</a:t>
            </a:r>
          </a:p>
        </p:txBody>
      </p:sp>
    </p:spTree>
    <p:extLst>
      <p:ext uri="{BB962C8B-B14F-4D97-AF65-F5344CB8AC3E}">
        <p14:creationId xmlns:p14="http://schemas.microsoft.com/office/powerpoint/2010/main" val="19347560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623888" y="771550"/>
            <a:ext cx="8305800" cy="30610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    汽车在行驶中，由于惯性作用，刹车后还要继续向前滑行一段距离才能停住，我们称这段距离为</a:t>
            </a:r>
            <a:r>
              <a:rPr lang="en-US" dirty="0" smtClean="0"/>
              <a:t>“</a:t>
            </a:r>
            <a:r>
              <a:rPr lang="zh-CN" altLang="en-US" dirty="0" smtClean="0"/>
              <a:t>刹车距离</a:t>
            </a:r>
            <a:r>
              <a:rPr lang="en-US" dirty="0" smtClean="0"/>
              <a:t>”</a:t>
            </a:r>
            <a:r>
              <a:rPr lang="zh-CN" altLang="en-US" dirty="0" smtClean="0"/>
              <a:t>．刹车距离是分析事故的一个重要因素．在一个限速</a:t>
            </a:r>
            <a:r>
              <a:rPr lang="en-US" altLang="zh-CN" dirty="0" smtClean="0"/>
              <a:t>40 km/h</a:t>
            </a:r>
            <a:r>
              <a:rPr lang="zh-CN" altLang="en-US" dirty="0" smtClean="0"/>
              <a:t>以内的弯道上，甲、乙两辆汽车相向而行，发现情况不对，同时刹车，但还是相碰了，事发后现场测得甲车的刹车距离略超过</a:t>
            </a:r>
            <a:r>
              <a:rPr lang="en-US" altLang="zh-CN" dirty="0" smtClean="0"/>
              <a:t>12 m</a:t>
            </a:r>
            <a:r>
              <a:rPr lang="zh-CN" altLang="en-US" dirty="0" smtClean="0"/>
              <a:t>，乙车的刹车距离略超过</a:t>
            </a:r>
            <a:r>
              <a:rPr lang="en-US" altLang="zh-CN" dirty="0" smtClean="0"/>
              <a:t>10 m</a:t>
            </a:r>
            <a:r>
              <a:rPr lang="zh-CN" altLang="en-US" dirty="0" smtClean="0"/>
              <a:t>，又知甲、乙两种车型的刹车距离</a:t>
            </a:r>
            <a:r>
              <a:rPr lang="en-US" altLang="zh-CN" i="1" dirty="0" smtClean="0"/>
              <a:t>s</a:t>
            </a:r>
            <a:r>
              <a:rPr lang="en-US" altLang="zh-CN" dirty="0" smtClean="0"/>
              <a:t>(m)</a:t>
            </a:r>
            <a:r>
              <a:rPr lang="zh-CN" altLang="en-US" dirty="0" smtClean="0"/>
              <a:t>与车速</a:t>
            </a:r>
            <a:r>
              <a:rPr lang="en-US" altLang="zh-CN" i="1" dirty="0" smtClean="0"/>
              <a:t>x</a:t>
            </a:r>
            <a:r>
              <a:rPr lang="en-US" altLang="zh-CN" dirty="0" smtClean="0"/>
              <a:t>(km/h)</a:t>
            </a:r>
            <a:r>
              <a:rPr lang="zh-CN" altLang="en-US" dirty="0" smtClean="0"/>
              <a:t>之间有如下关系：</a:t>
            </a:r>
            <a:r>
              <a:rPr lang="en-US" altLang="zh-CN" i="1" dirty="0" smtClean="0"/>
              <a:t>s</a:t>
            </a:r>
            <a:r>
              <a:rPr lang="zh-CN" altLang="en-US" baseline="-25000" dirty="0" smtClean="0"/>
              <a:t>甲</a:t>
            </a:r>
            <a:r>
              <a:rPr lang="zh-CN" altLang="en-US" dirty="0" smtClean="0"/>
              <a:t>＝</a:t>
            </a:r>
            <a:r>
              <a:rPr lang="en-US" altLang="zh-CN" dirty="0" smtClean="0"/>
              <a:t>0.1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0.01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zh-CN" altLang="en-US" dirty="0" smtClean="0"/>
              <a:t>，</a:t>
            </a:r>
            <a:r>
              <a:rPr lang="en-US" altLang="zh-CN" i="1" dirty="0" smtClean="0"/>
              <a:t>s</a:t>
            </a:r>
            <a:r>
              <a:rPr lang="zh-CN" altLang="en-US" baseline="-25000" dirty="0" smtClean="0"/>
              <a:t>乙</a:t>
            </a:r>
            <a:r>
              <a:rPr lang="zh-CN" altLang="en-US" dirty="0" smtClean="0"/>
              <a:t>＝</a:t>
            </a:r>
            <a:r>
              <a:rPr lang="en-US" altLang="zh-CN" dirty="0" smtClean="0"/>
              <a:t>0.05</a:t>
            </a:r>
            <a:r>
              <a:rPr lang="en-US" altLang="zh-CN" i="1" dirty="0" smtClean="0"/>
              <a:t>x</a:t>
            </a:r>
            <a:r>
              <a:rPr lang="zh-CN" altLang="en-US" dirty="0" smtClean="0"/>
              <a:t>＋</a:t>
            </a:r>
            <a:r>
              <a:rPr lang="en-US" altLang="zh-CN" dirty="0" smtClean="0"/>
              <a:t>0.005</a:t>
            </a:r>
            <a:r>
              <a:rPr lang="en-US" altLang="zh-CN" i="1" dirty="0" smtClean="0"/>
              <a:t>x</a:t>
            </a:r>
            <a:r>
              <a:rPr lang="en-US" altLang="zh-CN" baseline="30000" dirty="0" smtClean="0"/>
              <a:t>2</a:t>
            </a:r>
            <a:r>
              <a:rPr lang="en-US" altLang="zh-CN" dirty="0" smtClean="0"/>
              <a:t>.</a:t>
            </a:r>
            <a:r>
              <a:rPr lang="zh-CN" altLang="en-US" dirty="0" smtClean="0"/>
              <a:t>问：超速行驶应负主要责任的是谁？</a:t>
            </a: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1507" name="内容占位符 1"/>
          <p:cNvSpPr txBox="1">
            <a:spLocks/>
          </p:cNvSpPr>
          <p:nvPr/>
        </p:nvSpPr>
        <p:spPr bwMode="auto">
          <a:xfrm>
            <a:off x="702381" y="123478"/>
            <a:ext cx="7889875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eaLnBrk="0" hangingPunct="0"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lvl="4" algn="ctr" eaLnBrk="1">
              <a:lnSpc>
                <a:spcPts val="3500"/>
              </a:lnSpc>
            </a:pPr>
            <a:r>
              <a:rPr lang="zh-CN" altLang="en-US" sz="2800" dirty="0" smtClean="0">
                <a:solidFill>
                  <a:srgbClr val="FF00FF"/>
                </a:solidFill>
                <a:latin typeface="+mj-ea"/>
                <a:ea typeface="+mj-ea"/>
              </a:rPr>
              <a:t>一</a:t>
            </a:r>
            <a:r>
              <a:rPr lang="zh-CN" altLang="en-US" sz="2800" dirty="0">
                <a:solidFill>
                  <a:srgbClr val="FF00FF"/>
                </a:solidFill>
                <a:latin typeface="+mj-ea"/>
                <a:ea typeface="+mj-ea"/>
              </a:rPr>
              <a:t>元二次不等式的简单应用</a:t>
            </a:r>
          </a:p>
          <a:p>
            <a:pPr marL="0" lvl="4" algn="ctr" eaLnBrk="1">
              <a:lnSpc>
                <a:spcPts val="3500"/>
              </a:lnSpc>
            </a:pPr>
            <a:endParaRPr lang="zh-CN" altLang="en-US" sz="2800" dirty="0">
              <a:solidFill>
                <a:srgbClr val="FF00FF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71439" y="813941"/>
            <a:ext cx="12618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【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黑体" pitchFamily="2" charset="-122"/>
              </a:rPr>
              <a:t>3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】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942313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251520" y="-380578"/>
            <a:ext cx="8358188" cy="466129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zh-CN" u="sng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800" u="sng" dirty="0" smtClean="0">
                <a:solidFill>
                  <a:srgbClr val="FF0000"/>
                </a:solidFill>
                <a:latin typeface="+mj-ea"/>
                <a:ea typeface="+mj-ea"/>
              </a:rPr>
              <a:t>审题指导</a:t>
            </a:r>
            <a:endParaRPr lang="en-US" altLang="zh-CN" sz="2800" u="sng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spcBef>
                <a:spcPct val="0"/>
              </a:spcBef>
            </a:pPr>
            <a:endParaRPr lang="en-US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1000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en-US" altLang="zh-CN" dirty="0" smtClean="0">
                <a:solidFill>
                  <a:srgbClr val="0000FF"/>
                </a:solidFill>
              </a:rPr>
              <a:t>[</a:t>
            </a:r>
            <a:r>
              <a:rPr lang="zh-CN" altLang="en-US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规范解答</a:t>
            </a:r>
            <a:r>
              <a:rPr lang="en-US" altLang="zh-CN" dirty="0" smtClean="0">
                <a:solidFill>
                  <a:srgbClr val="0000FF"/>
                </a:solidFill>
              </a:rPr>
              <a:t>] </a:t>
            </a:r>
            <a:r>
              <a:rPr lang="zh-CN" altLang="en-US" dirty="0" smtClean="0">
                <a:solidFill>
                  <a:srgbClr val="0000FF"/>
                </a:solidFill>
              </a:rPr>
              <a:t>由题意知，对于甲车，有</a:t>
            </a:r>
            <a:r>
              <a:rPr lang="en-US" altLang="zh-CN" dirty="0" smtClean="0">
                <a:solidFill>
                  <a:srgbClr val="0000FF"/>
                </a:solidFill>
              </a:rPr>
              <a:t>0.1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0.01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en-US" altLang="zh-CN" dirty="0" smtClean="0">
                <a:solidFill>
                  <a:srgbClr val="0000FF"/>
                </a:solidFill>
              </a:rPr>
              <a:t>&gt;12</a:t>
            </a:r>
            <a:r>
              <a:rPr lang="zh-CN" altLang="en-US" dirty="0" smtClean="0">
                <a:solidFill>
                  <a:srgbClr val="0000FF"/>
                </a:solidFill>
              </a:rPr>
              <a:t>，即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10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1 200&gt;0</a:t>
            </a:r>
            <a:r>
              <a:rPr lang="zh-CN" altLang="en-US" dirty="0" smtClean="0">
                <a:solidFill>
                  <a:srgbClr val="0000FF"/>
                </a:solidFill>
              </a:rPr>
              <a:t>，   </a:t>
            </a:r>
            <a:r>
              <a:rPr lang="en-US" altLang="zh-CN" dirty="0" smtClean="0">
                <a:solidFill>
                  <a:srgbClr val="0000FF"/>
                </a:solidFill>
              </a:rPr>
              <a:t>					              (2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解得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&gt;30</a:t>
            </a:r>
            <a:r>
              <a:rPr lang="zh-CN" altLang="en-US" dirty="0" smtClean="0">
                <a:solidFill>
                  <a:srgbClr val="0000FF"/>
                </a:solidFill>
              </a:rPr>
              <a:t>，或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&lt;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40(</a:t>
            </a:r>
            <a:r>
              <a:rPr lang="zh-CN" altLang="en-US" dirty="0" smtClean="0">
                <a:solidFill>
                  <a:srgbClr val="0000FF"/>
                </a:solidFill>
              </a:rPr>
              <a:t>不符合实际意义，舍去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r>
              <a:rPr lang="zh-CN" altLang="en-US" dirty="0" smtClean="0">
                <a:solidFill>
                  <a:srgbClr val="0000FF"/>
                </a:solidFill>
              </a:rPr>
              <a:t>，      </a:t>
            </a:r>
            <a:r>
              <a:rPr lang="en-US" altLang="zh-CN" dirty="0" smtClean="0">
                <a:solidFill>
                  <a:srgbClr val="0000FF"/>
                </a:solidFill>
              </a:rPr>
              <a:t>	  (4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这表明甲车的车速超过</a:t>
            </a:r>
            <a:r>
              <a:rPr lang="en-US" altLang="zh-CN" dirty="0" smtClean="0">
                <a:solidFill>
                  <a:srgbClr val="0000FF"/>
                </a:solidFill>
              </a:rPr>
              <a:t>30 km/h.</a:t>
            </a:r>
            <a:r>
              <a:rPr lang="zh-CN" altLang="en-US" dirty="0" smtClean="0">
                <a:solidFill>
                  <a:srgbClr val="0000FF"/>
                </a:solidFill>
              </a:rPr>
              <a:t>但根据题意刹车距离略超过</a:t>
            </a:r>
            <a:r>
              <a:rPr lang="en-US" altLang="zh-CN" dirty="0" smtClean="0">
                <a:solidFill>
                  <a:srgbClr val="0000FF"/>
                </a:solidFill>
              </a:rPr>
              <a:t>12 m</a:t>
            </a:r>
            <a:r>
              <a:rPr lang="zh-CN" altLang="en-US" dirty="0" smtClean="0">
                <a:solidFill>
                  <a:srgbClr val="0000FF"/>
                </a:solidFill>
              </a:rPr>
              <a:t>，由此估计甲车车速不会超过限速</a:t>
            </a:r>
            <a:r>
              <a:rPr lang="en-US" altLang="zh-CN" dirty="0" smtClean="0">
                <a:solidFill>
                  <a:srgbClr val="0000FF"/>
                </a:solidFill>
              </a:rPr>
              <a:t>40 km/h.		  (6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对于乙车，有</a:t>
            </a:r>
            <a:r>
              <a:rPr lang="en-US" altLang="zh-CN" dirty="0" smtClean="0">
                <a:solidFill>
                  <a:srgbClr val="0000FF"/>
                </a:solidFill>
              </a:rPr>
              <a:t>0.05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0.005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en-US" altLang="zh-CN" dirty="0" smtClean="0">
                <a:solidFill>
                  <a:srgbClr val="0000FF"/>
                </a:solidFill>
              </a:rPr>
              <a:t>&gt;10</a:t>
            </a:r>
            <a:r>
              <a:rPr lang="zh-CN" altLang="en-US" dirty="0" smtClean="0">
                <a:solidFill>
                  <a:srgbClr val="0000FF"/>
                </a:solidFill>
              </a:rPr>
              <a:t>，即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baseline="30000" dirty="0" smtClean="0">
                <a:solidFill>
                  <a:srgbClr val="0000FF"/>
                </a:solidFill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</a:rPr>
              <a:t>＋</a:t>
            </a:r>
            <a:r>
              <a:rPr lang="en-US" altLang="zh-CN" dirty="0" smtClean="0">
                <a:solidFill>
                  <a:srgbClr val="0000FF"/>
                </a:solidFill>
              </a:rPr>
              <a:t>10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2 000&gt;0</a:t>
            </a:r>
            <a:r>
              <a:rPr lang="zh-CN" altLang="en-US" dirty="0" smtClean="0">
                <a:solidFill>
                  <a:srgbClr val="0000FF"/>
                </a:solidFill>
              </a:rPr>
              <a:t>，</a:t>
            </a:r>
            <a:r>
              <a:rPr lang="en-US" altLang="zh-CN" dirty="0" smtClean="0">
                <a:solidFill>
                  <a:srgbClr val="0000FF"/>
                </a:solidFill>
              </a:rPr>
              <a:t>(8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解得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&gt;40</a:t>
            </a:r>
            <a:r>
              <a:rPr lang="zh-CN" altLang="en-US" dirty="0" smtClean="0">
                <a:solidFill>
                  <a:srgbClr val="0000FF"/>
                </a:solidFill>
              </a:rPr>
              <a:t>，或</a:t>
            </a:r>
            <a:r>
              <a:rPr lang="en-US" altLang="zh-CN" i="1" dirty="0" smtClean="0">
                <a:solidFill>
                  <a:srgbClr val="0000FF"/>
                </a:solidFill>
              </a:rPr>
              <a:t>x</a:t>
            </a:r>
            <a:r>
              <a:rPr lang="en-US" altLang="zh-CN" dirty="0" smtClean="0">
                <a:solidFill>
                  <a:srgbClr val="0000FF"/>
                </a:solidFill>
              </a:rPr>
              <a:t>&lt;</a:t>
            </a:r>
            <a:r>
              <a:rPr lang="zh-CN" altLang="en-US" dirty="0" smtClean="0">
                <a:solidFill>
                  <a:srgbClr val="0000FF"/>
                </a:solidFill>
              </a:rPr>
              <a:t>－</a:t>
            </a:r>
            <a:r>
              <a:rPr lang="en-US" altLang="zh-CN" dirty="0" smtClean="0">
                <a:solidFill>
                  <a:srgbClr val="0000FF"/>
                </a:solidFill>
              </a:rPr>
              <a:t>50(</a:t>
            </a:r>
            <a:r>
              <a:rPr lang="zh-CN" altLang="en-US" dirty="0" smtClean="0">
                <a:solidFill>
                  <a:srgbClr val="0000FF"/>
                </a:solidFill>
              </a:rPr>
              <a:t>不符合实际意义，舍去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r>
              <a:rPr lang="zh-CN" altLang="en-US" dirty="0" smtClean="0">
                <a:solidFill>
                  <a:srgbClr val="0000FF"/>
                </a:solidFill>
              </a:rPr>
              <a:t>，</a:t>
            </a:r>
            <a:r>
              <a:rPr lang="en-US" altLang="zh-CN" dirty="0" smtClean="0">
                <a:solidFill>
                  <a:srgbClr val="0000FF"/>
                </a:solidFill>
              </a:rPr>
              <a:t>		(10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dirty="0" smtClean="0">
                <a:solidFill>
                  <a:srgbClr val="0000FF"/>
                </a:solidFill>
              </a:rPr>
              <a:t>这表明乙车的车速超过</a:t>
            </a:r>
            <a:r>
              <a:rPr lang="en-US" altLang="zh-CN" dirty="0" smtClean="0">
                <a:solidFill>
                  <a:srgbClr val="0000FF"/>
                </a:solidFill>
              </a:rPr>
              <a:t>40 km/h</a:t>
            </a:r>
            <a:r>
              <a:rPr lang="zh-CN" altLang="en-US" dirty="0" smtClean="0">
                <a:solidFill>
                  <a:srgbClr val="0000FF"/>
                </a:solidFill>
              </a:rPr>
              <a:t>，即超过规定限速．</a:t>
            </a:r>
            <a:r>
              <a:rPr lang="en-US" altLang="zh-CN" dirty="0" smtClean="0">
                <a:solidFill>
                  <a:srgbClr val="0000FF"/>
                </a:solidFill>
              </a:rPr>
              <a:t>	(12</a:t>
            </a:r>
            <a:r>
              <a:rPr lang="zh-CN" altLang="en-US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en-US" altLang="zh-CN" dirty="0" smtClean="0">
                <a:solidFill>
                  <a:srgbClr val="0000FF"/>
                </a:solidFill>
              </a:rPr>
              <a:t>)</a:t>
            </a:r>
            <a:endParaRPr lang="zh-CN" altLang="en-US" dirty="0" smtClean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endParaRPr lang="zh-CN" altLang="en-US" dirty="0" smtClean="0"/>
          </a:p>
          <a:p>
            <a:pPr>
              <a:spcBef>
                <a:spcPct val="0"/>
              </a:spcBef>
            </a:pPr>
            <a:endParaRPr lang="zh-CN" altLang="en-US" dirty="0" smtClean="0">
              <a:solidFill>
                <a:srgbClr val="00B050"/>
              </a:solidFill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dirty="0" smtClean="0">
                <a:latin typeface="黑体" pitchFamily="2" charset="-122"/>
                <a:ea typeface="黑体" pitchFamily="2" charset="-122"/>
              </a:rPr>
              <a:t> </a:t>
            </a:r>
            <a:endParaRPr lang="zh-CN" altLang="en-US" dirty="0" smtClean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pic>
        <p:nvPicPr>
          <p:cNvPr id="31746" name="Picture 2" descr="F:\人教A数学必修5\人教A数学必修5\H1.TIF"/>
          <p:cNvPicPr>
            <a:picLocks noChangeAspect="1" noChangeArrowheads="1"/>
          </p:cNvPicPr>
          <p:nvPr/>
        </p:nvPicPr>
        <p:blipFill>
          <a:blip r:embed="rId2" r:link="rId3" cstate="print">
            <a:duotone>
              <a:prstClr val="black"/>
              <a:srgbClr val="00B050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1907594" y="123478"/>
            <a:ext cx="705689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61760548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25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25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25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253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179512" y="843558"/>
            <a:ext cx="8712968" cy="1716881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【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题后反思</a:t>
            </a: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】 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解不等式应用题的步骤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(1)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认真审题，抓住问题中的关键词，找准不等关系；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(2)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引入数学符号，用不等式表示不等关系，使其数学化；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(3)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求解不等式；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2800" dirty="0" smtClean="0">
                <a:solidFill>
                  <a:srgbClr val="00B050"/>
                </a:solidFill>
                <a:latin typeface="+mn-ea"/>
                <a:ea typeface="+mn-ea"/>
              </a:rPr>
              <a:t>(4)</a:t>
            </a:r>
            <a:r>
              <a:rPr lang="zh-CN" altLang="en-US" sz="2800" dirty="0" smtClean="0">
                <a:solidFill>
                  <a:srgbClr val="00B050"/>
                </a:solidFill>
                <a:latin typeface="+mn-ea"/>
                <a:ea typeface="+mn-ea"/>
              </a:rPr>
              <a:t>还原为实际问题．</a:t>
            </a:r>
          </a:p>
          <a:p>
            <a:pPr>
              <a:spcBef>
                <a:spcPct val="0"/>
              </a:spcBef>
            </a:pPr>
            <a:endParaRPr lang="zh-CN" altLang="en-US" sz="2800" dirty="0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43075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内容占位符 1"/>
          <p:cNvSpPr>
            <a:spLocks noGrp="1"/>
          </p:cNvSpPr>
          <p:nvPr>
            <p:ph sz="quarter" idx="10"/>
          </p:nvPr>
        </p:nvSpPr>
        <p:spPr bwMode="auto">
          <a:xfrm>
            <a:off x="642939" y="1073670"/>
            <a:ext cx="8143875" cy="401836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   </a:t>
            </a:r>
            <a:r>
              <a:rPr lang="zh-CN" altLang="en-US" sz="2800" b="0" dirty="0" smtClean="0"/>
              <a:t>        国家原计划以</a:t>
            </a:r>
            <a:r>
              <a:rPr lang="en-US" altLang="zh-CN" sz="2800" b="0" dirty="0" smtClean="0"/>
              <a:t>2 400</a:t>
            </a:r>
            <a:r>
              <a:rPr lang="zh-CN" altLang="en-US" sz="2800" b="0" dirty="0" smtClean="0"/>
              <a:t>元</a:t>
            </a:r>
            <a:r>
              <a:rPr lang="en-US" altLang="zh-CN" sz="2800" b="0" dirty="0" smtClean="0"/>
              <a:t>/t</a:t>
            </a:r>
            <a:r>
              <a:rPr lang="zh-CN" altLang="en-US" sz="2800" b="0" dirty="0" smtClean="0"/>
              <a:t>的价格收购某种农产品</a:t>
            </a:r>
            <a:r>
              <a:rPr lang="en-US" altLang="zh-CN" sz="2800" b="0" i="1" dirty="0" smtClean="0"/>
              <a:t>m</a:t>
            </a:r>
            <a:r>
              <a:rPr lang="en-US" altLang="zh-CN" sz="2800" b="0" dirty="0" smtClean="0"/>
              <a:t> t</a:t>
            </a:r>
            <a:r>
              <a:rPr lang="zh-CN" altLang="en-US" sz="2800" b="0" dirty="0" smtClean="0"/>
              <a:t>．按规定，农民向国家纳税：每收入</a:t>
            </a:r>
            <a:r>
              <a:rPr lang="en-US" altLang="zh-CN" sz="2800" b="0" dirty="0" smtClean="0"/>
              <a:t>100</a:t>
            </a:r>
            <a:r>
              <a:rPr lang="zh-CN" altLang="en-US" sz="2800" b="0" dirty="0" smtClean="0"/>
              <a:t>元纳税</a:t>
            </a:r>
            <a:r>
              <a:rPr lang="en-US" altLang="zh-CN" sz="2800" b="0" dirty="0" smtClean="0"/>
              <a:t>8</a:t>
            </a:r>
            <a:r>
              <a:rPr lang="zh-CN" altLang="en-US" sz="2800" b="0" dirty="0" smtClean="0"/>
              <a:t>元</a:t>
            </a:r>
            <a:r>
              <a:rPr lang="en-US" altLang="zh-CN" sz="2800" b="0" dirty="0" smtClean="0"/>
              <a:t>(</a:t>
            </a:r>
            <a:r>
              <a:rPr lang="zh-CN" altLang="en-US" sz="2800" b="0" dirty="0" smtClean="0"/>
              <a:t>称作税率为</a:t>
            </a:r>
            <a:r>
              <a:rPr lang="en-US" altLang="zh-CN" sz="2800" b="0" dirty="0" smtClean="0"/>
              <a:t>8</a:t>
            </a:r>
            <a:r>
              <a:rPr lang="zh-CN" altLang="en-US" sz="2800" b="0" dirty="0" smtClean="0"/>
              <a:t>个百分点．即</a:t>
            </a:r>
            <a:r>
              <a:rPr lang="en-US" altLang="zh-CN" sz="2800" b="0" dirty="0" smtClean="0"/>
              <a:t>8%)</a:t>
            </a:r>
            <a:r>
              <a:rPr lang="zh-CN" altLang="en-US" sz="2800" b="0" dirty="0" smtClean="0"/>
              <a:t>．为了减轻农民负担，国家制定积极的收购政策，根据市场规律，税率降低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个百分点，收购量能增加</a:t>
            </a:r>
            <a:r>
              <a:rPr lang="en-US" altLang="zh-CN" sz="2800" b="0" dirty="0" smtClean="0"/>
              <a:t>2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个百分点，试确定</a:t>
            </a:r>
            <a:r>
              <a:rPr lang="en-US" altLang="zh-CN" sz="2800" b="0" i="1" dirty="0" smtClean="0"/>
              <a:t>x</a:t>
            </a:r>
            <a:r>
              <a:rPr lang="zh-CN" altLang="en-US" sz="2800" b="0" dirty="0" smtClean="0"/>
              <a:t>的取值范围．使税率调低后，国家此项税收总收入不低于原计划的</a:t>
            </a:r>
            <a:r>
              <a:rPr lang="en-US" altLang="zh-CN" sz="2800" b="0" dirty="0" smtClean="0"/>
              <a:t>78%.</a:t>
            </a:r>
            <a:endParaRPr lang="zh-CN" altLang="en-US" sz="2800" b="0" dirty="0" smtClean="0"/>
          </a:p>
          <a:p>
            <a:pPr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" name="矩形 2"/>
          <p:cNvSpPr/>
          <p:nvPr/>
        </p:nvSpPr>
        <p:spPr>
          <a:xfrm>
            <a:off x="71439" y="1101973"/>
            <a:ext cx="18004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kern="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【</a:t>
            </a:r>
            <a:r>
              <a:rPr lang="zh-CN" altLang="en-US" sz="2800" kern="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变式</a:t>
            </a:r>
            <a:r>
              <a:rPr lang="en-US" altLang="zh-CN" sz="2800" kern="0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】 </a:t>
            </a:r>
            <a:endParaRPr lang="zh-CN" altLang="en-US" sz="20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50324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0000FF"/>
                </a:solidFill>
                <a:latin typeface="+mj-ea"/>
                <a:ea typeface="+mj-ea"/>
              </a:rPr>
              <a:t>解</a:t>
            </a:r>
            <a:r>
              <a:rPr lang="zh-CN" altLang="en-US" sz="2800" b="0" dirty="0">
                <a:solidFill>
                  <a:srgbClr val="0000FF"/>
                </a:solidFill>
              </a:rPr>
              <a:t>　</a:t>
            </a:r>
            <a:r>
              <a:rPr lang="en-US" altLang="zh-CN" sz="2800" b="0" dirty="0">
                <a:solidFill>
                  <a:srgbClr val="0000FF"/>
                </a:solidFill>
              </a:rPr>
              <a:t>“</a:t>
            </a:r>
            <a:r>
              <a:rPr lang="zh-CN" altLang="en-US" sz="2800" b="0" dirty="0">
                <a:solidFill>
                  <a:srgbClr val="0000FF"/>
                </a:solidFill>
              </a:rPr>
              <a:t>税率降低</a:t>
            </a:r>
            <a:r>
              <a:rPr lang="en-US" altLang="zh-CN" sz="2800" b="0" i="1" dirty="0">
                <a:solidFill>
                  <a:srgbClr val="0000FF"/>
                </a:solidFill>
              </a:rPr>
              <a:t>x</a:t>
            </a:r>
            <a:r>
              <a:rPr lang="zh-CN" altLang="en-US" sz="2800" b="0" dirty="0">
                <a:solidFill>
                  <a:srgbClr val="0000FF"/>
                </a:solidFill>
              </a:rPr>
              <a:t>个百分点</a:t>
            </a:r>
            <a:r>
              <a:rPr lang="en-US" altLang="zh-CN" sz="2800" b="0" dirty="0">
                <a:solidFill>
                  <a:srgbClr val="0000FF"/>
                </a:solidFill>
              </a:rPr>
              <a:t>”</a:t>
            </a:r>
            <a:r>
              <a:rPr lang="zh-CN" altLang="en-US" sz="2800" b="0" dirty="0">
                <a:solidFill>
                  <a:srgbClr val="0000FF"/>
                </a:solidFill>
              </a:rPr>
              <a:t>，即调节后税率为</a:t>
            </a:r>
            <a:r>
              <a:rPr lang="en-US" altLang="zh-CN" sz="2800" b="0" dirty="0">
                <a:solidFill>
                  <a:srgbClr val="0000FF"/>
                </a:solidFill>
              </a:rPr>
              <a:t>(8</a:t>
            </a:r>
            <a:r>
              <a:rPr lang="zh-CN" altLang="en-US" sz="2800" b="0" dirty="0">
                <a:solidFill>
                  <a:srgbClr val="0000FF"/>
                </a:solidFill>
              </a:rPr>
              <a:t>－</a:t>
            </a:r>
            <a:r>
              <a:rPr lang="en-US" altLang="zh-CN" sz="2800" b="0" i="1" dirty="0">
                <a:solidFill>
                  <a:srgbClr val="0000FF"/>
                </a:solidFill>
              </a:rPr>
              <a:t>x</a:t>
            </a:r>
            <a:r>
              <a:rPr lang="en-US" altLang="zh-CN" sz="2800" b="0" dirty="0">
                <a:solidFill>
                  <a:srgbClr val="0000FF"/>
                </a:solidFill>
              </a:rPr>
              <a:t>)%</a:t>
            </a:r>
            <a:r>
              <a:rPr lang="zh-CN" altLang="en-US" sz="2800" b="0" dirty="0">
                <a:solidFill>
                  <a:srgbClr val="0000FF"/>
                </a:solidFill>
              </a:rPr>
              <a:t>；</a:t>
            </a:r>
          </a:p>
          <a:p>
            <a:pPr>
              <a:spcBef>
                <a:spcPct val="0"/>
              </a:spcBef>
            </a:pPr>
            <a:r>
              <a:rPr lang="en-US" altLang="zh-CN" sz="2800" b="0" dirty="0">
                <a:solidFill>
                  <a:srgbClr val="0000FF"/>
                </a:solidFill>
              </a:rPr>
              <a:t>“</a:t>
            </a:r>
            <a:r>
              <a:rPr lang="zh-CN" altLang="en-US" sz="2800" b="0" dirty="0">
                <a:solidFill>
                  <a:srgbClr val="0000FF"/>
                </a:solidFill>
              </a:rPr>
              <a:t>收购量能增加</a:t>
            </a:r>
            <a:r>
              <a:rPr lang="en-US" altLang="zh-CN" sz="2800" b="0" dirty="0">
                <a:solidFill>
                  <a:srgbClr val="0000FF"/>
                </a:solidFill>
              </a:rPr>
              <a:t>2</a:t>
            </a:r>
            <a:r>
              <a:rPr lang="en-US" altLang="zh-CN" sz="2800" b="0" i="1" dirty="0">
                <a:solidFill>
                  <a:srgbClr val="0000FF"/>
                </a:solidFill>
              </a:rPr>
              <a:t>x</a:t>
            </a:r>
            <a:r>
              <a:rPr lang="zh-CN" altLang="en-US" sz="2800" b="0" dirty="0">
                <a:solidFill>
                  <a:srgbClr val="0000FF"/>
                </a:solidFill>
              </a:rPr>
              <a:t>个百分点</a:t>
            </a:r>
            <a:r>
              <a:rPr lang="en-US" altLang="zh-CN" sz="2800" b="0" dirty="0">
                <a:solidFill>
                  <a:srgbClr val="0000FF"/>
                </a:solidFill>
              </a:rPr>
              <a:t>”</a:t>
            </a:r>
            <a:r>
              <a:rPr lang="zh-CN" altLang="en-US" sz="2800" b="0" dirty="0">
                <a:solidFill>
                  <a:srgbClr val="0000FF"/>
                </a:solidFill>
              </a:rPr>
              <a:t>时，总收购量为</a:t>
            </a:r>
            <a:r>
              <a:rPr lang="en-US" altLang="zh-CN" sz="2800" b="0" i="1" dirty="0">
                <a:solidFill>
                  <a:srgbClr val="0000FF"/>
                </a:solidFill>
              </a:rPr>
              <a:t>m</a:t>
            </a:r>
            <a:r>
              <a:rPr lang="en-US" altLang="zh-CN" sz="2800" b="0" dirty="0">
                <a:solidFill>
                  <a:srgbClr val="0000FF"/>
                </a:solidFill>
              </a:rPr>
              <a:t>(1</a:t>
            </a:r>
            <a:r>
              <a:rPr lang="zh-CN" altLang="en-US" sz="2800" b="0" dirty="0">
                <a:solidFill>
                  <a:srgbClr val="0000FF"/>
                </a:solidFill>
              </a:rPr>
              <a:t>＋</a:t>
            </a:r>
            <a:r>
              <a:rPr lang="en-US" altLang="zh-CN" sz="2800" b="0" dirty="0">
                <a:solidFill>
                  <a:srgbClr val="0000FF"/>
                </a:solidFill>
              </a:rPr>
              <a:t>2</a:t>
            </a:r>
            <a:r>
              <a:rPr lang="en-US" altLang="zh-CN" sz="2800" b="0" i="1" dirty="0">
                <a:solidFill>
                  <a:srgbClr val="0000FF"/>
                </a:solidFill>
              </a:rPr>
              <a:t>x</a:t>
            </a:r>
            <a:r>
              <a:rPr lang="en-US" altLang="zh-CN" sz="2800" b="0" dirty="0">
                <a:solidFill>
                  <a:srgbClr val="0000FF"/>
                </a:solidFill>
              </a:rPr>
              <a:t>%)t</a:t>
            </a:r>
            <a:r>
              <a:rPr lang="zh-CN" altLang="en-US" sz="2800" b="0" dirty="0">
                <a:solidFill>
                  <a:srgbClr val="0000FF"/>
                </a:solidFill>
              </a:rPr>
              <a:t>，总收购款为</a:t>
            </a:r>
            <a:r>
              <a:rPr lang="en-US" altLang="zh-CN" sz="2800" b="0" dirty="0">
                <a:solidFill>
                  <a:srgbClr val="0000FF"/>
                </a:solidFill>
              </a:rPr>
              <a:t>2 400</a:t>
            </a:r>
            <a:r>
              <a:rPr lang="en-US" altLang="zh-CN" sz="2800" b="0" i="1" dirty="0">
                <a:solidFill>
                  <a:srgbClr val="0000FF"/>
                </a:solidFill>
              </a:rPr>
              <a:t>m</a:t>
            </a:r>
            <a:r>
              <a:rPr lang="en-US" altLang="zh-CN" sz="2800" b="0" dirty="0">
                <a:solidFill>
                  <a:srgbClr val="0000FF"/>
                </a:solidFill>
              </a:rPr>
              <a:t>(1</a:t>
            </a:r>
            <a:r>
              <a:rPr lang="zh-CN" altLang="en-US" sz="2800" b="0" dirty="0">
                <a:solidFill>
                  <a:srgbClr val="0000FF"/>
                </a:solidFill>
              </a:rPr>
              <a:t>＋</a:t>
            </a:r>
            <a:r>
              <a:rPr lang="en-US" altLang="zh-CN" sz="2800" b="0" dirty="0">
                <a:solidFill>
                  <a:srgbClr val="0000FF"/>
                </a:solidFill>
              </a:rPr>
              <a:t>2</a:t>
            </a:r>
            <a:r>
              <a:rPr lang="en-US" altLang="zh-CN" sz="2800" b="0" i="1" dirty="0">
                <a:solidFill>
                  <a:srgbClr val="0000FF"/>
                </a:solidFill>
              </a:rPr>
              <a:t>x</a:t>
            </a:r>
            <a:r>
              <a:rPr lang="en-US" altLang="zh-CN" sz="2800" b="0" dirty="0">
                <a:solidFill>
                  <a:srgbClr val="0000FF"/>
                </a:solidFill>
              </a:rPr>
              <a:t>%)</a:t>
            </a:r>
            <a:r>
              <a:rPr lang="zh-CN" altLang="en-US" sz="2800" b="0" dirty="0">
                <a:solidFill>
                  <a:srgbClr val="0000FF"/>
                </a:solidFill>
              </a:rPr>
              <a:t>元；</a:t>
            </a:r>
          </a:p>
          <a:p>
            <a:pPr>
              <a:spcBef>
                <a:spcPct val="0"/>
              </a:spcBef>
            </a:pPr>
            <a:r>
              <a:rPr lang="en-US" altLang="zh-CN" sz="2800" b="0" dirty="0">
                <a:solidFill>
                  <a:srgbClr val="0000FF"/>
                </a:solidFill>
              </a:rPr>
              <a:t>“</a:t>
            </a:r>
            <a:r>
              <a:rPr lang="zh-CN" altLang="en-US" sz="2800" b="0" dirty="0">
                <a:solidFill>
                  <a:srgbClr val="0000FF"/>
                </a:solidFill>
              </a:rPr>
              <a:t>总收入不低于原计划的</a:t>
            </a:r>
            <a:r>
              <a:rPr lang="en-US" altLang="zh-CN" sz="2800" b="0" dirty="0">
                <a:solidFill>
                  <a:srgbClr val="0000FF"/>
                </a:solidFill>
              </a:rPr>
              <a:t>78%”</a:t>
            </a:r>
            <a:r>
              <a:rPr lang="zh-CN" altLang="en-US" sz="2800" b="0" dirty="0">
                <a:solidFill>
                  <a:srgbClr val="0000FF"/>
                </a:solidFill>
              </a:rPr>
              <a:t>，即税率调低后，税收总收入</a:t>
            </a:r>
            <a:r>
              <a:rPr lang="en-US" altLang="zh-CN" sz="2800" b="0" dirty="0">
                <a:solidFill>
                  <a:srgbClr val="0000FF"/>
                </a:solidFill>
                <a:latin typeface="C-KT" pitchFamily="65" charset="-122"/>
                <a:ea typeface="C-KT" pitchFamily="65" charset="-122"/>
              </a:rPr>
              <a:t>≥</a:t>
            </a:r>
            <a:r>
              <a:rPr lang="en-US" altLang="zh-CN" sz="2800" b="0" dirty="0">
                <a:solidFill>
                  <a:srgbClr val="0000FF"/>
                </a:solidFill>
              </a:rPr>
              <a:t>2 400</a:t>
            </a:r>
            <a:r>
              <a:rPr lang="en-US" altLang="zh-CN" sz="2800" b="0" i="1" dirty="0">
                <a:solidFill>
                  <a:srgbClr val="0000FF"/>
                </a:solidFill>
              </a:rPr>
              <a:t>m</a:t>
            </a:r>
            <a:r>
              <a:rPr lang="en-US" altLang="zh-CN" sz="2800" b="0" dirty="0">
                <a:solidFill>
                  <a:srgbClr val="0000FF"/>
                </a:solidFill>
              </a:rPr>
              <a:t>×8%×78%.</a:t>
            </a:r>
            <a:endParaRPr lang="zh-CN" altLang="en-US" sz="2800" b="0" dirty="0">
              <a:solidFill>
                <a:srgbClr val="0000FF"/>
              </a:solidFill>
            </a:endParaRPr>
          </a:p>
          <a:p>
            <a:pPr>
              <a:spcBef>
                <a:spcPct val="0"/>
              </a:spcBef>
            </a:pPr>
            <a:r>
              <a:rPr lang="zh-CN" altLang="en-US" sz="2800" b="0" dirty="0">
                <a:solidFill>
                  <a:srgbClr val="0000FF"/>
                </a:solidFill>
              </a:rPr>
              <a:t>设税率调低后的</a:t>
            </a:r>
            <a:r>
              <a:rPr lang="en-US" altLang="zh-CN" sz="2800" b="0" dirty="0">
                <a:solidFill>
                  <a:srgbClr val="0000FF"/>
                </a:solidFill>
              </a:rPr>
              <a:t>“</a:t>
            </a:r>
            <a:r>
              <a:rPr lang="zh-CN" altLang="en-US" sz="2800" b="0" dirty="0">
                <a:solidFill>
                  <a:srgbClr val="0000FF"/>
                </a:solidFill>
              </a:rPr>
              <a:t>税收总收入</a:t>
            </a:r>
            <a:r>
              <a:rPr lang="en-US" altLang="zh-CN" sz="2800" b="0" dirty="0">
                <a:solidFill>
                  <a:srgbClr val="0000FF"/>
                </a:solidFill>
              </a:rPr>
              <a:t>”</a:t>
            </a:r>
            <a:r>
              <a:rPr lang="zh-CN" altLang="en-US" sz="2800" b="0" dirty="0">
                <a:solidFill>
                  <a:srgbClr val="0000FF"/>
                </a:solidFill>
              </a:rPr>
              <a:t>为</a:t>
            </a:r>
            <a:r>
              <a:rPr lang="en-US" altLang="zh-CN" sz="2800" b="0" i="1" dirty="0">
                <a:solidFill>
                  <a:srgbClr val="0000FF"/>
                </a:solidFill>
              </a:rPr>
              <a:t>y</a:t>
            </a:r>
            <a:r>
              <a:rPr lang="zh-CN" altLang="en-US" sz="2800" b="0" dirty="0">
                <a:solidFill>
                  <a:srgbClr val="0000FF"/>
                </a:solidFill>
              </a:rPr>
              <a:t>元，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694184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650TGp_Proper_pride_light">
  <a:themeElements>
    <a:clrScheme name="650TGp_Proper_pride_light 3">
      <a:dk1>
        <a:srgbClr val="000000"/>
      </a:dk1>
      <a:lt1>
        <a:srgbClr val="8FD2FB"/>
      </a:lt1>
      <a:dk2>
        <a:srgbClr val="0A2252"/>
      </a:dk2>
      <a:lt2>
        <a:srgbClr val="808080"/>
      </a:lt2>
      <a:accent1>
        <a:srgbClr val="0E8BE0"/>
      </a:accent1>
      <a:accent2>
        <a:srgbClr val="E66036"/>
      </a:accent2>
      <a:accent3>
        <a:srgbClr val="C6E5FD"/>
      </a:accent3>
      <a:accent4>
        <a:srgbClr val="000000"/>
      </a:accent4>
      <a:accent5>
        <a:srgbClr val="AAC4ED"/>
      </a:accent5>
      <a:accent6>
        <a:srgbClr val="D05630"/>
      </a:accent6>
      <a:hlink>
        <a:srgbClr val="2FAB2F"/>
      </a:hlink>
      <a:folHlink>
        <a:srgbClr val="3DB8DF"/>
      </a:folHlink>
    </a:clrScheme>
    <a:fontScheme name="数学课件字体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穿越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650TGp_Proper_pride_light 1">
        <a:dk1>
          <a:srgbClr val="000000"/>
        </a:dk1>
        <a:lt1>
          <a:srgbClr val="ABC5C2"/>
        </a:lt1>
        <a:dk2>
          <a:srgbClr val="003F3E"/>
        </a:dk2>
        <a:lt2>
          <a:srgbClr val="808080"/>
        </a:lt2>
        <a:accent1>
          <a:srgbClr val="54B1B8"/>
        </a:accent1>
        <a:accent2>
          <a:srgbClr val="F79D25"/>
        </a:accent2>
        <a:accent3>
          <a:srgbClr val="D2DFDD"/>
        </a:accent3>
        <a:accent4>
          <a:srgbClr val="000000"/>
        </a:accent4>
        <a:accent5>
          <a:srgbClr val="B3D5D8"/>
        </a:accent5>
        <a:accent6>
          <a:srgbClr val="E08E20"/>
        </a:accent6>
        <a:hlink>
          <a:srgbClr val="8ECA52"/>
        </a:hlink>
        <a:folHlink>
          <a:srgbClr val="E05E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2">
        <a:dk1>
          <a:srgbClr val="000000"/>
        </a:dk1>
        <a:lt1>
          <a:srgbClr val="C4D1E6"/>
        </a:lt1>
        <a:dk2>
          <a:srgbClr val="000066"/>
        </a:dk2>
        <a:lt2>
          <a:srgbClr val="808080"/>
        </a:lt2>
        <a:accent1>
          <a:srgbClr val="465CBA"/>
        </a:accent1>
        <a:accent2>
          <a:srgbClr val="589CE6"/>
        </a:accent2>
        <a:accent3>
          <a:srgbClr val="DEE5F0"/>
        </a:accent3>
        <a:accent4>
          <a:srgbClr val="000000"/>
        </a:accent4>
        <a:accent5>
          <a:srgbClr val="B0B5D9"/>
        </a:accent5>
        <a:accent6>
          <a:srgbClr val="4F8DD0"/>
        </a:accent6>
        <a:hlink>
          <a:srgbClr val="A6B743"/>
        </a:hlink>
        <a:folHlink>
          <a:srgbClr val="63C9B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50TGp_Proper_pride_light 3">
        <a:dk1>
          <a:srgbClr val="000000"/>
        </a:dk1>
        <a:lt1>
          <a:srgbClr val="8FD2FB"/>
        </a:lt1>
        <a:dk2>
          <a:srgbClr val="0A2252"/>
        </a:dk2>
        <a:lt2>
          <a:srgbClr val="808080"/>
        </a:lt2>
        <a:accent1>
          <a:srgbClr val="0E8BE0"/>
        </a:accent1>
        <a:accent2>
          <a:srgbClr val="E66036"/>
        </a:accent2>
        <a:accent3>
          <a:srgbClr val="C6E5FD"/>
        </a:accent3>
        <a:accent4>
          <a:srgbClr val="000000"/>
        </a:accent4>
        <a:accent5>
          <a:srgbClr val="AAC4ED"/>
        </a:accent5>
        <a:accent6>
          <a:srgbClr val="D05630"/>
        </a:accent6>
        <a:hlink>
          <a:srgbClr val="2FAB2F"/>
        </a:hlink>
        <a:folHlink>
          <a:srgbClr val="3DB8D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数学课件模板.potx" id="{E31E65B4-3CB4-44FC-8BC6-45AF1FEBA736}" vid="{DCE916F6-B9CC-495B-BDAA-62EA6B1E237E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1897</TotalTime>
  <Words>655</Words>
  <Application>Microsoft Office PowerPoint</Application>
  <PresentationFormat>全屏显示(16:9)</PresentationFormat>
  <Paragraphs>54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650TGp_Proper_pride_light</vt:lpstr>
      <vt:lpstr>文档</vt:lpstr>
      <vt:lpstr>PowerPoint 演示文稿</vt:lpstr>
      <vt:lpstr>PowerPoint 演示文稿</vt:lpstr>
      <vt:lpstr>知识链接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课堂小结</vt:lpstr>
      <vt:lpstr>作业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User</dc:creator>
  <cp:lastModifiedBy>User</cp:lastModifiedBy>
  <cp:revision>171</cp:revision>
  <dcterms:created xsi:type="dcterms:W3CDTF">2011-09-29T10:22:55Z</dcterms:created>
  <dcterms:modified xsi:type="dcterms:W3CDTF">2015-05-17T06:48:53Z</dcterms:modified>
</cp:coreProperties>
</file>