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1" r:id="rId2"/>
    <p:sldId id="340" r:id="rId3"/>
    <p:sldId id="342" r:id="rId4"/>
    <p:sldId id="343" r:id="rId5"/>
    <p:sldId id="345" r:id="rId6"/>
    <p:sldId id="346" r:id="rId7"/>
    <p:sldId id="347" r:id="rId8"/>
    <p:sldId id="348" r:id="rId9"/>
    <p:sldId id="349" r:id="rId10"/>
    <p:sldId id="350" r:id="rId11"/>
    <p:sldId id="351" r:id="rId12"/>
    <p:sldId id="352" r:id="rId13"/>
    <p:sldId id="353" r:id="rId14"/>
    <p:sldId id="354" r:id="rId15"/>
    <p:sldId id="358" r:id="rId16"/>
    <p:sldId id="355" r:id="rId17"/>
    <p:sldId id="356" r:id="rId18"/>
    <p:sldId id="327" r:id="rId19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605" y="-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763688" y="1851670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785787" y="693775"/>
            <a:ext cx="7889359" cy="3907465"/>
          </a:xfrm>
          <a:prstGeom prst="rect">
            <a:avLst/>
          </a:prstGeom>
        </p:spPr>
        <p:txBody>
          <a:bodyPr/>
          <a:lstStyle>
            <a:lvl1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  <a:lvl2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FF"/>
                </a:solidFill>
                <a:latin typeface="Times New Roman" pitchFamily="18" charset="0"/>
                <a:ea typeface="仿宋_GB2312" pitchFamily="49" charset="-122"/>
                <a:cs typeface="Times New Roman" pitchFamily="18" charset="0"/>
              </a:defRPr>
            </a:lvl2pPr>
            <a:lvl3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3pPr>
            <a:lvl4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B05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defRPr>
            </a:lvl4pPr>
            <a:lvl5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2673482"/>
      </p:ext>
    </p:extLst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  <p:sldLayoutId id="2147483675" r:id="rId26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4.w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663539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  不等式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内容占位符 1"/>
          <p:cNvSpPr txBox="1">
            <a:spLocks/>
          </p:cNvSpPr>
          <p:nvPr/>
        </p:nvSpPr>
        <p:spPr bwMode="auto">
          <a:xfrm>
            <a:off x="229774" y="1699108"/>
            <a:ext cx="63722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>
              <a:lnSpc>
                <a:spcPts val="35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§</a:t>
            </a: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3.4  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不等式</a:t>
            </a: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zh-CN" altLang="en-US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7039451"/>
              </p:ext>
            </p:extLst>
          </p:nvPr>
        </p:nvGraphicFramePr>
        <p:xfrm>
          <a:off x="5580211" y="1563688"/>
          <a:ext cx="201612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3" name="Equation" r:id="rId3" imgW="787320" imgH="393480" progId="Equation.DSMT4">
                  <p:embed/>
                </p:oleObj>
              </mc:Choice>
              <mc:Fallback>
                <p:oleObj name="Equation" r:id="rId3" imgW="787320" imgH="393480" progId="Equation.DSMT4">
                  <p:embed/>
                  <p:pic>
                    <p:nvPicPr>
                      <p:cNvPr id="0" name="对象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0211" y="1563688"/>
                        <a:ext cx="2016125" cy="7461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0" y="948665"/>
            <a:ext cx="882047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如果用篱笆围成一个面积为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100m</a:t>
            </a:r>
            <a:r>
              <a:rPr lang="zh-CN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的矩形菜园，所用篱笆的总长度是定值？还是变量？ 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0" y="2139702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如何设计这个矩形菜园的长和宽，才能使所用篱笆最短，最短的篱笆是多少？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42876" y="3651648"/>
            <a:ext cx="88931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矩形的长、宽都为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10m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时，所用篱笆最短，最短的篱笆是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40m.</a:t>
            </a:r>
          </a:p>
        </p:txBody>
      </p:sp>
    </p:spTree>
    <p:extLst>
      <p:ext uri="{BB962C8B-B14F-4D97-AF65-F5344CB8AC3E}">
        <p14:creationId xmlns:p14="http://schemas.microsoft.com/office/powerpoint/2010/main" val="219764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0" y="948665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用一段长为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36m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的篱笆围成一个矩形菜园，所围成的矩形菜园的面积是定值？还是变量？ </a:t>
            </a: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2094637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0" y="2139554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4: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如何设计这个矩形菜园的长和宽，才能使菜园的面积最大，最大面积是多少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43321" y="3507854"/>
            <a:ext cx="889317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矩形的长、宽都为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9m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时，菜园的面积最大，最大面积是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81m</a:t>
            </a:r>
            <a:r>
              <a:rPr lang="zh-CN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2527300" y="2473257"/>
            <a:ext cx="27443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1257300" algn="l"/>
              </a:tabLst>
            </a:pP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  <a:cs typeface="Times New Roman" pitchFamily="18" charset="0"/>
              </a:rPr>
              <a:t>.</a:t>
            </a:r>
            <a:endParaRPr lang="zh-CN" altLang="zh-CN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253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utoUpdateAnimBg="0"/>
      <p:bldP spid="13317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0" y="939373"/>
            <a:ext cx="889248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若矩形菜园的一边靠墙，另外三边用一段长为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36m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的篱笆围成，如何设计这个矩形菜园的长和宽，才能使菜园的面积最大，最大面积是多少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2171581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92365" y="2427734"/>
            <a:ext cx="86423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矩形的长为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</a:t>
            </a: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，宽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为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9m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时，菜园的面积最大，最大面积是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162m</a:t>
            </a:r>
            <a:r>
              <a:rPr lang="zh-CN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432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0" y="51470"/>
            <a:ext cx="1763687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理论迁移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74963" y="1155397"/>
            <a:ext cx="8604448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例1 某工厂要建造一个长方体无盖贮水池，其容积为4800m</a:t>
            </a:r>
            <a:r>
              <a:rPr lang="zh-CN" altLang="en-US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，深为3m.如果池底每平方米的造价为150元，池壁每平方米的造价为120元，问怎样设计水池能使总造价最低，最低总造价是多少元？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222441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323850" y="3274219"/>
            <a:ext cx="86042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当水池底面是边长为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40m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的正方形时，水池的总造价最低，最低总造价是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297600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7882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75326" y="833175"/>
            <a:ext cx="8735429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变式：某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食品厂定期购买面粉，已知该厂每天需要购买面粉6吨，每吨面粉的价格为1800元，面粉的保管费等其他费用为平均每吨每天3元，购买面粉每次需支付运输费900元.问该厂每隔多少天购买一次面粉，才能使平均每天所支付的费用最少？最少费用是多少？ </a:t>
            </a: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222441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50825" y="3489723"/>
            <a:ext cx="86423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每隔10天购买一次面粉，能使平均每天所支付的费用最少，最少费用是10989元.</a:t>
            </a:r>
          </a:p>
        </p:txBody>
      </p:sp>
    </p:spTree>
    <p:extLst>
      <p:ext uri="{BB962C8B-B14F-4D97-AF65-F5344CB8AC3E}">
        <p14:creationId xmlns:p14="http://schemas.microsoft.com/office/powerpoint/2010/main" val="1451210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40514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15689" y="711481"/>
                <a:ext cx="8016749" cy="7567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例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2. </a:t>
                </a: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已知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&gt;0,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&gt;0,</a:t>
                </a: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满足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+2</a:t>
                </a:r>
                <a:r>
                  <a:rPr lang="en-US" altLang="zh-CN" sz="28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=1,</a:t>
                </a:r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baseline="0" smtClean="0">
                            <a:latin typeface="Cambria Math"/>
                          </a:rPr>
                          <m:t>𝑥</m:t>
                        </m:r>
                      </m:den>
                    </m:f>
                    <m:r>
                      <a:rPr lang="en-US" altLang="zh-CN" sz="2800" b="0" i="0" baseline="0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altLang="zh-CN" sz="28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0" i="0" baseline="0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baseline="0" smtClean="0">
                            <a:latin typeface="Cambria Math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en-US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的最小值</a:t>
                </a:r>
                <a:r>
                  <a:rPr lang="en-US" altLang="zh-CN" sz="28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689" y="711481"/>
                <a:ext cx="8016749" cy="756746"/>
              </a:xfrm>
              <a:prstGeom prst="rect">
                <a:avLst/>
              </a:prstGeom>
              <a:blipFill rotWithShape="1">
                <a:blip r:embed="rId2"/>
                <a:stretch>
                  <a:fillRect l="-1597" b="-2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/>
          <p:cNvSpPr/>
          <p:nvPr/>
        </p:nvSpPr>
        <p:spPr>
          <a:xfrm>
            <a:off x="838440" y="4315911"/>
            <a:ext cx="368562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总结：注意“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”妙用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23528" y="1366962"/>
                <a:ext cx="8496944" cy="2640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解：因为</a:t>
                </a:r>
                <a14:m>
                  <m:oMath xmlns:m="http://schemas.openxmlformats.org/officeDocument/2006/math">
                    <m:r>
                      <a:rPr lang="en-US" altLang="zh-CN" sz="2400" b="0" i="1" baseline="0" smtClean="0">
                        <a:latin typeface="Cambria Math"/>
                      </a:rPr>
                      <m:t>𝑥</m:t>
                    </m:r>
                    <m:r>
                      <a:rPr lang="en-US" altLang="zh-CN" sz="2400" b="0" i="0" baseline="0" smtClean="0">
                        <a:latin typeface="Cambria Math"/>
                      </a:rPr>
                      <m:t>+2</m:t>
                    </m:r>
                    <m:r>
                      <a:rPr lang="en-US" altLang="zh-CN" sz="2400" b="0" i="1" baseline="0" smtClean="0">
                        <a:latin typeface="Cambria Math"/>
                      </a:rPr>
                      <m:t>𝑦</m:t>
                    </m:r>
                    <m:r>
                      <a:rPr lang="en-US" altLang="zh-CN" sz="2400" b="0" i="0" baseline="0" smtClean="0">
                        <a:latin typeface="Cambria Math"/>
                      </a:rPr>
                      <m:t>=1,</m:t>
                    </m:r>
                  </m:oMath>
                </a14:m>
                <a:endParaRPr lang="en-US" altLang="zh-CN" sz="2400" b="0" i="0" baseline="0" dirty="0" smtClean="0">
                  <a:latin typeface="Cambria Math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baseline="0">
                            <a:latin typeface="Cambria Math"/>
                          </a:rPr>
                          <m:t>𝑥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baseline="0">
                            <a:latin typeface="Cambria Math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i="1" smtClean="0">
                            <a:latin typeface="Cambria Math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b="0" i="0" baseline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𝑥</m:t>
                            </m:r>
                          </m:den>
                        </m:f>
                        <m:r>
                          <a:rPr lang="en-US" altLang="zh-CN" sz="2400" b="0" i="0" baseline="0">
                            <a:latin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altLang="zh-CN" sz="2400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sz="2400" b="0" i="0" baseline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baseline="0">
                                <a:latin typeface="Cambria Math"/>
                              </a:rPr>
                              <m:t>𝑦</m:t>
                            </m:r>
                          </m:den>
                        </m:f>
                      </m:e>
                    </m:d>
                    <m:d>
                      <m:dPr>
                        <m:ctrlPr>
                          <a:rPr lang="en-US" altLang="zh-CN" sz="240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zh-CN" sz="2400" b="0" i="1" baseline="0" smtClean="0">
                            <a:latin typeface="Cambria Math"/>
                          </a:rPr>
                          <m:t>𝑥</m:t>
                        </m:r>
                        <m:r>
                          <a:rPr lang="en-US" altLang="zh-CN" sz="2400" b="0" i="0" baseline="0" smtClean="0">
                            <a:latin typeface="Cambria Math"/>
                          </a:rPr>
                          <m:t>+2</m:t>
                        </m:r>
                        <m:r>
                          <a:rPr lang="en-US" altLang="zh-CN" sz="2400" b="0" i="1" baseline="0" smtClean="0">
                            <a:latin typeface="Cambria Math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=3+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 smtClean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 smtClean="0">
                            <a:latin typeface="Cambria Math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baseline="0">
                            <a:latin typeface="Cambria Math"/>
                          </a:rPr>
                          <m:t>𝑥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 smtClean="0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baseline="0">
                            <a:latin typeface="Cambria Math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≥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 smtClean="0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,</a:t>
                </a:r>
              </a:p>
              <a:p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  <m:r>
                          <a:rPr lang="en-US" altLang="zh-CN" sz="2400" b="0" i="1" baseline="0">
                            <a:latin typeface="Cambria Math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 baseline="0">
                            <a:latin typeface="Cambria Math"/>
                          </a:rPr>
                          <m:t>𝑥</m:t>
                        </m:r>
                      </m:den>
                    </m:f>
                    <m:r>
                      <a:rPr lang="en-US" altLang="zh-CN" sz="2400" b="0" i="0" baseline="0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1" baseline="0">
                            <a:latin typeface="Cambria Math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baseline="0">
                            <a:latin typeface="Cambria Math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，即</a:t>
                </a:r>
                <a:r>
                  <a:rPr lang="en-US" altLang="zh-CN" sz="24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x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 smtClean="0">
                            <a:latin typeface="Cambria Math"/>
                          </a:rPr>
                          <m:t>2</m:t>
                        </m:r>
                      </m:e>
                    </m:rad>
                    <m:r>
                      <a:rPr lang="en-US" altLang="zh-CN" sz="2400" b="0" i="0" baseline="0" smtClean="0">
                        <a:latin typeface="Cambria Math"/>
                      </a:rPr>
                      <m:t>−1,</m:t>
                    </m:r>
                  </m:oMath>
                </a14:m>
                <a:r>
                  <a:rPr lang="en-US" altLang="zh-CN" sz="2400" i="1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y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 dirty="0" smtClean="0">
                            <a:latin typeface="Cambria Math"/>
                          </a:rPr>
                          <m:t>2−</m:t>
                        </m:r>
                        <m:rad>
                          <m:radPr>
                            <m:degHide m:val="on"/>
                            <m:ctrlPr>
                              <a:rPr lang="en-US" altLang="zh-CN" sz="2400" i="1" dirty="0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baseline="0" dirty="0" smtClean="0">
                                <a:latin typeface="Cambria Math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baseline="0" dirty="0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时，取到“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”</a:t>
                </a:r>
                <a:endParaRPr lang="en-US" altLang="zh-CN" sz="2400" dirty="0" smtClean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r>
                  <a:rPr lang="zh-CN" altLang="en-US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baseline="0">
                            <a:latin typeface="Cambria Math"/>
                          </a:rPr>
                          <m:t>𝑥</m:t>
                        </m:r>
                      </m:den>
                    </m:f>
                    <m:r>
                      <a:rPr lang="en-US" altLang="zh-CN" sz="2400" b="0" i="0" baseline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altLang="zh-CN" sz="2400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400" b="0" i="0" baseline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baseline="0">
                            <a:latin typeface="Cambria Math"/>
                          </a:rPr>
                          <m:t>𝑦</m:t>
                        </m:r>
                      </m:den>
                    </m:f>
                  </m:oMath>
                </a14:m>
                <a:r>
                  <a:rPr lang="zh-CN" altLang="en-US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的</a:t>
                </a:r>
                <a:r>
                  <a:rPr lang="zh-CN" altLang="en-US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最小值为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3+2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baseline="0">
                            <a:latin typeface="Cambria Math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dirty="0" smtClean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.</a:t>
                </a:r>
                <a:endPara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  <a:p>
                <a:endPara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366962"/>
                <a:ext cx="8496944" cy="2640210"/>
              </a:xfrm>
              <a:prstGeom prst="rect">
                <a:avLst/>
              </a:prstGeom>
              <a:blipFill rotWithShape="1">
                <a:blip r:embed="rId3"/>
                <a:stretch>
                  <a:fillRect l="-1076" t="-25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646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23528" y="771550"/>
            <a:ext cx="853244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用基本不等式求函数的最值，是一种很重要的方法，应用时要注意下列三个条件：</a:t>
            </a:r>
          </a:p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函数解析式中各变量均为正数；</a:t>
            </a:r>
          </a:p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含变量的两项的和或积为定值；</a:t>
            </a:r>
          </a:p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(3)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含变量的两项可以相等，</a:t>
            </a:r>
          </a:p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即“一正二定三相等”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" y="19872"/>
            <a:ext cx="1835695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小结作业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2235131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115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224420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15158" y="905381"/>
            <a:ext cx="8584091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2.在实际问题中求最值时，一般先要设定字母表示相关变量，再建立变量之间的函数关系，然后求最值.对形如：</a:t>
            </a:r>
          </a:p>
          <a:p>
            <a:pPr>
              <a:spcBef>
                <a:spcPct val="50000"/>
              </a:spcBef>
            </a:pP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xy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altLang="en-US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           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等结构的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最值问题，常用基本不等式求解. </a:t>
            </a:r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8385908"/>
              </p:ext>
            </p:extLst>
          </p:nvPr>
        </p:nvGraphicFramePr>
        <p:xfrm>
          <a:off x="3275856" y="2244209"/>
          <a:ext cx="2160587" cy="9227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82" name="Equation" r:id="rId3" imgW="495402" imgH="381152" progId="Equation.DSMT4">
                  <p:embed/>
                </p:oleObj>
              </mc:Choice>
              <mc:Fallback>
                <p:oleObj name="Equation" r:id="rId3" imgW="495402" imgH="38115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5856" y="2244209"/>
                        <a:ext cx="2160587" cy="9227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4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214314" y="987574"/>
            <a:ext cx="8750174" cy="3816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z="2800" b="0" dirty="0" smtClean="0"/>
              <a:t>【</a:t>
            </a:r>
            <a:r>
              <a:rPr lang="zh-CN" altLang="en-US" sz="2800" b="0" dirty="0" smtClean="0"/>
              <a:t>学习目标</a:t>
            </a:r>
            <a:r>
              <a:rPr lang="en-US" altLang="zh-CN" sz="2800" b="0" dirty="0" smtClean="0"/>
              <a:t>】</a:t>
            </a:r>
          </a:p>
          <a:p>
            <a:r>
              <a:rPr lang="en-US" altLang="zh-CN" sz="2800" b="0" dirty="0" smtClean="0"/>
              <a:t>        </a:t>
            </a:r>
            <a:r>
              <a:rPr lang="zh-CN" altLang="zh-CN" sz="2800" b="0" dirty="0" smtClean="0"/>
              <a:t>通过</a:t>
            </a:r>
            <a:r>
              <a:rPr lang="zh-CN" altLang="zh-CN" sz="2800" b="0" dirty="0"/>
              <a:t>例题的研究，进一步掌握基本不等式</a:t>
            </a:r>
            <a:r>
              <a:rPr lang="en-US" altLang="zh-CN" sz="2800" b="0" dirty="0"/>
              <a:t> </a:t>
            </a:r>
            <a:r>
              <a:rPr lang="zh-CN" altLang="zh-CN" sz="2800" b="0" dirty="0"/>
              <a:t>，并会用此定理求某些函数</a:t>
            </a:r>
            <a:r>
              <a:rPr lang="en-US" altLang="zh-CN" sz="2800" b="0" dirty="0"/>
              <a:t> </a:t>
            </a:r>
            <a:r>
              <a:rPr lang="zh-CN" altLang="zh-CN" sz="2800" b="0" dirty="0"/>
              <a:t>的最大、最小值</a:t>
            </a:r>
            <a:r>
              <a:rPr lang="en-US" altLang="zh-CN" sz="2800" b="0" dirty="0"/>
              <a:t>. </a:t>
            </a:r>
            <a:endParaRPr lang="zh-CN" altLang="zh-CN" sz="2800" b="0" dirty="0"/>
          </a:p>
          <a:p>
            <a:pPr>
              <a:spcBef>
                <a:spcPct val="0"/>
              </a:spcBef>
            </a:pPr>
            <a:r>
              <a:rPr lang="en-US" altLang="zh-CN" sz="2800" b="0" dirty="0" smtClean="0"/>
              <a:t>【</a:t>
            </a:r>
            <a:r>
              <a:rPr lang="zh-CN" altLang="en-US" sz="2800" b="0" dirty="0" smtClean="0"/>
              <a:t>重、难点</a:t>
            </a:r>
            <a:r>
              <a:rPr lang="en-US" altLang="zh-CN" sz="2800" b="0" dirty="0" smtClean="0"/>
              <a:t>】</a:t>
            </a:r>
          </a:p>
          <a:p>
            <a:r>
              <a:rPr lang="zh-CN" altLang="en-US" sz="2800" b="0" dirty="0" smtClean="0"/>
              <a:t>重点：</a:t>
            </a:r>
            <a:r>
              <a:rPr lang="zh-CN" altLang="zh-CN" sz="2800" b="0" dirty="0"/>
              <a:t>基本不等式</a:t>
            </a:r>
            <a:r>
              <a:rPr lang="en-US" altLang="zh-CN" sz="2800" b="0" dirty="0"/>
              <a:t> </a:t>
            </a:r>
            <a:r>
              <a:rPr lang="zh-CN" altLang="zh-CN" sz="2800" b="0" dirty="0"/>
              <a:t>的</a:t>
            </a:r>
            <a:r>
              <a:rPr lang="zh-CN" altLang="zh-CN" sz="2800" b="0" dirty="0" smtClean="0"/>
              <a:t>应用</a:t>
            </a:r>
            <a:endParaRPr lang="zh-CN" altLang="zh-CN" sz="2800" b="0" dirty="0"/>
          </a:p>
          <a:p>
            <a:r>
              <a:rPr lang="zh-CN" altLang="en-US" sz="2800" b="0" dirty="0" smtClean="0"/>
              <a:t>难点：</a:t>
            </a:r>
            <a:r>
              <a:rPr lang="zh-CN" altLang="zh-CN" sz="2800" b="0" dirty="0"/>
              <a:t>利用基本不等式</a:t>
            </a:r>
            <a:r>
              <a:rPr lang="en-US" altLang="zh-CN" sz="2800" b="0" dirty="0"/>
              <a:t> </a:t>
            </a:r>
            <a:r>
              <a:rPr lang="zh-CN" altLang="zh-CN" sz="2800" b="0" dirty="0"/>
              <a:t>求最大值、最小值。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1520" y="83305"/>
            <a:ext cx="1656184" cy="481013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7773345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-12278" y="50244"/>
            <a:ext cx="169168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问题提出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741933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基本不等式有哪几种基本形式？ 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1317997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≥2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∈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），当且仅当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时等号成立； </a:t>
            </a:r>
          </a:p>
        </p:txBody>
      </p:sp>
      <p:grpSp>
        <p:nvGrpSpPr>
          <p:cNvPr id="4101" name="Group 5"/>
          <p:cNvGrpSpPr>
            <a:grpSpLocks/>
          </p:cNvGrpSpPr>
          <p:nvPr/>
        </p:nvGrpSpPr>
        <p:grpSpPr bwMode="auto">
          <a:xfrm>
            <a:off x="107504" y="2218730"/>
            <a:ext cx="8855968" cy="1139428"/>
            <a:chOff x="0" y="-111"/>
            <a:chExt cx="5760" cy="957"/>
          </a:xfrm>
        </p:grpSpPr>
        <p:sp>
          <p:nvSpPr>
            <p:cNvPr id="4102" name="Rectangle 6"/>
            <p:cNvSpPr>
              <a:spLocks noChangeArrowheads="1"/>
            </p:cNvSpPr>
            <p:nvPr/>
          </p:nvSpPr>
          <p:spPr bwMode="auto">
            <a:xfrm>
              <a:off x="0" y="-111"/>
              <a:ext cx="116" cy="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4103" name="Text Box 7"/>
            <p:cNvSpPr txBox="1">
              <a:spLocks noChangeArrowheads="1"/>
            </p:cNvSpPr>
            <p:nvPr/>
          </p:nvSpPr>
          <p:spPr bwMode="auto">
            <a:xfrm>
              <a:off x="0" y="45"/>
              <a:ext cx="5760" cy="8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）</a:t>
              </a:r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</a:t>
              </a:r>
              <a:r>
                <a:rPr 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</a:t>
              </a:r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</a:t>
              </a:r>
              <a:r>
                <a:rPr lang="zh-CN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＞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＞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0)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，当且仅当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时等号成立；</a:t>
              </a:r>
            </a:p>
          </p:txBody>
        </p:sp>
        <p:graphicFrame>
          <p:nvGraphicFramePr>
            <p:cNvPr id="4104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17482673"/>
                </p:ext>
              </p:extLst>
            </p:nvPr>
          </p:nvGraphicFramePr>
          <p:xfrm>
            <a:off x="499" y="45"/>
            <a:ext cx="1768" cy="4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20" r:id="rId3" imgW="838517" imgH="228917" progId="Equation.DSMT4">
                    <p:embed/>
                  </p:oleObj>
                </mc:Choice>
                <mc:Fallback>
                  <p:oleObj r:id="rId3" imgW="838517" imgH="228917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9" y="45"/>
                          <a:ext cx="1768" cy="45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cmpd="sng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105" name="Group 9"/>
          <p:cNvGrpSpPr>
            <a:grpSpLocks/>
          </p:cNvGrpSpPr>
          <p:nvPr/>
        </p:nvGrpSpPr>
        <p:grpSpPr bwMode="auto">
          <a:xfrm>
            <a:off x="0" y="3580209"/>
            <a:ext cx="9144000" cy="1079898"/>
            <a:chOff x="0" y="-15"/>
            <a:chExt cx="5760" cy="907"/>
          </a:xfrm>
        </p:grpSpPr>
        <p:sp>
          <p:nvSpPr>
            <p:cNvPr id="4106" name="Text Box 10"/>
            <p:cNvSpPr txBox="1">
              <a:spLocks noChangeArrowheads="1"/>
            </p:cNvSpPr>
            <p:nvPr/>
          </p:nvSpPr>
          <p:spPr bwMode="auto">
            <a:xfrm>
              <a:off x="0" y="91"/>
              <a:ext cx="5760" cy="8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（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）           </a:t>
              </a:r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          </a:t>
              </a:r>
              <a:r>
                <a:rPr lang="zh-CN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＞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＞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0)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，当且仅当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时等号成立；</a:t>
              </a:r>
            </a:p>
          </p:txBody>
        </p:sp>
        <p:graphicFrame>
          <p:nvGraphicFramePr>
            <p:cNvPr id="4107" name="Object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352508628"/>
                </p:ext>
              </p:extLst>
            </p:nvPr>
          </p:nvGraphicFramePr>
          <p:xfrm>
            <a:off x="612" y="-15"/>
            <a:ext cx="1679" cy="5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21" r:id="rId5" imgW="1206294" imgH="406541" progId="Equation.DSMT4">
                    <p:embed/>
                  </p:oleObj>
                </mc:Choice>
                <mc:Fallback>
                  <p:oleObj r:id="rId5" imgW="1206294" imgH="406541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12" y="-15"/>
                          <a:ext cx="1679" cy="5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15659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utoUpdateAnimBg="0"/>
      <p:bldP spid="410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0" y="741933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2.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函数的最大值和最小值的含义分别是什么？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2842023"/>
            <a:ext cx="8964488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3.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在一定条件下，利用基本不等式可以求出变量的极端值，因此，利用基本不等式求最值就成为一种重要的数学方法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539750" y="1275160"/>
            <a:ext cx="78120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最大值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)≤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，且等号成立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;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11189" y="2031207"/>
            <a:ext cx="781208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最小值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)≥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，且等号成立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23304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  <p:bldP spid="5124" grpId="0" autoUpdateAnimBg="0"/>
      <p:bldP spid="512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-11113" y="-8335"/>
            <a:ext cx="5951265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探究（一）：基本不等式与最值原理 </a:t>
            </a: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22441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172" name="Group 4"/>
          <p:cNvGrpSpPr>
            <a:grpSpLocks/>
          </p:cNvGrpSpPr>
          <p:nvPr/>
        </p:nvGrpSpPr>
        <p:grpSpPr bwMode="auto">
          <a:xfrm>
            <a:off x="0" y="851297"/>
            <a:ext cx="9144000" cy="1169194"/>
            <a:chOff x="0" y="188"/>
            <a:chExt cx="5760" cy="982"/>
          </a:xfrm>
        </p:grpSpPr>
        <p:sp>
          <p:nvSpPr>
            <p:cNvPr id="7173" name="Text Box 5"/>
            <p:cNvSpPr txBox="1">
              <a:spLocks noChangeArrowheads="1"/>
            </p:cNvSpPr>
            <p:nvPr/>
          </p:nvSpPr>
          <p:spPr bwMode="auto">
            <a:xfrm>
              <a:off x="0" y="188"/>
              <a:ext cx="5760" cy="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思考1：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在基本不等式                         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(</a:t>
              </a:r>
              <a:r>
                <a:rPr lang="zh-CN" altLang="en-US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＞0，</a:t>
              </a:r>
              <a:r>
                <a:rPr lang="zh-CN" altLang="en-US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＞0)中，如果</a:t>
              </a:r>
              <a:r>
                <a:rPr lang="zh-CN" altLang="en-US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en-US" sz="2800" dirty="0">
                  <a:latin typeface="Times New Roman" pitchFamily="18" charset="0"/>
                  <a:ea typeface="宋体" panose="02010600030101010101" pitchFamily="2" charset="-122"/>
                </a:rPr>
                <a:t>·</a:t>
              </a:r>
              <a:r>
                <a:rPr lang="zh-CN" altLang="en-US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en-US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P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为定值，能得到什么原理？</a:t>
              </a:r>
            </a:p>
          </p:txBody>
        </p:sp>
        <p:graphicFrame>
          <p:nvGraphicFramePr>
            <p:cNvPr id="7174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20688780"/>
                </p:ext>
              </p:extLst>
            </p:nvPr>
          </p:nvGraphicFramePr>
          <p:xfrm>
            <a:off x="2245" y="188"/>
            <a:ext cx="1633" cy="4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138" r:id="rId3" imgW="838517" imgH="228917" progId="Equation.DSMT4">
                    <p:embed/>
                  </p:oleObj>
                </mc:Choice>
                <mc:Fallback>
                  <p:oleObj r:id="rId3" imgW="838517" imgH="228917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45" y="188"/>
                          <a:ext cx="1633" cy="4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cmpd="sng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85726" y="2733675"/>
            <a:ext cx="8964613" cy="954107"/>
          </a:xfrm>
          <a:prstGeom prst="rect">
            <a:avLst/>
          </a:prstGeom>
          <a:noFill/>
          <a:ln w="9525" cmpd="sng">
            <a:solidFill>
              <a:srgbClr val="66FF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原理一：若两个正数的积为定值，则当这两个正数相等时它们的和取最小值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62530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222441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8195" name="Group 3"/>
          <p:cNvGrpSpPr>
            <a:grpSpLocks/>
          </p:cNvGrpSpPr>
          <p:nvPr/>
        </p:nvGrpSpPr>
        <p:grpSpPr bwMode="auto">
          <a:xfrm>
            <a:off x="0" y="1269205"/>
            <a:ext cx="9144000" cy="1614488"/>
            <a:chOff x="0" y="902"/>
            <a:chExt cx="5760" cy="1356"/>
          </a:xfrm>
        </p:grpSpPr>
        <p:sp>
          <p:nvSpPr>
            <p:cNvPr id="8196" name="Text Box 4"/>
            <p:cNvSpPr txBox="1">
              <a:spLocks noChangeArrowheads="1"/>
            </p:cNvSpPr>
            <p:nvPr/>
          </p:nvSpPr>
          <p:spPr bwMode="auto">
            <a:xfrm>
              <a:off x="0" y="914"/>
              <a:ext cx="5760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思考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：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在基本不等式                  </a:t>
              </a:r>
            </a:p>
            <a:p>
              <a:pPr>
                <a:spcBef>
                  <a:spcPct val="50000"/>
                </a:spcBef>
              </a:pP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(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＞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＞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0)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中，如果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＝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为定值，又能得到什么原理？ </a:t>
              </a:r>
            </a:p>
          </p:txBody>
        </p:sp>
        <p:graphicFrame>
          <p:nvGraphicFramePr>
            <p:cNvPr id="8197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05443316"/>
                </p:ext>
              </p:extLst>
            </p:nvPr>
          </p:nvGraphicFramePr>
          <p:xfrm>
            <a:off x="2200" y="902"/>
            <a:ext cx="1633" cy="4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62" r:id="rId3" imgW="838517" imgH="228917" progId="Equation.DSMT4">
                    <p:embed/>
                  </p:oleObj>
                </mc:Choice>
                <mc:Fallback>
                  <p:oleObj r:id="rId3" imgW="838517" imgH="228917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00" y="902"/>
                          <a:ext cx="1633" cy="44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cmpd="sng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6513" y="2950369"/>
            <a:ext cx="9144000" cy="954107"/>
          </a:xfrm>
          <a:prstGeom prst="rect">
            <a:avLst/>
          </a:prstGeom>
          <a:noFill/>
          <a:ln w="9525" cmpd="sng">
            <a:solidFill>
              <a:srgbClr val="66FF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原理二：</a:t>
            </a:r>
            <a:r>
              <a:rPr lang="zh-CN" sz="2800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若两个正数的和为定值，则当这两个正数相等时它们的积取最大值 </a:t>
            </a:r>
            <a:r>
              <a:rPr lang="zh-CN" altLang="zh-CN" sz="2800" dirty="0">
                <a:solidFill>
                  <a:srgbClr val="00B0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6834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0" y="715564"/>
            <a:ext cx="9144000" cy="1566861"/>
            <a:chOff x="0" y="547"/>
            <a:chExt cx="5760" cy="1316"/>
          </a:xfrm>
        </p:grpSpPr>
        <p:sp>
          <p:nvSpPr>
            <p:cNvPr id="9219" name="Text Box 3"/>
            <p:cNvSpPr txBox="1">
              <a:spLocks noChangeArrowheads="1"/>
            </p:cNvSpPr>
            <p:nvPr/>
          </p:nvSpPr>
          <p:spPr bwMode="auto">
            <a:xfrm>
              <a:off x="0" y="721"/>
              <a:ext cx="5760" cy="9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思考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：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能否由                      </a:t>
              </a:r>
            </a:p>
            <a:p>
              <a:pPr>
                <a:spcBef>
                  <a:spcPct val="50000"/>
                </a:spcBef>
              </a:pP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得</a:t>
              </a:r>
              <a:r>
                <a:rPr 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函数</a:t>
              </a:r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    </a:t>
              </a:r>
              <a:r>
                <a:rPr 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的最小值是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吗？</a:t>
              </a:r>
            </a:p>
          </p:txBody>
        </p:sp>
        <p:graphicFrame>
          <p:nvGraphicFramePr>
            <p:cNvPr id="9220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36794207"/>
                </p:ext>
              </p:extLst>
            </p:nvPr>
          </p:nvGraphicFramePr>
          <p:xfrm>
            <a:off x="1587" y="547"/>
            <a:ext cx="2586" cy="6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10" r:id="rId3" imgW="1358627" imgH="431930" progId="Equation.DSMT4">
                    <p:embed/>
                  </p:oleObj>
                </mc:Choice>
                <mc:Fallback>
                  <p:oleObj r:id="rId3" imgW="1358627" imgH="43193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87" y="547"/>
                          <a:ext cx="2586" cy="6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cmpd="sng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21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87269741"/>
                </p:ext>
              </p:extLst>
            </p:nvPr>
          </p:nvGraphicFramePr>
          <p:xfrm>
            <a:off x="748" y="1138"/>
            <a:ext cx="1406" cy="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11" r:id="rId5" imgW="698817" imgH="381317" progId="Equation.DSMT4">
                    <p:embed/>
                  </p:oleObj>
                </mc:Choice>
                <mc:Fallback>
                  <p:oleObj r:id="rId5" imgW="698817" imgH="381317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8" y="1138"/>
                          <a:ext cx="1406" cy="7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cmpd="sng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222" name="Group 6"/>
          <p:cNvGrpSpPr>
            <a:grpSpLocks/>
          </p:cNvGrpSpPr>
          <p:nvPr/>
        </p:nvGrpSpPr>
        <p:grpSpPr bwMode="auto">
          <a:xfrm>
            <a:off x="0" y="2212181"/>
            <a:ext cx="9144000" cy="2143127"/>
            <a:chOff x="0" y="-30"/>
            <a:chExt cx="5760" cy="1800"/>
          </a:xfrm>
        </p:grpSpPr>
        <p:sp>
          <p:nvSpPr>
            <p:cNvPr id="9223" name="Text Box 7"/>
            <p:cNvSpPr txBox="1">
              <a:spLocks noChangeArrowheads="1"/>
            </p:cNvSpPr>
            <p:nvPr/>
          </p:nvSpPr>
          <p:spPr bwMode="auto">
            <a:xfrm>
              <a:off x="0" y="103"/>
              <a:ext cx="5760" cy="1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思考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：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当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x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≥4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时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,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能否由 </a:t>
              </a:r>
            </a:p>
            <a:p>
              <a:pPr>
                <a:spcBef>
                  <a:spcPct val="50000"/>
                </a:spcBef>
              </a:pPr>
              <a:endParaRPr lang="zh-CN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得</a:t>
              </a:r>
              <a:r>
                <a:rPr 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函数</a:t>
              </a:r>
              <a:r>
                <a:rPr lang="en-US" alt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      </a:t>
              </a:r>
              <a:r>
                <a:rPr lang="zh-CN" sz="2800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 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的最小值是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吗？ </a:t>
              </a:r>
            </a:p>
          </p:txBody>
        </p:sp>
        <p:graphicFrame>
          <p:nvGraphicFramePr>
            <p:cNvPr id="9224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81795616"/>
                </p:ext>
              </p:extLst>
            </p:nvPr>
          </p:nvGraphicFramePr>
          <p:xfrm>
            <a:off x="2381" y="-30"/>
            <a:ext cx="3175" cy="6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12" r:id="rId7" imgW="1956117" imgH="432117" progId="Equation.DSMT4">
                    <p:embed/>
                  </p:oleObj>
                </mc:Choice>
                <mc:Fallback>
                  <p:oleObj r:id="rId7" imgW="1956117" imgH="432117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81" y="-30"/>
                          <a:ext cx="3175" cy="69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cmpd="sng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25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95904093"/>
                </p:ext>
              </p:extLst>
            </p:nvPr>
          </p:nvGraphicFramePr>
          <p:xfrm>
            <a:off x="703" y="998"/>
            <a:ext cx="1542" cy="7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213" r:id="rId9" imgW="761986" imgH="381152" progId="Equation.DSMT4">
                    <p:embed/>
                  </p:oleObj>
                </mc:Choice>
                <mc:Fallback>
                  <p:oleObj r:id="rId9" imgW="761986" imgH="381152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3" y="998"/>
                          <a:ext cx="1542" cy="7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cmpd="sng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377515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0" y="3291830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思考6：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利用基本不等式求两个变量的和的最小值(或积的最大值)，应具备哪些基本条件？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0" y="714058"/>
            <a:ext cx="9144000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当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∈(0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π)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时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能否由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    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得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函数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</a:p>
          <a:p>
            <a:pPr>
              <a:spcBef>
                <a:spcPct val="50000"/>
              </a:spcBef>
            </a:pPr>
            <a:r>
              <a:rPr lang="en-US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     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最小值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是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吗？ </a:t>
            </a:r>
          </a:p>
        </p:txBody>
      </p:sp>
      <p:graphicFrame>
        <p:nvGraphicFramePr>
          <p:cNvPr id="10244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1458399"/>
              </p:ext>
            </p:extLst>
          </p:nvPr>
        </p:nvGraphicFramePr>
        <p:xfrm>
          <a:off x="1187624" y="1203598"/>
          <a:ext cx="6191250" cy="831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6" r:id="rId3" imgW="2400617" imgH="432117" progId="Equation.DSMT4">
                  <p:embed/>
                </p:oleObj>
              </mc:Choice>
              <mc:Fallback>
                <p:oleObj r:id="rId3" imgW="2400617" imgH="4321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203598"/>
                        <a:ext cx="6191250" cy="8310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5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2270948"/>
              </p:ext>
            </p:extLst>
          </p:nvPr>
        </p:nvGraphicFramePr>
        <p:xfrm>
          <a:off x="107504" y="2458967"/>
          <a:ext cx="3203575" cy="8072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7" r:id="rId5" imgW="1130127" imgH="381152" progId="Equation.DSMT4">
                  <p:embed/>
                </p:oleObj>
              </mc:Choice>
              <mc:Fallback>
                <p:oleObj r:id="rId5" imgW="1130127" imgH="38115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2458967"/>
                        <a:ext cx="3203575" cy="8072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259632" y="4375233"/>
            <a:ext cx="4535488" cy="523220"/>
          </a:xfrm>
          <a:prstGeom prst="rect">
            <a:avLst/>
          </a:prstGeom>
          <a:noFill/>
          <a:ln w="9525" cmpd="sng">
            <a:solidFill>
              <a:srgbClr val="66FF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一正二定三相等</a:t>
            </a:r>
          </a:p>
        </p:txBody>
      </p:sp>
      <p:graphicFrame>
        <p:nvGraphicFramePr>
          <p:cNvPr id="1024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462139"/>
              </p:ext>
            </p:extLst>
          </p:nvPr>
        </p:nvGraphicFramePr>
        <p:xfrm>
          <a:off x="5220072" y="2571750"/>
          <a:ext cx="1008062" cy="5012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8" r:id="rId7" imgW="304853" imgH="203341" progId="Equation.DSMT4">
                  <p:embed/>
                </p:oleObj>
              </mc:Choice>
              <mc:Fallback>
                <p:oleObj r:id="rId7" imgW="304853" imgH="20334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2571750"/>
                        <a:ext cx="1008062" cy="50125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8281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utoUpdateAnimBg="0"/>
      <p:bldP spid="10246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-11113" y="-8335"/>
            <a:ext cx="6671345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探究（二）基本不等式求最值的实际应用 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224227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1269" name="Group 5"/>
          <p:cNvGrpSpPr>
            <a:grpSpLocks/>
          </p:cNvGrpSpPr>
          <p:nvPr/>
        </p:nvGrpSpPr>
        <p:grpSpPr bwMode="auto">
          <a:xfrm>
            <a:off x="184150" y="842963"/>
            <a:ext cx="8675688" cy="4050507"/>
            <a:chOff x="116" y="136"/>
            <a:chExt cx="5465" cy="3402"/>
          </a:xfrm>
        </p:grpSpPr>
        <p:sp>
          <p:nvSpPr>
            <p:cNvPr id="11270" name="Text Box 6"/>
            <p:cNvSpPr txBox="1">
              <a:spLocks noChangeArrowheads="1"/>
            </p:cNvSpPr>
            <p:nvPr/>
          </p:nvSpPr>
          <p:spPr bwMode="auto">
            <a:xfrm>
              <a:off x="116" y="136"/>
              <a:ext cx="5465" cy="1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8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【</a:t>
              </a:r>
              <a:r>
                <a:rPr lang="zh-CN" sz="28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背景材料</a:t>
              </a:r>
              <a:r>
                <a:rPr lang="zh-CN" altLang="zh-CN" sz="2800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】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在农村，为防止家畜家禽对菜地的破坏，常用篱笆围成一个菜园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如果菜园的面积一定，为节省材料，就应考虑所用篱笆最短的问题；如果所用篱笆的长度一定，为了充分利用材料，就用考虑所围菜园面积最大的问题 </a:t>
              </a:r>
            </a:p>
          </p:txBody>
        </p:sp>
        <p:grpSp>
          <p:nvGrpSpPr>
            <p:cNvPr id="11271" name="Group 7"/>
            <p:cNvGrpSpPr>
              <a:grpSpLocks/>
            </p:cNvGrpSpPr>
            <p:nvPr/>
          </p:nvGrpSpPr>
          <p:grpSpPr bwMode="auto">
            <a:xfrm>
              <a:off x="1338" y="2541"/>
              <a:ext cx="2812" cy="997"/>
              <a:chOff x="0" y="0"/>
              <a:chExt cx="2812" cy="997"/>
            </a:xfrm>
          </p:grpSpPr>
          <p:sp>
            <p:nvSpPr>
              <p:cNvPr id="11272" name="Rectangle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812" cy="997"/>
              </a:xfrm>
              <a:prstGeom prst="rect">
                <a:avLst/>
              </a:prstGeom>
              <a:noFill/>
              <a:ln w="57150" cmpd="sng">
                <a:solidFill>
                  <a:srgbClr val="FFFF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tx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3" name="AutoShape 9"/>
              <p:cNvSpPr>
                <a:spLocks noChangeArrowheads="1"/>
              </p:cNvSpPr>
              <p:nvPr/>
            </p:nvSpPr>
            <p:spPr bwMode="auto">
              <a:xfrm>
                <a:off x="181" y="136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4" name="AutoShape 10"/>
              <p:cNvSpPr>
                <a:spLocks noChangeArrowheads="1"/>
              </p:cNvSpPr>
              <p:nvPr/>
            </p:nvSpPr>
            <p:spPr bwMode="auto">
              <a:xfrm>
                <a:off x="507" y="136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5" name="AutoShape 11"/>
              <p:cNvSpPr>
                <a:spLocks noChangeArrowheads="1"/>
              </p:cNvSpPr>
              <p:nvPr/>
            </p:nvSpPr>
            <p:spPr bwMode="auto">
              <a:xfrm>
                <a:off x="852" y="127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6" name="AutoShape 12"/>
              <p:cNvSpPr>
                <a:spLocks noChangeArrowheads="1"/>
              </p:cNvSpPr>
              <p:nvPr/>
            </p:nvSpPr>
            <p:spPr bwMode="auto">
              <a:xfrm>
                <a:off x="1714" y="136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7" name="AutoShape 13"/>
              <p:cNvSpPr>
                <a:spLocks noChangeArrowheads="1"/>
              </p:cNvSpPr>
              <p:nvPr/>
            </p:nvSpPr>
            <p:spPr bwMode="auto">
              <a:xfrm>
                <a:off x="1288" y="136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8" name="AutoShape 14"/>
              <p:cNvSpPr>
                <a:spLocks noChangeArrowheads="1"/>
              </p:cNvSpPr>
              <p:nvPr/>
            </p:nvSpPr>
            <p:spPr bwMode="auto">
              <a:xfrm>
                <a:off x="2132" y="136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79" name="AutoShape 15"/>
              <p:cNvSpPr>
                <a:spLocks noChangeArrowheads="1"/>
              </p:cNvSpPr>
              <p:nvPr/>
            </p:nvSpPr>
            <p:spPr bwMode="auto">
              <a:xfrm>
                <a:off x="2177" y="408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0" name="AutoShape 16"/>
              <p:cNvSpPr>
                <a:spLocks noChangeArrowheads="1"/>
              </p:cNvSpPr>
              <p:nvPr/>
            </p:nvSpPr>
            <p:spPr bwMode="auto">
              <a:xfrm>
                <a:off x="181" y="453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1" name="AutoShape 17"/>
              <p:cNvSpPr>
                <a:spLocks noChangeArrowheads="1"/>
              </p:cNvSpPr>
              <p:nvPr/>
            </p:nvSpPr>
            <p:spPr bwMode="auto">
              <a:xfrm>
                <a:off x="507" y="453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2" name="AutoShape 18"/>
              <p:cNvSpPr>
                <a:spLocks noChangeArrowheads="1"/>
              </p:cNvSpPr>
              <p:nvPr/>
            </p:nvSpPr>
            <p:spPr bwMode="auto">
              <a:xfrm>
                <a:off x="898" y="444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3" name="AutoShape 19"/>
              <p:cNvSpPr>
                <a:spLocks noChangeArrowheads="1"/>
              </p:cNvSpPr>
              <p:nvPr/>
            </p:nvSpPr>
            <p:spPr bwMode="auto">
              <a:xfrm>
                <a:off x="2613" y="698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4" name="AutoShape 20"/>
              <p:cNvSpPr>
                <a:spLocks noChangeArrowheads="1"/>
              </p:cNvSpPr>
              <p:nvPr/>
            </p:nvSpPr>
            <p:spPr bwMode="auto">
              <a:xfrm>
                <a:off x="2603" y="426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5" name="AutoShape 21"/>
              <p:cNvSpPr>
                <a:spLocks noChangeArrowheads="1"/>
              </p:cNvSpPr>
              <p:nvPr/>
            </p:nvSpPr>
            <p:spPr bwMode="auto">
              <a:xfrm>
                <a:off x="2585" y="136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6" name="AutoShape 22"/>
              <p:cNvSpPr>
                <a:spLocks noChangeArrowheads="1"/>
              </p:cNvSpPr>
              <p:nvPr/>
            </p:nvSpPr>
            <p:spPr bwMode="auto">
              <a:xfrm>
                <a:off x="1315" y="680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7" name="AutoShape 23"/>
              <p:cNvSpPr>
                <a:spLocks noChangeArrowheads="1"/>
              </p:cNvSpPr>
              <p:nvPr/>
            </p:nvSpPr>
            <p:spPr bwMode="auto">
              <a:xfrm>
                <a:off x="1750" y="671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8" name="AutoShape 24"/>
              <p:cNvSpPr>
                <a:spLocks noChangeArrowheads="1"/>
              </p:cNvSpPr>
              <p:nvPr/>
            </p:nvSpPr>
            <p:spPr bwMode="auto">
              <a:xfrm>
                <a:off x="2177" y="680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89" name="AutoShape 25"/>
              <p:cNvSpPr>
                <a:spLocks noChangeArrowheads="1"/>
              </p:cNvSpPr>
              <p:nvPr/>
            </p:nvSpPr>
            <p:spPr bwMode="auto">
              <a:xfrm>
                <a:off x="1732" y="408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90" name="AutoShape 26"/>
              <p:cNvSpPr>
                <a:spLocks noChangeArrowheads="1"/>
              </p:cNvSpPr>
              <p:nvPr/>
            </p:nvSpPr>
            <p:spPr bwMode="auto">
              <a:xfrm>
                <a:off x="1306" y="408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91" name="AutoShape 27"/>
              <p:cNvSpPr>
                <a:spLocks noChangeArrowheads="1"/>
              </p:cNvSpPr>
              <p:nvPr/>
            </p:nvSpPr>
            <p:spPr bwMode="auto">
              <a:xfrm>
                <a:off x="200" y="698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92" name="AutoShape 28"/>
              <p:cNvSpPr>
                <a:spLocks noChangeArrowheads="1"/>
              </p:cNvSpPr>
              <p:nvPr/>
            </p:nvSpPr>
            <p:spPr bwMode="auto">
              <a:xfrm>
                <a:off x="535" y="698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293" name="AutoShape 29"/>
              <p:cNvSpPr>
                <a:spLocks noChangeArrowheads="1"/>
              </p:cNvSpPr>
              <p:nvPr/>
            </p:nvSpPr>
            <p:spPr bwMode="auto">
              <a:xfrm>
                <a:off x="907" y="680"/>
                <a:ext cx="91" cy="136"/>
              </a:xfrm>
              <a:custGeom>
                <a:avLst/>
                <a:gdLst>
                  <a:gd name="T0" fmla="*/ 10860 w 21600"/>
                  <a:gd name="T1" fmla="*/ 2187 h 21600"/>
                  <a:gd name="T2" fmla="*/ 2928 w 21600"/>
                  <a:gd name="T3" fmla="*/ 10800 h 21600"/>
                  <a:gd name="T4" fmla="*/ 10860 w 21600"/>
                  <a:gd name="T5" fmla="*/ 21600 h 21600"/>
                  <a:gd name="T6" fmla="*/ 18672 w 21600"/>
                  <a:gd name="T7" fmla="*/ 10800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5037 w 21600"/>
                  <a:gd name="T13" fmla="*/ 2277 h 21600"/>
                  <a:gd name="T14" fmla="*/ 16557 w 21600"/>
                  <a:gd name="T15" fmla="*/ 13677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0860" y="2187"/>
                    </a:moveTo>
                    <a:cubicBezTo>
                      <a:pt x="10451" y="1746"/>
                      <a:pt x="9529" y="1018"/>
                      <a:pt x="9015" y="730"/>
                    </a:cubicBezTo>
                    <a:cubicBezTo>
                      <a:pt x="7865" y="152"/>
                      <a:pt x="6685" y="0"/>
                      <a:pt x="5415" y="0"/>
                    </a:cubicBezTo>
                    <a:cubicBezTo>
                      <a:pt x="4175" y="152"/>
                      <a:pt x="2995" y="575"/>
                      <a:pt x="1967" y="1305"/>
                    </a:cubicBezTo>
                    <a:cubicBezTo>
                      <a:pt x="1150" y="2187"/>
                      <a:pt x="575" y="3222"/>
                      <a:pt x="242" y="4220"/>
                    </a:cubicBezTo>
                    <a:cubicBezTo>
                      <a:pt x="0" y="5410"/>
                      <a:pt x="242" y="6560"/>
                      <a:pt x="575" y="7597"/>
                    </a:cubicBezTo>
                    <a:lnTo>
                      <a:pt x="10860" y="21600"/>
                    </a:lnTo>
                    <a:lnTo>
                      <a:pt x="20995" y="7597"/>
                    </a:lnTo>
                    <a:cubicBezTo>
                      <a:pt x="21480" y="6560"/>
                      <a:pt x="21600" y="5410"/>
                      <a:pt x="21480" y="4220"/>
                    </a:cubicBezTo>
                    <a:cubicBezTo>
                      <a:pt x="21115" y="3222"/>
                      <a:pt x="20420" y="2187"/>
                      <a:pt x="19632" y="1305"/>
                    </a:cubicBezTo>
                    <a:cubicBezTo>
                      <a:pt x="18575" y="575"/>
                      <a:pt x="17425" y="152"/>
                      <a:pt x="16275" y="0"/>
                    </a:cubicBezTo>
                    <a:cubicBezTo>
                      <a:pt x="15005" y="0"/>
                      <a:pt x="13735" y="152"/>
                      <a:pt x="12705" y="730"/>
                    </a:cubicBezTo>
                    <a:cubicBezTo>
                      <a:pt x="12176" y="1018"/>
                      <a:pt x="11254" y="1746"/>
                      <a:pt x="10860" y="2187"/>
                    </a:cubicBezTo>
                    <a:close/>
                  </a:path>
                </a:pathLst>
              </a:custGeom>
              <a:solidFill>
                <a:srgbClr val="66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1456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2064</TotalTime>
  <Words>1219</Words>
  <Application>Microsoft Office PowerPoint</Application>
  <PresentationFormat>全屏显示(16:9)</PresentationFormat>
  <Paragraphs>66</Paragraphs>
  <Slides>18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650TGp_Proper_pride_light</vt:lpstr>
      <vt:lpstr>Equation</vt:lpstr>
      <vt:lpstr>MathType 6.0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admin</cp:lastModifiedBy>
  <cp:revision>194</cp:revision>
  <dcterms:created xsi:type="dcterms:W3CDTF">2011-09-29T10:22:55Z</dcterms:created>
  <dcterms:modified xsi:type="dcterms:W3CDTF">2015-05-19T03:33:07Z</dcterms:modified>
</cp:coreProperties>
</file>