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1" r:id="rId2"/>
    <p:sldId id="288" r:id="rId3"/>
    <p:sldId id="322" r:id="rId4"/>
    <p:sldId id="323" r:id="rId5"/>
    <p:sldId id="333" r:id="rId6"/>
    <p:sldId id="334" r:id="rId7"/>
    <p:sldId id="335" r:id="rId8"/>
    <p:sldId id="328" r:id="rId9"/>
    <p:sldId id="336" r:id="rId10"/>
    <p:sldId id="337" r:id="rId11"/>
    <p:sldId id="338" r:id="rId12"/>
    <p:sldId id="332" r:id="rId13"/>
    <p:sldId id="339" r:id="rId14"/>
    <p:sldId id="327" r:id="rId15"/>
  </p:sldIdLst>
  <p:sldSz cx="9144000" cy="5143500" type="screen16x9"/>
  <p:notesSz cx="9144000" cy="6858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8F8F8"/>
    <a:srgbClr val="FF6600"/>
    <a:srgbClr val="336600"/>
    <a:srgbClr val="0E8BE0"/>
    <a:srgbClr val="8FD2FB"/>
    <a:srgbClr val="E66036"/>
    <a:srgbClr val="FFFF00"/>
    <a:srgbClr val="2FAB2F"/>
    <a:srgbClr val="1899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4" autoAdjust="0"/>
    <p:restoredTop sz="95209" autoAdjust="0"/>
  </p:normalViewPr>
  <p:slideViewPr>
    <p:cSldViewPr>
      <p:cViewPr varScale="1">
        <p:scale>
          <a:sx n="111" d="100"/>
          <a:sy n="111" d="100"/>
        </p:scale>
        <p:origin x="-605" y="-77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1608" y="-90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768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346AD4A-C628-470C-85A3-C6E8F822642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29961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286000" y="514350"/>
            <a:ext cx="4572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1A5100B-049B-4821-B7C7-B2BAD613606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114621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144" name="直接连接符 143"/>
          <p:cNvCxnSpPr/>
          <p:nvPr userDrawn="1"/>
        </p:nvCxnSpPr>
        <p:spPr>
          <a:xfrm>
            <a:off x="1173052" y="1437624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/>
          <p:nvPr userDrawn="1"/>
        </p:nvCxnSpPr>
        <p:spPr>
          <a:xfrm>
            <a:off x="1154456" y="2409732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685C39C-014C-43C5-ACCC-4351920BBA2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25759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9872012-BEFF-4425-877E-6EA93EA633C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471166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DA618F2-1279-466D-8BAE-3B00A5B3C73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63214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4301"/>
            <a:ext cx="2057400" cy="44803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4301"/>
            <a:ext cx="6019800" cy="44803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9FA1E0C-0218-4001-8ED5-9134121C3A8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47623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682" y="1597824"/>
            <a:ext cx="7772638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363" y="2914650"/>
            <a:ext cx="6401276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4122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9249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192" y="3305181"/>
            <a:ext cx="7772637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192" y="2180035"/>
            <a:ext cx="7772637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984939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122" y="1200155"/>
            <a:ext cx="4037899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393" y="1200155"/>
            <a:ext cx="4039486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9763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122" y="1151335"/>
            <a:ext cx="4039486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122" y="1631156"/>
            <a:ext cx="4039486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811" y="1151335"/>
            <a:ext cx="4041073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811" y="1631156"/>
            <a:ext cx="4041073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8506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7441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1954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95700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5" y="204787"/>
            <a:ext cx="3007791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429" y="204793"/>
            <a:ext cx="5112450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125" y="1076328"/>
            <a:ext cx="3007791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972190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978" y="3600450"/>
            <a:ext cx="548703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978" y="459581"/>
            <a:ext cx="548703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978" y="4025503"/>
            <a:ext cx="548703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794187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312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841" y="205984"/>
            <a:ext cx="2057043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205984"/>
            <a:ext cx="6020342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8792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8985209">
            <a:off x="4982015" y="947059"/>
            <a:ext cx="2743447" cy="2099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" name="Group 34"/>
          <p:cNvGrpSpPr>
            <a:grpSpLocks/>
          </p:cNvGrpSpPr>
          <p:nvPr userDrawn="1"/>
        </p:nvGrpSpPr>
        <p:grpSpPr bwMode="auto">
          <a:xfrm rot="10800000">
            <a:off x="-2644" y="-3704"/>
            <a:ext cx="9158288" cy="1096565"/>
            <a:chOff x="-4" y="3243"/>
            <a:chExt cx="5769" cy="1086"/>
          </a:xfrm>
        </p:grpSpPr>
        <p:sp>
          <p:nvSpPr>
            <p:cNvPr id="16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8" name="Picture 50" descr="sta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6597156" y="3753388"/>
            <a:ext cx="2743447" cy="2099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24737" y="4165352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 userDrawn="1"/>
        </p:nvSpPr>
        <p:spPr>
          <a:xfrm>
            <a:off x="1892838" y="1779662"/>
            <a:ext cx="6149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400" b="1" i="0" baseline="0" dirty="0" smtClean="0">
                <a:latin typeface="+mj-ea"/>
                <a:ea typeface="+mj-ea"/>
              </a:rPr>
              <a:t>同学们</a:t>
            </a:r>
            <a:r>
              <a:rPr lang="zh-CN" altLang="en-US" sz="5400" b="1" i="1" baseline="0" dirty="0" smtClean="0">
                <a:latin typeface="+mj-ea"/>
                <a:ea typeface="+mj-ea"/>
              </a:rPr>
              <a:t>，</a:t>
            </a:r>
            <a:r>
              <a:rPr lang="zh-CN" altLang="en-US" sz="5400" b="1" i="0" baseline="0" dirty="0" smtClean="0">
                <a:latin typeface="+mj-ea"/>
                <a:ea typeface="+mj-ea"/>
              </a:rPr>
              <a:t>再见</a:t>
            </a:r>
            <a:r>
              <a:rPr lang="zh-CN" altLang="en-US" sz="5400" b="1" i="1" baseline="0" dirty="0" smtClean="0">
                <a:latin typeface="+mj-ea"/>
                <a:ea typeface="+mj-ea"/>
              </a:rPr>
              <a:t>！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4673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785787" y="693775"/>
            <a:ext cx="7889359" cy="3907465"/>
          </a:xfrm>
          <a:prstGeom prst="rect">
            <a:avLst/>
          </a:prstGeom>
        </p:spPr>
        <p:txBody>
          <a:bodyPr/>
          <a:lstStyle>
            <a:lvl1pPr marL="0" indent="0" eaLnBrk="1">
              <a:lnSpc>
                <a:spcPts val="3500"/>
              </a:lnSpc>
              <a:spcBef>
                <a:spcPts val="0"/>
              </a:spcBef>
              <a:buNone/>
              <a:defRPr sz="24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defRPr>
            </a:lvl1pPr>
            <a:lvl2pPr marL="0" indent="0" eaLnBrk="1">
              <a:lnSpc>
                <a:spcPts val="3500"/>
              </a:lnSpc>
              <a:spcBef>
                <a:spcPts val="0"/>
              </a:spcBef>
              <a:buNone/>
              <a:defRPr sz="2400" b="1">
                <a:solidFill>
                  <a:srgbClr val="0000FF"/>
                </a:solidFill>
                <a:latin typeface="Times New Roman" pitchFamily="18" charset="0"/>
                <a:ea typeface="仿宋_GB2312" pitchFamily="49" charset="-122"/>
                <a:cs typeface="Times New Roman" pitchFamily="18" charset="0"/>
              </a:defRPr>
            </a:lvl2pPr>
            <a:lvl3pPr marL="0" indent="0" eaLnBrk="1">
              <a:lnSpc>
                <a:spcPts val="3500"/>
              </a:lnSpc>
              <a:spcBef>
                <a:spcPts val="0"/>
              </a:spcBef>
              <a:buNone/>
              <a:defRPr sz="2400" b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defRPr>
            </a:lvl3pPr>
            <a:lvl4pPr marL="0" indent="0" eaLnBrk="1">
              <a:lnSpc>
                <a:spcPts val="3500"/>
              </a:lnSpc>
              <a:spcBef>
                <a:spcPts val="0"/>
              </a:spcBef>
              <a:buNone/>
              <a:defRPr sz="2400" b="1">
                <a:solidFill>
                  <a:srgbClr val="00B05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defRPr>
            </a:lvl4pPr>
            <a:lvl5pPr marL="0" indent="0" eaLnBrk="1">
              <a:lnSpc>
                <a:spcPts val="3500"/>
              </a:lnSpc>
              <a:spcBef>
                <a:spcPts val="0"/>
              </a:spcBef>
              <a:buNone/>
              <a:defRPr sz="2400" b="1">
                <a:solidFill>
                  <a:schemeClr val="tx1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2673482"/>
      </p:ext>
    </p:extLst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47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97187" y="100851"/>
            <a:ext cx="5099149" cy="481013"/>
          </a:xfrm>
        </p:spPr>
        <p:txBody>
          <a:bodyPr/>
          <a:lstStyle>
            <a:lvl1pPr>
              <a:defRPr sz="28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51B85E8-410B-4E22-80A1-90EE6581B2E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019189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4AF68B8-45B6-4AFC-AB2A-BCA60B9BCFD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34221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7970F70-90AD-45C1-B5F7-92833D73F9A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654426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9" y="1260872"/>
            <a:ext cx="3868737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9" y="1878806"/>
            <a:ext cx="3868737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788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788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AFF1E79-BE3B-44F3-A545-365629419FB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7562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1BCEC93-C02D-446B-94AD-760E04D30DB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7379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EC2D059-4316-4321-A79F-8CCCFAC1A07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33648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" name="Line 19"/>
          <p:cNvSpPr>
            <a:spLocks noChangeShapeType="1"/>
          </p:cNvSpPr>
          <p:nvPr/>
        </p:nvSpPr>
        <p:spPr bwMode="gray">
          <a:xfrm>
            <a:off x="22225" y="2053829"/>
            <a:ext cx="1217613" cy="3089672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6" name="Line 22"/>
          <p:cNvSpPr>
            <a:spLocks noChangeShapeType="1"/>
          </p:cNvSpPr>
          <p:nvPr/>
        </p:nvSpPr>
        <p:spPr bwMode="gray">
          <a:xfrm flipH="1">
            <a:off x="8767763" y="4629150"/>
            <a:ext cx="398463" cy="5143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7" name="Line 23"/>
          <p:cNvSpPr>
            <a:spLocks noChangeShapeType="1"/>
          </p:cNvSpPr>
          <p:nvPr/>
        </p:nvSpPr>
        <p:spPr bwMode="gray">
          <a:xfrm flipH="1" flipV="1">
            <a:off x="38100" y="4763"/>
            <a:ext cx="9117013" cy="577453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50" name="Line 26"/>
          <p:cNvSpPr>
            <a:spLocks noChangeShapeType="1"/>
          </p:cNvSpPr>
          <p:nvPr/>
        </p:nvSpPr>
        <p:spPr bwMode="gray">
          <a:xfrm flipH="1">
            <a:off x="6189663" y="4682728"/>
            <a:ext cx="2965450" cy="436959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1" name="Freeform 7"/>
          <p:cNvSpPr>
            <a:spLocks/>
          </p:cNvSpPr>
          <p:nvPr/>
        </p:nvSpPr>
        <p:spPr bwMode="gray">
          <a:xfrm>
            <a:off x="-6350" y="-4762"/>
            <a:ext cx="9150350" cy="766762"/>
          </a:xfrm>
          <a:custGeom>
            <a:avLst/>
            <a:gdLst>
              <a:gd name="T0" fmla="*/ 1 w 5764"/>
              <a:gd name="T1" fmla="*/ 644 h 644"/>
              <a:gd name="T2" fmla="*/ 3603 w 5764"/>
              <a:gd name="T3" fmla="*/ 644 h 644"/>
              <a:gd name="T4" fmla="*/ 3704 w 5764"/>
              <a:gd name="T5" fmla="*/ 623 h 644"/>
              <a:gd name="T6" fmla="*/ 3970 w 5764"/>
              <a:gd name="T7" fmla="*/ 529 h 644"/>
              <a:gd name="T8" fmla="*/ 4053 w 5764"/>
              <a:gd name="T9" fmla="*/ 511 h 644"/>
              <a:gd name="T10" fmla="*/ 5764 w 5764"/>
              <a:gd name="T11" fmla="*/ 512 h 644"/>
              <a:gd name="T12" fmla="*/ 5762 w 5764"/>
              <a:gd name="T13" fmla="*/ 0 h 644"/>
              <a:gd name="T14" fmla="*/ 0 w 5764"/>
              <a:gd name="T15" fmla="*/ 2 h 644"/>
              <a:gd name="T16" fmla="*/ 1 w 5764"/>
              <a:gd name="T17" fmla="*/ 644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4" h="644">
                <a:moveTo>
                  <a:pt x="1" y="644"/>
                </a:moveTo>
                <a:lnTo>
                  <a:pt x="3603" y="644"/>
                </a:lnTo>
                <a:cubicBezTo>
                  <a:pt x="3663" y="644"/>
                  <a:pt x="3704" y="623"/>
                  <a:pt x="3704" y="623"/>
                </a:cubicBezTo>
                <a:lnTo>
                  <a:pt x="3970" y="529"/>
                </a:lnTo>
                <a:cubicBezTo>
                  <a:pt x="3970" y="529"/>
                  <a:pt x="4000" y="513"/>
                  <a:pt x="4053" y="511"/>
                </a:cubicBezTo>
                <a:lnTo>
                  <a:pt x="5764" y="512"/>
                </a:lnTo>
                <a:lnTo>
                  <a:pt x="5762" y="0"/>
                </a:lnTo>
                <a:lnTo>
                  <a:pt x="0" y="2"/>
                </a:lnTo>
                <a:lnTo>
                  <a:pt x="1" y="644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gamma/>
                  <a:tint val="0"/>
                  <a:invGamma/>
                  <a:alpha val="0"/>
                </a:srgbClr>
              </a:gs>
              <a:gs pos="100000">
                <a:srgbClr val="FFFFFF">
                  <a:alpha val="70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84" name="Freeform 60"/>
          <p:cNvSpPr>
            <a:spLocks/>
          </p:cNvSpPr>
          <p:nvPr userDrawn="1"/>
        </p:nvSpPr>
        <p:spPr bwMode="gray">
          <a:xfrm>
            <a:off x="6477000" y="604838"/>
            <a:ext cx="1828800" cy="342900"/>
          </a:xfrm>
          <a:custGeom>
            <a:avLst/>
            <a:gdLst>
              <a:gd name="T0" fmla="*/ 48 w 1152"/>
              <a:gd name="T1" fmla="*/ 0 h 288"/>
              <a:gd name="T2" fmla="*/ 0 w 1152"/>
              <a:gd name="T3" fmla="*/ 288 h 288"/>
              <a:gd name="T4" fmla="*/ 1056 w 1152"/>
              <a:gd name="T5" fmla="*/ 288 h 288"/>
              <a:gd name="T6" fmla="*/ 1152 w 1152"/>
              <a:gd name="T7" fmla="*/ 0 h 288"/>
              <a:gd name="T8" fmla="*/ 48 w 1152"/>
              <a:gd name="T9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2" h="288">
                <a:moveTo>
                  <a:pt x="48" y="0"/>
                </a:moveTo>
                <a:lnTo>
                  <a:pt x="0" y="288"/>
                </a:lnTo>
                <a:lnTo>
                  <a:pt x="1056" y="288"/>
                </a:lnTo>
                <a:lnTo>
                  <a:pt x="1152" y="0"/>
                </a:lnTo>
                <a:lnTo>
                  <a:pt x="48" y="0"/>
                </a:lnTo>
                <a:close/>
              </a:path>
            </a:pathLst>
          </a:custGeom>
          <a:solidFill>
            <a:srgbClr val="FFFFFF">
              <a:alpha val="10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" name="Rectangle 2"/>
          <p:cNvSpPr>
            <a:spLocks noGrp="1" noChangeArrowheads="1"/>
          </p:cNvSpPr>
          <p:nvPr userDrawn="1">
            <p:ph type="title"/>
          </p:nvPr>
        </p:nvSpPr>
        <p:spPr bwMode="gray">
          <a:xfrm>
            <a:off x="733426" y="114300"/>
            <a:ext cx="7953375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grpSp>
        <p:nvGrpSpPr>
          <p:cNvPr id="1063" name="Group 39"/>
          <p:cNvGrpSpPr>
            <a:grpSpLocks/>
          </p:cNvGrpSpPr>
          <p:nvPr userDrawn="1"/>
        </p:nvGrpSpPr>
        <p:grpSpPr bwMode="auto">
          <a:xfrm>
            <a:off x="327025" y="219075"/>
            <a:ext cx="361950" cy="271463"/>
            <a:chOff x="192" y="384"/>
            <a:chExt cx="336" cy="288"/>
          </a:xfrm>
        </p:grpSpPr>
        <p:sp>
          <p:nvSpPr>
            <p:cNvPr id="1064" name="AutoShape 40"/>
            <p:cNvSpPr>
              <a:spLocks noChangeArrowheads="1"/>
            </p:cNvSpPr>
            <p:nvPr userDrawn="1"/>
          </p:nvSpPr>
          <p:spPr bwMode="gray">
            <a:xfrm>
              <a:off x="192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65" name="AutoShape 41"/>
            <p:cNvSpPr>
              <a:spLocks noChangeArrowheads="1"/>
            </p:cNvSpPr>
            <p:nvPr userDrawn="1"/>
          </p:nvSpPr>
          <p:spPr bwMode="gray">
            <a:xfrm>
              <a:off x="336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027" name="Rectangle 3"/>
          <p:cNvSpPr>
            <a:spLocks noGrp="1" noChangeArrowheads="1"/>
          </p:cNvSpPr>
          <p:nvPr userDrawn="1">
            <p:ph type="body" idx="1"/>
          </p:nvPr>
        </p:nvSpPr>
        <p:spPr bwMode="gray">
          <a:xfrm>
            <a:off x="466271" y="886306"/>
            <a:ext cx="8229600" cy="3623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-6350" y="-2381"/>
            <a:ext cx="9153525" cy="5153026"/>
            <a:chOff x="-6350" y="-2381"/>
            <a:chExt cx="9153525" cy="5153026"/>
          </a:xfrm>
        </p:grpSpPr>
        <p:sp>
          <p:nvSpPr>
            <p:cNvPr id="1032" name="Freeform 8"/>
            <p:cNvSpPr>
              <a:spLocks/>
            </p:cNvSpPr>
            <p:nvPr/>
          </p:nvSpPr>
          <p:spPr bwMode="gray">
            <a:xfrm>
              <a:off x="-6350" y="-2381"/>
              <a:ext cx="9147175" cy="696648"/>
            </a:xfrm>
            <a:custGeom>
              <a:avLst/>
              <a:gdLst>
                <a:gd name="T0" fmla="*/ 2 w 5762"/>
                <a:gd name="T1" fmla="*/ 600 h 600"/>
                <a:gd name="T2" fmla="*/ 3603 w 5762"/>
                <a:gd name="T3" fmla="*/ 600 h 600"/>
                <a:gd name="T4" fmla="*/ 3704 w 5762"/>
                <a:gd name="T5" fmla="*/ 579 h 600"/>
                <a:gd name="T6" fmla="*/ 3970 w 5762"/>
                <a:gd name="T7" fmla="*/ 485 h 600"/>
                <a:gd name="T8" fmla="*/ 4053 w 5762"/>
                <a:gd name="T9" fmla="*/ 467 h 600"/>
                <a:gd name="T10" fmla="*/ 5762 w 5762"/>
                <a:gd name="T11" fmla="*/ 466 h 600"/>
                <a:gd name="T12" fmla="*/ 5762 w 5762"/>
                <a:gd name="T13" fmla="*/ 0 h 600"/>
                <a:gd name="T14" fmla="*/ 0 w 5762"/>
                <a:gd name="T15" fmla="*/ 2 h 600"/>
                <a:gd name="T16" fmla="*/ 2 w 5762"/>
                <a:gd name="T17" fmla="*/ 6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2" h="600">
                  <a:moveTo>
                    <a:pt x="2" y="600"/>
                  </a:moveTo>
                  <a:lnTo>
                    <a:pt x="3603" y="600"/>
                  </a:lnTo>
                  <a:cubicBezTo>
                    <a:pt x="3663" y="600"/>
                    <a:pt x="3704" y="579"/>
                    <a:pt x="3704" y="579"/>
                  </a:cubicBezTo>
                  <a:lnTo>
                    <a:pt x="3970" y="485"/>
                  </a:lnTo>
                  <a:cubicBezTo>
                    <a:pt x="3970" y="485"/>
                    <a:pt x="3996" y="473"/>
                    <a:pt x="4053" y="467"/>
                  </a:cubicBezTo>
                  <a:lnTo>
                    <a:pt x="5762" y="466"/>
                  </a:lnTo>
                  <a:lnTo>
                    <a:pt x="5762" y="0"/>
                  </a:lnTo>
                  <a:lnTo>
                    <a:pt x="0" y="2"/>
                  </a:lnTo>
                  <a:lnTo>
                    <a:pt x="2" y="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74" name="Group 50"/>
            <p:cNvGrpSpPr>
              <a:grpSpLocks/>
            </p:cNvGrpSpPr>
            <p:nvPr/>
          </p:nvGrpSpPr>
          <p:grpSpPr bwMode="auto">
            <a:xfrm flipH="1">
              <a:off x="-3175" y="4587974"/>
              <a:ext cx="9150350" cy="562671"/>
              <a:chOff x="-2" y="4151"/>
              <a:chExt cx="5764" cy="175"/>
            </a:xfrm>
          </p:grpSpPr>
          <p:sp>
            <p:nvSpPr>
              <p:cNvPr id="1073" name="Freeform 49"/>
              <p:cNvSpPr>
                <a:spLocks/>
              </p:cNvSpPr>
              <p:nvPr userDrawn="1"/>
            </p:nvSpPr>
            <p:spPr bwMode="gray">
              <a:xfrm>
                <a:off x="-2" y="4151"/>
                <a:ext cx="5762" cy="169"/>
              </a:xfrm>
              <a:custGeom>
                <a:avLst/>
                <a:gdLst>
                  <a:gd name="T0" fmla="*/ 0 w 5762"/>
                  <a:gd name="T1" fmla="*/ 169 h 169"/>
                  <a:gd name="T2" fmla="*/ 5762 w 5762"/>
                  <a:gd name="T3" fmla="*/ 168 h 169"/>
                  <a:gd name="T4" fmla="*/ 5762 w 5762"/>
                  <a:gd name="T5" fmla="*/ 56 h 169"/>
                  <a:gd name="T6" fmla="*/ 1513 w 5762"/>
                  <a:gd name="T7" fmla="*/ 57 h 169"/>
                  <a:gd name="T8" fmla="*/ 1465 w 5762"/>
                  <a:gd name="T9" fmla="*/ 47 h 169"/>
                  <a:gd name="T10" fmla="*/ 1403 w 5762"/>
                  <a:gd name="T11" fmla="*/ 14 h 169"/>
                  <a:gd name="T12" fmla="*/ 1346 w 5762"/>
                  <a:gd name="T13" fmla="*/ 2 h 169"/>
                  <a:gd name="T14" fmla="*/ 0 w 5762"/>
                  <a:gd name="T15" fmla="*/ 2 h 169"/>
                  <a:gd name="T16" fmla="*/ 0 w 5762"/>
                  <a:gd name="T17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2" h="169">
                    <a:moveTo>
                      <a:pt x="0" y="169"/>
                    </a:moveTo>
                    <a:lnTo>
                      <a:pt x="5762" y="168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0" y="1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1" name="Freeform 37"/>
              <p:cNvSpPr>
                <a:spLocks/>
              </p:cNvSpPr>
              <p:nvPr userDrawn="1"/>
            </p:nvSpPr>
            <p:spPr bwMode="gray">
              <a:xfrm>
                <a:off x="-2" y="4188"/>
                <a:ext cx="5764" cy="138"/>
              </a:xfrm>
              <a:custGeom>
                <a:avLst/>
                <a:gdLst>
                  <a:gd name="T0" fmla="*/ 2 w 5764"/>
                  <a:gd name="T1" fmla="*/ 138 h 138"/>
                  <a:gd name="T2" fmla="*/ 5764 w 5764"/>
                  <a:gd name="T3" fmla="*/ 136 h 138"/>
                  <a:gd name="T4" fmla="*/ 5762 w 5764"/>
                  <a:gd name="T5" fmla="*/ 56 h 138"/>
                  <a:gd name="T6" fmla="*/ 1513 w 5764"/>
                  <a:gd name="T7" fmla="*/ 57 h 138"/>
                  <a:gd name="T8" fmla="*/ 1465 w 5764"/>
                  <a:gd name="T9" fmla="*/ 47 h 138"/>
                  <a:gd name="T10" fmla="*/ 1403 w 5764"/>
                  <a:gd name="T11" fmla="*/ 14 h 138"/>
                  <a:gd name="T12" fmla="*/ 1346 w 5764"/>
                  <a:gd name="T13" fmla="*/ 2 h 138"/>
                  <a:gd name="T14" fmla="*/ 0 w 5764"/>
                  <a:gd name="T15" fmla="*/ 2 h 138"/>
                  <a:gd name="T16" fmla="*/ 2 w 5764"/>
                  <a:gd name="T17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4" h="138">
                    <a:moveTo>
                      <a:pt x="2" y="138"/>
                    </a:moveTo>
                    <a:lnTo>
                      <a:pt x="5764" y="136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2" y="13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19" name="Picture 2"/>
            <p:cNvPicPr/>
            <p:nvPr userDrawn="1"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371899" y="4748924"/>
              <a:ext cx="736605" cy="3887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7" name="组合 26"/>
            <p:cNvGrpSpPr/>
            <p:nvPr userDrawn="1"/>
          </p:nvGrpSpPr>
          <p:grpSpPr>
            <a:xfrm>
              <a:off x="1935000" y="195487"/>
              <a:ext cx="508005" cy="304048"/>
              <a:chOff x="2497187" y="341358"/>
              <a:chExt cx="692784" cy="414641"/>
            </a:xfrm>
          </p:grpSpPr>
          <p:sp>
            <p:nvSpPr>
              <p:cNvPr id="28" name="燕尾形 27"/>
              <p:cNvSpPr/>
              <p:nvPr/>
            </p:nvSpPr>
            <p:spPr>
              <a:xfrm>
                <a:off x="2497187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燕尾形 28"/>
              <p:cNvSpPr/>
              <p:nvPr/>
            </p:nvSpPr>
            <p:spPr>
              <a:xfrm>
                <a:off x="2701485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燕尾形 29"/>
              <p:cNvSpPr/>
              <p:nvPr/>
            </p:nvSpPr>
            <p:spPr>
              <a:xfrm>
                <a:off x="2901939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1" r:id="rId2"/>
    <p:sldLayoutId id="2147483672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  <p:sldLayoutId id="2147483666" r:id="rId20"/>
    <p:sldLayoutId id="2147483667" r:id="rId21"/>
    <p:sldLayoutId id="2147483668" r:id="rId22"/>
    <p:sldLayoutId id="2147483669" r:id="rId23"/>
    <p:sldLayoutId id="2147483670" r:id="rId24"/>
    <p:sldLayoutId id="2147483674" r:id="rId25"/>
    <p:sldLayoutId id="2147483675" r:id="rId26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800" b="1" kern="1200">
          <a:solidFill>
            <a:srgbClr val="FFFFFF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9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package" Target="../embeddings/Microsoft_Word_Document1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6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899592" y="1491630"/>
            <a:ext cx="5544616" cy="864096"/>
          </a:xfrm>
        </p:spPr>
        <p:txBody>
          <a:bodyPr/>
          <a:lstStyle/>
          <a:p>
            <a:pPr algn="ctr"/>
            <a:r>
              <a:rPr lang="en-US" altLang="zh-CN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§3.1  </a:t>
            </a:r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不等关系与不等式</a:t>
            </a:r>
            <a:endParaRPr lang="en-US" altLang="zh-CN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gray">
          <a:xfrm>
            <a:off x="1023046" y="663539"/>
            <a:ext cx="3534050" cy="540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章  不等式</a:t>
            </a:r>
            <a:endParaRPr lang="en-US" altLang="zh-CN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6551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190626" y="1395413"/>
            <a:ext cx="6881813" cy="19800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3">
              <a:spcBef>
                <a:spcPct val="0"/>
              </a:spcBef>
            </a:pPr>
            <a:r>
              <a:rPr lang="zh-CN" altLang="en-US" sz="2800" dirty="0" smtClean="0">
                <a:ea typeface="宋体" pitchFamily="2" charset="-122"/>
              </a:rPr>
              <a:t>                 作差法比较两个实数的大小，关键是作差后的变形．一般变形越彻底越有利于下一步的判断，变形常用的方法有：因式分解、配方、通分、对数与指数的运算性质、分母或分子有理化等．另外还要注意分类讨论．</a:t>
            </a:r>
          </a:p>
          <a:p>
            <a:pPr lvl="3">
              <a:spcBef>
                <a:spcPct val="0"/>
              </a:spcBef>
            </a:pPr>
            <a:endParaRPr lang="zh-CN" altLang="en-US" sz="2800" dirty="0" smtClean="0">
              <a:ea typeface="宋体" pitchFamily="2" charset="-122"/>
            </a:endParaRPr>
          </a:p>
        </p:txBody>
      </p:sp>
      <p:pic>
        <p:nvPicPr>
          <p:cNvPr id="20483" name="图片 2" descr="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04088"/>
            <a:ext cx="1595699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8642749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930597" y="1064419"/>
            <a:ext cx="7889875" cy="330753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dirty="0" smtClean="0"/>
              <a:t>已知</a:t>
            </a:r>
            <a:r>
              <a:rPr lang="en-US" altLang="zh-CN" i="1" dirty="0" smtClean="0"/>
              <a:t>a</a:t>
            </a:r>
            <a:r>
              <a:rPr lang="zh-CN" altLang="en-US" dirty="0" smtClean="0"/>
              <a:t>，</a:t>
            </a:r>
            <a:r>
              <a:rPr lang="en-US" altLang="zh-CN" i="1" dirty="0" smtClean="0"/>
              <a:t>b</a:t>
            </a:r>
            <a:r>
              <a:rPr lang="zh-CN" altLang="en-US" dirty="0" smtClean="0"/>
              <a:t>，</a:t>
            </a:r>
            <a:r>
              <a:rPr lang="en-US" altLang="zh-CN" i="1" dirty="0" smtClean="0"/>
              <a:t>c</a:t>
            </a:r>
            <a:r>
              <a:rPr lang="zh-CN" altLang="en-US" dirty="0" smtClean="0"/>
              <a:t>为实数，判断以下各命题的真假．</a:t>
            </a:r>
          </a:p>
          <a:p>
            <a:pPr>
              <a:spcBef>
                <a:spcPct val="0"/>
              </a:spcBef>
            </a:pPr>
            <a:r>
              <a:rPr lang="en-US" altLang="zh-CN" dirty="0" smtClean="0"/>
              <a:t>(1)</a:t>
            </a:r>
            <a:r>
              <a:rPr lang="zh-CN" altLang="en-US" dirty="0" smtClean="0"/>
              <a:t>若</a:t>
            </a:r>
            <a:r>
              <a:rPr lang="en-US" altLang="zh-CN" i="1" dirty="0" smtClean="0"/>
              <a:t>a</a:t>
            </a:r>
            <a:r>
              <a:rPr lang="en-US" altLang="zh-CN" dirty="0" smtClean="0"/>
              <a:t>&gt;</a:t>
            </a:r>
            <a:r>
              <a:rPr lang="en-US" altLang="zh-CN" i="1" dirty="0" smtClean="0"/>
              <a:t>b</a:t>
            </a:r>
            <a:r>
              <a:rPr lang="zh-CN" altLang="en-US" dirty="0" smtClean="0"/>
              <a:t>，则</a:t>
            </a:r>
            <a:r>
              <a:rPr lang="en-US" altLang="zh-CN" i="1" dirty="0" smtClean="0"/>
              <a:t>ac</a:t>
            </a:r>
            <a:r>
              <a:rPr lang="en-US" altLang="zh-CN" dirty="0" smtClean="0"/>
              <a:t>&lt;</a:t>
            </a:r>
            <a:r>
              <a:rPr lang="en-US" altLang="zh-CN" i="1" dirty="0" err="1" smtClean="0"/>
              <a:t>bc</a:t>
            </a:r>
            <a:r>
              <a:rPr lang="zh-CN" altLang="en-US" dirty="0" smtClean="0"/>
              <a:t>；</a:t>
            </a:r>
          </a:p>
          <a:p>
            <a:pPr>
              <a:spcBef>
                <a:spcPct val="0"/>
              </a:spcBef>
            </a:pPr>
            <a:r>
              <a:rPr lang="en-US" altLang="zh-CN" dirty="0" smtClean="0"/>
              <a:t>(2)</a:t>
            </a:r>
            <a:r>
              <a:rPr lang="zh-CN" altLang="en-US" dirty="0" smtClean="0"/>
              <a:t>若</a:t>
            </a:r>
            <a:r>
              <a:rPr lang="en-US" altLang="zh-CN" i="1" dirty="0" smtClean="0"/>
              <a:t>ac</a:t>
            </a:r>
            <a:r>
              <a:rPr lang="en-US" altLang="zh-CN" baseline="30000" dirty="0" smtClean="0"/>
              <a:t>2</a:t>
            </a:r>
            <a:r>
              <a:rPr lang="en-US" altLang="zh-CN" dirty="0" smtClean="0"/>
              <a:t>&gt;</a:t>
            </a:r>
            <a:r>
              <a:rPr lang="en-US" altLang="zh-CN" i="1" dirty="0" smtClean="0"/>
              <a:t>bc</a:t>
            </a:r>
            <a:r>
              <a:rPr lang="en-US" altLang="zh-CN" baseline="30000" dirty="0" smtClean="0"/>
              <a:t>2</a:t>
            </a:r>
            <a:r>
              <a:rPr lang="zh-CN" altLang="en-US" dirty="0" smtClean="0"/>
              <a:t>，则</a:t>
            </a:r>
            <a:r>
              <a:rPr lang="en-US" altLang="zh-CN" i="1" dirty="0" smtClean="0"/>
              <a:t>a</a:t>
            </a:r>
            <a:r>
              <a:rPr lang="en-US" altLang="zh-CN" dirty="0" smtClean="0"/>
              <a:t>&gt;</a:t>
            </a:r>
            <a:r>
              <a:rPr lang="en-US" altLang="zh-CN" i="1" dirty="0" smtClean="0"/>
              <a:t>b</a:t>
            </a:r>
            <a:r>
              <a:rPr lang="zh-CN" altLang="en-US" dirty="0" smtClean="0"/>
              <a:t>；</a:t>
            </a:r>
          </a:p>
          <a:p>
            <a:pPr>
              <a:spcBef>
                <a:spcPct val="0"/>
              </a:spcBef>
            </a:pPr>
            <a:r>
              <a:rPr lang="en-US" altLang="zh-CN" dirty="0" smtClean="0"/>
              <a:t>(3)</a:t>
            </a:r>
            <a:r>
              <a:rPr lang="zh-CN" altLang="en-US" dirty="0" smtClean="0"/>
              <a:t>若</a:t>
            </a:r>
            <a:r>
              <a:rPr lang="en-US" altLang="zh-CN" i="1" dirty="0" smtClean="0"/>
              <a:t>a</a:t>
            </a:r>
            <a:r>
              <a:rPr lang="en-US" altLang="zh-CN" dirty="0" smtClean="0"/>
              <a:t>&lt;</a:t>
            </a:r>
            <a:r>
              <a:rPr lang="en-US" altLang="zh-CN" i="1" dirty="0" smtClean="0"/>
              <a:t>b</a:t>
            </a:r>
            <a:r>
              <a:rPr lang="en-US" altLang="zh-CN" dirty="0" smtClean="0"/>
              <a:t>&lt;0</a:t>
            </a:r>
            <a:r>
              <a:rPr lang="zh-CN" altLang="en-US" dirty="0" smtClean="0"/>
              <a:t>，则</a:t>
            </a:r>
            <a:r>
              <a:rPr lang="en-US" altLang="zh-CN" i="1" dirty="0" smtClean="0"/>
              <a:t>a</a:t>
            </a:r>
            <a:r>
              <a:rPr lang="en-US" altLang="zh-CN" baseline="30000" dirty="0" smtClean="0"/>
              <a:t>2</a:t>
            </a:r>
            <a:r>
              <a:rPr lang="en-US" altLang="zh-CN" dirty="0" smtClean="0"/>
              <a:t>&gt;</a:t>
            </a:r>
            <a:r>
              <a:rPr lang="en-US" altLang="zh-CN" i="1" dirty="0" err="1" smtClean="0"/>
              <a:t>ab</a:t>
            </a:r>
            <a:r>
              <a:rPr lang="en-US" altLang="zh-CN" dirty="0" smtClean="0"/>
              <a:t>&gt;</a:t>
            </a:r>
            <a:r>
              <a:rPr lang="en-US" altLang="zh-CN" i="1" dirty="0" smtClean="0"/>
              <a:t>b</a:t>
            </a:r>
            <a:r>
              <a:rPr lang="en-US" altLang="zh-CN" baseline="30000" dirty="0" smtClean="0"/>
              <a:t>2</a:t>
            </a:r>
            <a:r>
              <a:rPr lang="zh-CN" altLang="en-US" dirty="0" smtClean="0"/>
              <a:t>；</a:t>
            </a:r>
            <a:endParaRPr lang="en-US" altLang="zh-CN" dirty="0" smtClean="0"/>
          </a:p>
          <a:p>
            <a:pPr>
              <a:spcBef>
                <a:spcPct val="0"/>
              </a:spcBef>
            </a:pPr>
            <a:endParaRPr lang="en-US" altLang="zh-CN" dirty="0" smtClean="0"/>
          </a:p>
          <a:p>
            <a:pPr>
              <a:spcBef>
                <a:spcPct val="0"/>
              </a:spcBef>
            </a:pPr>
            <a:endParaRPr lang="en-US" altLang="zh-CN" dirty="0" smtClean="0"/>
          </a:p>
          <a:p>
            <a:pPr>
              <a:spcBef>
                <a:spcPct val="0"/>
              </a:spcBef>
            </a:pPr>
            <a:endParaRPr lang="en-US" altLang="zh-CN" dirty="0" smtClean="0"/>
          </a:p>
          <a:p>
            <a:pPr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8196" name="内容占位符 1"/>
          <p:cNvSpPr txBox="1">
            <a:spLocks/>
          </p:cNvSpPr>
          <p:nvPr/>
        </p:nvSpPr>
        <p:spPr bwMode="auto">
          <a:xfrm>
            <a:off x="107504" y="100707"/>
            <a:ext cx="7283648" cy="454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lvl="4" algn="ctr" eaLnBrk="1">
              <a:lnSpc>
                <a:spcPts val="3500"/>
              </a:lnSpc>
            </a:pPr>
            <a:r>
              <a:rPr lang="zh-CN" altLang="zh-CN" sz="2800" dirty="0">
                <a:solidFill>
                  <a:srgbClr val="FF00FF"/>
                </a:solidFill>
                <a:latin typeface="+mj-ea"/>
                <a:ea typeface="+mj-ea"/>
              </a:rPr>
              <a:t>题型</a:t>
            </a:r>
            <a:r>
              <a:rPr lang="zh-CN" altLang="en-US" sz="2800" dirty="0" smtClean="0">
                <a:solidFill>
                  <a:srgbClr val="FF00FF"/>
                </a:solidFill>
                <a:latin typeface="+mj-ea"/>
                <a:ea typeface="+mj-ea"/>
              </a:rPr>
              <a:t>三               不等式</a:t>
            </a:r>
            <a:r>
              <a:rPr lang="zh-CN" altLang="en-US" sz="2800" dirty="0">
                <a:solidFill>
                  <a:srgbClr val="FF00FF"/>
                </a:solidFill>
                <a:latin typeface="+mj-ea"/>
                <a:ea typeface="+mj-ea"/>
              </a:rPr>
              <a:t>性质的</a:t>
            </a:r>
            <a:r>
              <a:rPr lang="zh-CN" altLang="en-US" sz="2800" dirty="0" smtClean="0">
                <a:solidFill>
                  <a:srgbClr val="FF00FF"/>
                </a:solidFill>
                <a:latin typeface="+mj-ea"/>
                <a:ea typeface="+mj-ea"/>
              </a:rPr>
              <a:t>应用     </a:t>
            </a:r>
            <a:endParaRPr lang="zh-CN" altLang="en-US" sz="2800" dirty="0">
              <a:solidFill>
                <a:srgbClr val="FF00FF"/>
              </a:solidFill>
              <a:latin typeface="+mj-ea"/>
              <a:ea typeface="+mj-ea"/>
            </a:endParaRPr>
          </a:p>
        </p:txBody>
      </p:sp>
      <p:sp>
        <p:nvSpPr>
          <p:cNvPr id="8197" name="矩形 4"/>
          <p:cNvSpPr>
            <a:spLocks noChangeArrowheads="1"/>
          </p:cNvSpPr>
          <p:nvPr/>
        </p:nvSpPr>
        <p:spPr bwMode="auto">
          <a:xfrm>
            <a:off x="-142875" y="1077516"/>
            <a:ext cx="12618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【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例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】</a:t>
            </a:r>
            <a:endParaRPr lang="zh-CN" altLang="en-US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194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4058973"/>
              </p:ext>
            </p:extLst>
          </p:nvPr>
        </p:nvGraphicFramePr>
        <p:xfrm>
          <a:off x="539552" y="2838474"/>
          <a:ext cx="5303838" cy="13894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" name="文档" r:id="rId3" imgW="5335593" imgH="1867653" progId="Word.Document.12">
                  <p:embed/>
                </p:oleObj>
              </mc:Choice>
              <mc:Fallback>
                <p:oleObj name="文档" r:id="rId3" imgW="5335593" imgH="186765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2838474"/>
                        <a:ext cx="5303838" cy="13894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5115851" y="2571750"/>
            <a:ext cx="360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/>
              <a:t>（</a:t>
            </a:r>
            <a:r>
              <a:rPr lang="en-US" altLang="zh-CN" sz="2000" b="1" dirty="0" smtClean="0"/>
              <a:t>1</a:t>
            </a:r>
            <a:r>
              <a:rPr lang="zh-CN" altLang="en-US" sz="2000" b="1" dirty="0" smtClean="0"/>
              <a:t>）假，其余为真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545844601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课堂小结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3568" y="1518052"/>
            <a:ext cx="7920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现实世界和日常生活中存在着大量的不等关系；</a:t>
            </a:r>
          </a:p>
        </p:txBody>
      </p:sp>
      <p:sp>
        <p:nvSpPr>
          <p:cNvPr id="3" name="矩形 2"/>
          <p:cNvSpPr/>
          <p:nvPr/>
        </p:nvSpPr>
        <p:spPr>
          <a:xfrm>
            <a:off x="683568" y="2387084"/>
            <a:ext cx="74673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利用不等式的有关基本性质研究不等关系。</a:t>
            </a:r>
          </a:p>
        </p:txBody>
      </p:sp>
    </p:spTree>
    <p:extLst>
      <p:ext uri="{BB962C8B-B14F-4D97-AF65-F5344CB8AC3E}">
        <p14:creationId xmlns:p14="http://schemas.microsoft.com/office/powerpoint/2010/main" val="3692691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2931" y="123478"/>
            <a:ext cx="5099149" cy="481013"/>
          </a:xfrm>
        </p:spPr>
        <p:txBody>
          <a:bodyPr/>
          <a:lstStyle/>
          <a:p>
            <a:r>
              <a:rPr lang="zh-CN" altLang="en-US" dirty="0" smtClean="0"/>
              <a:t>作业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347614"/>
            <a:ext cx="8229600" cy="3623072"/>
          </a:xfrm>
        </p:spPr>
        <p:txBody>
          <a:bodyPr/>
          <a:lstStyle/>
          <a:p>
            <a:pPr marL="0" indent="0">
              <a:buNone/>
            </a:pPr>
            <a:r>
              <a:rPr lang="zh-CN" altLang="zh-CN" b="1" dirty="0" smtClean="0"/>
              <a:t>习题</a:t>
            </a:r>
            <a:r>
              <a:rPr lang="en-US" altLang="zh-CN" b="1" dirty="0"/>
              <a:t>3.1</a:t>
            </a:r>
            <a:r>
              <a:rPr lang="zh-CN" altLang="zh-CN" b="1" dirty="0"/>
              <a:t>：（</a:t>
            </a:r>
            <a:r>
              <a:rPr lang="en-US" altLang="zh-CN" b="1" dirty="0"/>
              <a:t>A</a:t>
            </a:r>
            <a:r>
              <a:rPr lang="zh-CN" altLang="zh-CN" b="1" dirty="0"/>
              <a:t>组）</a:t>
            </a:r>
            <a:r>
              <a:rPr lang="en-US" altLang="zh-CN" b="1" dirty="0"/>
              <a:t>4</a:t>
            </a:r>
            <a:r>
              <a:rPr lang="zh-CN" altLang="zh-CN" b="1" dirty="0"/>
              <a:t>、</a:t>
            </a:r>
            <a:r>
              <a:rPr lang="en-US" altLang="zh-CN" b="1" dirty="0"/>
              <a:t>5</a:t>
            </a:r>
            <a:r>
              <a:rPr lang="zh-CN" altLang="zh-CN" b="1" dirty="0"/>
              <a:t>；（</a:t>
            </a:r>
            <a:r>
              <a:rPr lang="en-US" altLang="zh-CN" b="1" dirty="0"/>
              <a:t>B</a:t>
            </a:r>
            <a:r>
              <a:rPr lang="zh-CN" altLang="zh-CN" b="1" dirty="0"/>
              <a:t>组）</a:t>
            </a:r>
            <a:r>
              <a:rPr lang="en-US" altLang="zh-CN" b="1" dirty="0"/>
              <a:t>2. </a:t>
            </a:r>
            <a:endParaRPr lang="zh-CN" altLang="zh-CN" b="1" dirty="0"/>
          </a:p>
        </p:txBody>
      </p:sp>
    </p:spTree>
    <p:extLst>
      <p:ext uri="{BB962C8B-B14F-4D97-AF65-F5344CB8AC3E}">
        <p14:creationId xmlns:p14="http://schemas.microsoft.com/office/powerpoint/2010/main" val="976297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048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83305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目标定位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323528" y="689664"/>
            <a:ext cx="8501136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/>
              <a:t>【</a:t>
            </a:r>
            <a:r>
              <a:rPr lang="zh-CN" altLang="en-US" sz="2400" b="1" dirty="0" smtClean="0"/>
              <a:t>学习目标</a:t>
            </a:r>
            <a:r>
              <a:rPr lang="zh-CN" altLang="zh-CN" sz="2400" b="1" dirty="0" smtClean="0"/>
              <a:t>】</a:t>
            </a:r>
            <a:endParaRPr lang="zh-CN" altLang="zh-CN" sz="2400" dirty="0"/>
          </a:p>
          <a:p>
            <a:r>
              <a:rPr lang="en-US" altLang="zh-CN" sz="2400" dirty="0" smtClean="0"/>
              <a:t> 1.</a:t>
            </a:r>
            <a:r>
              <a:rPr lang="zh-CN" altLang="en-US" sz="2400" dirty="0" smtClean="0"/>
              <a:t>会</a:t>
            </a:r>
            <a:r>
              <a:rPr lang="zh-CN" altLang="en-US" sz="2400" dirty="0"/>
              <a:t>用不等式</a:t>
            </a:r>
            <a:r>
              <a:rPr lang="en-US" altLang="zh-CN" sz="2400" dirty="0"/>
              <a:t>(</a:t>
            </a:r>
            <a:r>
              <a:rPr lang="zh-CN" altLang="en-US" sz="2400" dirty="0"/>
              <a:t>组</a:t>
            </a:r>
            <a:r>
              <a:rPr lang="en-US" altLang="zh-CN" sz="2400" dirty="0"/>
              <a:t>)</a:t>
            </a:r>
            <a:r>
              <a:rPr lang="zh-CN" altLang="en-US" sz="2400" dirty="0"/>
              <a:t>表示实际问题中的不等关系．</a:t>
            </a:r>
          </a:p>
          <a:p>
            <a:r>
              <a:rPr lang="en-US" altLang="zh-CN" sz="2400" dirty="0"/>
              <a:t> </a:t>
            </a:r>
            <a:r>
              <a:rPr lang="en-US" altLang="zh-CN" sz="2400" dirty="0" smtClean="0"/>
              <a:t>2.</a:t>
            </a:r>
            <a:r>
              <a:rPr lang="zh-CN" altLang="en-US" sz="2400" dirty="0" smtClean="0"/>
              <a:t>掌握</a:t>
            </a:r>
            <a:r>
              <a:rPr lang="zh-CN" altLang="en-US" sz="2400" dirty="0"/>
              <a:t>不等式的有关性质．</a:t>
            </a:r>
          </a:p>
          <a:p>
            <a:r>
              <a:rPr lang="en-US" altLang="zh-CN" sz="2400" dirty="0"/>
              <a:t> </a:t>
            </a:r>
            <a:r>
              <a:rPr lang="en-US" altLang="zh-CN" sz="2400" dirty="0" smtClean="0"/>
              <a:t>3.</a:t>
            </a:r>
            <a:r>
              <a:rPr lang="zh-CN" altLang="en-US" sz="2400" dirty="0" smtClean="0"/>
              <a:t>能</a:t>
            </a:r>
            <a:r>
              <a:rPr lang="zh-CN" altLang="en-US" sz="2400" dirty="0"/>
              <a:t>利用不等式的性质进行数或式的大小比较或</a:t>
            </a:r>
            <a:r>
              <a:rPr lang="zh-CN" altLang="en-US" sz="2400" dirty="0" smtClean="0"/>
              <a:t>不等式证明．</a:t>
            </a:r>
            <a:endParaRPr lang="en-US" altLang="zh-CN" sz="2400" b="1" dirty="0" smtClean="0"/>
          </a:p>
          <a:p>
            <a:pPr>
              <a:lnSpc>
                <a:spcPct val="150000"/>
              </a:lnSpc>
            </a:pPr>
            <a:r>
              <a:rPr lang="zh-CN" altLang="zh-CN" sz="2400" b="1" dirty="0" smtClean="0"/>
              <a:t>【重、难点】</a:t>
            </a:r>
            <a:endParaRPr lang="zh-CN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b="1" dirty="0" smtClean="0"/>
              <a:t>  </a:t>
            </a:r>
            <a:r>
              <a:rPr lang="zh-CN" altLang="zh-CN" sz="2400" b="1" dirty="0" smtClean="0"/>
              <a:t>重点：</a:t>
            </a:r>
            <a:r>
              <a:rPr lang="zh-CN" altLang="en-US" sz="2400" dirty="0"/>
              <a:t>用不等式</a:t>
            </a:r>
            <a:r>
              <a:rPr lang="en-US" altLang="zh-CN" sz="2400" dirty="0"/>
              <a:t>(</a:t>
            </a:r>
            <a:r>
              <a:rPr lang="zh-CN" altLang="en-US" sz="2400" dirty="0"/>
              <a:t>组</a:t>
            </a:r>
            <a:r>
              <a:rPr lang="en-US" altLang="zh-CN" sz="2400" dirty="0"/>
              <a:t>)</a:t>
            </a:r>
            <a:r>
              <a:rPr lang="zh-CN" altLang="en-US" sz="2400" dirty="0"/>
              <a:t>表示出不等关系</a:t>
            </a:r>
            <a:r>
              <a:rPr lang="zh-CN" altLang="en-US" sz="2400" dirty="0" smtClean="0"/>
              <a:t>．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en-US" altLang="zh-CN" sz="2400" b="1" dirty="0" smtClean="0"/>
              <a:t>  </a:t>
            </a:r>
            <a:r>
              <a:rPr lang="zh-CN" altLang="zh-CN" sz="2400" b="1" dirty="0" smtClean="0"/>
              <a:t>难点：</a:t>
            </a:r>
            <a:r>
              <a:rPr lang="zh-CN" altLang="en-US" sz="2400" dirty="0"/>
              <a:t>不等式性质的理解与应用．</a:t>
            </a:r>
            <a:endParaRPr lang="en-US" altLang="zh-CN" sz="2400" dirty="0">
              <a:solidFill>
                <a:srgbClr val="0000FF"/>
              </a:solidFill>
              <a:latin typeface="+mn-lt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83305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知识链接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483769" y="97322"/>
            <a:ext cx="6768751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zh-CN" dirty="0">
                <a:latin typeface="+mj-ea"/>
              </a:rPr>
              <a:t>我们常用不等式研究含有不等</a:t>
            </a:r>
            <a:r>
              <a:rPr lang="zh-CN" altLang="zh-CN" dirty="0" smtClean="0">
                <a:latin typeface="+mj-ea"/>
              </a:rPr>
              <a:t>关系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12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755576" y="843558"/>
            <a:ext cx="8072438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比较实数</a:t>
            </a:r>
            <a:r>
              <a:rPr kumimoji="0" lang="en-US" altLang="zh-CN" sz="2800" i="1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kumimoji="0" lang="zh-CN" altLang="en-US" sz="280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kumimoji="0" lang="en-US" altLang="zh-CN" sz="2800" i="1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kumimoji="0" lang="zh-CN" altLang="en-US" sz="280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的大小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kumimoji="0" lang="zh-CN" altLang="en-US" sz="280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文字叙述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如果</a:t>
            </a:r>
            <a:r>
              <a:rPr kumimoji="0" lang="en-US" altLang="zh-CN" sz="2800" i="1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kumimoji="0" lang="zh-CN" altLang="en-US" sz="280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kumimoji="0" lang="en-US" altLang="zh-CN" sz="2800" i="1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kumimoji="0" lang="zh-CN" altLang="en-US" sz="280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是正数，那么</a:t>
            </a:r>
            <a:r>
              <a:rPr kumimoji="0" lang="en-US" altLang="zh-CN" sz="2800" i="1" u="none" strike="noStrike" kern="0" cap="none" spc="0" normalizeH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kumimoji="0" lang="en-US" altLang="zh-CN" sz="2800" u="none" strike="noStrike" kern="0" cap="none" spc="0" normalizeH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__</a:t>
            </a:r>
            <a:r>
              <a:rPr kumimoji="0" lang="en-US" altLang="zh-CN" sz="2800" i="1" u="none" strike="noStrike" kern="0" cap="none" spc="0" normalizeH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kumimoji="0" lang="zh-CN" altLang="en-US" sz="280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；如果</a:t>
            </a:r>
            <a:r>
              <a:rPr kumimoji="0" lang="en-US" altLang="zh-CN" sz="2800" i="1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kumimoji="0" lang="zh-CN" altLang="en-US" sz="280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kumimoji="0" lang="en-US" altLang="zh-CN" sz="2800" i="1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kumimoji="0" lang="zh-CN" altLang="en-US" sz="280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等于零，那么</a:t>
            </a:r>
            <a:r>
              <a:rPr kumimoji="0" lang="en-US" altLang="zh-CN" sz="2800" i="1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kumimoji="0" lang="zh-CN" altLang="en-US" sz="280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kumimoji="0" lang="en-US" altLang="zh-CN" sz="2800" i="1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kumimoji="0" lang="zh-CN" altLang="en-US" sz="280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；如果</a:t>
            </a:r>
            <a:r>
              <a:rPr kumimoji="0" lang="en-US" altLang="zh-CN" sz="2800" i="1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kumimoji="0" lang="zh-CN" altLang="en-US" sz="280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kumimoji="0" lang="en-US" altLang="zh-CN" sz="2800" i="1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kumimoji="0" lang="zh-CN" altLang="en-US" sz="280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是负数，那么</a:t>
            </a:r>
            <a:r>
              <a:rPr kumimoji="0" lang="en-US" altLang="zh-CN" sz="2800" i="1" u="none" strike="noStrike" kern="0" cap="none" spc="0" normalizeH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kumimoji="0" lang="en-US" altLang="zh-CN" sz="2800" u="none" strike="noStrike" kern="0" cap="none" spc="0" normalizeH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__</a:t>
            </a:r>
            <a:r>
              <a:rPr kumimoji="0" lang="en-US" altLang="zh-CN" sz="2800" i="1" u="none" strike="noStrike" kern="0" cap="none" spc="0" normalizeH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kumimoji="0" lang="zh-CN" altLang="en-US" sz="280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，反之也成立．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kumimoji="0" lang="zh-CN" altLang="en-US" sz="280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符号表示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1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kumimoji="0" lang="zh-CN" altLang="en-US" sz="280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kumimoji="0" lang="en-US" altLang="zh-CN" sz="2800" i="1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kumimoji="0" lang="en-US" altLang="zh-CN" sz="280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&gt;0</a:t>
            </a:r>
            <a:r>
              <a:rPr kumimoji="0" lang="zh-CN" altLang="en-US" sz="280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⇔</a:t>
            </a:r>
            <a:r>
              <a:rPr kumimoji="0" lang="en-US" altLang="zh-CN" sz="2800" i="1" u="none" strike="noStrike" kern="0" cap="none" spc="0" normalizeH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kumimoji="0" lang="en-US" altLang="zh-CN" sz="2800" u="none" strike="noStrike" kern="0" cap="none" spc="0" normalizeH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__</a:t>
            </a:r>
            <a:r>
              <a:rPr kumimoji="0" lang="en-US" altLang="zh-CN" sz="2800" i="1" u="none" strike="noStrike" kern="0" cap="none" spc="0" normalizeH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kumimoji="0" lang="zh-CN" altLang="en-US" sz="280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r>
              <a:rPr kumimoji="0" lang="en-US" altLang="zh-CN" sz="2800" i="1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kumimoji="0" lang="zh-CN" altLang="en-US" sz="280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kumimoji="0" lang="en-US" altLang="zh-CN" sz="2800" i="1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kumimoji="0" lang="zh-CN" altLang="en-US" sz="280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kumimoji="0" lang="en-US" altLang="zh-CN" sz="280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kumimoji="0" lang="zh-CN" altLang="en-US" sz="280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⇔</a:t>
            </a:r>
            <a:r>
              <a:rPr kumimoji="0" lang="en-US" altLang="zh-CN" sz="2800" i="1" u="none" strike="noStrike" kern="0" cap="none" spc="0" normalizeH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kumimoji="0" lang="en-US" altLang="zh-CN" sz="2800" u="none" strike="noStrike" kern="0" cap="none" spc="0" normalizeH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___</a:t>
            </a:r>
            <a:r>
              <a:rPr kumimoji="0" lang="en-US" altLang="zh-CN" sz="2800" i="1" u="none" strike="noStrike" kern="0" cap="none" spc="0" normalizeH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kumimoji="0" lang="zh-CN" altLang="en-US" sz="280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1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kumimoji="0" lang="zh-CN" altLang="en-US" sz="280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kumimoji="0" lang="en-US" altLang="zh-CN" sz="2800" i="1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kumimoji="0" lang="en-US" altLang="zh-CN" sz="280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&lt;0</a:t>
            </a:r>
            <a:r>
              <a:rPr kumimoji="0" lang="zh-CN" altLang="en-US" sz="280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⇔</a:t>
            </a:r>
            <a:r>
              <a:rPr kumimoji="0" lang="en-US" altLang="zh-CN" sz="2800" i="1" u="none" strike="noStrike" kern="0" cap="none" spc="0" normalizeH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kumimoji="0" lang="en-US" altLang="zh-CN" sz="2800" u="none" strike="noStrike" kern="0" cap="none" spc="0" normalizeH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__</a:t>
            </a:r>
            <a:r>
              <a:rPr kumimoji="0" lang="en-US" altLang="zh-CN" sz="2800" i="1" u="none" strike="noStrike" kern="0" cap="none" spc="0" normalizeH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kumimoji="0" lang="en-US" altLang="zh-CN" sz="280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kumimoji="0" lang="zh-CN" altLang="en-US" sz="2800" u="none" strike="noStrike" kern="0" cap="none" spc="0" normalizeH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u="none" strike="noStrike" kern="0" cap="none" spc="0" normalizeH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9512" y="843558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800" kern="0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1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．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6696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新知探究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467544" y="699542"/>
            <a:ext cx="8352928" cy="424847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常用的不等式的基本性质</a:t>
            </a:r>
          </a:p>
          <a:p>
            <a:pPr>
              <a:spcBef>
                <a:spcPct val="0"/>
              </a:spcBef>
            </a:pP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对称性：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⇔</a:t>
            </a:r>
            <a:r>
              <a:rPr lang="en-US" altLang="zh-CN" sz="2800" i="1" dirty="0" err="1" smtClean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dirty="0" err="1" smtClean="0">
                <a:latin typeface="Times New Roman" panose="02020603050405020304" pitchFamily="18" charset="0"/>
                <a:ea typeface="宋体" panose="02010600030101010101" pitchFamily="2" charset="-122"/>
              </a:rPr>
              <a:t>__</a:t>
            </a:r>
            <a:r>
              <a:rPr lang="en-US" altLang="zh-CN" sz="2800" i="1" dirty="0" err="1" smtClean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</a:p>
          <a:p>
            <a:pPr>
              <a:spcBef>
                <a:spcPct val="0"/>
              </a:spcBef>
            </a:pP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传递性：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⇒</a:t>
            </a:r>
            <a:r>
              <a:rPr lang="en-US" altLang="zh-CN" sz="2800" i="1" dirty="0" err="1" smtClean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dirty="0" err="1" smtClean="0">
                <a:latin typeface="Times New Roman" panose="02020603050405020304" pitchFamily="18" charset="0"/>
                <a:ea typeface="宋体" panose="02010600030101010101" pitchFamily="2" charset="-122"/>
              </a:rPr>
              <a:t>__</a:t>
            </a:r>
            <a:r>
              <a:rPr lang="en-US" altLang="zh-CN" sz="2800" i="1" dirty="0" err="1" smtClean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</a:p>
          <a:p>
            <a:pPr>
              <a:spcBef>
                <a:spcPct val="0"/>
              </a:spcBef>
            </a:pP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可加性：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⇒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sz="2800" i="1" dirty="0" err="1" smtClean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800" dirty="0" err="1" smtClean="0">
                <a:latin typeface="Times New Roman" panose="02020603050405020304" pitchFamily="18" charset="0"/>
                <a:ea typeface="宋体" panose="02010600030101010101" pitchFamily="2" charset="-122"/>
              </a:rPr>
              <a:t>__</a:t>
            </a:r>
            <a:r>
              <a:rPr lang="en-US" altLang="zh-CN" sz="2800" i="1" dirty="0" err="1" smtClean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</a:p>
          <a:p>
            <a:pPr>
              <a:spcBef>
                <a:spcPct val="0"/>
              </a:spcBef>
            </a:pP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(4)</a:t>
            </a: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可乘性：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&gt;0</a:t>
            </a: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⇒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ac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</a:t>
            </a:r>
            <a:r>
              <a:rPr lang="en-US" altLang="zh-CN" sz="2800" i="1" dirty="0" err="1" smtClean="0">
                <a:latin typeface="Times New Roman" panose="02020603050405020304" pitchFamily="18" charset="0"/>
                <a:ea typeface="宋体" panose="02010600030101010101" pitchFamily="2" charset="-122"/>
              </a:rPr>
              <a:t>bc</a:t>
            </a: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r>
              <a:rPr lang="en-US" altLang="zh-CN" sz="2800" i="1" dirty="0" err="1" smtClean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dirty="0" err="1" smtClean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en-US" altLang="zh-CN" sz="2800" i="1" dirty="0" err="1" smtClean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&lt;0</a:t>
            </a: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⇒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ac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</a:t>
            </a:r>
            <a:r>
              <a:rPr lang="en-US" altLang="zh-CN" sz="2800" i="1" dirty="0" err="1" smtClean="0">
                <a:latin typeface="Times New Roman" panose="02020603050405020304" pitchFamily="18" charset="0"/>
                <a:ea typeface="宋体" panose="02010600030101010101" pitchFamily="2" charset="-122"/>
              </a:rPr>
              <a:t>bc</a:t>
            </a: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</a:p>
          <a:p>
            <a:pPr>
              <a:spcBef>
                <a:spcPct val="0"/>
              </a:spcBef>
            </a:pP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(5)</a:t>
            </a: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加法法则：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⇒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sz="2800" i="1" dirty="0" err="1" smtClean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800" dirty="0" err="1" smtClean="0">
                <a:latin typeface="Times New Roman" panose="02020603050405020304" pitchFamily="18" charset="0"/>
                <a:ea typeface="宋体" panose="02010600030101010101" pitchFamily="2" charset="-122"/>
              </a:rPr>
              <a:t>__</a:t>
            </a:r>
            <a:r>
              <a:rPr lang="en-US" altLang="zh-CN" sz="2800" i="1" dirty="0" err="1" smtClean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</a:p>
          <a:p>
            <a:pPr>
              <a:spcBef>
                <a:spcPct val="0"/>
              </a:spcBef>
            </a:pP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(6)</a:t>
            </a: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乘法法则：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&gt;0</a:t>
            </a: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&gt;0</a:t>
            </a: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⇒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ac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</a:t>
            </a:r>
            <a:r>
              <a:rPr lang="en-US" altLang="zh-CN" sz="2800" i="1" dirty="0" err="1" smtClean="0">
                <a:latin typeface="Times New Roman" panose="02020603050405020304" pitchFamily="18" charset="0"/>
                <a:ea typeface="宋体" panose="02010600030101010101" pitchFamily="2" charset="-122"/>
              </a:rPr>
              <a:t>bd</a:t>
            </a: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</a:p>
          <a:p>
            <a:pPr>
              <a:spcBef>
                <a:spcPct val="0"/>
              </a:spcBef>
            </a:pP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(7)</a:t>
            </a: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乘方法则：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&gt;0</a:t>
            </a: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∈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≥2</a:t>
            </a: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⇒</a:t>
            </a:r>
            <a:r>
              <a:rPr lang="en-US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i="1" baseline="300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__</a:t>
            </a:r>
            <a:r>
              <a:rPr lang="en-US" altLang="zh-CN" sz="2800" i="1" dirty="0" err="1" smtClean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i="1" baseline="30000" dirty="0" err="1" smtClean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</a:p>
          <a:p>
            <a:pPr>
              <a:spcBef>
                <a:spcPct val="0"/>
              </a:spcBef>
            </a:pPr>
            <a:endParaRPr lang="zh-CN" altLang="en-US" sz="28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7081526"/>
              </p:ext>
            </p:extLst>
          </p:nvPr>
        </p:nvGraphicFramePr>
        <p:xfrm>
          <a:off x="179512" y="4011910"/>
          <a:ext cx="6684963" cy="1376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文档" r:id="rId4" imgW="6783386" imgH="1400290" progId="Word.Document.12">
                  <p:embed/>
                </p:oleObj>
              </mc:Choice>
              <mc:Fallback>
                <p:oleObj name="文档" r:id="rId4" imgW="6783386" imgH="1400290" progId="Word.Document.12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4011910"/>
                        <a:ext cx="6684963" cy="1376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10556" y="627534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800" kern="0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2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．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6696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427164" y="694135"/>
            <a:ext cx="7889875" cy="64531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z="2800" dirty="0" smtClean="0"/>
              <a:t>试一试：尝试证明性质</a:t>
            </a:r>
            <a:r>
              <a:rPr lang="en-US" altLang="zh-CN" sz="2800" dirty="0" smtClean="0"/>
              <a:t>(8)</a:t>
            </a:r>
            <a:r>
              <a:rPr lang="zh-CN" altLang="en-US" sz="2800" dirty="0" smtClean="0"/>
              <a:t>．</a:t>
            </a:r>
          </a:p>
          <a:p>
            <a:pPr>
              <a:spcBef>
                <a:spcPct val="0"/>
              </a:spcBef>
            </a:pPr>
            <a:endParaRPr lang="zh-CN" altLang="en-US" dirty="0" smtClean="0"/>
          </a:p>
        </p:txBody>
      </p:sp>
      <p:graphicFrame>
        <p:nvGraphicFramePr>
          <p:cNvPr id="205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3295820"/>
              </p:ext>
            </p:extLst>
          </p:nvPr>
        </p:nvGraphicFramePr>
        <p:xfrm>
          <a:off x="1043608" y="1203598"/>
          <a:ext cx="7213600" cy="33587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" name="文档" r:id="rId3" imgW="7223223" imgH="4166303" progId="Word.Document.12">
                  <p:embed/>
                </p:oleObj>
              </mc:Choice>
              <mc:Fallback>
                <p:oleObj name="文档" r:id="rId3" imgW="7223223" imgH="416630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3608" y="1203598"/>
                        <a:ext cx="7213600" cy="335872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0198626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397133" y="699542"/>
            <a:ext cx="8639175" cy="370403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b="0" dirty="0" smtClean="0"/>
              <a:t>两个实数比较大小关系</a:t>
            </a:r>
          </a:p>
          <a:p>
            <a:pPr>
              <a:spcBef>
                <a:spcPct val="0"/>
              </a:spcBef>
            </a:pPr>
            <a:r>
              <a:rPr lang="zh-CN" altLang="en-US" b="0" dirty="0" smtClean="0"/>
              <a:t>在数学问题中经常要遇到比较大小问题，其方法有两个，一是作差比较法；二是作商比较法．</a:t>
            </a:r>
          </a:p>
          <a:p>
            <a:pPr>
              <a:spcBef>
                <a:spcPct val="0"/>
              </a:spcBef>
            </a:pPr>
            <a:r>
              <a:rPr lang="zh-CN" altLang="en-US" b="0" dirty="0" smtClean="0">
                <a:solidFill>
                  <a:srgbClr val="00B050"/>
                </a:solidFill>
              </a:rPr>
              <a:t>特别提醒：</a:t>
            </a:r>
            <a:r>
              <a:rPr lang="en-US" altLang="zh-CN" b="0" dirty="0" smtClean="0">
                <a:solidFill>
                  <a:srgbClr val="00B050"/>
                </a:solidFill>
              </a:rPr>
              <a:t>(1)</a:t>
            </a:r>
            <a:r>
              <a:rPr lang="zh-CN" altLang="en-US" b="0" dirty="0" smtClean="0">
                <a:solidFill>
                  <a:srgbClr val="00B050"/>
                </a:solidFill>
              </a:rPr>
              <a:t>作差比较法是比较大小的主要方法，它是将两个数</a:t>
            </a:r>
            <a:r>
              <a:rPr lang="en-US" altLang="zh-CN" b="0" dirty="0" smtClean="0">
                <a:solidFill>
                  <a:srgbClr val="00B050"/>
                </a:solidFill>
              </a:rPr>
              <a:t>(</a:t>
            </a:r>
            <a:r>
              <a:rPr lang="zh-CN" altLang="en-US" b="0" dirty="0" smtClean="0">
                <a:solidFill>
                  <a:srgbClr val="00B050"/>
                </a:solidFill>
              </a:rPr>
              <a:t>或式子</a:t>
            </a:r>
            <a:r>
              <a:rPr lang="en-US" altLang="zh-CN" b="0" dirty="0" smtClean="0">
                <a:solidFill>
                  <a:srgbClr val="00B050"/>
                </a:solidFill>
              </a:rPr>
              <a:t>)</a:t>
            </a:r>
            <a:r>
              <a:rPr lang="zh-CN" altLang="en-US" b="0" dirty="0" smtClean="0">
                <a:solidFill>
                  <a:srgbClr val="00B050"/>
                </a:solidFill>
              </a:rPr>
              <a:t>作差，并由</a:t>
            </a:r>
            <a:r>
              <a:rPr lang="en-US" b="0" dirty="0" smtClean="0">
                <a:solidFill>
                  <a:srgbClr val="00B050"/>
                </a:solidFill>
              </a:rPr>
              <a:t>“</a:t>
            </a:r>
            <a:r>
              <a:rPr lang="zh-CN" altLang="en-US" b="0" dirty="0" smtClean="0">
                <a:solidFill>
                  <a:srgbClr val="00B050"/>
                </a:solidFill>
              </a:rPr>
              <a:t>差</a:t>
            </a:r>
            <a:r>
              <a:rPr lang="en-US" b="0" dirty="0" smtClean="0">
                <a:solidFill>
                  <a:srgbClr val="00B050"/>
                </a:solidFill>
              </a:rPr>
              <a:t>”</a:t>
            </a:r>
            <a:r>
              <a:rPr lang="zh-CN" altLang="en-US" b="0" dirty="0" smtClean="0">
                <a:solidFill>
                  <a:srgbClr val="00B050"/>
                </a:solidFill>
              </a:rPr>
              <a:t>与</a:t>
            </a:r>
            <a:r>
              <a:rPr lang="en-US" altLang="zh-CN" b="0" dirty="0" smtClean="0">
                <a:solidFill>
                  <a:srgbClr val="00B050"/>
                </a:solidFill>
              </a:rPr>
              <a:t>0</a:t>
            </a:r>
            <a:r>
              <a:rPr lang="zh-CN" altLang="en-US" b="0" dirty="0" smtClean="0">
                <a:solidFill>
                  <a:srgbClr val="00B050"/>
                </a:solidFill>
              </a:rPr>
              <a:t>的大小关系，即</a:t>
            </a:r>
            <a:r>
              <a:rPr lang="en-US" b="0" dirty="0" smtClean="0">
                <a:solidFill>
                  <a:srgbClr val="00B050"/>
                </a:solidFill>
              </a:rPr>
              <a:t>“</a:t>
            </a:r>
            <a:r>
              <a:rPr lang="zh-CN" altLang="en-US" b="0" dirty="0" smtClean="0">
                <a:solidFill>
                  <a:srgbClr val="00B050"/>
                </a:solidFill>
              </a:rPr>
              <a:t>差</a:t>
            </a:r>
            <a:r>
              <a:rPr lang="en-US" b="0" dirty="0" smtClean="0">
                <a:solidFill>
                  <a:srgbClr val="00B050"/>
                </a:solidFill>
              </a:rPr>
              <a:t>”</a:t>
            </a:r>
            <a:r>
              <a:rPr lang="zh-CN" altLang="en-US" b="0" dirty="0" smtClean="0">
                <a:solidFill>
                  <a:srgbClr val="00B050"/>
                </a:solidFill>
              </a:rPr>
              <a:t>的正负号，从而比较出两个数的大小关系．</a:t>
            </a:r>
          </a:p>
          <a:p>
            <a:pPr>
              <a:spcBef>
                <a:spcPct val="0"/>
              </a:spcBef>
            </a:pPr>
            <a:r>
              <a:rPr lang="en-US" altLang="zh-CN" b="0" dirty="0" smtClean="0">
                <a:solidFill>
                  <a:srgbClr val="00B050"/>
                </a:solidFill>
              </a:rPr>
              <a:t>(2)</a:t>
            </a:r>
            <a:r>
              <a:rPr lang="zh-CN" altLang="en-US" b="0" dirty="0" smtClean="0">
                <a:solidFill>
                  <a:srgbClr val="00B050"/>
                </a:solidFill>
              </a:rPr>
              <a:t>作商比较法的前提条件是两个正数的大小比较，特别适合一些指数幂式子的大小比较，它是将两个正数</a:t>
            </a:r>
            <a:r>
              <a:rPr lang="en-US" altLang="zh-CN" b="0" dirty="0" smtClean="0">
                <a:solidFill>
                  <a:srgbClr val="00B050"/>
                </a:solidFill>
              </a:rPr>
              <a:t>(</a:t>
            </a:r>
            <a:r>
              <a:rPr lang="zh-CN" altLang="en-US" b="0" dirty="0" smtClean="0">
                <a:solidFill>
                  <a:srgbClr val="00B050"/>
                </a:solidFill>
              </a:rPr>
              <a:t>或式子</a:t>
            </a:r>
            <a:r>
              <a:rPr lang="en-US" altLang="zh-CN" b="0" dirty="0" smtClean="0">
                <a:solidFill>
                  <a:srgbClr val="00B050"/>
                </a:solidFill>
              </a:rPr>
              <a:t>)</a:t>
            </a:r>
            <a:r>
              <a:rPr lang="zh-CN" altLang="en-US" b="0" dirty="0" smtClean="0">
                <a:solidFill>
                  <a:srgbClr val="00B050"/>
                </a:solidFill>
              </a:rPr>
              <a:t>作商，并由</a:t>
            </a:r>
            <a:r>
              <a:rPr lang="en-US" b="0" dirty="0" smtClean="0">
                <a:solidFill>
                  <a:srgbClr val="00B050"/>
                </a:solidFill>
              </a:rPr>
              <a:t>“</a:t>
            </a:r>
            <a:r>
              <a:rPr lang="zh-CN" altLang="en-US" b="0" dirty="0" smtClean="0">
                <a:solidFill>
                  <a:srgbClr val="00B050"/>
                </a:solidFill>
              </a:rPr>
              <a:t>商</a:t>
            </a:r>
            <a:r>
              <a:rPr lang="en-US" b="0" dirty="0" smtClean="0">
                <a:solidFill>
                  <a:srgbClr val="00B050"/>
                </a:solidFill>
              </a:rPr>
              <a:t>”</a:t>
            </a:r>
            <a:r>
              <a:rPr lang="zh-CN" altLang="en-US" b="0" dirty="0" smtClean="0">
                <a:solidFill>
                  <a:srgbClr val="00B050"/>
                </a:solidFill>
              </a:rPr>
              <a:t>与</a:t>
            </a:r>
            <a:r>
              <a:rPr lang="en-US" altLang="zh-CN" b="0" dirty="0" smtClean="0">
                <a:solidFill>
                  <a:srgbClr val="00B050"/>
                </a:solidFill>
              </a:rPr>
              <a:t>1</a:t>
            </a:r>
            <a:r>
              <a:rPr lang="zh-CN" altLang="en-US" b="0" dirty="0" smtClean="0">
                <a:solidFill>
                  <a:srgbClr val="00B050"/>
                </a:solidFill>
              </a:rPr>
              <a:t>的大小关系得到两个数的大小．</a:t>
            </a:r>
          </a:p>
          <a:p>
            <a:pPr>
              <a:spcBef>
                <a:spcPct val="0"/>
              </a:spcBef>
            </a:pPr>
            <a:endParaRPr lang="zh-CN" altLang="en-US" b="0" dirty="0" smtClean="0"/>
          </a:p>
        </p:txBody>
      </p:sp>
      <p:sp>
        <p:nvSpPr>
          <p:cNvPr id="18435" name="内容占位符 1"/>
          <p:cNvSpPr txBox="1">
            <a:spLocks/>
          </p:cNvSpPr>
          <p:nvPr/>
        </p:nvSpPr>
        <p:spPr bwMode="auto">
          <a:xfrm>
            <a:off x="-180527" y="64418"/>
            <a:ext cx="2376263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>
              <a:lnSpc>
                <a:spcPts val="3500"/>
              </a:lnSpc>
            </a:pPr>
            <a:r>
              <a:rPr lang="zh-CN" altLang="en-US" sz="2800" dirty="0">
                <a:solidFill>
                  <a:srgbClr val="FF00FF"/>
                </a:solidFill>
                <a:latin typeface="Times New Roman" panose="02020603050405020304" pitchFamily="18" charset="0"/>
              </a:rPr>
              <a:t>名师点睛</a:t>
            </a:r>
          </a:p>
        </p:txBody>
      </p:sp>
      <p:sp>
        <p:nvSpPr>
          <p:cNvPr id="4" name="矩形 3"/>
          <p:cNvSpPr/>
          <p:nvPr/>
        </p:nvSpPr>
        <p:spPr>
          <a:xfrm>
            <a:off x="46384" y="699542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800" kern="0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1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．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1256618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0" y="637722"/>
            <a:ext cx="9144000" cy="532859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b="0" dirty="0" smtClean="0"/>
              <a:t>(1)</a:t>
            </a:r>
            <a:r>
              <a:rPr lang="zh-CN" altLang="en-US" b="0" dirty="0" smtClean="0"/>
              <a:t>不等式的性质是不等式的基础知识，是不等式变形的依据，每一步变形，都应有根有据，记准适用条件是关键，不准强化或弱化它们成立的条件，盲目套用．</a:t>
            </a:r>
          </a:p>
          <a:p>
            <a:pPr>
              <a:spcBef>
                <a:spcPct val="0"/>
              </a:spcBef>
            </a:pPr>
            <a:r>
              <a:rPr lang="en-US" altLang="zh-CN" b="0" dirty="0" smtClean="0"/>
              <a:t>(2)</a:t>
            </a:r>
            <a:r>
              <a:rPr lang="zh-CN" altLang="en-US" b="0" dirty="0" smtClean="0"/>
              <a:t>性质</a:t>
            </a:r>
            <a:r>
              <a:rPr lang="en-US" altLang="zh-CN" b="0" dirty="0" smtClean="0"/>
              <a:t>4</a:t>
            </a:r>
            <a:r>
              <a:rPr lang="zh-CN" altLang="en-US" b="0" dirty="0" smtClean="0"/>
              <a:t>中①当</a:t>
            </a:r>
            <a:r>
              <a:rPr lang="en-US" altLang="zh-CN" b="0" i="1" dirty="0" smtClean="0"/>
              <a:t>c</a:t>
            </a:r>
            <a:r>
              <a:rPr lang="en-US" altLang="zh-CN" b="0" dirty="0" smtClean="0"/>
              <a:t>&gt;0</a:t>
            </a:r>
            <a:r>
              <a:rPr lang="zh-CN" altLang="en-US" b="0" dirty="0" smtClean="0"/>
              <a:t>时，得同向不等式．②当</a:t>
            </a:r>
            <a:r>
              <a:rPr lang="en-US" altLang="zh-CN" b="0" i="1" dirty="0" smtClean="0"/>
              <a:t>c</a:t>
            </a:r>
            <a:r>
              <a:rPr lang="en-US" altLang="zh-CN" b="0" dirty="0" smtClean="0"/>
              <a:t>&lt;0</a:t>
            </a:r>
            <a:r>
              <a:rPr lang="zh-CN" altLang="en-US" b="0" dirty="0" smtClean="0"/>
              <a:t>时，得异向不等式．③当</a:t>
            </a:r>
            <a:r>
              <a:rPr lang="en-US" altLang="zh-CN" b="0" i="1" dirty="0" smtClean="0"/>
              <a:t>c</a:t>
            </a:r>
            <a:r>
              <a:rPr lang="zh-CN" altLang="en-US" b="0" dirty="0" smtClean="0"/>
              <a:t>＝</a:t>
            </a:r>
            <a:r>
              <a:rPr lang="en-US" altLang="zh-CN" b="0" dirty="0" smtClean="0"/>
              <a:t>0</a:t>
            </a:r>
            <a:r>
              <a:rPr lang="zh-CN" altLang="en-US" b="0" dirty="0" smtClean="0"/>
              <a:t>时，</a:t>
            </a:r>
            <a:r>
              <a:rPr lang="en-US" altLang="zh-CN" b="0" i="1" dirty="0" smtClean="0"/>
              <a:t>ac</a:t>
            </a:r>
            <a:r>
              <a:rPr lang="zh-CN" altLang="en-US" b="0" dirty="0" smtClean="0"/>
              <a:t>＝</a:t>
            </a:r>
            <a:r>
              <a:rPr lang="en-US" altLang="zh-CN" b="0" i="1" dirty="0" err="1" smtClean="0"/>
              <a:t>bc</a:t>
            </a:r>
            <a:r>
              <a:rPr lang="en-US" altLang="zh-CN" b="0" dirty="0" smtClean="0"/>
              <a:t>.</a:t>
            </a:r>
            <a:endParaRPr lang="zh-CN" altLang="en-US" b="0" dirty="0" smtClean="0"/>
          </a:p>
          <a:p>
            <a:pPr>
              <a:spcBef>
                <a:spcPct val="0"/>
              </a:spcBef>
            </a:pPr>
            <a:r>
              <a:rPr lang="en-US" altLang="zh-CN" b="0" dirty="0" smtClean="0"/>
              <a:t>(3)</a:t>
            </a:r>
            <a:r>
              <a:rPr lang="zh-CN" altLang="en-US" b="0" dirty="0" smtClean="0"/>
              <a:t>性质</a:t>
            </a:r>
            <a:r>
              <a:rPr lang="en-US" altLang="zh-CN" b="0" dirty="0" smtClean="0"/>
              <a:t>5</a:t>
            </a:r>
            <a:r>
              <a:rPr lang="zh-CN" altLang="en-US" b="0" dirty="0" smtClean="0"/>
              <a:t>是同向不等式相加得同向不等式，但并无相减式．</a:t>
            </a:r>
          </a:p>
          <a:p>
            <a:pPr>
              <a:spcBef>
                <a:spcPct val="0"/>
              </a:spcBef>
            </a:pPr>
            <a:r>
              <a:rPr lang="en-US" altLang="zh-CN" b="0" dirty="0" smtClean="0"/>
              <a:t>(4)</a:t>
            </a:r>
            <a:r>
              <a:rPr lang="zh-CN" altLang="en-US" b="0" dirty="0" smtClean="0"/>
              <a:t>性质</a:t>
            </a:r>
            <a:r>
              <a:rPr lang="en-US" altLang="zh-CN" b="0" dirty="0" smtClean="0"/>
              <a:t>6</a:t>
            </a:r>
            <a:r>
              <a:rPr lang="zh-CN" altLang="en-US" b="0" dirty="0" smtClean="0"/>
              <a:t>是均为正数的同向不等式相乘得同向不等式，并无相除式</a:t>
            </a:r>
          </a:p>
          <a:p>
            <a:pPr>
              <a:spcBef>
                <a:spcPct val="0"/>
              </a:spcBef>
            </a:pPr>
            <a:r>
              <a:rPr lang="en-US" altLang="zh-CN" b="0" dirty="0" smtClean="0"/>
              <a:t>(5)</a:t>
            </a:r>
            <a:r>
              <a:rPr lang="zh-CN" altLang="en-US" b="0" dirty="0" smtClean="0"/>
              <a:t>性质</a:t>
            </a:r>
            <a:r>
              <a:rPr lang="en-US" altLang="zh-CN" b="0" dirty="0" smtClean="0"/>
              <a:t>7</a:t>
            </a:r>
            <a:r>
              <a:rPr lang="zh-CN" altLang="en-US" b="0" dirty="0" smtClean="0"/>
              <a:t>、</a:t>
            </a:r>
            <a:r>
              <a:rPr lang="en-US" altLang="zh-CN" b="0" dirty="0" smtClean="0"/>
              <a:t>8</a:t>
            </a:r>
            <a:r>
              <a:rPr lang="zh-CN" altLang="en-US" b="0" dirty="0" smtClean="0"/>
              <a:t>成立的条件：</a:t>
            </a:r>
            <a:r>
              <a:rPr lang="en-US" altLang="zh-CN" b="0" i="1" dirty="0" smtClean="0"/>
              <a:t>n</a:t>
            </a:r>
            <a:r>
              <a:rPr lang="zh-CN" altLang="en-US" b="0" dirty="0" smtClean="0"/>
              <a:t>是大于</a:t>
            </a:r>
            <a:r>
              <a:rPr lang="en-US" altLang="zh-CN" b="0" dirty="0" smtClean="0"/>
              <a:t>1</a:t>
            </a:r>
            <a:r>
              <a:rPr lang="zh-CN" altLang="en-US" b="0" dirty="0" smtClean="0"/>
              <a:t>的整数，</a:t>
            </a:r>
            <a:r>
              <a:rPr lang="en-US" altLang="zh-CN" b="0" i="1" dirty="0" smtClean="0"/>
              <a:t>a</a:t>
            </a:r>
            <a:r>
              <a:rPr lang="en-US" altLang="zh-CN" b="0" dirty="0" smtClean="0"/>
              <a:t>&gt;</a:t>
            </a:r>
            <a:r>
              <a:rPr lang="en-US" altLang="zh-CN" b="0" i="1" dirty="0" smtClean="0"/>
              <a:t>b</a:t>
            </a:r>
            <a:r>
              <a:rPr lang="en-US" altLang="zh-CN" b="0" dirty="0" smtClean="0"/>
              <a:t>&gt;0</a:t>
            </a:r>
            <a:r>
              <a:rPr lang="zh-CN" altLang="en-US" b="0" dirty="0" smtClean="0"/>
              <a:t>，这个条件不能忽略，当</a:t>
            </a:r>
            <a:r>
              <a:rPr lang="en-US" altLang="zh-CN" b="0" i="1" dirty="0" smtClean="0"/>
              <a:t>n</a:t>
            </a:r>
            <a:r>
              <a:rPr lang="zh-CN" altLang="en-US" b="0" dirty="0" smtClean="0"/>
              <a:t>取正整数时，可放宽条件，命题仍成立</a:t>
            </a:r>
            <a:r>
              <a:rPr lang="en-US" altLang="zh-CN" b="0" dirty="0" smtClean="0"/>
              <a:t>.</a:t>
            </a:r>
            <a:endParaRPr lang="zh-CN" altLang="en-US" b="0" dirty="0" smtClean="0"/>
          </a:p>
        </p:txBody>
      </p:sp>
      <p:sp>
        <p:nvSpPr>
          <p:cNvPr id="4" name="矩形 3"/>
          <p:cNvSpPr/>
          <p:nvPr/>
        </p:nvSpPr>
        <p:spPr>
          <a:xfrm>
            <a:off x="2411760" y="18986"/>
            <a:ext cx="40324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800" b="1" kern="0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2</a:t>
            </a:r>
            <a:r>
              <a:rPr lang="zh-CN" altLang="en-US" sz="2800" b="1" kern="0" dirty="0" smtClean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．</a:t>
            </a:r>
            <a:r>
              <a:rPr lang="zh-CN" altLang="en-US" sz="2800" b="1" dirty="0">
                <a:solidFill>
                  <a:srgbClr val="FF0000"/>
                </a:solidFill>
              </a:rPr>
              <a:t>不等式性质的理解</a:t>
            </a:r>
          </a:p>
          <a:p>
            <a:pPr>
              <a:defRPr/>
            </a:pP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413410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内容占位符 1"/>
          <p:cNvSpPr txBox="1">
            <a:spLocks/>
          </p:cNvSpPr>
          <p:nvPr/>
        </p:nvSpPr>
        <p:spPr bwMode="auto">
          <a:xfrm>
            <a:off x="323528" y="112343"/>
            <a:ext cx="6847408" cy="56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lvl="4" algn="ctr" eaLnBrk="1">
              <a:lnSpc>
                <a:spcPts val="3500"/>
              </a:lnSpc>
            </a:pPr>
            <a:r>
              <a:rPr lang="zh-CN" altLang="zh-CN" sz="2800" dirty="0">
                <a:solidFill>
                  <a:srgbClr val="FF00FF"/>
                </a:solidFill>
                <a:latin typeface="Times New Roman" pitchFamily="18" charset="0"/>
              </a:rPr>
              <a:t>题型一　</a:t>
            </a:r>
            <a:r>
              <a:rPr lang="zh-CN" altLang="en-US" sz="2800" dirty="0">
                <a:solidFill>
                  <a:srgbClr val="FF00FF"/>
                </a:solidFill>
                <a:latin typeface="Times New Roman" panose="02020603050405020304" pitchFamily="18" charset="0"/>
              </a:rPr>
              <a:t>用不等式</a:t>
            </a:r>
            <a:r>
              <a:rPr lang="en-US" altLang="zh-CN" sz="2800" dirty="0">
                <a:solidFill>
                  <a:srgbClr val="FF00FF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2800" dirty="0">
                <a:solidFill>
                  <a:srgbClr val="FF00FF"/>
                </a:solidFill>
                <a:latin typeface="Times New Roman" panose="02020603050405020304" pitchFamily="18" charset="0"/>
              </a:rPr>
              <a:t>组</a:t>
            </a:r>
            <a:r>
              <a:rPr lang="en-US" altLang="zh-CN" sz="2800" dirty="0">
                <a:solidFill>
                  <a:srgbClr val="FF00FF"/>
                </a:solidFill>
                <a:latin typeface="Times New Roman" panose="02020603050405020304" pitchFamily="18" charset="0"/>
              </a:rPr>
              <a:t>)</a:t>
            </a:r>
            <a:r>
              <a:rPr lang="zh-CN" altLang="en-US" sz="2800" dirty="0">
                <a:solidFill>
                  <a:srgbClr val="FF00FF"/>
                </a:solidFill>
                <a:latin typeface="Times New Roman" panose="02020603050405020304" pitchFamily="18" charset="0"/>
              </a:rPr>
              <a:t>表示不等关系</a:t>
            </a:r>
          </a:p>
        </p:txBody>
      </p:sp>
      <p:sp>
        <p:nvSpPr>
          <p:cNvPr id="19" name="内容占位符 8"/>
          <p:cNvSpPr>
            <a:spLocks noGrp="1"/>
          </p:cNvSpPr>
          <p:nvPr>
            <p:ph sz="quarter" idx="10"/>
          </p:nvPr>
        </p:nvSpPr>
        <p:spPr bwMode="auto">
          <a:xfrm>
            <a:off x="490589" y="790130"/>
            <a:ext cx="8572500" cy="27955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配制</a:t>
            </a:r>
            <a:r>
              <a:rPr lang="en-US" altLang="zh-CN" sz="24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4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两种药剂，需要甲、乙两种原料．已知配一剂</a:t>
            </a:r>
            <a:endParaRPr lang="en-US" altLang="zh-CN" sz="24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24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种药需甲料</a:t>
            </a: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克，乙料</a:t>
            </a: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克；配一剂</a:t>
            </a:r>
            <a:r>
              <a:rPr lang="en-US" altLang="zh-CN" sz="24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种药需甲料</a:t>
            </a: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克，乙料</a:t>
            </a:r>
            <a:endParaRPr lang="en-US" altLang="zh-CN" sz="24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克．今有甲料</a:t>
            </a: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20</a:t>
            </a:r>
            <a:r>
              <a:rPr lang="zh-CN" altLang="en-US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克，乙料</a:t>
            </a: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25</a:t>
            </a:r>
            <a:r>
              <a:rPr lang="zh-CN" altLang="en-US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克，若</a:t>
            </a:r>
            <a:r>
              <a:rPr lang="en-US" altLang="zh-CN" sz="24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4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两种药至少各配一剂，设</a:t>
            </a:r>
            <a:r>
              <a:rPr lang="en-US" altLang="zh-CN" sz="24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4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两种药分别配</a:t>
            </a:r>
            <a:r>
              <a:rPr lang="en-US" altLang="zh-CN" sz="24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4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zh-CN" altLang="en-US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剂</a:t>
            </a: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4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4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zh-CN" altLang="en-US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∈</a:t>
            </a:r>
            <a:r>
              <a:rPr lang="en-US" altLang="zh-CN" sz="24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，请写出</a:t>
            </a:r>
            <a:r>
              <a:rPr lang="en-US" altLang="zh-CN" sz="24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sz="24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zh-CN" altLang="en-US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应满足的不等关系式．</a:t>
            </a:r>
          </a:p>
          <a:p>
            <a:pPr>
              <a:spcBef>
                <a:spcPct val="0"/>
              </a:spcBef>
            </a:pPr>
            <a:r>
              <a:rPr lang="en-US" altLang="zh-CN" sz="2400" dirty="0" smtClean="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[</a:t>
            </a:r>
            <a:r>
              <a:rPr lang="zh-CN" altLang="en-US" sz="2400" dirty="0" smtClean="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思路探索</a:t>
            </a:r>
            <a:r>
              <a:rPr lang="en-US" altLang="zh-CN" sz="2400" dirty="0" smtClean="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] </a:t>
            </a:r>
            <a:r>
              <a:rPr lang="zh-CN" altLang="en-US" sz="2400" dirty="0" smtClean="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根据甲、乙两种原料的限额列不等式．</a:t>
            </a:r>
          </a:p>
          <a:p>
            <a:pPr>
              <a:spcBef>
                <a:spcPct val="0"/>
              </a:spcBef>
            </a:pPr>
            <a:endParaRPr lang="zh-CN" altLang="en-US" sz="24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" name="矩形 4"/>
          <p:cNvSpPr>
            <a:spLocks noChangeArrowheads="1"/>
          </p:cNvSpPr>
          <p:nvPr/>
        </p:nvSpPr>
        <p:spPr bwMode="auto">
          <a:xfrm>
            <a:off x="-121492" y="790130"/>
            <a:ext cx="12668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【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例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】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1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1013573"/>
              </p:ext>
            </p:extLst>
          </p:nvPr>
        </p:nvGraphicFramePr>
        <p:xfrm>
          <a:off x="269726" y="3075806"/>
          <a:ext cx="5886450" cy="2297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文档" r:id="rId3" imgW="5880440" imgH="2306932" progId="Word.Document.12">
                  <p:embed/>
                </p:oleObj>
              </mc:Choice>
              <mc:Fallback>
                <p:oleObj name="文档" r:id="rId3" imgW="5880440" imgH="230693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726" y="3075806"/>
                        <a:ext cx="5886450" cy="2297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84064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792868" y="543616"/>
            <a:ext cx="7889875" cy="145970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b="0" dirty="0" smtClean="0"/>
              <a:t>      已知</a:t>
            </a:r>
            <a:r>
              <a:rPr lang="en-US" altLang="zh-CN" b="0" i="1" dirty="0" smtClean="0"/>
              <a:t>x</a:t>
            </a:r>
            <a:r>
              <a:rPr lang="en-US" altLang="zh-CN" b="0" dirty="0" smtClean="0"/>
              <a:t>&lt;1</a:t>
            </a:r>
            <a:r>
              <a:rPr lang="zh-CN" altLang="en-US" b="0" dirty="0" smtClean="0"/>
              <a:t>，比较</a:t>
            </a:r>
            <a:r>
              <a:rPr lang="en-US" altLang="zh-CN" b="0" i="1" dirty="0" smtClean="0"/>
              <a:t>x</a:t>
            </a:r>
            <a:r>
              <a:rPr lang="en-US" altLang="zh-CN" b="0" baseline="30000" dirty="0" smtClean="0"/>
              <a:t>3</a:t>
            </a:r>
            <a:r>
              <a:rPr lang="zh-CN" altLang="en-US" b="0" dirty="0" smtClean="0"/>
              <a:t>－</a:t>
            </a:r>
            <a:r>
              <a:rPr lang="en-US" altLang="zh-CN" b="0" dirty="0" smtClean="0"/>
              <a:t>1</a:t>
            </a:r>
            <a:r>
              <a:rPr lang="zh-CN" altLang="en-US" b="0" dirty="0" smtClean="0"/>
              <a:t>与</a:t>
            </a:r>
            <a:r>
              <a:rPr lang="en-US" altLang="zh-CN" b="0" dirty="0" smtClean="0"/>
              <a:t>2</a:t>
            </a:r>
            <a:r>
              <a:rPr lang="en-US" altLang="zh-CN" b="0" i="1" dirty="0" smtClean="0"/>
              <a:t>x</a:t>
            </a:r>
            <a:r>
              <a:rPr lang="en-US" altLang="zh-CN" b="0" baseline="30000" dirty="0" smtClean="0"/>
              <a:t>2</a:t>
            </a:r>
            <a:r>
              <a:rPr lang="zh-CN" altLang="en-US" b="0" dirty="0" smtClean="0"/>
              <a:t>－</a:t>
            </a:r>
            <a:r>
              <a:rPr lang="en-US" altLang="zh-CN" b="0" dirty="0" smtClean="0"/>
              <a:t>2</a:t>
            </a:r>
            <a:r>
              <a:rPr lang="en-US" altLang="zh-CN" b="0" i="1" dirty="0" smtClean="0"/>
              <a:t>x</a:t>
            </a:r>
            <a:r>
              <a:rPr lang="zh-CN" altLang="en-US" b="0" dirty="0" smtClean="0"/>
              <a:t>的大小．</a:t>
            </a:r>
          </a:p>
          <a:p>
            <a:pPr>
              <a:spcBef>
                <a:spcPct val="0"/>
              </a:spcBef>
            </a:pPr>
            <a:r>
              <a:rPr lang="en-US" altLang="zh-CN" b="0" dirty="0" smtClean="0">
                <a:solidFill>
                  <a:srgbClr val="00B050"/>
                </a:solidFill>
              </a:rPr>
              <a:t>[</a:t>
            </a:r>
            <a:r>
              <a:rPr lang="zh-CN" altLang="en-US" b="0" dirty="0" smtClean="0">
                <a:solidFill>
                  <a:srgbClr val="00B050"/>
                </a:solidFill>
              </a:rPr>
              <a:t>思路探索</a:t>
            </a:r>
            <a:r>
              <a:rPr lang="en-US" altLang="zh-CN" b="0" dirty="0" smtClean="0">
                <a:solidFill>
                  <a:srgbClr val="00B050"/>
                </a:solidFill>
              </a:rPr>
              <a:t>] </a:t>
            </a:r>
            <a:r>
              <a:rPr lang="zh-CN" altLang="en-US" b="0" dirty="0" smtClean="0">
                <a:solidFill>
                  <a:srgbClr val="00B050"/>
                </a:solidFill>
              </a:rPr>
              <a:t>先作差，然后因式分解变形．</a:t>
            </a:r>
          </a:p>
          <a:p>
            <a:pPr>
              <a:spcBef>
                <a:spcPct val="0"/>
              </a:spcBef>
            </a:pPr>
            <a:r>
              <a:rPr lang="zh-CN" altLang="en-US" b="0" dirty="0" smtClean="0">
                <a:solidFill>
                  <a:srgbClr val="0000FF"/>
                </a:solidFill>
              </a:rPr>
              <a:t>解　</a:t>
            </a:r>
            <a:r>
              <a:rPr lang="en-US" altLang="zh-CN" b="0" i="1" dirty="0" smtClean="0">
                <a:solidFill>
                  <a:srgbClr val="0000FF"/>
                </a:solidFill>
              </a:rPr>
              <a:t>x</a:t>
            </a:r>
            <a:r>
              <a:rPr lang="en-US" altLang="zh-CN" b="0" baseline="30000" dirty="0" smtClean="0">
                <a:solidFill>
                  <a:srgbClr val="0000FF"/>
                </a:solidFill>
              </a:rPr>
              <a:t>3</a:t>
            </a:r>
            <a:r>
              <a:rPr lang="zh-CN" altLang="en-US" b="0" dirty="0" smtClean="0">
                <a:solidFill>
                  <a:srgbClr val="0000FF"/>
                </a:solidFill>
              </a:rPr>
              <a:t>－</a:t>
            </a:r>
            <a:r>
              <a:rPr lang="en-US" altLang="zh-CN" b="0" dirty="0" smtClean="0">
                <a:solidFill>
                  <a:srgbClr val="0000FF"/>
                </a:solidFill>
              </a:rPr>
              <a:t>1</a:t>
            </a:r>
            <a:r>
              <a:rPr lang="zh-CN" altLang="en-US" b="0" dirty="0" smtClean="0">
                <a:solidFill>
                  <a:srgbClr val="0000FF"/>
                </a:solidFill>
              </a:rPr>
              <a:t>－</a:t>
            </a:r>
            <a:r>
              <a:rPr lang="en-US" altLang="zh-CN" b="0" dirty="0" smtClean="0">
                <a:solidFill>
                  <a:srgbClr val="0000FF"/>
                </a:solidFill>
              </a:rPr>
              <a:t>(2</a:t>
            </a:r>
            <a:r>
              <a:rPr lang="en-US" altLang="zh-CN" b="0" i="1" dirty="0" smtClean="0">
                <a:solidFill>
                  <a:srgbClr val="0000FF"/>
                </a:solidFill>
              </a:rPr>
              <a:t>x</a:t>
            </a:r>
            <a:r>
              <a:rPr lang="en-US" altLang="zh-CN" b="0" baseline="30000" dirty="0" smtClean="0">
                <a:solidFill>
                  <a:srgbClr val="0000FF"/>
                </a:solidFill>
              </a:rPr>
              <a:t>2</a:t>
            </a:r>
            <a:r>
              <a:rPr lang="zh-CN" altLang="en-US" b="0" dirty="0" smtClean="0">
                <a:solidFill>
                  <a:srgbClr val="0000FF"/>
                </a:solidFill>
              </a:rPr>
              <a:t>－</a:t>
            </a:r>
            <a:r>
              <a:rPr lang="en-US" altLang="zh-CN" b="0" dirty="0" smtClean="0">
                <a:solidFill>
                  <a:srgbClr val="0000FF"/>
                </a:solidFill>
              </a:rPr>
              <a:t>2</a:t>
            </a:r>
            <a:r>
              <a:rPr lang="en-US" altLang="zh-CN" b="0" i="1" dirty="0" smtClean="0">
                <a:solidFill>
                  <a:srgbClr val="0000FF"/>
                </a:solidFill>
              </a:rPr>
              <a:t>x</a:t>
            </a:r>
            <a:r>
              <a:rPr lang="en-US" altLang="zh-CN" b="0" dirty="0" smtClean="0">
                <a:solidFill>
                  <a:srgbClr val="0000FF"/>
                </a:solidFill>
              </a:rPr>
              <a:t>)</a:t>
            </a:r>
            <a:r>
              <a:rPr lang="zh-CN" altLang="en-US" b="0" dirty="0" smtClean="0">
                <a:solidFill>
                  <a:srgbClr val="0000FF"/>
                </a:solidFill>
              </a:rPr>
              <a:t>＝</a:t>
            </a:r>
            <a:r>
              <a:rPr lang="en-US" altLang="zh-CN" b="0" i="1" dirty="0" smtClean="0">
                <a:solidFill>
                  <a:srgbClr val="0000FF"/>
                </a:solidFill>
              </a:rPr>
              <a:t>x</a:t>
            </a:r>
            <a:r>
              <a:rPr lang="en-US" altLang="zh-CN" b="0" baseline="30000" dirty="0" smtClean="0">
                <a:solidFill>
                  <a:srgbClr val="0000FF"/>
                </a:solidFill>
              </a:rPr>
              <a:t>3</a:t>
            </a:r>
            <a:r>
              <a:rPr lang="zh-CN" altLang="en-US" b="0" dirty="0" smtClean="0">
                <a:solidFill>
                  <a:srgbClr val="0000FF"/>
                </a:solidFill>
              </a:rPr>
              <a:t>－</a:t>
            </a:r>
            <a:r>
              <a:rPr lang="en-US" altLang="zh-CN" b="0" dirty="0" smtClean="0">
                <a:solidFill>
                  <a:srgbClr val="0000FF"/>
                </a:solidFill>
              </a:rPr>
              <a:t>2</a:t>
            </a:r>
            <a:r>
              <a:rPr lang="en-US" altLang="zh-CN" b="0" i="1" dirty="0" smtClean="0">
                <a:solidFill>
                  <a:srgbClr val="0000FF"/>
                </a:solidFill>
              </a:rPr>
              <a:t>x</a:t>
            </a:r>
            <a:r>
              <a:rPr lang="en-US" altLang="zh-CN" b="0" baseline="30000" dirty="0" smtClean="0">
                <a:solidFill>
                  <a:srgbClr val="0000FF"/>
                </a:solidFill>
              </a:rPr>
              <a:t>2</a:t>
            </a:r>
            <a:r>
              <a:rPr lang="zh-CN" altLang="en-US" b="0" dirty="0" smtClean="0">
                <a:solidFill>
                  <a:srgbClr val="0000FF"/>
                </a:solidFill>
              </a:rPr>
              <a:t>＋</a:t>
            </a:r>
            <a:r>
              <a:rPr lang="en-US" altLang="zh-CN" b="0" dirty="0" smtClean="0">
                <a:solidFill>
                  <a:srgbClr val="0000FF"/>
                </a:solidFill>
              </a:rPr>
              <a:t>2</a:t>
            </a:r>
            <a:r>
              <a:rPr lang="en-US" altLang="zh-CN" b="0" i="1" dirty="0" smtClean="0">
                <a:solidFill>
                  <a:srgbClr val="0000FF"/>
                </a:solidFill>
              </a:rPr>
              <a:t>x</a:t>
            </a:r>
            <a:r>
              <a:rPr lang="zh-CN" altLang="en-US" b="0" dirty="0" smtClean="0">
                <a:solidFill>
                  <a:srgbClr val="0000FF"/>
                </a:solidFill>
              </a:rPr>
              <a:t>－</a:t>
            </a:r>
            <a:r>
              <a:rPr lang="en-US" altLang="zh-CN" b="0" dirty="0" smtClean="0">
                <a:solidFill>
                  <a:srgbClr val="0000FF"/>
                </a:solidFill>
              </a:rPr>
              <a:t>1</a:t>
            </a:r>
            <a:endParaRPr lang="zh-CN" altLang="en-US" b="0" dirty="0" smtClean="0">
              <a:solidFill>
                <a:srgbClr val="0000FF"/>
              </a:solidFill>
            </a:endParaRPr>
          </a:p>
          <a:p>
            <a:pPr>
              <a:spcBef>
                <a:spcPct val="0"/>
              </a:spcBef>
            </a:pPr>
            <a:r>
              <a:rPr lang="zh-CN" altLang="en-US" b="0" dirty="0" smtClean="0">
                <a:solidFill>
                  <a:srgbClr val="0000FF"/>
                </a:solidFill>
              </a:rPr>
              <a:t>＝</a:t>
            </a:r>
            <a:r>
              <a:rPr lang="en-US" altLang="zh-CN" b="0" dirty="0" smtClean="0">
                <a:solidFill>
                  <a:srgbClr val="0000FF"/>
                </a:solidFill>
              </a:rPr>
              <a:t>(</a:t>
            </a:r>
            <a:r>
              <a:rPr lang="en-US" altLang="zh-CN" b="0" i="1" dirty="0" smtClean="0">
                <a:solidFill>
                  <a:srgbClr val="0000FF"/>
                </a:solidFill>
              </a:rPr>
              <a:t>x</a:t>
            </a:r>
            <a:r>
              <a:rPr lang="en-US" altLang="zh-CN" b="0" baseline="30000" dirty="0" smtClean="0">
                <a:solidFill>
                  <a:srgbClr val="0000FF"/>
                </a:solidFill>
              </a:rPr>
              <a:t>3</a:t>
            </a:r>
            <a:r>
              <a:rPr lang="zh-CN" altLang="en-US" b="0" dirty="0" smtClean="0">
                <a:solidFill>
                  <a:srgbClr val="0000FF"/>
                </a:solidFill>
              </a:rPr>
              <a:t>－</a:t>
            </a:r>
            <a:r>
              <a:rPr lang="en-US" altLang="zh-CN" b="0" i="1" dirty="0" smtClean="0">
                <a:solidFill>
                  <a:srgbClr val="0000FF"/>
                </a:solidFill>
              </a:rPr>
              <a:t>x</a:t>
            </a:r>
            <a:r>
              <a:rPr lang="en-US" altLang="zh-CN" b="0" baseline="30000" dirty="0" smtClean="0">
                <a:solidFill>
                  <a:srgbClr val="0000FF"/>
                </a:solidFill>
              </a:rPr>
              <a:t>2</a:t>
            </a:r>
            <a:r>
              <a:rPr lang="en-US" altLang="zh-CN" b="0" dirty="0" smtClean="0">
                <a:solidFill>
                  <a:srgbClr val="0000FF"/>
                </a:solidFill>
              </a:rPr>
              <a:t>)</a:t>
            </a:r>
            <a:r>
              <a:rPr lang="zh-CN" altLang="en-US" b="0" dirty="0" smtClean="0">
                <a:solidFill>
                  <a:srgbClr val="0000FF"/>
                </a:solidFill>
              </a:rPr>
              <a:t>－</a:t>
            </a:r>
            <a:r>
              <a:rPr lang="en-US" altLang="zh-CN" b="0" dirty="0" smtClean="0">
                <a:solidFill>
                  <a:srgbClr val="0000FF"/>
                </a:solidFill>
              </a:rPr>
              <a:t>(</a:t>
            </a:r>
            <a:r>
              <a:rPr lang="en-US" altLang="zh-CN" b="0" i="1" dirty="0" smtClean="0">
                <a:solidFill>
                  <a:srgbClr val="0000FF"/>
                </a:solidFill>
              </a:rPr>
              <a:t>x</a:t>
            </a:r>
            <a:r>
              <a:rPr lang="en-US" altLang="zh-CN" b="0" baseline="30000" dirty="0" smtClean="0">
                <a:solidFill>
                  <a:srgbClr val="0000FF"/>
                </a:solidFill>
              </a:rPr>
              <a:t>2</a:t>
            </a:r>
            <a:r>
              <a:rPr lang="zh-CN" altLang="en-US" b="0" dirty="0" smtClean="0">
                <a:solidFill>
                  <a:srgbClr val="0000FF"/>
                </a:solidFill>
              </a:rPr>
              <a:t>－</a:t>
            </a:r>
            <a:r>
              <a:rPr lang="en-US" altLang="zh-CN" b="0" dirty="0" smtClean="0">
                <a:solidFill>
                  <a:srgbClr val="0000FF"/>
                </a:solidFill>
              </a:rPr>
              <a:t>2</a:t>
            </a:r>
            <a:r>
              <a:rPr lang="en-US" altLang="zh-CN" b="0" i="1" dirty="0" smtClean="0">
                <a:solidFill>
                  <a:srgbClr val="0000FF"/>
                </a:solidFill>
              </a:rPr>
              <a:t>x</a:t>
            </a:r>
            <a:r>
              <a:rPr lang="zh-CN" altLang="en-US" b="0" dirty="0" smtClean="0">
                <a:solidFill>
                  <a:srgbClr val="0000FF"/>
                </a:solidFill>
              </a:rPr>
              <a:t>＋</a:t>
            </a:r>
            <a:r>
              <a:rPr lang="en-US" altLang="zh-CN" b="0" dirty="0" smtClean="0">
                <a:solidFill>
                  <a:srgbClr val="0000FF"/>
                </a:solidFill>
              </a:rPr>
              <a:t>1)</a:t>
            </a:r>
            <a:r>
              <a:rPr lang="zh-CN" altLang="en-US" b="0" dirty="0" smtClean="0">
                <a:solidFill>
                  <a:srgbClr val="0000FF"/>
                </a:solidFill>
              </a:rPr>
              <a:t>＝</a:t>
            </a:r>
            <a:r>
              <a:rPr lang="en-US" altLang="zh-CN" b="0" i="1" dirty="0" smtClean="0">
                <a:solidFill>
                  <a:srgbClr val="0000FF"/>
                </a:solidFill>
              </a:rPr>
              <a:t>x</a:t>
            </a:r>
            <a:r>
              <a:rPr lang="en-US" altLang="zh-CN" b="0" baseline="30000" dirty="0" smtClean="0">
                <a:solidFill>
                  <a:srgbClr val="0000FF"/>
                </a:solidFill>
              </a:rPr>
              <a:t>2</a:t>
            </a:r>
            <a:r>
              <a:rPr lang="en-US" altLang="zh-CN" b="0" dirty="0" smtClean="0">
                <a:solidFill>
                  <a:srgbClr val="0000FF"/>
                </a:solidFill>
              </a:rPr>
              <a:t>(</a:t>
            </a:r>
            <a:r>
              <a:rPr lang="en-US" altLang="zh-CN" b="0" i="1" dirty="0" smtClean="0">
                <a:solidFill>
                  <a:srgbClr val="0000FF"/>
                </a:solidFill>
              </a:rPr>
              <a:t>x</a:t>
            </a:r>
            <a:r>
              <a:rPr lang="zh-CN" altLang="en-US" b="0" dirty="0" smtClean="0">
                <a:solidFill>
                  <a:srgbClr val="0000FF"/>
                </a:solidFill>
              </a:rPr>
              <a:t>－</a:t>
            </a:r>
            <a:r>
              <a:rPr lang="en-US" altLang="zh-CN" b="0" dirty="0" smtClean="0">
                <a:solidFill>
                  <a:srgbClr val="0000FF"/>
                </a:solidFill>
              </a:rPr>
              <a:t>1)</a:t>
            </a:r>
            <a:r>
              <a:rPr lang="zh-CN" altLang="en-US" b="0" dirty="0" smtClean="0">
                <a:solidFill>
                  <a:srgbClr val="0000FF"/>
                </a:solidFill>
              </a:rPr>
              <a:t>－</a:t>
            </a:r>
            <a:r>
              <a:rPr lang="en-US" altLang="zh-CN" b="0" dirty="0" smtClean="0">
                <a:solidFill>
                  <a:srgbClr val="0000FF"/>
                </a:solidFill>
              </a:rPr>
              <a:t>(</a:t>
            </a:r>
            <a:r>
              <a:rPr lang="en-US" altLang="zh-CN" b="0" i="1" dirty="0" smtClean="0">
                <a:solidFill>
                  <a:srgbClr val="0000FF"/>
                </a:solidFill>
              </a:rPr>
              <a:t>x</a:t>
            </a:r>
            <a:r>
              <a:rPr lang="zh-CN" altLang="en-US" b="0" dirty="0" smtClean="0">
                <a:solidFill>
                  <a:srgbClr val="0000FF"/>
                </a:solidFill>
              </a:rPr>
              <a:t>－</a:t>
            </a:r>
            <a:r>
              <a:rPr lang="en-US" altLang="zh-CN" b="0" dirty="0" smtClean="0">
                <a:solidFill>
                  <a:srgbClr val="0000FF"/>
                </a:solidFill>
              </a:rPr>
              <a:t>1)</a:t>
            </a:r>
            <a:r>
              <a:rPr lang="en-US" altLang="zh-CN" b="0" baseline="30000" dirty="0" smtClean="0">
                <a:solidFill>
                  <a:srgbClr val="0000FF"/>
                </a:solidFill>
              </a:rPr>
              <a:t>2</a:t>
            </a:r>
            <a:endParaRPr lang="zh-CN" altLang="en-US" b="0" dirty="0" smtClean="0">
              <a:solidFill>
                <a:srgbClr val="0000FF"/>
              </a:solidFill>
            </a:endParaRPr>
          </a:p>
          <a:p>
            <a:pPr>
              <a:spcBef>
                <a:spcPct val="0"/>
              </a:spcBef>
            </a:pPr>
            <a:endParaRPr lang="zh-CN" altLang="en-US" b="0" dirty="0" smtClean="0"/>
          </a:p>
        </p:txBody>
      </p:sp>
      <p:sp>
        <p:nvSpPr>
          <p:cNvPr id="6148" name="内容占位符 1"/>
          <p:cNvSpPr txBox="1">
            <a:spLocks/>
          </p:cNvSpPr>
          <p:nvPr/>
        </p:nvSpPr>
        <p:spPr bwMode="auto">
          <a:xfrm>
            <a:off x="687612" y="122635"/>
            <a:ext cx="7889875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lvl="4" algn="ctr" eaLnBrk="1">
              <a:lnSpc>
                <a:spcPts val="3500"/>
              </a:lnSpc>
            </a:pPr>
            <a:r>
              <a:rPr lang="zh-CN" altLang="zh-CN" sz="2800" dirty="0">
                <a:solidFill>
                  <a:srgbClr val="FF00FF"/>
                </a:solidFill>
                <a:latin typeface="Times New Roman" pitchFamily="18" charset="0"/>
              </a:rPr>
              <a:t>题型</a:t>
            </a:r>
            <a:r>
              <a:rPr lang="zh-CN" altLang="en-US" sz="2800" dirty="0">
                <a:solidFill>
                  <a:srgbClr val="FF00FF"/>
                </a:solidFill>
                <a:latin typeface="Times New Roman" pitchFamily="18" charset="0"/>
              </a:rPr>
              <a:t>二</a:t>
            </a:r>
            <a:r>
              <a:rPr lang="zh-CN" altLang="zh-CN" sz="2800" dirty="0">
                <a:solidFill>
                  <a:srgbClr val="FF00FF"/>
                </a:solidFill>
                <a:latin typeface="Times New Roman" pitchFamily="18" charset="0"/>
              </a:rPr>
              <a:t>　</a:t>
            </a:r>
            <a:r>
              <a:rPr lang="zh-CN" altLang="en-US" sz="2800" dirty="0">
                <a:solidFill>
                  <a:srgbClr val="FF00FF"/>
                </a:solidFill>
                <a:latin typeface="Times New Roman" panose="02020603050405020304" pitchFamily="18" charset="0"/>
              </a:rPr>
              <a:t>比较大小</a:t>
            </a:r>
          </a:p>
          <a:p>
            <a:pPr marL="0" lvl="4" algn="ctr" eaLnBrk="1">
              <a:lnSpc>
                <a:spcPts val="3500"/>
              </a:lnSpc>
            </a:pPr>
            <a:endParaRPr lang="zh-CN" altLang="en-US" sz="2800" b="0" dirty="0">
              <a:solidFill>
                <a:srgbClr val="FF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9" name="矩形 4"/>
          <p:cNvSpPr>
            <a:spLocks noChangeArrowheads="1"/>
          </p:cNvSpPr>
          <p:nvPr/>
        </p:nvSpPr>
        <p:spPr bwMode="auto">
          <a:xfrm>
            <a:off x="161926" y="541735"/>
            <a:ext cx="12618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【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</a:rPr>
              <a:t>例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】</a:t>
            </a:r>
            <a:endParaRPr lang="zh-CN" altLang="en-US" sz="2400" dirty="0">
              <a:latin typeface="Times New Roman" pitchFamily="18" charset="0"/>
              <a:ea typeface="宋体" panose="02010600030101010101" pitchFamily="2" charset="-122"/>
              <a:cs typeface="Times New Roman" pitchFamily="18" charset="0"/>
            </a:endParaRPr>
          </a:p>
        </p:txBody>
      </p:sp>
      <p:graphicFrame>
        <p:nvGraphicFramePr>
          <p:cNvPr id="614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1540694"/>
              </p:ext>
            </p:extLst>
          </p:nvPr>
        </p:nvGraphicFramePr>
        <p:xfrm>
          <a:off x="467544" y="2283718"/>
          <a:ext cx="6183313" cy="30515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8" name="文档" r:id="rId3" imgW="6186174" imgH="4086009" progId="Word.Document.12">
                  <p:embed/>
                </p:oleObj>
              </mc:Choice>
              <mc:Fallback>
                <p:oleObj name="文档" r:id="rId3" imgW="6186174" imgH="4086009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2283718"/>
                        <a:ext cx="6183313" cy="30515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83591501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650TGp_Proper_pride_light">
  <a:themeElements>
    <a:clrScheme name="650TGp_Proper_pride_light 3">
      <a:dk1>
        <a:srgbClr val="000000"/>
      </a:dk1>
      <a:lt1>
        <a:srgbClr val="8FD2FB"/>
      </a:lt1>
      <a:dk2>
        <a:srgbClr val="0A2252"/>
      </a:dk2>
      <a:lt2>
        <a:srgbClr val="808080"/>
      </a:lt2>
      <a:accent1>
        <a:srgbClr val="0E8BE0"/>
      </a:accent1>
      <a:accent2>
        <a:srgbClr val="E66036"/>
      </a:accent2>
      <a:accent3>
        <a:srgbClr val="C6E5FD"/>
      </a:accent3>
      <a:accent4>
        <a:srgbClr val="000000"/>
      </a:accent4>
      <a:accent5>
        <a:srgbClr val="AAC4ED"/>
      </a:accent5>
      <a:accent6>
        <a:srgbClr val="D05630"/>
      </a:accent6>
      <a:hlink>
        <a:srgbClr val="2FAB2F"/>
      </a:hlink>
      <a:folHlink>
        <a:srgbClr val="3DB8DF"/>
      </a:folHlink>
    </a:clrScheme>
    <a:fontScheme name="数学课件字体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穿越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650TGp_Proper_pride_light 1">
        <a:dk1>
          <a:srgbClr val="000000"/>
        </a:dk1>
        <a:lt1>
          <a:srgbClr val="ABC5C2"/>
        </a:lt1>
        <a:dk2>
          <a:srgbClr val="003F3E"/>
        </a:dk2>
        <a:lt2>
          <a:srgbClr val="808080"/>
        </a:lt2>
        <a:accent1>
          <a:srgbClr val="54B1B8"/>
        </a:accent1>
        <a:accent2>
          <a:srgbClr val="F79D25"/>
        </a:accent2>
        <a:accent3>
          <a:srgbClr val="D2DFDD"/>
        </a:accent3>
        <a:accent4>
          <a:srgbClr val="000000"/>
        </a:accent4>
        <a:accent5>
          <a:srgbClr val="B3D5D8"/>
        </a:accent5>
        <a:accent6>
          <a:srgbClr val="E08E20"/>
        </a:accent6>
        <a:hlink>
          <a:srgbClr val="8ECA52"/>
        </a:hlink>
        <a:folHlink>
          <a:srgbClr val="E05E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2">
        <a:dk1>
          <a:srgbClr val="000000"/>
        </a:dk1>
        <a:lt1>
          <a:srgbClr val="C4D1E6"/>
        </a:lt1>
        <a:dk2>
          <a:srgbClr val="000066"/>
        </a:dk2>
        <a:lt2>
          <a:srgbClr val="808080"/>
        </a:lt2>
        <a:accent1>
          <a:srgbClr val="465CBA"/>
        </a:accent1>
        <a:accent2>
          <a:srgbClr val="589CE6"/>
        </a:accent2>
        <a:accent3>
          <a:srgbClr val="DEE5F0"/>
        </a:accent3>
        <a:accent4>
          <a:srgbClr val="000000"/>
        </a:accent4>
        <a:accent5>
          <a:srgbClr val="B0B5D9"/>
        </a:accent5>
        <a:accent6>
          <a:srgbClr val="4F8DD0"/>
        </a:accent6>
        <a:hlink>
          <a:srgbClr val="A6B743"/>
        </a:hlink>
        <a:folHlink>
          <a:srgbClr val="63C9B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3">
        <a:dk1>
          <a:srgbClr val="000000"/>
        </a:dk1>
        <a:lt1>
          <a:srgbClr val="8FD2FB"/>
        </a:lt1>
        <a:dk2>
          <a:srgbClr val="0A2252"/>
        </a:dk2>
        <a:lt2>
          <a:srgbClr val="808080"/>
        </a:lt2>
        <a:accent1>
          <a:srgbClr val="0E8BE0"/>
        </a:accent1>
        <a:accent2>
          <a:srgbClr val="E66036"/>
        </a:accent2>
        <a:accent3>
          <a:srgbClr val="C6E5FD"/>
        </a:accent3>
        <a:accent4>
          <a:srgbClr val="000000"/>
        </a:accent4>
        <a:accent5>
          <a:srgbClr val="AAC4ED"/>
        </a:accent5>
        <a:accent6>
          <a:srgbClr val="D05630"/>
        </a:accent6>
        <a:hlink>
          <a:srgbClr val="2FAB2F"/>
        </a:hlink>
        <a:folHlink>
          <a:srgbClr val="3DB8D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数学课件模板.potx" id="{E31E65B4-3CB4-44FC-8BC6-45AF1FEBA736}" vid="{DCE916F6-B9CC-495B-BDAA-62EA6B1E237E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1877</TotalTime>
  <Words>950</Words>
  <Application>Microsoft Office PowerPoint</Application>
  <PresentationFormat>全屏显示(16:9)</PresentationFormat>
  <Paragraphs>69</Paragraphs>
  <Slides>14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650TGp_Proper_pride_light</vt:lpstr>
      <vt:lpstr>文档</vt:lpstr>
      <vt:lpstr>§3.1  不等关系与不等式</vt:lpstr>
      <vt:lpstr>目标定位</vt:lpstr>
      <vt:lpstr>知识链接</vt:lpstr>
      <vt:lpstr>新知探究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课堂小结</vt:lpstr>
      <vt:lpstr>作业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User</dc:creator>
  <cp:lastModifiedBy>Sky123.Org</cp:lastModifiedBy>
  <cp:revision>165</cp:revision>
  <dcterms:created xsi:type="dcterms:W3CDTF">2011-09-29T10:22:55Z</dcterms:created>
  <dcterms:modified xsi:type="dcterms:W3CDTF">2014-12-12T00:21:22Z</dcterms:modified>
</cp:coreProperties>
</file>