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1" r:id="rId2"/>
    <p:sldId id="340" r:id="rId3"/>
    <p:sldId id="417" r:id="rId4"/>
    <p:sldId id="419" r:id="rId5"/>
    <p:sldId id="420" r:id="rId6"/>
    <p:sldId id="421" r:id="rId7"/>
    <p:sldId id="422" r:id="rId8"/>
    <p:sldId id="423" r:id="rId9"/>
    <p:sldId id="424" r:id="rId10"/>
    <p:sldId id="425" r:id="rId11"/>
    <p:sldId id="426" r:id="rId12"/>
    <p:sldId id="427" r:id="rId13"/>
    <p:sldId id="428" r:id="rId14"/>
    <p:sldId id="429" r:id="rId15"/>
    <p:sldId id="433" r:id="rId16"/>
    <p:sldId id="327" r:id="rId17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8F8F8"/>
    <a:srgbClr val="FF6600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750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565230" y="1923678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+mj-ea"/>
                <a:ea typeface="+mj-ea"/>
              </a:rPr>
              <a:t>同学们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，</a:t>
            </a:r>
            <a:r>
              <a:rPr lang="zh-CN" altLang="en-US" sz="5400" b="1" i="0" baseline="0" dirty="0" smtClean="0">
                <a:latin typeface="+mj-ea"/>
                <a:ea typeface="+mj-ea"/>
              </a:rPr>
              <a:t>再见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785787" y="693775"/>
            <a:ext cx="7889359" cy="3907465"/>
          </a:xfrm>
          <a:prstGeom prst="rect">
            <a:avLst/>
          </a:prstGeom>
        </p:spPr>
        <p:txBody>
          <a:bodyPr/>
          <a:lstStyle>
            <a:lvl1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  <a:lvl2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00FF"/>
                </a:solidFill>
                <a:latin typeface="Times New Roman" pitchFamily="18" charset="0"/>
                <a:ea typeface="仿宋_GB2312" pitchFamily="49" charset="-122"/>
                <a:cs typeface="Times New Roman" pitchFamily="18" charset="0"/>
              </a:defRPr>
            </a:lvl2pPr>
            <a:lvl3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3pPr>
            <a:lvl4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B05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defRPr>
            </a:lvl4pPr>
            <a:lvl5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2673482"/>
      </p:ext>
    </p:extLst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  <p:sldLayoutId id="2147483675" r:id="rId26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4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663539"/>
            <a:ext cx="3534050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  不等式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内容占位符 1"/>
          <p:cNvSpPr txBox="1">
            <a:spLocks/>
          </p:cNvSpPr>
          <p:nvPr/>
        </p:nvSpPr>
        <p:spPr bwMode="auto">
          <a:xfrm>
            <a:off x="0" y="1707654"/>
            <a:ext cx="81724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>
              <a:lnSpc>
                <a:spcPts val="35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§</a:t>
            </a: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3.3.2   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简单的线性规划问题</a:t>
            </a:r>
            <a:endParaRPr lang="zh-CN" altLang="en-US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07950" y="732641"/>
            <a:ext cx="903605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从图形来看，当直线</a:t>
            </a:r>
            <a:r>
              <a:rPr lang="zh-CN" altLang="zh-CN" sz="2800" i="1" dirty="0">
                <a:latin typeface="Times New Roman" pitchFamily="18" charset="0"/>
                <a:ea typeface="宋体" pitchFamily="2" charset="-122"/>
              </a:rPr>
              <a:t>l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运动到什么位置时，它在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轴上的截距取最大值？ 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4570263" y="1819938"/>
            <a:ext cx="42846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经过点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</p:txBody>
      </p:sp>
      <p:grpSp>
        <p:nvGrpSpPr>
          <p:cNvPr id="12292" name="Group 4"/>
          <p:cNvGrpSpPr>
            <a:grpSpLocks/>
          </p:cNvGrpSpPr>
          <p:nvPr/>
        </p:nvGrpSpPr>
        <p:grpSpPr bwMode="auto">
          <a:xfrm>
            <a:off x="1833412" y="1625840"/>
            <a:ext cx="4897438" cy="3071813"/>
            <a:chOff x="0" y="0"/>
            <a:chExt cx="3085" cy="2580"/>
          </a:xfrm>
        </p:grpSpPr>
        <p:grpSp>
          <p:nvGrpSpPr>
            <p:cNvPr id="12293" name="Group 5"/>
            <p:cNvGrpSpPr>
              <a:grpSpLocks/>
            </p:cNvGrpSpPr>
            <p:nvPr/>
          </p:nvGrpSpPr>
          <p:grpSpPr bwMode="auto">
            <a:xfrm>
              <a:off x="200" y="687"/>
              <a:ext cx="2885" cy="1535"/>
              <a:chOff x="0" y="0"/>
              <a:chExt cx="2885" cy="1535"/>
            </a:xfrm>
          </p:grpSpPr>
          <p:sp>
            <p:nvSpPr>
              <p:cNvPr id="12294" name="Text Box 6"/>
              <p:cNvSpPr txBox="1">
                <a:spLocks noChangeArrowheads="1"/>
              </p:cNvSpPr>
              <p:nvPr/>
            </p:nvSpPr>
            <p:spPr bwMode="auto">
              <a:xfrm>
                <a:off x="1647" y="1148"/>
                <a:ext cx="1238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＋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  <a:r>
                  <a:rPr 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8</a:t>
                </a:r>
              </a:p>
            </p:txBody>
          </p:sp>
          <p:sp>
            <p:nvSpPr>
              <p:cNvPr id="12295" name="Line 7"/>
              <p:cNvSpPr>
                <a:spLocks noChangeShapeType="1"/>
              </p:cNvSpPr>
              <p:nvPr/>
            </p:nvSpPr>
            <p:spPr bwMode="auto">
              <a:xfrm>
                <a:off x="0" y="0"/>
                <a:ext cx="2001" cy="1096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296" name="Group 8"/>
            <p:cNvGrpSpPr>
              <a:grpSpLocks/>
            </p:cNvGrpSpPr>
            <p:nvPr/>
          </p:nvGrpSpPr>
          <p:grpSpPr bwMode="auto">
            <a:xfrm>
              <a:off x="0" y="0"/>
              <a:ext cx="2931" cy="2131"/>
              <a:chOff x="0" y="0"/>
              <a:chExt cx="2931" cy="2131"/>
            </a:xfrm>
          </p:grpSpPr>
          <p:sp>
            <p:nvSpPr>
              <p:cNvPr id="12297" name="Text Box 9"/>
              <p:cNvSpPr txBox="1">
                <a:spLocks noChangeArrowheads="1"/>
              </p:cNvSpPr>
              <p:nvPr/>
            </p:nvSpPr>
            <p:spPr bwMode="auto">
              <a:xfrm>
                <a:off x="2586" y="1315"/>
                <a:ext cx="345" cy="3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</a:p>
            </p:txBody>
          </p:sp>
          <p:sp>
            <p:nvSpPr>
              <p:cNvPr id="12298" name="Text Box 10"/>
              <p:cNvSpPr txBox="1">
                <a:spLocks noChangeArrowheads="1"/>
              </p:cNvSpPr>
              <p:nvPr/>
            </p:nvSpPr>
            <p:spPr bwMode="auto">
              <a:xfrm>
                <a:off x="91" y="1678"/>
                <a:ext cx="418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</a:p>
            </p:txBody>
          </p:sp>
          <p:sp>
            <p:nvSpPr>
              <p:cNvPr id="12299" name="Line 11"/>
              <p:cNvSpPr>
                <a:spLocks noChangeShapeType="1"/>
              </p:cNvSpPr>
              <p:nvPr/>
            </p:nvSpPr>
            <p:spPr bwMode="auto">
              <a:xfrm>
                <a:off x="0" y="1699"/>
                <a:ext cx="2802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00" name="Line 12"/>
              <p:cNvSpPr>
                <a:spLocks noChangeShapeType="1"/>
              </p:cNvSpPr>
              <p:nvPr/>
            </p:nvSpPr>
            <p:spPr bwMode="auto">
              <a:xfrm flipH="1">
                <a:off x="400" y="181"/>
                <a:ext cx="9" cy="195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  <a:headEnd type="arrow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01" name="Text Box 13"/>
              <p:cNvSpPr txBox="1">
                <a:spLocks noChangeArrowheads="1"/>
              </p:cNvSpPr>
              <p:nvPr/>
            </p:nvSpPr>
            <p:spPr bwMode="auto">
              <a:xfrm>
                <a:off x="454" y="0"/>
                <a:ext cx="419" cy="4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</a:p>
            </p:txBody>
          </p:sp>
        </p:grpSp>
        <p:grpSp>
          <p:nvGrpSpPr>
            <p:cNvPr id="12302" name="Group 14"/>
            <p:cNvGrpSpPr>
              <a:grpSpLocks/>
            </p:cNvGrpSpPr>
            <p:nvPr/>
          </p:nvGrpSpPr>
          <p:grpSpPr bwMode="auto">
            <a:xfrm>
              <a:off x="0" y="862"/>
              <a:ext cx="2654" cy="408"/>
              <a:chOff x="0" y="0"/>
              <a:chExt cx="2654" cy="408"/>
            </a:xfrm>
          </p:grpSpPr>
          <p:sp>
            <p:nvSpPr>
              <p:cNvPr id="12303" name="Text Box 15"/>
              <p:cNvSpPr txBox="1">
                <a:spLocks noChangeArrowheads="1"/>
              </p:cNvSpPr>
              <p:nvPr/>
            </p:nvSpPr>
            <p:spPr bwMode="auto">
              <a:xfrm>
                <a:off x="1860" y="0"/>
                <a:ext cx="794" cy="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  <a:r>
                  <a:rPr 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</a:p>
            </p:txBody>
          </p:sp>
          <p:sp>
            <p:nvSpPr>
              <p:cNvPr id="12304" name="Line 16"/>
              <p:cNvSpPr>
                <a:spLocks noChangeShapeType="1"/>
              </p:cNvSpPr>
              <p:nvPr/>
            </p:nvSpPr>
            <p:spPr bwMode="auto">
              <a:xfrm>
                <a:off x="0" y="263"/>
                <a:ext cx="1801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305" name="Group 17"/>
            <p:cNvGrpSpPr>
              <a:grpSpLocks/>
            </p:cNvGrpSpPr>
            <p:nvPr/>
          </p:nvGrpSpPr>
          <p:grpSpPr bwMode="auto">
            <a:xfrm>
              <a:off x="1089" y="317"/>
              <a:ext cx="635" cy="2263"/>
              <a:chOff x="0" y="0"/>
              <a:chExt cx="635" cy="2263"/>
            </a:xfrm>
          </p:grpSpPr>
          <p:sp>
            <p:nvSpPr>
              <p:cNvPr id="12306" name="Line 18"/>
              <p:cNvSpPr>
                <a:spLocks noChangeShapeType="1"/>
              </p:cNvSpPr>
              <p:nvPr/>
            </p:nvSpPr>
            <p:spPr bwMode="auto">
              <a:xfrm>
                <a:off x="273" y="0"/>
                <a:ext cx="0" cy="1755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07" name="Text Box 19"/>
              <p:cNvSpPr txBox="1">
                <a:spLocks noChangeArrowheads="1"/>
              </p:cNvSpPr>
              <p:nvPr/>
            </p:nvSpPr>
            <p:spPr bwMode="auto">
              <a:xfrm>
                <a:off x="0" y="1815"/>
                <a:ext cx="635" cy="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</a:p>
            </p:txBody>
          </p:sp>
        </p:grpSp>
        <p:grpSp>
          <p:nvGrpSpPr>
            <p:cNvPr id="12308" name="Group 20"/>
            <p:cNvGrpSpPr>
              <a:grpSpLocks/>
            </p:cNvGrpSpPr>
            <p:nvPr/>
          </p:nvGrpSpPr>
          <p:grpSpPr bwMode="auto">
            <a:xfrm>
              <a:off x="409" y="979"/>
              <a:ext cx="1041" cy="709"/>
              <a:chOff x="0" y="0"/>
              <a:chExt cx="1041" cy="709"/>
            </a:xfrm>
          </p:grpSpPr>
          <p:sp>
            <p:nvSpPr>
              <p:cNvPr id="12309" name="Rectangle 21"/>
              <p:cNvSpPr>
                <a:spLocks noChangeArrowheads="1"/>
              </p:cNvSpPr>
              <p:nvPr/>
            </p:nvSpPr>
            <p:spPr bwMode="auto">
              <a:xfrm rot="1744629">
                <a:off x="423" y="225"/>
                <a:ext cx="500" cy="3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10" name="AutoShape 22"/>
              <p:cNvSpPr>
                <a:spLocks noChangeArrowheads="1"/>
              </p:cNvSpPr>
              <p:nvPr/>
            </p:nvSpPr>
            <p:spPr bwMode="auto">
              <a:xfrm>
                <a:off x="0" y="155"/>
                <a:ext cx="998" cy="554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11" name="AutoShape 23"/>
              <p:cNvSpPr>
                <a:spLocks noChangeArrowheads="1"/>
              </p:cNvSpPr>
              <p:nvPr/>
            </p:nvSpPr>
            <p:spPr bwMode="auto">
              <a:xfrm rot="2081724">
                <a:off x="849" y="409"/>
                <a:ext cx="192" cy="282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12" name="AutoShape 24"/>
              <p:cNvSpPr>
                <a:spLocks noChangeArrowheads="1"/>
              </p:cNvSpPr>
              <p:nvPr/>
            </p:nvSpPr>
            <p:spPr bwMode="auto">
              <a:xfrm rot="18076901">
                <a:off x="124" y="-84"/>
                <a:ext cx="297" cy="465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2313" name="Line 25"/>
          <p:cNvSpPr>
            <a:spLocks noChangeShapeType="1"/>
          </p:cNvSpPr>
          <p:nvPr/>
        </p:nvSpPr>
        <p:spPr bwMode="auto">
          <a:xfrm>
            <a:off x="1620839" y="2680097"/>
            <a:ext cx="3024187" cy="594122"/>
          </a:xfrm>
          <a:prstGeom prst="line">
            <a:avLst/>
          </a:prstGeom>
          <a:noFill/>
          <a:ln w="38100" cmpd="sng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2314" name="Group 26"/>
          <p:cNvGrpSpPr>
            <a:grpSpLocks/>
          </p:cNvGrpSpPr>
          <p:nvPr/>
        </p:nvGrpSpPr>
        <p:grpSpPr bwMode="auto">
          <a:xfrm>
            <a:off x="3269656" y="2490235"/>
            <a:ext cx="863600" cy="522684"/>
            <a:chOff x="0" y="0"/>
            <a:chExt cx="544" cy="439"/>
          </a:xfrm>
        </p:grpSpPr>
        <p:sp>
          <p:nvSpPr>
            <p:cNvPr id="12315" name="Text Box 27"/>
            <p:cNvSpPr txBox="1">
              <a:spLocks noChangeArrowheads="1"/>
            </p:cNvSpPr>
            <p:nvPr/>
          </p:nvSpPr>
          <p:spPr bwMode="auto">
            <a:xfrm>
              <a:off x="0" y="0"/>
              <a:ext cx="544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  <p:sp>
          <p:nvSpPr>
            <p:cNvPr id="12316" name="Oval 28"/>
            <p:cNvSpPr>
              <a:spLocks noChangeArrowheads="1"/>
            </p:cNvSpPr>
            <p:nvPr/>
          </p:nvSpPr>
          <p:spPr bwMode="auto">
            <a:xfrm>
              <a:off x="45" y="363"/>
              <a:ext cx="45" cy="45"/>
            </a:xfrm>
            <a:prstGeom prst="ellipse">
              <a:avLst/>
            </a:prstGeom>
            <a:solidFill>
              <a:srgbClr val="FF0000"/>
            </a:solidFill>
            <a:ln w="9525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999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6 L 0.03941 -0.0787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000" y="-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  <p:bldP spid="123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0" y="630718"/>
            <a:ext cx="9144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根据上述分析，工厂应采用哪种生产安排才能使利润最大？其最大利润为多少？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0" y="3970735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每天生产甲产品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件，乙产品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件时，工厂可获得最大利润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14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万元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grpSp>
        <p:nvGrpSpPr>
          <p:cNvPr id="13316" name="Group 4"/>
          <p:cNvGrpSpPr>
            <a:grpSpLocks/>
          </p:cNvGrpSpPr>
          <p:nvPr/>
        </p:nvGrpSpPr>
        <p:grpSpPr bwMode="auto">
          <a:xfrm>
            <a:off x="2120817" y="1192410"/>
            <a:ext cx="4897438" cy="2963466"/>
            <a:chOff x="0" y="0"/>
            <a:chExt cx="3085" cy="2489"/>
          </a:xfrm>
        </p:grpSpPr>
        <p:sp>
          <p:nvSpPr>
            <p:cNvPr id="13317" name="Text Box 5"/>
            <p:cNvSpPr txBox="1">
              <a:spLocks noChangeArrowheads="1"/>
            </p:cNvSpPr>
            <p:nvPr/>
          </p:nvSpPr>
          <p:spPr bwMode="auto">
            <a:xfrm>
              <a:off x="725" y="590"/>
              <a:ext cx="1927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altLang="zh-CN" sz="2800" i="1" dirty="0">
                  <a:solidFill>
                    <a:srgbClr val="FF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zh-CN" sz="2800" dirty="0">
                  <a:solidFill>
                    <a:srgbClr val="FF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（</a:t>
              </a:r>
              <a:r>
                <a:rPr lang="zh-CN" altLang="zh-CN" sz="2800" dirty="0">
                  <a:solidFill>
                    <a:srgbClr val="FF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zh-CN" sz="2800" dirty="0">
                  <a:solidFill>
                    <a:srgbClr val="FF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altLang="zh-CN" sz="2800" dirty="0">
                  <a:solidFill>
                    <a:srgbClr val="FF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800" dirty="0">
                  <a:solidFill>
                    <a:srgbClr val="FF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）</a:t>
              </a:r>
            </a:p>
          </p:txBody>
        </p:sp>
        <p:grpSp>
          <p:nvGrpSpPr>
            <p:cNvPr id="13318" name="Group 6"/>
            <p:cNvGrpSpPr>
              <a:grpSpLocks/>
            </p:cNvGrpSpPr>
            <p:nvPr/>
          </p:nvGrpSpPr>
          <p:grpSpPr bwMode="auto">
            <a:xfrm>
              <a:off x="200" y="687"/>
              <a:ext cx="2885" cy="1535"/>
              <a:chOff x="0" y="0"/>
              <a:chExt cx="2885" cy="1535"/>
            </a:xfrm>
          </p:grpSpPr>
          <p:sp>
            <p:nvSpPr>
              <p:cNvPr id="13319" name="Text Box 7"/>
              <p:cNvSpPr txBox="1">
                <a:spLocks noChangeArrowheads="1"/>
              </p:cNvSpPr>
              <p:nvPr/>
            </p:nvSpPr>
            <p:spPr bwMode="auto">
              <a:xfrm>
                <a:off x="1647" y="1148"/>
                <a:ext cx="1238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＋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  <a:r>
                  <a:rPr 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8</a:t>
                </a:r>
              </a:p>
            </p:txBody>
          </p:sp>
          <p:sp>
            <p:nvSpPr>
              <p:cNvPr id="13320" name="Line 8"/>
              <p:cNvSpPr>
                <a:spLocks noChangeShapeType="1"/>
              </p:cNvSpPr>
              <p:nvPr/>
            </p:nvSpPr>
            <p:spPr bwMode="auto">
              <a:xfrm>
                <a:off x="0" y="0"/>
                <a:ext cx="2001" cy="1096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321" name="Group 9"/>
            <p:cNvGrpSpPr>
              <a:grpSpLocks/>
            </p:cNvGrpSpPr>
            <p:nvPr/>
          </p:nvGrpSpPr>
          <p:grpSpPr bwMode="auto">
            <a:xfrm>
              <a:off x="0" y="0"/>
              <a:ext cx="2931" cy="2131"/>
              <a:chOff x="0" y="0"/>
              <a:chExt cx="2931" cy="2131"/>
            </a:xfrm>
          </p:grpSpPr>
          <p:sp>
            <p:nvSpPr>
              <p:cNvPr id="13322" name="Text Box 10"/>
              <p:cNvSpPr txBox="1">
                <a:spLocks noChangeArrowheads="1"/>
              </p:cNvSpPr>
              <p:nvPr/>
            </p:nvSpPr>
            <p:spPr bwMode="auto">
              <a:xfrm>
                <a:off x="2586" y="1315"/>
                <a:ext cx="345" cy="3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</a:p>
            </p:txBody>
          </p:sp>
          <p:sp>
            <p:nvSpPr>
              <p:cNvPr id="13323" name="Text Box 11"/>
              <p:cNvSpPr txBox="1">
                <a:spLocks noChangeArrowheads="1"/>
              </p:cNvSpPr>
              <p:nvPr/>
            </p:nvSpPr>
            <p:spPr bwMode="auto">
              <a:xfrm>
                <a:off x="91" y="1678"/>
                <a:ext cx="418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</a:p>
            </p:txBody>
          </p:sp>
          <p:sp>
            <p:nvSpPr>
              <p:cNvPr id="13324" name="Line 12"/>
              <p:cNvSpPr>
                <a:spLocks noChangeShapeType="1"/>
              </p:cNvSpPr>
              <p:nvPr/>
            </p:nvSpPr>
            <p:spPr bwMode="auto">
              <a:xfrm>
                <a:off x="0" y="1699"/>
                <a:ext cx="2802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5" name="Line 13"/>
              <p:cNvSpPr>
                <a:spLocks noChangeShapeType="1"/>
              </p:cNvSpPr>
              <p:nvPr/>
            </p:nvSpPr>
            <p:spPr bwMode="auto">
              <a:xfrm flipH="1">
                <a:off x="400" y="181"/>
                <a:ext cx="9" cy="195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  <a:headEnd type="arrow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6" name="Text Box 14"/>
              <p:cNvSpPr txBox="1">
                <a:spLocks noChangeArrowheads="1"/>
              </p:cNvSpPr>
              <p:nvPr/>
            </p:nvSpPr>
            <p:spPr bwMode="auto">
              <a:xfrm>
                <a:off x="454" y="0"/>
                <a:ext cx="419" cy="4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</a:p>
            </p:txBody>
          </p:sp>
        </p:grpSp>
        <p:grpSp>
          <p:nvGrpSpPr>
            <p:cNvPr id="13327" name="Group 15"/>
            <p:cNvGrpSpPr>
              <a:grpSpLocks/>
            </p:cNvGrpSpPr>
            <p:nvPr/>
          </p:nvGrpSpPr>
          <p:grpSpPr bwMode="auto">
            <a:xfrm>
              <a:off x="0" y="862"/>
              <a:ext cx="2654" cy="408"/>
              <a:chOff x="0" y="0"/>
              <a:chExt cx="2654" cy="408"/>
            </a:xfrm>
          </p:grpSpPr>
          <p:sp>
            <p:nvSpPr>
              <p:cNvPr id="13328" name="Text Box 16"/>
              <p:cNvSpPr txBox="1">
                <a:spLocks noChangeArrowheads="1"/>
              </p:cNvSpPr>
              <p:nvPr/>
            </p:nvSpPr>
            <p:spPr bwMode="auto">
              <a:xfrm>
                <a:off x="1860" y="0"/>
                <a:ext cx="794" cy="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  <a:r>
                  <a:rPr 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</a:p>
            </p:txBody>
          </p:sp>
          <p:sp>
            <p:nvSpPr>
              <p:cNvPr id="13329" name="Line 17"/>
              <p:cNvSpPr>
                <a:spLocks noChangeShapeType="1"/>
              </p:cNvSpPr>
              <p:nvPr/>
            </p:nvSpPr>
            <p:spPr bwMode="auto">
              <a:xfrm>
                <a:off x="0" y="263"/>
                <a:ext cx="1801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330" name="Line 18"/>
            <p:cNvSpPr>
              <a:spLocks noChangeShapeType="1"/>
            </p:cNvSpPr>
            <p:nvPr/>
          </p:nvSpPr>
          <p:spPr bwMode="auto">
            <a:xfrm>
              <a:off x="1362" y="317"/>
              <a:ext cx="0" cy="1755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31" name="Text Box 19"/>
            <p:cNvSpPr txBox="1">
              <a:spLocks noChangeArrowheads="1"/>
            </p:cNvSpPr>
            <p:nvPr/>
          </p:nvSpPr>
          <p:spPr bwMode="auto">
            <a:xfrm>
              <a:off x="1088" y="2041"/>
              <a:ext cx="635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</a:p>
          </p:txBody>
        </p:sp>
        <p:grpSp>
          <p:nvGrpSpPr>
            <p:cNvPr id="13332" name="Group 20"/>
            <p:cNvGrpSpPr>
              <a:grpSpLocks/>
            </p:cNvGrpSpPr>
            <p:nvPr/>
          </p:nvGrpSpPr>
          <p:grpSpPr bwMode="auto">
            <a:xfrm>
              <a:off x="409" y="979"/>
              <a:ext cx="1041" cy="709"/>
              <a:chOff x="0" y="0"/>
              <a:chExt cx="1041" cy="709"/>
            </a:xfrm>
          </p:grpSpPr>
          <p:sp>
            <p:nvSpPr>
              <p:cNvPr id="13333" name="Rectangle 21"/>
              <p:cNvSpPr>
                <a:spLocks noChangeArrowheads="1"/>
              </p:cNvSpPr>
              <p:nvPr/>
            </p:nvSpPr>
            <p:spPr bwMode="auto">
              <a:xfrm rot="1744629">
                <a:off x="423" y="225"/>
                <a:ext cx="500" cy="3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34" name="AutoShape 22"/>
              <p:cNvSpPr>
                <a:spLocks noChangeArrowheads="1"/>
              </p:cNvSpPr>
              <p:nvPr/>
            </p:nvSpPr>
            <p:spPr bwMode="auto">
              <a:xfrm>
                <a:off x="0" y="155"/>
                <a:ext cx="998" cy="554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35" name="AutoShape 23"/>
              <p:cNvSpPr>
                <a:spLocks noChangeArrowheads="1"/>
              </p:cNvSpPr>
              <p:nvPr/>
            </p:nvSpPr>
            <p:spPr bwMode="auto">
              <a:xfrm rot="2081724">
                <a:off x="849" y="409"/>
                <a:ext cx="192" cy="282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36" name="AutoShape 24"/>
              <p:cNvSpPr>
                <a:spLocks noChangeArrowheads="1"/>
              </p:cNvSpPr>
              <p:nvPr/>
            </p:nvSpPr>
            <p:spPr bwMode="auto">
              <a:xfrm rot="18076901">
                <a:off x="124" y="-84"/>
                <a:ext cx="297" cy="465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337" name="Line 25"/>
            <p:cNvSpPr>
              <a:spLocks noChangeShapeType="1"/>
            </p:cNvSpPr>
            <p:nvPr/>
          </p:nvSpPr>
          <p:spPr bwMode="auto">
            <a:xfrm>
              <a:off x="181" y="907"/>
              <a:ext cx="1905" cy="499"/>
            </a:xfrm>
            <a:prstGeom prst="line">
              <a:avLst/>
            </a:prstGeom>
            <a:noFill/>
            <a:ln w="38100" cmpd="sng">
              <a:solidFill>
                <a:srgbClr val="FFFF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38" name="Oval 26"/>
            <p:cNvSpPr>
              <a:spLocks noChangeArrowheads="1"/>
            </p:cNvSpPr>
            <p:nvPr/>
          </p:nvSpPr>
          <p:spPr bwMode="auto">
            <a:xfrm>
              <a:off x="952" y="1070"/>
              <a:ext cx="68" cy="68"/>
            </a:xfrm>
            <a:prstGeom prst="ellipse">
              <a:avLst/>
            </a:prstGeom>
            <a:solidFill>
              <a:srgbClr val="FF0000"/>
            </a:solidFill>
            <a:ln w="9525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65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-26161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-26161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434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3391087"/>
              </p:ext>
            </p:extLst>
          </p:nvPr>
        </p:nvGraphicFramePr>
        <p:xfrm>
          <a:off x="3419475" y="1"/>
          <a:ext cx="723900" cy="392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8" r:id="rId3" imgW="723903" imgH="520791" progId="Equation.DSMT4">
                  <p:embed/>
                </p:oleObj>
              </mc:Choice>
              <mc:Fallback>
                <p:oleObj r:id="rId3" imgW="723903" imgH="52079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1"/>
                        <a:ext cx="723900" cy="3929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-26161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0" y="-8335"/>
            <a:ext cx="9144000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探究（二）：线性规划的有关概念</a:t>
            </a: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0" y="-26161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0" y="-26161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0" y="957957"/>
            <a:ext cx="78486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）线性约束条件：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0" y="3507854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上述关于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的一次解析式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是关于变量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的二元一次函数，是求最值的目标，称为线性目标函数．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0" y="1481177"/>
            <a:ext cx="9144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在上述问题中，不等式组是一组对变量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的约束条件，这组约束条件都是关于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的一次不等式，称为线性约束条件．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-4698" y="2857912"/>
            <a:ext cx="81565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）线性目标函数：</a:t>
            </a:r>
          </a:p>
        </p:txBody>
      </p:sp>
    </p:spTree>
    <p:extLst>
      <p:ext uri="{BB962C8B-B14F-4D97-AF65-F5344CB8AC3E}">
        <p14:creationId xmlns:p14="http://schemas.microsoft.com/office/powerpoint/2010/main" val="360333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 autoUpdateAnimBg="0"/>
      <p:bldP spid="14346" grpId="0" autoUpdateAnimBg="0"/>
      <p:bldP spid="14347" grpId="0" autoUpdateAnimBg="0"/>
      <p:bldP spid="1434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188" y="4011910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    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满足线性约束条件的解（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x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，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）叫做可行解．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53014" y="780554"/>
            <a:ext cx="62642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3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）线性规划问题：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188" y="1758364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   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在线性约束条件下，求线性目标函数的最大值或最小值问题，统称为线性规划问题．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239859" y="3326730"/>
            <a:ext cx="50593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4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）可行解：</a:t>
            </a:r>
          </a:p>
        </p:txBody>
      </p:sp>
    </p:spTree>
    <p:extLst>
      <p:ext uri="{BB962C8B-B14F-4D97-AF65-F5344CB8AC3E}">
        <p14:creationId xmlns:p14="http://schemas.microsoft.com/office/powerpoint/2010/main" val="1267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  <p:bldP spid="15363" grpId="0" autoUpdateAnimBg="0"/>
      <p:bldP spid="1536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0" y="3426554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   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使目标函数取得最大或最小值的可行解叫做最优解．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0" y="1822053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  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由所有可行解组成的集合叫做可行域．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1223" y="896363"/>
            <a:ext cx="25186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5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）可行域：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" y="2680098"/>
            <a:ext cx="25186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（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6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）最优解：</a:t>
            </a:r>
          </a:p>
        </p:txBody>
      </p:sp>
    </p:spTree>
    <p:extLst>
      <p:ext uri="{BB962C8B-B14F-4D97-AF65-F5344CB8AC3E}">
        <p14:creationId xmlns:p14="http://schemas.microsoft.com/office/powerpoint/2010/main" val="376856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88" grpId="0" autoUpdateAnimBg="0"/>
      <p:bldP spid="1638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0" y="51470"/>
            <a:ext cx="1691679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小结作业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0" y="867365"/>
            <a:ext cx="9144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在线性约束条件下求目标函数的最大值或最小值，是一种数形结合的数学思想，它将目标函数的最值问题转化为动直线在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轴上的截距的最值问题来解决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-26161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-26161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2163694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0" y="2152978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0" y="2680098"/>
            <a:ext cx="9144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对于直线</a:t>
            </a:r>
            <a:r>
              <a:rPr lang="zh-CN" altLang="zh-CN" sz="2800" i="1" dirty="0">
                <a:latin typeface="Times New Roman" pitchFamily="18" charset="0"/>
                <a:ea typeface="宋体" panose="02010600030101010101" pitchFamily="2" charset="-122"/>
              </a:rPr>
              <a:t>l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Ax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By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，若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，则当直线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在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轴上的截距最大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小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时，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取最大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小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值；若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，则当直线</a:t>
            </a:r>
            <a:r>
              <a:rPr lang="zh-CN" altLang="zh-CN" sz="2800" i="1" dirty="0">
                <a:latin typeface="Times New Roman" pitchFamily="18" charset="0"/>
                <a:ea typeface="宋体" panose="02010600030101010101" pitchFamily="2" charset="-122"/>
              </a:rPr>
              <a:t>l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在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轴上的截距最大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小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时，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取最小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大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值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1721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214314" y="987574"/>
            <a:ext cx="8750174" cy="38164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dirty="0" smtClean="0"/>
              <a:t>【</a:t>
            </a:r>
            <a:r>
              <a:rPr lang="zh-CN" altLang="en-US" dirty="0" smtClean="0"/>
              <a:t>学习目标</a:t>
            </a:r>
            <a:r>
              <a:rPr lang="en-US" altLang="zh-CN" dirty="0" smtClean="0"/>
              <a:t>】</a:t>
            </a:r>
          </a:p>
          <a:p>
            <a:pPr lvl="0"/>
            <a:r>
              <a:rPr lang="en-US" altLang="zh-CN" dirty="0"/>
              <a:t>1</a:t>
            </a:r>
            <a:r>
              <a:rPr lang="zh-CN" altLang="en-US" dirty="0" smtClean="0"/>
              <a:t>．</a:t>
            </a:r>
            <a:r>
              <a:rPr lang="zh-CN" altLang="zh-CN" dirty="0"/>
              <a:t>巩固二元一次不等式和二元一次不等式组所表示的平面区域；</a:t>
            </a:r>
          </a:p>
          <a:p>
            <a:pPr lvl="0"/>
            <a:r>
              <a:rPr lang="en-US" altLang="zh-CN" dirty="0" smtClean="0"/>
              <a:t>2</a:t>
            </a:r>
            <a:r>
              <a:rPr lang="zh-CN" altLang="en-US" dirty="0" smtClean="0"/>
              <a:t>．</a:t>
            </a:r>
            <a:r>
              <a:rPr lang="zh-CN" altLang="zh-CN" dirty="0"/>
              <a:t>能根据实际问题中的已知条件，找出约束条件</a:t>
            </a:r>
            <a:r>
              <a:rPr lang="en-US" altLang="zh-CN" dirty="0" smtClean="0"/>
              <a:t>.</a:t>
            </a:r>
            <a:endParaRPr lang="zh-CN" altLang="en-US" dirty="0"/>
          </a:p>
          <a:p>
            <a:pPr>
              <a:spcBef>
                <a:spcPct val="0"/>
              </a:spcBef>
            </a:pPr>
            <a:r>
              <a:rPr lang="en-US" altLang="zh-CN" dirty="0" smtClean="0"/>
              <a:t>【</a:t>
            </a:r>
            <a:r>
              <a:rPr lang="zh-CN" altLang="en-US" dirty="0" smtClean="0"/>
              <a:t>重、难点</a:t>
            </a:r>
            <a:r>
              <a:rPr lang="en-US" altLang="zh-CN" dirty="0" smtClean="0"/>
              <a:t>】</a:t>
            </a:r>
          </a:p>
          <a:p>
            <a:pPr>
              <a:spcBef>
                <a:spcPct val="0"/>
              </a:spcBef>
            </a:pPr>
            <a:r>
              <a:rPr lang="zh-CN" altLang="en-US" dirty="0" smtClean="0"/>
              <a:t>重点：</a:t>
            </a:r>
            <a:r>
              <a:rPr lang="zh-CN" altLang="zh-CN" dirty="0"/>
              <a:t>用图解法解决简单的线性规划问题</a:t>
            </a:r>
            <a:endParaRPr lang="en-US" altLang="zh-CN" dirty="0" smtClean="0"/>
          </a:p>
          <a:p>
            <a:pPr>
              <a:spcBef>
                <a:spcPct val="0"/>
              </a:spcBef>
            </a:pPr>
            <a:r>
              <a:rPr lang="zh-CN" altLang="en-US" dirty="0" smtClean="0"/>
              <a:t>难点：</a:t>
            </a:r>
            <a:r>
              <a:rPr lang="zh-CN" altLang="zh-CN" dirty="0"/>
              <a:t>准确求得线性规划问题的最优解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1520" y="83305"/>
            <a:ext cx="1656184" cy="481013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7773345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84730" y="714058"/>
            <a:ext cx="8707749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“</a:t>
            </a:r>
            <a:r>
              <a:rPr 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直线定界，特殊点定域”</a:t>
            </a:r>
            <a:r>
              <a:rPr lang="zh-CN" sz="2800" b="1" dirty="0">
                <a:latin typeface="宋体" pitchFamily="2" charset="-122"/>
                <a:ea typeface="宋体" pitchFamily="2" charset="-122"/>
              </a:rPr>
              <a:t>是画二元一次不等式表示的平面区域的操作要点，怎样画二元一次不等式组表示的平面区域？</a:t>
            </a: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2312075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0" y="2240638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222992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384" y="51470"/>
            <a:ext cx="1763304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ea typeface="宋体" pitchFamily="2" charset="-122"/>
              </a:rPr>
              <a:t>问题提出 </a:t>
            </a: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184730" y="2355726"/>
            <a:ext cx="8707749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sz="2800" b="1" dirty="0">
                <a:latin typeface="宋体" pitchFamily="2" charset="-122"/>
                <a:ea typeface="宋体" pitchFamily="2" charset="-122"/>
              </a:rPr>
              <a:t>在现实生产、生活中，经常会遇到资源利用、人力调配、生产安排等问题，如何利用数学知识、方法解决这些问题，是我们需要研究的课题</a:t>
            </a:r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.</a:t>
            </a: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2032000" y="2508648"/>
            <a:ext cx="508000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sz="500">
                <a:solidFill>
                  <a:srgbClr val="FFFFFF"/>
                </a:solidFill>
                <a:latin typeface="宋体" pitchFamily="2" charset="-122"/>
                <a:sym typeface="宋体" pitchFamily="2" charset="-122"/>
              </a:rPr>
              <a:t>学科网</a:t>
            </a:r>
            <a:endParaRPr lang="zh-CN"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335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utoUpdateAnimBg="0"/>
      <p:bldP spid="410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3419475" y="1"/>
          <a:ext cx="723900" cy="392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7" r:id="rId3" imgW="723903" imgH="520791" progId="Equation.DSMT4">
                  <p:embed/>
                </p:oleObj>
              </mc:Choice>
              <mc:Fallback>
                <p:oleObj r:id="rId3" imgW="723903" imgH="52079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1"/>
                        <a:ext cx="723900" cy="3929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0" y="12996"/>
            <a:ext cx="9144000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latin typeface="+mj-ea"/>
                <a:ea typeface="+mj-ea"/>
              </a:rPr>
              <a:t>探究（一）：线性规划的实例分析</a:t>
            </a: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124718" y="1475948"/>
            <a:ext cx="8767762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【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背景材料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】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某工厂用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A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、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B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两种配件生产甲、乙两种产品，每生产一件甲产品使用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4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个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A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配件耗时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1h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；每生产一件乙产品使用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4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个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B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配件耗时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2h.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该厂每天最多可从配件厂获得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16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个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A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配件和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12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个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B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配件，每天工作时间按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8h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计算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92605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79388" y="681539"/>
            <a:ext cx="860425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1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设每天分别生产甲、乙两种产品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x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、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件，则该厂所有可能的日生产安排应满足的基本条件是什么？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195845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7172" name="Group 4"/>
          <p:cNvGrpSpPr>
            <a:grpSpLocks noChangeAspect="1"/>
          </p:cNvGrpSpPr>
          <p:nvPr/>
        </p:nvGrpSpPr>
        <p:grpSpPr bwMode="auto">
          <a:xfrm>
            <a:off x="755651" y="1707356"/>
            <a:ext cx="5953125" cy="3024188"/>
            <a:chOff x="0" y="0"/>
            <a:chExt cx="3750" cy="2540"/>
          </a:xfrm>
        </p:grpSpPr>
        <p:graphicFrame>
          <p:nvGraphicFramePr>
            <p:cNvPr id="7173" name="Object 5"/>
            <p:cNvGraphicFramePr>
              <a:graphicFrameLocks noChangeAspect="1"/>
            </p:cNvGraphicFramePr>
            <p:nvPr/>
          </p:nvGraphicFramePr>
          <p:xfrm>
            <a:off x="0" y="0"/>
            <a:ext cx="1609" cy="25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08" r:id="rId3" imgW="724217" imgH="1143317" progId="Equation.DSMT4">
                    <p:embed/>
                  </p:oleObj>
                </mc:Choice>
                <mc:Fallback>
                  <p:oleObj r:id="rId3" imgW="724217" imgH="1143317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1609" cy="25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 cmpd="sng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174" name="Object 6"/>
            <p:cNvGraphicFramePr>
              <a:graphicFrameLocks noChangeAspect="1"/>
            </p:cNvGraphicFramePr>
            <p:nvPr/>
          </p:nvGraphicFramePr>
          <p:xfrm>
            <a:off x="1746" y="408"/>
            <a:ext cx="2004" cy="16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09" r:id="rId5" imgW="876237" imgH="711208" progId="Equation.DSMT4">
                    <p:embed/>
                  </p:oleObj>
                </mc:Choice>
                <mc:Fallback>
                  <p:oleObj r:id="rId5" imgW="876237" imgH="711208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46" y="408"/>
                          <a:ext cx="2004" cy="163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 cmpd="sng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12679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0" y="906274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上述不等式组表示的平面区域是什么图形？ </a:t>
            </a:r>
          </a:p>
        </p:txBody>
      </p:sp>
      <p:grpSp>
        <p:nvGrpSpPr>
          <p:cNvPr id="8195" name="Group 3"/>
          <p:cNvGrpSpPr>
            <a:grpSpLocks/>
          </p:cNvGrpSpPr>
          <p:nvPr/>
        </p:nvGrpSpPr>
        <p:grpSpPr bwMode="auto">
          <a:xfrm>
            <a:off x="4313239" y="2309813"/>
            <a:ext cx="4579937" cy="1827610"/>
            <a:chOff x="0" y="0"/>
            <a:chExt cx="2885" cy="1535"/>
          </a:xfrm>
        </p:grpSpPr>
        <p:sp>
          <p:nvSpPr>
            <p:cNvPr id="8196" name="Text Box 4"/>
            <p:cNvSpPr txBox="1">
              <a:spLocks noChangeArrowheads="1"/>
            </p:cNvSpPr>
            <p:nvPr/>
          </p:nvSpPr>
          <p:spPr bwMode="auto">
            <a:xfrm>
              <a:off x="1647" y="1148"/>
              <a:ext cx="1238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8</a:t>
              </a:r>
            </a:p>
          </p:txBody>
        </p:sp>
        <p:sp>
          <p:nvSpPr>
            <p:cNvPr id="8197" name="Line 5"/>
            <p:cNvSpPr>
              <a:spLocks noChangeShapeType="1"/>
            </p:cNvSpPr>
            <p:nvPr/>
          </p:nvSpPr>
          <p:spPr bwMode="auto">
            <a:xfrm>
              <a:off x="0" y="0"/>
              <a:ext cx="2001" cy="1096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198" name="Group 6"/>
          <p:cNvGrpSpPr>
            <a:grpSpLocks/>
          </p:cNvGrpSpPr>
          <p:nvPr/>
        </p:nvGrpSpPr>
        <p:grpSpPr bwMode="auto">
          <a:xfrm>
            <a:off x="3995738" y="1491853"/>
            <a:ext cx="4652962" cy="2537222"/>
            <a:chOff x="0" y="0"/>
            <a:chExt cx="2931" cy="2131"/>
          </a:xfrm>
        </p:grpSpPr>
        <p:sp>
          <p:nvSpPr>
            <p:cNvPr id="8199" name="Text Box 7"/>
            <p:cNvSpPr txBox="1">
              <a:spLocks noChangeArrowheads="1"/>
            </p:cNvSpPr>
            <p:nvPr/>
          </p:nvSpPr>
          <p:spPr bwMode="auto">
            <a:xfrm>
              <a:off x="2586" y="1315"/>
              <a:ext cx="345" cy="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</a:p>
          </p:txBody>
        </p:sp>
        <p:sp>
          <p:nvSpPr>
            <p:cNvPr id="8200" name="Text Box 8"/>
            <p:cNvSpPr txBox="1">
              <a:spLocks noChangeArrowheads="1"/>
            </p:cNvSpPr>
            <p:nvPr/>
          </p:nvSpPr>
          <p:spPr bwMode="auto">
            <a:xfrm>
              <a:off x="91" y="1678"/>
              <a:ext cx="418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O</a:t>
              </a:r>
            </a:p>
          </p:txBody>
        </p:sp>
        <p:sp>
          <p:nvSpPr>
            <p:cNvPr id="8201" name="Line 9"/>
            <p:cNvSpPr>
              <a:spLocks noChangeShapeType="1"/>
            </p:cNvSpPr>
            <p:nvPr/>
          </p:nvSpPr>
          <p:spPr bwMode="auto">
            <a:xfrm>
              <a:off x="0" y="1699"/>
              <a:ext cx="2802" cy="0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02" name="Line 10"/>
            <p:cNvSpPr>
              <a:spLocks noChangeShapeType="1"/>
            </p:cNvSpPr>
            <p:nvPr/>
          </p:nvSpPr>
          <p:spPr bwMode="auto">
            <a:xfrm flipH="1">
              <a:off x="400" y="181"/>
              <a:ext cx="9" cy="1950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03" name="Text Box 11"/>
            <p:cNvSpPr txBox="1">
              <a:spLocks noChangeArrowheads="1"/>
            </p:cNvSpPr>
            <p:nvPr/>
          </p:nvSpPr>
          <p:spPr bwMode="auto">
            <a:xfrm>
              <a:off x="454" y="0"/>
              <a:ext cx="419" cy="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</a:p>
          </p:txBody>
        </p:sp>
      </p:grpSp>
      <p:grpSp>
        <p:nvGrpSpPr>
          <p:cNvPr id="8204" name="Group 12"/>
          <p:cNvGrpSpPr>
            <a:grpSpLocks/>
          </p:cNvGrpSpPr>
          <p:nvPr/>
        </p:nvGrpSpPr>
        <p:grpSpPr bwMode="auto">
          <a:xfrm>
            <a:off x="3995739" y="2518172"/>
            <a:ext cx="4213225" cy="485775"/>
            <a:chOff x="0" y="0"/>
            <a:chExt cx="2654" cy="408"/>
          </a:xfrm>
        </p:grpSpPr>
        <p:sp>
          <p:nvSpPr>
            <p:cNvPr id="8205" name="Text Box 13"/>
            <p:cNvSpPr txBox="1">
              <a:spLocks noChangeArrowheads="1"/>
            </p:cNvSpPr>
            <p:nvPr/>
          </p:nvSpPr>
          <p:spPr bwMode="auto">
            <a:xfrm>
              <a:off x="1860" y="0"/>
              <a:ext cx="794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8206" name="Line 14"/>
            <p:cNvSpPr>
              <a:spLocks noChangeShapeType="1"/>
            </p:cNvSpPr>
            <p:nvPr/>
          </p:nvSpPr>
          <p:spPr bwMode="auto">
            <a:xfrm>
              <a:off x="0" y="263"/>
              <a:ext cx="1801" cy="0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207" name="Group 15"/>
          <p:cNvGrpSpPr>
            <a:grpSpLocks/>
          </p:cNvGrpSpPr>
          <p:nvPr/>
        </p:nvGrpSpPr>
        <p:grpSpPr bwMode="auto">
          <a:xfrm>
            <a:off x="5724526" y="1869282"/>
            <a:ext cx="1008063" cy="2694385"/>
            <a:chOff x="0" y="0"/>
            <a:chExt cx="635" cy="2263"/>
          </a:xfrm>
        </p:grpSpPr>
        <p:sp>
          <p:nvSpPr>
            <p:cNvPr id="8208" name="Line 16"/>
            <p:cNvSpPr>
              <a:spLocks noChangeShapeType="1"/>
            </p:cNvSpPr>
            <p:nvPr/>
          </p:nvSpPr>
          <p:spPr bwMode="auto">
            <a:xfrm>
              <a:off x="273" y="0"/>
              <a:ext cx="0" cy="1755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09" name="Text Box 17"/>
            <p:cNvSpPr txBox="1">
              <a:spLocks noChangeArrowheads="1"/>
            </p:cNvSpPr>
            <p:nvPr/>
          </p:nvSpPr>
          <p:spPr bwMode="auto">
            <a:xfrm>
              <a:off x="0" y="1815"/>
              <a:ext cx="635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8210" name="Group 18"/>
          <p:cNvGrpSpPr>
            <a:grpSpLocks/>
          </p:cNvGrpSpPr>
          <p:nvPr/>
        </p:nvGrpSpPr>
        <p:grpSpPr bwMode="auto">
          <a:xfrm>
            <a:off x="4645025" y="2657475"/>
            <a:ext cx="1652588" cy="844154"/>
            <a:chOff x="0" y="0"/>
            <a:chExt cx="1041" cy="709"/>
          </a:xfrm>
        </p:grpSpPr>
        <p:sp>
          <p:nvSpPr>
            <p:cNvPr id="8211" name="Rectangle 19"/>
            <p:cNvSpPr>
              <a:spLocks noChangeArrowheads="1"/>
            </p:cNvSpPr>
            <p:nvPr/>
          </p:nvSpPr>
          <p:spPr bwMode="auto">
            <a:xfrm rot="1744629">
              <a:off x="423" y="225"/>
              <a:ext cx="500" cy="31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12" name="AutoShape 20"/>
            <p:cNvSpPr>
              <a:spLocks noChangeArrowheads="1"/>
            </p:cNvSpPr>
            <p:nvPr/>
          </p:nvSpPr>
          <p:spPr bwMode="auto">
            <a:xfrm>
              <a:off x="0" y="155"/>
              <a:ext cx="998" cy="554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13" name="AutoShape 21"/>
            <p:cNvSpPr>
              <a:spLocks noChangeArrowheads="1"/>
            </p:cNvSpPr>
            <p:nvPr/>
          </p:nvSpPr>
          <p:spPr bwMode="auto">
            <a:xfrm rot="2081724">
              <a:off x="849" y="409"/>
              <a:ext cx="192" cy="282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14" name="AutoShape 22"/>
            <p:cNvSpPr>
              <a:spLocks noChangeArrowheads="1"/>
            </p:cNvSpPr>
            <p:nvPr/>
          </p:nvSpPr>
          <p:spPr bwMode="auto">
            <a:xfrm rot="18076901">
              <a:off x="124" y="-84"/>
              <a:ext cx="297" cy="46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8215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0036269"/>
              </p:ext>
            </p:extLst>
          </p:nvPr>
        </p:nvGraphicFramePr>
        <p:xfrm>
          <a:off x="755650" y="1707356"/>
          <a:ext cx="2628900" cy="1944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5" r:id="rId3" imgW="723903" imgH="711208" progId="Equation.DSMT4">
                  <p:embed/>
                </p:oleObj>
              </mc:Choice>
              <mc:Fallback>
                <p:oleObj r:id="rId3" imgW="723903" imgH="711208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707356"/>
                        <a:ext cx="2628900" cy="19442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784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07950" y="690250"/>
            <a:ext cx="90360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图中阴影区域内任意一点的坐标都代表一种生产安排吗？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0" y="4030267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4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阴影区域内的整点（坐标为整数的点）代表所有可能的日生产安排</a:t>
            </a:r>
            <a:r>
              <a:rPr lang="zh-CN" altLang="zh-CN" sz="2400" dirty="0">
                <a:solidFill>
                  <a:srgbClr val="0070C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grpSp>
        <p:nvGrpSpPr>
          <p:cNvPr id="9220" name="Group 4"/>
          <p:cNvGrpSpPr>
            <a:grpSpLocks/>
          </p:cNvGrpSpPr>
          <p:nvPr/>
        </p:nvGrpSpPr>
        <p:grpSpPr bwMode="auto">
          <a:xfrm>
            <a:off x="4246564" y="951310"/>
            <a:ext cx="4897437" cy="3071813"/>
            <a:chOff x="0" y="0"/>
            <a:chExt cx="3085" cy="2580"/>
          </a:xfrm>
        </p:grpSpPr>
        <p:grpSp>
          <p:nvGrpSpPr>
            <p:cNvPr id="9221" name="Group 5"/>
            <p:cNvGrpSpPr>
              <a:grpSpLocks/>
            </p:cNvGrpSpPr>
            <p:nvPr/>
          </p:nvGrpSpPr>
          <p:grpSpPr bwMode="auto">
            <a:xfrm>
              <a:off x="200" y="687"/>
              <a:ext cx="2885" cy="1535"/>
              <a:chOff x="0" y="0"/>
              <a:chExt cx="2885" cy="1535"/>
            </a:xfrm>
          </p:grpSpPr>
          <p:sp>
            <p:nvSpPr>
              <p:cNvPr id="9222" name="Text Box 6"/>
              <p:cNvSpPr txBox="1">
                <a:spLocks noChangeArrowheads="1"/>
              </p:cNvSpPr>
              <p:nvPr/>
            </p:nvSpPr>
            <p:spPr bwMode="auto">
              <a:xfrm>
                <a:off x="1647" y="1148"/>
                <a:ext cx="1238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＋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  <a:r>
                  <a:rPr 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8</a:t>
                </a:r>
              </a:p>
            </p:txBody>
          </p:sp>
          <p:sp>
            <p:nvSpPr>
              <p:cNvPr id="9223" name="Line 7"/>
              <p:cNvSpPr>
                <a:spLocks noChangeShapeType="1"/>
              </p:cNvSpPr>
              <p:nvPr/>
            </p:nvSpPr>
            <p:spPr bwMode="auto">
              <a:xfrm>
                <a:off x="0" y="0"/>
                <a:ext cx="2001" cy="1096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224" name="Group 8"/>
            <p:cNvGrpSpPr>
              <a:grpSpLocks/>
            </p:cNvGrpSpPr>
            <p:nvPr/>
          </p:nvGrpSpPr>
          <p:grpSpPr bwMode="auto">
            <a:xfrm>
              <a:off x="0" y="0"/>
              <a:ext cx="2931" cy="2131"/>
              <a:chOff x="0" y="0"/>
              <a:chExt cx="2931" cy="2131"/>
            </a:xfrm>
          </p:grpSpPr>
          <p:sp>
            <p:nvSpPr>
              <p:cNvPr id="9225" name="Text Box 9"/>
              <p:cNvSpPr txBox="1">
                <a:spLocks noChangeArrowheads="1"/>
              </p:cNvSpPr>
              <p:nvPr/>
            </p:nvSpPr>
            <p:spPr bwMode="auto">
              <a:xfrm>
                <a:off x="2586" y="1315"/>
                <a:ext cx="345" cy="3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</a:p>
            </p:txBody>
          </p:sp>
          <p:sp>
            <p:nvSpPr>
              <p:cNvPr id="9226" name="Text Box 10"/>
              <p:cNvSpPr txBox="1">
                <a:spLocks noChangeArrowheads="1"/>
              </p:cNvSpPr>
              <p:nvPr/>
            </p:nvSpPr>
            <p:spPr bwMode="auto">
              <a:xfrm>
                <a:off x="91" y="1678"/>
                <a:ext cx="418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</a:p>
            </p:txBody>
          </p:sp>
          <p:sp>
            <p:nvSpPr>
              <p:cNvPr id="9227" name="Line 11"/>
              <p:cNvSpPr>
                <a:spLocks noChangeShapeType="1"/>
              </p:cNvSpPr>
              <p:nvPr/>
            </p:nvSpPr>
            <p:spPr bwMode="auto">
              <a:xfrm>
                <a:off x="0" y="1699"/>
                <a:ext cx="2802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8" name="Line 12"/>
              <p:cNvSpPr>
                <a:spLocks noChangeShapeType="1"/>
              </p:cNvSpPr>
              <p:nvPr/>
            </p:nvSpPr>
            <p:spPr bwMode="auto">
              <a:xfrm flipH="1">
                <a:off x="400" y="181"/>
                <a:ext cx="9" cy="195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  <a:headEnd type="arrow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29" name="Text Box 13"/>
              <p:cNvSpPr txBox="1">
                <a:spLocks noChangeArrowheads="1"/>
              </p:cNvSpPr>
              <p:nvPr/>
            </p:nvSpPr>
            <p:spPr bwMode="auto">
              <a:xfrm>
                <a:off x="454" y="0"/>
                <a:ext cx="419" cy="4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</a:p>
            </p:txBody>
          </p:sp>
        </p:grpSp>
        <p:grpSp>
          <p:nvGrpSpPr>
            <p:cNvPr id="9230" name="Group 14"/>
            <p:cNvGrpSpPr>
              <a:grpSpLocks/>
            </p:cNvGrpSpPr>
            <p:nvPr/>
          </p:nvGrpSpPr>
          <p:grpSpPr bwMode="auto">
            <a:xfrm>
              <a:off x="0" y="862"/>
              <a:ext cx="2654" cy="408"/>
              <a:chOff x="0" y="0"/>
              <a:chExt cx="2654" cy="408"/>
            </a:xfrm>
          </p:grpSpPr>
          <p:sp>
            <p:nvSpPr>
              <p:cNvPr id="9231" name="Text Box 15"/>
              <p:cNvSpPr txBox="1">
                <a:spLocks noChangeArrowheads="1"/>
              </p:cNvSpPr>
              <p:nvPr/>
            </p:nvSpPr>
            <p:spPr bwMode="auto">
              <a:xfrm>
                <a:off x="1860" y="0"/>
                <a:ext cx="794" cy="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  <a:r>
                  <a:rPr 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</a:p>
            </p:txBody>
          </p:sp>
          <p:sp>
            <p:nvSpPr>
              <p:cNvPr id="9232" name="Line 16"/>
              <p:cNvSpPr>
                <a:spLocks noChangeShapeType="1"/>
              </p:cNvSpPr>
              <p:nvPr/>
            </p:nvSpPr>
            <p:spPr bwMode="auto">
              <a:xfrm>
                <a:off x="0" y="263"/>
                <a:ext cx="1801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233" name="Group 17"/>
            <p:cNvGrpSpPr>
              <a:grpSpLocks/>
            </p:cNvGrpSpPr>
            <p:nvPr/>
          </p:nvGrpSpPr>
          <p:grpSpPr bwMode="auto">
            <a:xfrm>
              <a:off x="1089" y="317"/>
              <a:ext cx="635" cy="2263"/>
              <a:chOff x="0" y="0"/>
              <a:chExt cx="635" cy="2263"/>
            </a:xfrm>
          </p:grpSpPr>
          <p:sp>
            <p:nvSpPr>
              <p:cNvPr id="9234" name="Line 18"/>
              <p:cNvSpPr>
                <a:spLocks noChangeShapeType="1"/>
              </p:cNvSpPr>
              <p:nvPr/>
            </p:nvSpPr>
            <p:spPr bwMode="auto">
              <a:xfrm>
                <a:off x="273" y="0"/>
                <a:ext cx="0" cy="1755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35" name="Text Box 19"/>
              <p:cNvSpPr txBox="1">
                <a:spLocks noChangeArrowheads="1"/>
              </p:cNvSpPr>
              <p:nvPr/>
            </p:nvSpPr>
            <p:spPr bwMode="auto">
              <a:xfrm>
                <a:off x="0" y="1815"/>
                <a:ext cx="635" cy="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zh-CN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</a:p>
            </p:txBody>
          </p:sp>
        </p:grpSp>
        <p:grpSp>
          <p:nvGrpSpPr>
            <p:cNvPr id="9236" name="Group 20"/>
            <p:cNvGrpSpPr>
              <a:grpSpLocks/>
            </p:cNvGrpSpPr>
            <p:nvPr/>
          </p:nvGrpSpPr>
          <p:grpSpPr bwMode="auto">
            <a:xfrm>
              <a:off x="409" y="979"/>
              <a:ext cx="1041" cy="709"/>
              <a:chOff x="0" y="0"/>
              <a:chExt cx="1041" cy="709"/>
            </a:xfrm>
          </p:grpSpPr>
          <p:sp>
            <p:nvSpPr>
              <p:cNvPr id="9237" name="Rectangle 21"/>
              <p:cNvSpPr>
                <a:spLocks noChangeArrowheads="1"/>
              </p:cNvSpPr>
              <p:nvPr/>
            </p:nvSpPr>
            <p:spPr bwMode="auto">
              <a:xfrm rot="1744629">
                <a:off x="423" y="225"/>
                <a:ext cx="500" cy="3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38" name="AutoShape 22"/>
              <p:cNvSpPr>
                <a:spLocks noChangeArrowheads="1"/>
              </p:cNvSpPr>
              <p:nvPr/>
            </p:nvSpPr>
            <p:spPr bwMode="auto">
              <a:xfrm>
                <a:off x="0" y="155"/>
                <a:ext cx="998" cy="554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39" name="AutoShape 23"/>
              <p:cNvSpPr>
                <a:spLocks noChangeArrowheads="1"/>
              </p:cNvSpPr>
              <p:nvPr/>
            </p:nvSpPr>
            <p:spPr bwMode="auto">
              <a:xfrm rot="2081724">
                <a:off x="849" y="409"/>
                <a:ext cx="192" cy="282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40" name="AutoShape 24"/>
              <p:cNvSpPr>
                <a:spLocks noChangeArrowheads="1"/>
              </p:cNvSpPr>
              <p:nvPr/>
            </p:nvSpPr>
            <p:spPr bwMode="auto">
              <a:xfrm rot="18076901">
                <a:off x="124" y="-84"/>
                <a:ext cx="297" cy="465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aphicFrame>
        <p:nvGraphicFramePr>
          <p:cNvPr id="9241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766220"/>
              </p:ext>
            </p:extLst>
          </p:nvPr>
        </p:nvGraphicFramePr>
        <p:xfrm>
          <a:off x="539750" y="1168003"/>
          <a:ext cx="3227388" cy="2500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9" r:id="rId3" imgW="889317" imgH="914717" progId="Equation.DSMT4">
                  <p:embed/>
                </p:oleObj>
              </mc:Choice>
              <mc:Fallback>
                <p:oleObj r:id="rId3" imgW="889317" imgH="91471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168003"/>
                        <a:ext cx="3227388" cy="2500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807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0" y="732641"/>
            <a:ext cx="9144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4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若生产一件甲产品获利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2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万元，生产一件乙产品获利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3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万元，设生产甲、乙两种产品的总利润为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z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元，那么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z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与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x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、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的关系是什么？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484439" y="2085976"/>
            <a:ext cx="202561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 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z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＝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2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x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＋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3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y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. 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0" y="2733676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5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将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z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＝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2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x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＋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3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看作是直线</a:t>
            </a:r>
            <a:r>
              <a:rPr lang="zh-CN" altLang="zh-CN" sz="2800" dirty="0">
                <a:latin typeface="Times New Roman" pitchFamily="18" charset="0"/>
                <a:ea typeface="宋体" pitchFamily="2" charset="-122"/>
              </a:rPr>
              <a:t>l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的方程，那么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z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有什么几何意义？ 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250826" y="3921919"/>
            <a:ext cx="855186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直线</a:t>
            </a:r>
            <a:r>
              <a:rPr lang="zh-CN" altLang="zh-CN" sz="2800" i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l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在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y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轴上的截距的三分之一，</a:t>
            </a:r>
          </a:p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或直线</a:t>
            </a:r>
            <a:r>
              <a:rPr lang="zh-CN" altLang="zh-CN" sz="2800" i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l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在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x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轴上的截距的二分之一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45972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  <p:bldP spid="10244" grpId="0" autoUpdateAnimBg="0"/>
      <p:bldP spid="1024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0" y="141685"/>
            <a:ext cx="8675688" cy="1414463"/>
            <a:chOff x="0" y="0"/>
            <a:chExt cx="5465" cy="1188"/>
          </a:xfrm>
        </p:grpSpPr>
        <p:sp>
          <p:nvSpPr>
            <p:cNvPr id="11267" name="Text Box 3"/>
            <p:cNvSpPr txBox="1">
              <a:spLocks noChangeArrowheads="1"/>
            </p:cNvSpPr>
            <p:nvPr/>
          </p:nvSpPr>
          <p:spPr bwMode="auto">
            <a:xfrm>
              <a:off x="0" y="0"/>
              <a:ext cx="5465" cy="11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思考</a:t>
              </a:r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：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当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、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满足上述不等式组时，</a:t>
              </a:r>
            </a:p>
            <a:p>
              <a:endParaRPr lang="zh-CN" sz="2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直线</a:t>
              </a:r>
              <a:r>
                <a:rPr lang="zh-CN" altLang="zh-CN" sz="2800" i="1" dirty="0">
                  <a:latin typeface="Times New Roman" pitchFamily="18" charset="0"/>
                  <a:ea typeface="宋体" pitchFamily="2" charset="-122"/>
                </a:rPr>
                <a:t>l</a:t>
              </a:r>
              <a:r>
                <a:rPr 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：</a:t>
              </a:r>
              <a:r>
                <a: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 </a:t>
              </a:r>
              <a:r>
                <a:rPr 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</a:t>
              </a:r>
              <a:r>
                <a: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 </a:t>
              </a:r>
              <a:r>
                <a:rPr 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的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位置如何变化？ </a:t>
              </a:r>
            </a:p>
          </p:txBody>
        </p:sp>
        <p:graphicFrame>
          <p:nvGraphicFramePr>
            <p:cNvPr id="11268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95177274"/>
                </p:ext>
              </p:extLst>
            </p:nvPr>
          </p:nvGraphicFramePr>
          <p:xfrm>
            <a:off x="748" y="589"/>
            <a:ext cx="1270" cy="5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882" r:id="rId3" imgW="825817" imgH="394017" progId="Equation.DSMT4">
                    <p:embed/>
                  </p:oleObj>
                </mc:Choice>
                <mc:Fallback>
                  <p:oleObj r:id="rId3" imgW="825817" imgH="394017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8" y="589"/>
                          <a:ext cx="1270" cy="59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250825" y="4354117"/>
            <a:ext cx="84597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经过对应的平面区域，并平行移动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grpSp>
        <p:nvGrpSpPr>
          <p:cNvPr id="11270" name="Group 6"/>
          <p:cNvGrpSpPr>
            <a:grpSpLocks/>
          </p:cNvGrpSpPr>
          <p:nvPr/>
        </p:nvGrpSpPr>
        <p:grpSpPr bwMode="auto">
          <a:xfrm>
            <a:off x="3995739" y="1491853"/>
            <a:ext cx="4897437" cy="3071813"/>
            <a:chOff x="0" y="0"/>
            <a:chExt cx="3085" cy="2580"/>
          </a:xfrm>
        </p:grpSpPr>
        <p:grpSp>
          <p:nvGrpSpPr>
            <p:cNvPr id="11271" name="Group 7"/>
            <p:cNvGrpSpPr>
              <a:grpSpLocks/>
            </p:cNvGrpSpPr>
            <p:nvPr/>
          </p:nvGrpSpPr>
          <p:grpSpPr bwMode="auto">
            <a:xfrm>
              <a:off x="200" y="687"/>
              <a:ext cx="2885" cy="1535"/>
              <a:chOff x="0" y="0"/>
              <a:chExt cx="2885" cy="1535"/>
            </a:xfrm>
          </p:grpSpPr>
          <p:sp>
            <p:nvSpPr>
              <p:cNvPr id="11272" name="Text Box 8"/>
              <p:cNvSpPr txBox="1">
                <a:spLocks noChangeArrowheads="1"/>
              </p:cNvSpPr>
              <p:nvPr/>
            </p:nvSpPr>
            <p:spPr bwMode="auto">
              <a:xfrm>
                <a:off x="1647" y="1148"/>
                <a:ext cx="1238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＋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  <a:r>
                  <a:rPr 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8</a:t>
                </a:r>
              </a:p>
            </p:txBody>
          </p:sp>
          <p:sp>
            <p:nvSpPr>
              <p:cNvPr id="11273" name="Line 9"/>
              <p:cNvSpPr>
                <a:spLocks noChangeShapeType="1"/>
              </p:cNvSpPr>
              <p:nvPr/>
            </p:nvSpPr>
            <p:spPr bwMode="auto">
              <a:xfrm>
                <a:off x="0" y="0"/>
                <a:ext cx="2001" cy="1096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1274" name="Group 10"/>
            <p:cNvGrpSpPr>
              <a:grpSpLocks/>
            </p:cNvGrpSpPr>
            <p:nvPr/>
          </p:nvGrpSpPr>
          <p:grpSpPr bwMode="auto">
            <a:xfrm>
              <a:off x="0" y="0"/>
              <a:ext cx="2931" cy="2131"/>
              <a:chOff x="0" y="0"/>
              <a:chExt cx="2931" cy="2131"/>
            </a:xfrm>
          </p:grpSpPr>
          <p:sp>
            <p:nvSpPr>
              <p:cNvPr id="11275" name="Text Box 11"/>
              <p:cNvSpPr txBox="1">
                <a:spLocks noChangeArrowheads="1"/>
              </p:cNvSpPr>
              <p:nvPr/>
            </p:nvSpPr>
            <p:spPr bwMode="auto">
              <a:xfrm>
                <a:off x="2586" y="1315"/>
                <a:ext cx="345" cy="3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</a:p>
            </p:txBody>
          </p:sp>
          <p:sp>
            <p:nvSpPr>
              <p:cNvPr id="11276" name="Text Box 12"/>
              <p:cNvSpPr txBox="1">
                <a:spLocks noChangeArrowheads="1"/>
              </p:cNvSpPr>
              <p:nvPr/>
            </p:nvSpPr>
            <p:spPr bwMode="auto">
              <a:xfrm>
                <a:off x="91" y="1678"/>
                <a:ext cx="418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>
                    <a:latin typeface="Times New Roman" panose="02020603050405020304" pitchFamily="18" charset="0"/>
                    <a:ea typeface="宋体" panose="02010600030101010101" pitchFamily="2" charset="-122"/>
                  </a:rPr>
                  <a:t>O</a:t>
                </a:r>
              </a:p>
            </p:txBody>
          </p:sp>
          <p:sp>
            <p:nvSpPr>
              <p:cNvPr id="11277" name="Line 13"/>
              <p:cNvSpPr>
                <a:spLocks noChangeShapeType="1"/>
              </p:cNvSpPr>
              <p:nvPr/>
            </p:nvSpPr>
            <p:spPr bwMode="auto">
              <a:xfrm>
                <a:off x="0" y="1699"/>
                <a:ext cx="2802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8" name="Line 14"/>
              <p:cNvSpPr>
                <a:spLocks noChangeShapeType="1"/>
              </p:cNvSpPr>
              <p:nvPr/>
            </p:nvSpPr>
            <p:spPr bwMode="auto">
              <a:xfrm flipH="1">
                <a:off x="400" y="181"/>
                <a:ext cx="9" cy="195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  <a:headEnd type="arrow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9" name="Text Box 15"/>
              <p:cNvSpPr txBox="1">
                <a:spLocks noChangeArrowheads="1"/>
              </p:cNvSpPr>
              <p:nvPr/>
            </p:nvSpPr>
            <p:spPr bwMode="auto">
              <a:xfrm>
                <a:off x="454" y="0"/>
                <a:ext cx="419" cy="4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</a:p>
            </p:txBody>
          </p:sp>
        </p:grpSp>
        <p:grpSp>
          <p:nvGrpSpPr>
            <p:cNvPr id="11280" name="Group 16"/>
            <p:cNvGrpSpPr>
              <a:grpSpLocks/>
            </p:cNvGrpSpPr>
            <p:nvPr/>
          </p:nvGrpSpPr>
          <p:grpSpPr bwMode="auto">
            <a:xfrm>
              <a:off x="0" y="862"/>
              <a:ext cx="2654" cy="408"/>
              <a:chOff x="0" y="0"/>
              <a:chExt cx="2654" cy="408"/>
            </a:xfrm>
          </p:grpSpPr>
          <p:sp>
            <p:nvSpPr>
              <p:cNvPr id="11281" name="Text Box 17"/>
              <p:cNvSpPr txBox="1">
                <a:spLocks noChangeArrowheads="1"/>
              </p:cNvSpPr>
              <p:nvPr/>
            </p:nvSpPr>
            <p:spPr bwMode="auto">
              <a:xfrm>
                <a:off x="1860" y="0"/>
                <a:ext cx="794" cy="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  <a:r>
                  <a:rPr 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</a:p>
            </p:txBody>
          </p:sp>
          <p:sp>
            <p:nvSpPr>
              <p:cNvPr id="11282" name="Line 18"/>
              <p:cNvSpPr>
                <a:spLocks noChangeShapeType="1"/>
              </p:cNvSpPr>
              <p:nvPr/>
            </p:nvSpPr>
            <p:spPr bwMode="auto">
              <a:xfrm>
                <a:off x="0" y="263"/>
                <a:ext cx="1801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1283" name="Group 19"/>
            <p:cNvGrpSpPr>
              <a:grpSpLocks/>
            </p:cNvGrpSpPr>
            <p:nvPr/>
          </p:nvGrpSpPr>
          <p:grpSpPr bwMode="auto">
            <a:xfrm>
              <a:off x="1089" y="317"/>
              <a:ext cx="635" cy="2263"/>
              <a:chOff x="0" y="0"/>
              <a:chExt cx="635" cy="2263"/>
            </a:xfrm>
          </p:grpSpPr>
          <p:sp>
            <p:nvSpPr>
              <p:cNvPr id="11284" name="Line 20"/>
              <p:cNvSpPr>
                <a:spLocks noChangeShapeType="1"/>
              </p:cNvSpPr>
              <p:nvPr/>
            </p:nvSpPr>
            <p:spPr bwMode="auto">
              <a:xfrm>
                <a:off x="273" y="0"/>
                <a:ext cx="0" cy="1755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5" name="Text Box 21"/>
              <p:cNvSpPr txBox="1">
                <a:spLocks noChangeArrowheads="1"/>
              </p:cNvSpPr>
              <p:nvPr/>
            </p:nvSpPr>
            <p:spPr bwMode="auto">
              <a:xfrm>
                <a:off x="0" y="1815"/>
                <a:ext cx="635" cy="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＝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4</a:t>
                </a:r>
              </a:p>
            </p:txBody>
          </p:sp>
        </p:grpSp>
        <p:grpSp>
          <p:nvGrpSpPr>
            <p:cNvPr id="11286" name="Group 22"/>
            <p:cNvGrpSpPr>
              <a:grpSpLocks/>
            </p:cNvGrpSpPr>
            <p:nvPr/>
          </p:nvGrpSpPr>
          <p:grpSpPr bwMode="auto">
            <a:xfrm>
              <a:off x="409" y="979"/>
              <a:ext cx="1041" cy="709"/>
              <a:chOff x="0" y="0"/>
              <a:chExt cx="1041" cy="709"/>
            </a:xfrm>
          </p:grpSpPr>
          <p:sp>
            <p:nvSpPr>
              <p:cNvPr id="11287" name="Rectangle 23"/>
              <p:cNvSpPr>
                <a:spLocks noChangeArrowheads="1"/>
              </p:cNvSpPr>
              <p:nvPr/>
            </p:nvSpPr>
            <p:spPr bwMode="auto">
              <a:xfrm rot="1744629">
                <a:off x="423" y="225"/>
                <a:ext cx="500" cy="3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8" name="AutoShape 24"/>
              <p:cNvSpPr>
                <a:spLocks noChangeArrowheads="1"/>
              </p:cNvSpPr>
              <p:nvPr/>
            </p:nvSpPr>
            <p:spPr bwMode="auto">
              <a:xfrm>
                <a:off x="0" y="155"/>
                <a:ext cx="998" cy="554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9" name="AutoShape 25"/>
              <p:cNvSpPr>
                <a:spLocks noChangeArrowheads="1"/>
              </p:cNvSpPr>
              <p:nvPr/>
            </p:nvSpPr>
            <p:spPr bwMode="auto">
              <a:xfrm rot="2081724">
                <a:off x="849" y="409"/>
                <a:ext cx="192" cy="282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90" name="AutoShape 26"/>
              <p:cNvSpPr>
                <a:spLocks noChangeArrowheads="1"/>
              </p:cNvSpPr>
              <p:nvPr/>
            </p:nvSpPr>
            <p:spPr bwMode="auto">
              <a:xfrm rot="18076901">
                <a:off x="124" y="-84"/>
                <a:ext cx="297" cy="465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aphicFrame>
        <p:nvGraphicFramePr>
          <p:cNvPr id="11291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4308071"/>
              </p:ext>
            </p:extLst>
          </p:nvPr>
        </p:nvGraphicFramePr>
        <p:xfrm>
          <a:off x="611188" y="1977629"/>
          <a:ext cx="2628900" cy="1944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3" r:id="rId5" imgW="723903" imgH="711208" progId="Equation.DSMT4">
                  <p:embed/>
                </p:oleObj>
              </mc:Choice>
              <mc:Fallback>
                <p:oleObj r:id="rId5" imgW="723903" imgH="711208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977629"/>
                        <a:ext cx="2628900" cy="19442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92" name="Line 28"/>
          <p:cNvSpPr>
            <a:spLocks noChangeShapeType="1"/>
          </p:cNvSpPr>
          <p:nvPr/>
        </p:nvSpPr>
        <p:spPr bwMode="auto">
          <a:xfrm>
            <a:off x="3708400" y="2950369"/>
            <a:ext cx="3024188" cy="594122"/>
          </a:xfrm>
          <a:prstGeom prst="line">
            <a:avLst/>
          </a:prstGeom>
          <a:noFill/>
          <a:ln w="38100" cmpd="sng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93" name="Line 29"/>
          <p:cNvSpPr>
            <a:spLocks noChangeShapeType="1"/>
          </p:cNvSpPr>
          <p:nvPr/>
        </p:nvSpPr>
        <p:spPr bwMode="auto">
          <a:xfrm>
            <a:off x="4154489" y="2625328"/>
            <a:ext cx="3024187" cy="594122"/>
          </a:xfrm>
          <a:prstGeom prst="line">
            <a:avLst/>
          </a:prstGeom>
          <a:noFill/>
          <a:ln w="38100" cmpd="sng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513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022E-16 L 0.06302 -0.05764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129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100" y="-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11111E-6 L -0.07864 0.11528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1129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800" y="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utoUpdateAnimBg="0"/>
      <p:bldP spid="11292" grpId="0" animBg="1"/>
      <p:bldP spid="11292" grpId="1" animBg="1"/>
      <p:bldP spid="11293" grpId="0" animBg="1"/>
      <p:bldP spid="11293" grpId="1" animBg="1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2002</TotalTime>
  <Words>916</Words>
  <Application>Microsoft Office PowerPoint</Application>
  <PresentationFormat>全屏显示(16:9)</PresentationFormat>
  <Paragraphs>80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650TGp_Proper_pride_light</vt:lpstr>
      <vt:lpstr>MathType 6.0 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User</cp:lastModifiedBy>
  <cp:revision>181</cp:revision>
  <dcterms:created xsi:type="dcterms:W3CDTF">2011-09-29T10:22:55Z</dcterms:created>
  <dcterms:modified xsi:type="dcterms:W3CDTF">2015-05-17T06:53:46Z</dcterms:modified>
</cp:coreProperties>
</file>