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21" r:id="rId2"/>
    <p:sldId id="340" r:id="rId3"/>
    <p:sldId id="456" r:id="rId4"/>
    <p:sldId id="458" r:id="rId5"/>
    <p:sldId id="459" r:id="rId6"/>
    <p:sldId id="460" r:id="rId7"/>
    <p:sldId id="461" r:id="rId8"/>
    <p:sldId id="462" r:id="rId9"/>
    <p:sldId id="463" r:id="rId10"/>
    <p:sldId id="465" r:id="rId11"/>
    <p:sldId id="466" r:id="rId12"/>
    <p:sldId id="467" r:id="rId13"/>
    <p:sldId id="468" r:id="rId14"/>
    <p:sldId id="469" r:id="rId15"/>
    <p:sldId id="470" r:id="rId16"/>
    <p:sldId id="327" r:id="rId17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F8F8F8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605" y="-77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3.wmf"/><Relationship Id="rId1" Type="http://schemas.openxmlformats.org/officeDocument/2006/relationships/image" Target="../media/image17.wmf"/><Relationship Id="rId4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528464" y="1851670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85787" y="693775"/>
            <a:ext cx="7889359" cy="3907465"/>
          </a:xfrm>
          <a:prstGeom prst="rect">
            <a:avLst/>
          </a:prstGeom>
        </p:spPr>
        <p:txBody>
          <a:bodyPr/>
          <a:lstStyle>
            <a:lvl1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  <a:lvl2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defRPr>
            </a:lvl2pPr>
            <a:lvl3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3pPr>
            <a:lvl4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defRPr>
            </a:lvl4pPr>
            <a:lvl5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2673482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  <p:sldLayoutId id="2147483675" r:id="rId26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4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6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19.wmf"/><Relationship Id="rId4" Type="http://schemas.openxmlformats.org/officeDocument/2006/relationships/image" Target="../media/image17.wmf"/><Relationship Id="rId9" Type="http://schemas.openxmlformats.org/officeDocument/2006/relationships/oleObject" Target="../embeddings/oleObject16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0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1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png"/><Relationship Id="rId4" Type="http://schemas.openxmlformats.org/officeDocument/2006/relationships/image" Target="../media/image6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 不等式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内容占位符 1"/>
          <p:cNvSpPr txBox="1">
            <a:spLocks/>
          </p:cNvSpPr>
          <p:nvPr/>
        </p:nvSpPr>
        <p:spPr bwMode="auto">
          <a:xfrm>
            <a:off x="-194278" y="1707654"/>
            <a:ext cx="81724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§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3.4   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基本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不等式</a:t>
            </a: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zh-CN" altLang="en-US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7224875"/>
              </p:ext>
            </p:extLst>
          </p:nvPr>
        </p:nvGraphicFramePr>
        <p:xfrm>
          <a:off x="6084267" y="1563638"/>
          <a:ext cx="2016125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28" name="Equation" r:id="rId3" imgW="787320" imgH="393480" progId="Equation.DSMT4">
                  <p:embed/>
                </p:oleObj>
              </mc:Choice>
              <mc:Fallback>
                <p:oleObj name="Equation" r:id="rId3" imgW="787320" imgH="39348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4267" y="1563638"/>
                        <a:ext cx="2016125" cy="7461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" y="123478"/>
            <a:ext cx="5364087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探究（二）：基本不等式的变通 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0" y="-2616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2163694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4341" name="Group 5"/>
          <p:cNvGrpSpPr>
            <a:grpSpLocks/>
          </p:cNvGrpSpPr>
          <p:nvPr/>
        </p:nvGrpSpPr>
        <p:grpSpPr bwMode="auto">
          <a:xfrm>
            <a:off x="1" y="646510"/>
            <a:ext cx="8569325" cy="1750219"/>
            <a:chOff x="0" y="-29"/>
            <a:chExt cx="5398" cy="1470"/>
          </a:xfrm>
        </p:grpSpPr>
        <p:sp>
          <p:nvSpPr>
            <p:cNvPr id="14342" name="Text Box 6"/>
            <p:cNvSpPr txBox="1">
              <a:spLocks noChangeArrowheads="1"/>
            </p:cNvSpPr>
            <p:nvPr/>
          </p:nvSpPr>
          <p:spPr bwMode="auto">
            <a:xfrm>
              <a:off x="0" y="97"/>
              <a:ext cx="5398" cy="13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思考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将基本不等式</a:t>
              </a:r>
            </a:p>
            <a:p>
              <a:pPr>
                <a:spcBef>
                  <a:spcPct val="50000"/>
                </a:spcBef>
              </a:pP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两边平方可得什么结论？它与不等式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＋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altLang="zh-CN" sz="2800" baseline="30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≥2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ab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有什么内在联系？ </a:t>
              </a:r>
            </a:p>
          </p:txBody>
        </p:sp>
        <p:graphicFrame>
          <p:nvGraphicFramePr>
            <p:cNvPr id="14343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15824235"/>
                </p:ext>
              </p:extLst>
            </p:nvPr>
          </p:nvGraphicFramePr>
          <p:xfrm>
            <a:off x="2200" y="-29"/>
            <a:ext cx="1451" cy="6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3298" r:id="rId3" imgW="825817" imgH="394017" progId="Equation.DSMT4">
                    <p:embed/>
                  </p:oleObj>
                </mc:Choice>
                <mc:Fallback>
                  <p:oleObj r:id="rId3" imgW="825817" imgH="394017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00" y="-29"/>
                          <a:ext cx="1451" cy="6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 cmpd="sng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0" y="2163694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434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6714583"/>
              </p:ext>
            </p:extLst>
          </p:nvPr>
        </p:nvGraphicFramePr>
        <p:xfrm>
          <a:off x="1258889" y="2733676"/>
          <a:ext cx="3743325" cy="12501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99" r:id="rId5" imgW="876237" imgH="393846" progId="Equation.DSMT4">
                  <p:embed/>
                </p:oleObj>
              </mc:Choice>
              <mc:Fallback>
                <p:oleObj r:id="rId5" imgW="876237" imgH="3938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9" y="2733676"/>
                        <a:ext cx="3743325" cy="12501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94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876657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在不等式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≥2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两边同加上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可得什么结论？所得不等式有什么特色？ </a:t>
            </a:r>
          </a:p>
        </p:txBody>
      </p:sp>
      <p:sp>
        <p:nvSpPr>
          <p:cNvPr id="15374" name="Rectangle 14"/>
          <p:cNvSpPr>
            <a:spLocks noChangeArrowheads="1"/>
          </p:cNvSpPr>
          <p:nvPr/>
        </p:nvSpPr>
        <p:spPr bwMode="auto">
          <a:xfrm>
            <a:off x="0" y="2094637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0" y="2163694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6" name="Rectangle 16"/>
          <p:cNvSpPr>
            <a:spLocks noChangeArrowheads="1"/>
          </p:cNvSpPr>
          <p:nvPr/>
        </p:nvSpPr>
        <p:spPr bwMode="auto">
          <a:xfrm>
            <a:off x="0" y="213869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377" name="Rectangle 17"/>
          <p:cNvSpPr>
            <a:spLocks noChangeArrowheads="1"/>
          </p:cNvSpPr>
          <p:nvPr/>
        </p:nvSpPr>
        <p:spPr bwMode="auto">
          <a:xfrm>
            <a:off x="0" y="215655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5378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15550549"/>
              </p:ext>
            </p:extLst>
          </p:nvPr>
        </p:nvGraphicFramePr>
        <p:xfrm>
          <a:off x="3203674" y="1928143"/>
          <a:ext cx="3384550" cy="8596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322" r:id="rId3" imgW="1206294" imgH="406541" progId="Equation.DSMT4">
                  <p:embed/>
                </p:oleObj>
              </mc:Choice>
              <mc:Fallback>
                <p:oleObj r:id="rId3" imgW="1206294" imgH="40654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674" y="1928143"/>
                        <a:ext cx="3384550" cy="8596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9" name="Rectangle 19"/>
          <p:cNvSpPr>
            <a:spLocks noChangeArrowheads="1"/>
          </p:cNvSpPr>
          <p:nvPr/>
        </p:nvSpPr>
        <p:spPr bwMode="auto">
          <a:xfrm>
            <a:off x="144463" y="3056781"/>
            <a:ext cx="8820150" cy="1384995"/>
          </a:xfrm>
          <a:prstGeom prst="rect">
            <a:avLst/>
          </a:prstGeom>
          <a:noFill/>
          <a:ln w="9525" cmpd="sng">
            <a:solidFill>
              <a:srgbClr val="66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它反映了两个实数的平方和与它们的和的平方的不等关系，称为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平方平均不等式，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其数学意义是：</a:t>
            </a:r>
            <a:r>
              <a:rPr 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两个实数的平方的算术平均数不小于它们的算术平均数的平方</a:t>
            </a:r>
            <a:r>
              <a:rPr lang="zh-CN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44730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9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0" y="948665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3: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将不等式                                 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两边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同乘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以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，可变通出一些什么结论？ </a:t>
            </a:r>
          </a:p>
        </p:txBody>
      </p:sp>
      <p:graphicFrame>
        <p:nvGraphicFramePr>
          <p:cNvPr id="16387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7982716"/>
              </p:ext>
            </p:extLst>
          </p:nvPr>
        </p:nvGraphicFramePr>
        <p:xfrm>
          <a:off x="2627784" y="948665"/>
          <a:ext cx="4464050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3" r:id="rId3" imgW="1600517" imgH="241617" progId="Equation.DSMT4">
                  <p:embed/>
                </p:oleObj>
              </mc:Choice>
              <mc:Fallback>
                <p:oleObj r:id="rId3" imgW="1600517" imgH="2416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948665"/>
                        <a:ext cx="4464050" cy="50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9073934"/>
              </p:ext>
            </p:extLst>
          </p:nvPr>
        </p:nvGraphicFramePr>
        <p:xfrm>
          <a:off x="395536" y="1442000"/>
          <a:ext cx="936625" cy="4607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4" r:id="rId5" imgW="304853" imgH="203341" progId="Equation.DSMT4">
                  <p:embed/>
                </p:oleObj>
              </mc:Choice>
              <mc:Fallback>
                <p:oleObj r:id="rId5" imgW="304853" imgH="20334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442000"/>
                        <a:ext cx="936625" cy="46077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38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213288"/>
              </p:ext>
            </p:extLst>
          </p:nvPr>
        </p:nvGraphicFramePr>
        <p:xfrm>
          <a:off x="2771800" y="1883302"/>
          <a:ext cx="2808287" cy="9703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5" r:id="rId7" imgW="850848" imgH="393846" progId="Equation.DSMT4">
                  <p:embed/>
                </p:oleObj>
              </mc:Choice>
              <mc:Fallback>
                <p:oleObj r:id="rId7" imgW="850848" imgH="3938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1883302"/>
                        <a:ext cx="2808287" cy="9703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16392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874497"/>
              </p:ext>
            </p:extLst>
          </p:nvPr>
        </p:nvGraphicFramePr>
        <p:xfrm>
          <a:off x="2627784" y="3003798"/>
          <a:ext cx="3168650" cy="966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96" r:id="rId9" imgW="901626" imgH="558875" progId="Equation.DSMT4">
                  <p:embed/>
                </p:oleObj>
              </mc:Choice>
              <mc:Fallback>
                <p:oleObj r:id="rId9" imgW="901626" imgH="558875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3003798"/>
                        <a:ext cx="3168650" cy="966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93846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" y="41203"/>
            <a:ext cx="169168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/>
              <a:t>理论迁移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5496" y="915566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1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已知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都是正数，求证：  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)(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)≥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８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79389" y="2842022"/>
            <a:ext cx="878522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例2 已知  </a:t>
            </a:r>
            <a:r>
              <a:rPr lang="zh-CN" alt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＝1，</a:t>
            </a:r>
          </a:p>
          <a:p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   求证：(</a:t>
            </a:r>
            <a:r>
              <a:rPr lang="zh-CN" alt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en-US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≤3.</a:t>
            </a:r>
          </a:p>
        </p:txBody>
      </p:sp>
    </p:spTree>
    <p:extLst>
      <p:ext uri="{BB962C8B-B14F-4D97-AF65-F5344CB8AC3E}">
        <p14:creationId xmlns:p14="http://schemas.microsoft.com/office/powerpoint/2010/main" val="115967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" y="0"/>
            <a:ext cx="1835695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小结作业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0" y="2788444"/>
            <a:ext cx="9144000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基本不等式有多种形式，应用时具有很大的灵活性，既可直接应用也可变式应用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一般地，遇到和与积，平方和与积，平方和与和的平方等不等式问题时，常利用基本不等式处理 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2163694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0" y="939373"/>
            <a:ext cx="91440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不等式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≥2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都是基本不等式，它们成立的条件不同，前者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可为任意实数，后者要求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都是正数，但二者等号成立的条件相同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graphicFrame>
        <p:nvGraphicFramePr>
          <p:cNvPr id="1843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1891478"/>
              </p:ext>
            </p:extLst>
          </p:nvPr>
        </p:nvGraphicFramePr>
        <p:xfrm>
          <a:off x="3419872" y="939373"/>
          <a:ext cx="2160587" cy="6322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8" r:id="rId3" imgW="787375" imgH="393846" progId="Equation.DSMT4">
                  <p:embed/>
                </p:oleObj>
              </mc:Choice>
              <mc:Fallback>
                <p:oleObj r:id="rId3" imgW="787375" imgH="393846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939373"/>
                        <a:ext cx="2160587" cy="63222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6750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0" y="813941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都是正数时，有不等式链 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0" y="207082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4154268"/>
              </p:ext>
            </p:extLst>
          </p:nvPr>
        </p:nvGraphicFramePr>
        <p:xfrm>
          <a:off x="1403648" y="1779662"/>
          <a:ext cx="5148262" cy="1154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92" r:id="rId3" imgW="2133917" imgH="635317" progId="Equation.DSMT4">
                  <p:embed/>
                </p:oleObj>
              </mc:Choice>
              <mc:Fallback>
                <p:oleObj r:id="rId3" imgW="2133917" imgH="6353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1779662"/>
                        <a:ext cx="5148262" cy="11549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5419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79512" y="699542"/>
            <a:ext cx="8750174" cy="3816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学习目标</a:t>
            </a:r>
            <a:r>
              <a:rPr lang="en-US" altLang="zh-CN" dirty="0" smtClean="0"/>
              <a:t>】</a:t>
            </a:r>
          </a:p>
          <a:p>
            <a:pPr marL="457200" indent="-457200">
              <a:buAutoNum type="arabicPeriod"/>
            </a:pPr>
            <a:r>
              <a:rPr lang="zh-CN" altLang="zh-CN" dirty="0" smtClean="0"/>
              <a:t>学会</a:t>
            </a:r>
            <a:r>
              <a:rPr lang="zh-CN" altLang="zh-CN" dirty="0"/>
              <a:t>推导并掌握基本</a:t>
            </a:r>
            <a:r>
              <a:rPr lang="zh-CN" altLang="zh-CN" dirty="0" smtClean="0"/>
              <a:t>不等式</a:t>
            </a:r>
            <a:endParaRPr lang="en-US" altLang="zh-CN" dirty="0" smtClean="0"/>
          </a:p>
          <a:p>
            <a:pPr marL="457200" indent="-457200">
              <a:buAutoNum type="arabicPeriod"/>
            </a:pPr>
            <a:r>
              <a:rPr lang="zh-CN" altLang="zh-CN" dirty="0" smtClean="0"/>
              <a:t>理解</a:t>
            </a:r>
            <a:r>
              <a:rPr lang="zh-CN" altLang="zh-CN" dirty="0"/>
              <a:t>这个基本不等式的几何意义，并掌握定理中的不等号“≥”取等号的条件是：当且仅当这两个</a:t>
            </a:r>
            <a:r>
              <a:rPr lang="en-US" altLang="zh-CN" dirty="0"/>
              <a:t> </a:t>
            </a:r>
            <a:r>
              <a:rPr lang="zh-CN" altLang="zh-CN" dirty="0"/>
              <a:t>数相等；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重、难点</a:t>
            </a:r>
            <a:r>
              <a:rPr lang="en-US" altLang="zh-CN" dirty="0" smtClean="0"/>
              <a:t>】</a:t>
            </a:r>
          </a:p>
          <a:p>
            <a:r>
              <a:rPr lang="zh-CN" altLang="en-US" dirty="0" smtClean="0"/>
              <a:t>重点：</a:t>
            </a:r>
            <a:r>
              <a:rPr lang="zh-CN" altLang="zh-CN" dirty="0"/>
              <a:t>应用数形结合的思想理解基本不等式，并从不同角度探索基本不等式 的证明过程</a:t>
            </a:r>
            <a:r>
              <a:rPr lang="zh-CN" altLang="zh-CN" dirty="0" smtClean="0"/>
              <a:t>；</a:t>
            </a:r>
            <a:endParaRPr lang="en-US" altLang="zh-CN" dirty="0" smtClean="0"/>
          </a:p>
          <a:p>
            <a:r>
              <a:rPr lang="zh-CN" altLang="en-US" dirty="0" smtClean="0"/>
              <a:t>难点：</a:t>
            </a:r>
            <a:r>
              <a:rPr lang="zh-CN" altLang="zh-CN" dirty="0"/>
              <a:t>基本不等式 等号成立条件。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83305"/>
            <a:ext cx="1656184" cy="481013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773345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776774"/>
            <a:ext cx="91440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如图是在北京召开的第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24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界国际数学家大会的会标，它是根据中国古代数学家赵爽的弦图设计的，颜色的明暗使它看上去象一个风车，代表中国人民热情好客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在这个图案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中既有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一些相等关系，也有一些不等关系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对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这些等与不等的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关系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我们作些相应研究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3" name="Picture 3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211710"/>
            <a:ext cx="1461573" cy="252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56568"/>
            <a:ext cx="2051720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提出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endParaRPr 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51520" y="3492413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基本不等式的几何背景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876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0" y="51470"/>
            <a:ext cx="1846809" cy="52322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探究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一</a:t>
            </a:r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3347864" y="3087420"/>
            <a:ext cx="122661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 | </a:t>
            </a:r>
          </a:p>
        </p:txBody>
      </p:sp>
      <p:graphicFrame>
        <p:nvGraphicFramePr>
          <p:cNvPr id="717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083479"/>
              </p:ext>
            </p:extLst>
          </p:nvPr>
        </p:nvGraphicFramePr>
        <p:xfrm>
          <a:off x="1359119" y="3089970"/>
          <a:ext cx="1547610" cy="5137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53" name="Equation" r:id="rId3" imgW="584264" imgH="254207" progId="Equation.DSMT4">
                  <p:embed/>
                </p:oleObj>
              </mc:Choice>
              <mc:Fallback>
                <p:oleObj name="Equation" r:id="rId3" imgW="584264" imgH="25420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9119" y="3089970"/>
                        <a:ext cx="1547610" cy="5137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0" y="221370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176" name="Group 8"/>
          <p:cNvGrpSpPr>
            <a:grpSpLocks/>
          </p:cNvGrpSpPr>
          <p:nvPr/>
        </p:nvGrpSpPr>
        <p:grpSpPr bwMode="auto">
          <a:xfrm>
            <a:off x="0" y="735807"/>
            <a:ext cx="8713788" cy="4021932"/>
            <a:chOff x="0" y="136"/>
            <a:chExt cx="5489" cy="3378"/>
          </a:xfrm>
        </p:grpSpPr>
        <p:sp>
          <p:nvSpPr>
            <p:cNvPr id="7177" name="Text Box 9"/>
            <p:cNvSpPr txBox="1">
              <a:spLocks noChangeArrowheads="1"/>
            </p:cNvSpPr>
            <p:nvPr/>
          </p:nvSpPr>
          <p:spPr bwMode="auto">
            <a:xfrm>
              <a:off x="0" y="239"/>
              <a:ext cx="3696" cy="1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思考</a:t>
              </a:r>
              <a:r>
                <a:rPr lang="zh-CN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将图中的“风车”抽象成如图，在正方形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ABCD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中有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个全等的直角三角形</a:t>
              </a:r>
              <a:r>
                <a:rPr lang="zh-CN" alt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.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设直角三角形的两条直角边长为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，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那么正方形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ABCD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和</a:t>
              </a:r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EFGH</a:t>
              </a:r>
              <a:r>
                <a:rPr lang="zh-CN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的边长分别为多少？</a:t>
              </a:r>
            </a:p>
          </p:txBody>
        </p:sp>
        <p:grpSp>
          <p:nvGrpSpPr>
            <p:cNvPr id="7178" name="Group 10"/>
            <p:cNvGrpSpPr>
              <a:grpSpLocks/>
            </p:cNvGrpSpPr>
            <p:nvPr/>
          </p:nvGrpSpPr>
          <p:grpSpPr bwMode="auto">
            <a:xfrm>
              <a:off x="3651" y="1859"/>
              <a:ext cx="1838" cy="1655"/>
              <a:chOff x="0" y="0"/>
              <a:chExt cx="1838" cy="1655"/>
            </a:xfrm>
          </p:grpSpPr>
          <p:sp>
            <p:nvSpPr>
              <p:cNvPr id="7179" name="AutoShape 11"/>
              <p:cNvSpPr>
                <a:spLocks noChangeArrowheads="1"/>
              </p:cNvSpPr>
              <p:nvPr/>
            </p:nvSpPr>
            <p:spPr bwMode="auto">
              <a:xfrm flipH="1">
                <a:off x="206" y="274"/>
                <a:ext cx="445" cy="679"/>
              </a:xfrm>
              <a:prstGeom prst="rtTriangle">
                <a:avLst/>
              </a:prstGeom>
              <a:solidFill>
                <a:srgbClr val="66FF33"/>
              </a:solidFill>
              <a:ln w="9525" cmpd="sng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0" name="AutoShape 12"/>
              <p:cNvSpPr>
                <a:spLocks noChangeArrowheads="1"/>
              </p:cNvSpPr>
              <p:nvPr/>
            </p:nvSpPr>
            <p:spPr bwMode="auto">
              <a:xfrm rot="5400000" flipH="1">
                <a:off x="841" y="84"/>
                <a:ext cx="392" cy="772"/>
              </a:xfrm>
              <a:prstGeom prst="rtTriangle">
                <a:avLst/>
              </a:prstGeom>
              <a:solidFill>
                <a:srgbClr val="33CCCC"/>
              </a:solidFill>
              <a:ln w="9525" cmpd="sng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1" name="AutoShape 13"/>
              <p:cNvSpPr>
                <a:spLocks noChangeArrowheads="1"/>
              </p:cNvSpPr>
              <p:nvPr/>
            </p:nvSpPr>
            <p:spPr bwMode="auto">
              <a:xfrm rot="16290169" flipH="1">
                <a:off x="404" y="753"/>
                <a:ext cx="392" cy="771"/>
              </a:xfrm>
              <a:prstGeom prst="rtTriangle">
                <a:avLst/>
              </a:prstGeom>
              <a:solidFill>
                <a:srgbClr val="FF0000"/>
              </a:solidFill>
              <a:ln w="9525" cmpd="sng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2" name="AutoShape 14"/>
              <p:cNvSpPr>
                <a:spLocks noChangeArrowheads="1"/>
              </p:cNvSpPr>
              <p:nvPr/>
            </p:nvSpPr>
            <p:spPr bwMode="auto">
              <a:xfrm flipV="1">
                <a:off x="972" y="662"/>
                <a:ext cx="446" cy="678"/>
              </a:xfrm>
              <a:prstGeom prst="rtTriangle">
                <a:avLst/>
              </a:prstGeom>
              <a:solidFill>
                <a:srgbClr val="FFFF00"/>
              </a:solidFill>
              <a:ln w="9525" cmpd="sng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 sz="28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83" name="Text Box 15"/>
              <p:cNvSpPr txBox="1">
                <a:spLocks noChangeArrowheads="1"/>
              </p:cNvSpPr>
              <p:nvPr/>
            </p:nvSpPr>
            <p:spPr bwMode="auto">
              <a:xfrm>
                <a:off x="0" y="772"/>
                <a:ext cx="445" cy="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7184" name="Text Box 16"/>
              <p:cNvSpPr txBox="1">
                <a:spLocks noChangeArrowheads="1"/>
              </p:cNvSpPr>
              <p:nvPr/>
            </p:nvSpPr>
            <p:spPr bwMode="auto">
              <a:xfrm>
                <a:off x="862" y="1316"/>
                <a:ext cx="445" cy="3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7185" name="Text Box 17"/>
              <p:cNvSpPr txBox="1">
                <a:spLocks noChangeArrowheads="1"/>
              </p:cNvSpPr>
              <p:nvPr/>
            </p:nvSpPr>
            <p:spPr bwMode="auto">
              <a:xfrm>
                <a:off x="1393" y="500"/>
                <a:ext cx="445" cy="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C</a:t>
                </a:r>
              </a:p>
            </p:txBody>
          </p:sp>
          <p:sp>
            <p:nvSpPr>
              <p:cNvPr id="7186" name="Text Box 18"/>
              <p:cNvSpPr txBox="1">
                <a:spLocks noChangeArrowheads="1"/>
              </p:cNvSpPr>
              <p:nvPr/>
            </p:nvSpPr>
            <p:spPr bwMode="auto">
              <a:xfrm>
                <a:off x="544" y="0"/>
                <a:ext cx="446" cy="3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D</a:t>
                </a:r>
              </a:p>
            </p:txBody>
          </p:sp>
          <p:sp>
            <p:nvSpPr>
              <p:cNvPr id="7187" name="Text Box 19"/>
              <p:cNvSpPr txBox="1">
                <a:spLocks noChangeArrowheads="1"/>
              </p:cNvSpPr>
              <p:nvPr/>
            </p:nvSpPr>
            <p:spPr bwMode="auto">
              <a:xfrm>
                <a:off x="771" y="726"/>
                <a:ext cx="445" cy="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E</a:t>
                </a:r>
              </a:p>
            </p:txBody>
          </p:sp>
          <p:sp>
            <p:nvSpPr>
              <p:cNvPr id="7188" name="Text Box 20"/>
              <p:cNvSpPr txBox="1">
                <a:spLocks noChangeArrowheads="1"/>
              </p:cNvSpPr>
              <p:nvPr/>
            </p:nvSpPr>
            <p:spPr bwMode="auto">
              <a:xfrm>
                <a:off x="824" y="413"/>
                <a:ext cx="445" cy="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F</a:t>
                </a:r>
              </a:p>
            </p:txBody>
          </p:sp>
          <p:sp>
            <p:nvSpPr>
              <p:cNvPr id="7189" name="Text Box 21"/>
              <p:cNvSpPr txBox="1">
                <a:spLocks noChangeArrowheads="1"/>
              </p:cNvSpPr>
              <p:nvPr/>
            </p:nvSpPr>
            <p:spPr bwMode="auto">
              <a:xfrm>
                <a:off x="590" y="617"/>
                <a:ext cx="445" cy="3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G</a:t>
                </a:r>
              </a:p>
            </p:txBody>
          </p:sp>
          <p:sp>
            <p:nvSpPr>
              <p:cNvPr id="7190" name="Text Box 22"/>
              <p:cNvSpPr txBox="1">
                <a:spLocks noChangeArrowheads="1"/>
              </p:cNvSpPr>
              <p:nvPr/>
            </p:nvSpPr>
            <p:spPr bwMode="auto">
              <a:xfrm>
                <a:off x="499" y="908"/>
                <a:ext cx="445" cy="3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/>
                <a:r>
                  <a:rPr lang="zh-CN" altLang="zh-CN" sz="2800" i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H</a:t>
                </a:r>
              </a:p>
            </p:txBody>
          </p:sp>
        </p:grpSp>
        <p:pic>
          <p:nvPicPr>
            <p:cNvPr id="7191" name="Picture 23" descr="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136"/>
              <a:ext cx="1107" cy="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6418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804649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图中正方形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ABCD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的面积与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个直角三角形的面积之和有什么不等关系？由此可得到一个什么不等式？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-4298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1476375" y="1863284"/>
            <a:ext cx="41036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≥2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92365" y="3363838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从图形分析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上述不等式在什么情况下取等号？ </a:t>
            </a:r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69531" y="3867894"/>
            <a:ext cx="867568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当直角三角形为等腰直角三角形，即 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时， 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grpSp>
        <p:nvGrpSpPr>
          <p:cNvPr id="8200" name="Group 8"/>
          <p:cNvGrpSpPr>
            <a:grpSpLocks/>
          </p:cNvGrpSpPr>
          <p:nvPr/>
        </p:nvGrpSpPr>
        <p:grpSpPr bwMode="auto">
          <a:xfrm>
            <a:off x="6298184" y="1489199"/>
            <a:ext cx="2450280" cy="1970484"/>
            <a:chOff x="0" y="0"/>
            <a:chExt cx="1838" cy="1655"/>
          </a:xfrm>
        </p:grpSpPr>
        <p:sp>
          <p:nvSpPr>
            <p:cNvPr id="8201" name="AutoShape 9"/>
            <p:cNvSpPr>
              <a:spLocks noChangeArrowheads="1"/>
            </p:cNvSpPr>
            <p:nvPr/>
          </p:nvSpPr>
          <p:spPr bwMode="auto">
            <a:xfrm flipH="1">
              <a:off x="206" y="274"/>
              <a:ext cx="445" cy="679"/>
            </a:xfrm>
            <a:prstGeom prst="rtTriangle">
              <a:avLst/>
            </a:prstGeom>
            <a:solidFill>
              <a:srgbClr val="66FF33"/>
            </a:solidFill>
            <a:ln w="9525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2" name="AutoShape 10"/>
            <p:cNvSpPr>
              <a:spLocks noChangeArrowheads="1"/>
            </p:cNvSpPr>
            <p:nvPr/>
          </p:nvSpPr>
          <p:spPr bwMode="auto">
            <a:xfrm rot="5400000" flipH="1">
              <a:off x="841" y="84"/>
              <a:ext cx="392" cy="772"/>
            </a:xfrm>
            <a:prstGeom prst="rtTriangle">
              <a:avLst/>
            </a:prstGeom>
            <a:solidFill>
              <a:srgbClr val="33CCCC"/>
            </a:solidFill>
            <a:ln w="9525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3" name="AutoShape 11"/>
            <p:cNvSpPr>
              <a:spLocks noChangeArrowheads="1"/>
            </p:cNvSpPr>
            <p:nvPr/>
          </p:nvSpPr>
          <p:spPr bwMode="auto">
            <a:xfrm rot="16290169" flipH="1">
              <a:off x="404" y="753"/>
              <a:ext cx="392" cy="771"/>
            </a:xfrm>
            <a:prstGeom prst="rtTriangle">
              <a:avLst/>
            </a:prstGeom>
            <a:solidFill>
              <a:srgbClr val="FF0000"/>
            </a:solidFill>
            <a:ln w="9525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4" name="AutoShape 12"/>
            <p:cNvSpPr>
              <a:spLocks noChangeArrowheads="1"/>
            </p:cNvSpPr>
            <p:nvPr/>
          </p:nvSpPr>
          <p:spPr bwMode="auto">
            <a:xfrm flipV="1">
              <a:off x="972" y="662"/>
              <a:ext cx="446" cy="678"/>
            </a:xfrm>
            <a:prstGeom prst="rtTriangle">
              <a:avLst/>
            </a:prstGeom>
            <a:solidFill>
              <a:srgbClr val="FFFF00"/>
            </a:solidFill>
            <a:ln w="9525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8205" name="Text Box 13"/>
            <p:cNvSpPr txBox="1">
              <a:spLocks noChangeArrowheads="1"/>
            </p:cNvSpPr>
            <p:nvPr/>
          </p:nvSpPr>
          <p:spPr bwMode="auto">
            <a:xfrm>
              <a:off x="0" y="772"/>
              <a:ext cx="44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8206" name="Text Box 14"/>
            <p:cNvSpPr txBox="1">
              <a:spLocks noChangeArrowheads="1"/>
            </p:cNvSpPr>
            <p:nvPr/>
          </p:nvSpPr>
          <p:spPr bwMode="auto">
            <a:xfrm>
              <a:off x="862" y="1316"/>
              <a:ext cx="445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8207" name="Text Box 15"/>
            <p:cNvSpPr txBox="1">
              <a:spLocks noChangeArrowheads="1"/>
            </p:cNvSpPr>
            <p:nvPr/>
          </p:nvSpPr>
          <p:spPr bwMode="auto">
            <a:xfrm>
              <a:off x="1393" y="500"/>
              <a:ext cx="44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8208" name="Text Box 16"/>
            <p:cNvSpPr txBox="1">
              <a:spLocks noChangeArrowheads="1"/>
            </p:cNvSpPr>
            <p:nvPr/>
          </p:nvSpPr>
          <p:spPr bwMode="auto">
            <a:xfrm>
              <a:off x="544" y="0"/>
              <a:ext cx="446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  <p:sp>
          <p:nvSpPr>
            <p:cNvPr id="8209" name="Text Box 17"/>
            <p:cNvSpPr txBox="1">
              <a:spLocks noChangeArrowheads="1"/>
            </p:cNvSpPr>
            <p:nvPr/>
          </p:nvSpPr>
          <p:spPr bwMode="auto">
            <a:xfrm>
              <a:off x="771" y="726"/>
              <a:ext cx="44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8210" name="Text Box 18"/>
            <p:cNvSpPr txBox="1">
              <a:spLocks noChangeArrowheads="1"/>
            </p:cNvSpPr>
            <p:nvPr/>
          </p:nvSpPr>
          <p:spPr bwMode="auto">
            <a:xfrm>
              <a:off x="824" y="413"/>
              <a:ext cx="44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</a:p>
          </p:txBody>
        </p:sp>
        <p:sp>
          <p:nvSpPr>
            <p:cNvPr id="8211" name="Text Box 19"/>
            <p:cNvSpPr txBox="1">
              <a:spLocks noChangeArrowheads="1"/>
            </p:cNvSpPr>
            <p:nvPr/>
          </p:nvSpPr>
          <p:spPr bwMode="auto">
            <a:xfrm>
              <a:off x="590" y="617"/>
              <a:ext cx="44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</a:p>
          </p:txBody>
        </p:sp>
        <p:sp>
          <p:nvSpPr>
            <p:cNvPr id="8212" name="Text Box 20"/>
            <p:cNvSpPr txBox="1">
              <a:spLocks noChangeArrowheads="1"/>
            </p:cNvSpPr>
            <p:nvPr/>
          </p:nvSpPr>
          <p:spPr bwMode="auto">
            <a:xfrm>
              <a:off x="499" y="908"/>
              <a:ext cx="445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110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autoUpdateAnimBg="0"/>
      <p:bldP spid="8198" grpId="0" autoUpdateAnimBg="0"/>
      <p:bldP spid="819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0" y="732641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在上面的图形背景中，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都是正数，那么当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∈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时，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不等式</a:t>
            </a:r>
            <a:r>
              <a:rPr lang="zh-CN" altLang="zh-CN" sz="2800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baseline="30000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≥2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成立吗？为什么？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-4298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0" y="3234125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一般地，对于任意实数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，有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  <a:p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＋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≥2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ab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，当且仅当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zh-CN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时等号成立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grpSp>
        <p:nvGrpSpPr>
          <p:cNvPr id="9222" name="Group 6"/>
          <p:cNvGrpSpPr>
            <a:grpSpLocks/>
          </p:cNvGrpSpPr>
          <p:nvPr/>
        </p:nvGrpSpPr>
        <p:grpSpPr bwMode="auto">
          <a:xfrm>
            <a:off x="6051552" y="1515835"/>
            <a:ext cx="2917825" cy="1970484"/>
            <a:chOff x="0" y="0"/>
            <a:chExt cx="1838" cy="1655"/>
          </a:xfrm>
        </p:grpSpPr>
        <p:sp>
          <p:nvSpPr>
            <p:cNvPr id="9223" name="AutoShape 7"/>
            <p:cNvSpPr>
              <a:spLocks noChangeArrowheads="1"/>
            </p:cNvSpPr>
            <p:nvPr/>
          </p:nvSpPr>
          <p:spPr bwMode="auto">
            <a:xfrm flipH="1">
              <a:off x="206" y="274"/>
              <a:ext cx="445" cy="679"/>
            </a:xfrm>
            <a:prstGeom prst="rtTriangle">
              <a:avLst/>
            </a:prstGeom>
            <a:solidFill>
              <a:srgbClr val="66FF33"/>
            </a:solidFill>
            <a:ln w="9525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4" name="AutoShape 8"/>
            <p:cNvSpPr>
              <a:spLocks noChangeArrowheads="1"/>
            </p:cNvSpPr>
            <p:nvPr/>
          </p:nvSpPr>
          <p:spPr bwMode="auto">
            <a:xfrm rot="5400000" flipH="1">
              <a:off x="841" y="84"/>
              <a:ext cx="392" cy="772"/>
            </a:xfrm>
            <a:prstGeom prst="rtTriangle">
              <a:avLst/>
            </a:prstGeom>
            <a:solidFill>
              <a:srgbClr val="33CCCC"/>
            </a:solidFill>
            <a:ln w="9525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5" name="AutoShape 9"/>
            <p:cNvSpPr>
              <a:spLocks noChangeArrowheads="1"/>
            </p:cNvSpPr>
            <p:nvPr/>
          </p:nvSpPr>
          <p:spPr bwMode="auto">
            <a:xfrm rot="16290169" flipH="1">
              <a:off x="404" y="753"/>
              <a:ext cx="392" cy="771"/>
            </a:xfrm>
            <a:prstGeom prst="rtTriangle">
              <a:avLst/>
            </a:prstGeom>
            <a:solidFill>
              <a:srgbClr val="FF0000"/>
            </a:solidFill>
            <a:ln w="9525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6" name="AutoShape 10"/>
            <p:cNvSpPr>
              <a:spLocks noChangeArrowheads="1"/>
            </p:cNvSpPr>
            <p:nvPr/>
          </p:nvSpPr>
          <p:spPr bwMode="auto">
            <a:xfrm flipV="1">
              <a:off x="972" y="662"/>
              <a:ext cx="446" cy="678"/>
            </a:xfrm>
            <a:prstGeom prst="rtTriangle">
              <a:avLst/>
            </a:prstGeom>
            <a:solidFill>
              <a:srgbClr val="FFFF00"/>
            </a:solidFill>
            <a:ln w="9525" cmpd="sng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8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227" name="Text Box 11"/>
            <p:cNvSpPr txBox="1">
              <a:spLocks noChangeArrowheads="1"/>
            </p:cNvSpPr>
            <p:nvPr/>
          </p:nvSpPr>
          <p:spPr bwMode="auto">
            <a:xfrm>
              <a:off x="0" y="772"/>
              <a:ext cx="44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9228" name="Text Box 12"/>
            <p:cNvSpPr txBox="1">
              <a:spLocks noChangeArrowheads="1"/>
            </p:cNvSpPr>
            <p:nvPr/>
          </p:nvSpPr>
          <p:spPr bwMode="auto">
            <a:xfrm>
              <a:off x="862" y="1316"/>
              <a:ext cx="445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9229" name="Text Box 13"/>
            <p:cNvSpPr txBox="1">
              <a:spLocks noChangeArrowheads="1"/>
            </p:cNvSpPr>
            <p:nvPr/>
          </p:nvSpPr>
          <p:spPr bwMode="auto">
            <a:xfrm>
              <a:off x="1393" y="500"/>
              <a:ext cx="44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9230" name="Text Box 14"/>
            <p:cNvSpPr txBox="1">
              <a:spLocks noChangeArrowheads="1"/>
            </p:cNvSpPr>
            <p:nvPr/>
          </p:nvSpPr>
          <p:spPr bwMode="auto">
            <a:xfrm>
              <a:off x="544" y="0"/>
              <a:ext cx="446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</a:t>
              </a:r>
            </a:p>
          </p:txBody>
        </p:sp>
        <p:sp>
          <p:nvSpPr>
            <p:cNvPr id="9231" name="Text Box 15"/>
            <p:cNvSpPr txBox="1">
              <a:spLocks noChangeArrowheads="1"/>
            </p:cNvSpPr>
            <p:nvPr/>
          </p:nvSpPr>
          <p:spPr bwMode="auto">
            <a:xfrm>
              <a:off x="771" y="726"/>
              <a:ext cx="44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9232" name="Text Box 16"/>
            <p:cNvSpPr txBox="1">
              <a:spLocks noChangeArrowheads="1"/>
            </p:cNvSpPr>
            <p:nvPr/>
          </p:nvSpPr>
          <p:spPr bwMode="auto">
            <a:xfrm>
              <a:off x="824" y="413"/>
              <a:ext cx="44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F</a:t>
              </a:r>
            </a:p>
          </p:txBody>
        </p:sp>
        <p:sp>
          <p:nvSpPr>
            <p:cNvPr id="9233" name="Text Box 17"/>
            <p:cNvSpPr txBox="1">
              <a:spLocks noChangeArrowheads="1"/>
            </p:cNvSpPr>
            <p:nvPr/>
          </p:nvSpPr>
          <p:spPr bwMode="auto">
            <a:xfrm>
              <a:off x="590" y="617"/>
              <a:ext cx="445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G</a:t>
              </a:r>
            </a:p>
          </p:txBody>
        </p:sp>
        <p:sp>
          <p:nvSpPr>
            <p:cNvPr id="9234" name="Text Box 18"/>
            <p:cNvSpPr txBox="1">
              <a:spLocks noChangeArrowheads="1"/>
            </p:cNvSpPr>
            <p:nvPr/>
          </p:nvSpPr>
          <p:spPr bwMode="auto">
            <a:xfrm>
              <a:off x="499" y="908"/>
              <a:ext cx="445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just"/>
              <a:r>
                <a:rPr lang="zh-CN" altLang="zh-CN" sz="2800" i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787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5601" y="771550"/>
            <a:ext cx="91440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特别地，如果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，我们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用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、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分</a:t>
            </a:r>
            <a:endParaRPr lang="en-US" altLang="zh-CN" sz="2800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别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代替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b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，可得什么不等式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? 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0" y="-4298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188913" y="3852536"/>
            <a:ext cx="69135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当且仅当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＝</a:t>
            </a:r>
            <a:r>
              <a:rPr lang="zh-CN" altLang="en-US" sz="28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时等号成立.</a:t>
            </a:r>
          </a:p>
        </p:txBody>
      </p:sp>
      <p:graphicFrame>
        <p:nvGraphicFramePr>
          <p:cNvPr id="1024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783232"/>
              </p:ext>
            </p:extLst>
          </p:nvPr>
        </p:nvGraphicFramePr>
        <p:xfrm>
          <a:off x="6660232" y="771550"/>
          <a:ext cx="6477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8" r:id="rId3" imgW="241617" imgH="228917" progId="Equation.3">
                  <p:embed/>
                </p:oleObj>
              </mc:Choice>
              <mc:Fallback>
                <p:oleObj r:id="rId3" imgW="241617" imgH="22891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771550"/>
                        <a:ext cx="647700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8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0560139"/>
              </p:ext>
            </p:extLst>
          </p:nvPr>
        </p:nvGraphicFramePr>
        <p:xfrm>
          <a:off x="7454776" y="785937"/>
          <a:ext cx="647700" cy="466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49" name="Equation" r:id="rId5" imgW="241617" imgH="228917" progId="Equation.DSMT4">
                  <p:embed/>
                </p:oleObj>
              </mc:Choice>
              <mc:Fallback>
                <p:oleObj name="Equation" r:id="rId5" imgW="241617" imgH="2289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54776" y="785937"/>
                        <a:ext cx="647700" cy="466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6154154"/>
              </p:ext>
            </p:extLst>
          </p:nvPr>
        </p:nvGraphicFramePr>
        <p:xfrm>
          <a:off x="1788636" y="2067694"/>
          <a:ext cx="2881313" cy="5893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0" r:id="rId7" imgW="838517" imgH="228917" progId="Equation.DSMT4">
                  <p:embed/>
                </p:oleObj>
              </mc:Choice>
              <mc:Fallback>
                <p:oleObj r:id="rId7" imgW="838517" imgH="2289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8636" y="2067694"/>
                        <a:ext cx="2881313" cy="58935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382116"/>
              </p:ext>
            </p:extLst>
          </p:nvPr>
        </p:nvGraphicFramePr>
        <p:xfrm>
          <a:off x="1475656" y="2859782"/>
          <a:ext cx="4176713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51" r:id="rId9" imgW="1473517" imgH="394017" progId="Equation.DSMT4">
                  <p:embed/>
                </p:oleObj>
              </mc:Choice>
              <mc:Fallback>
                <p:oleObj r:id="rId9" imgW="1473517" imgH="3940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2859782"/>
                        <a:ext cx="4176713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359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-42981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48914" y="1506145"/>
            <a:ext cx="8676456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不等式</a:t>
            </a:r>
          </a:p>
          <a:p>
            <a:endParaRPr 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称为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基本不等式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，它沟通了两个正数的和与积的不等关系，在实际问题中有广泛的应用，你能用分析法证明吗？ </a:t>
            </a:r>
          </a:p>
        </p:txBody>
      </p:sp>
      <p:graphicFrame>
        <p:nvGraphicFramePr>
          <p:cNvPr id="1127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2563812"/>
              </p:ext>
            </p:extLst>
          </p:nvPr>
        </p:nvGraphicFramePr>
        <p:xfrm>
          <a:off x="2771800" y="1347614"/>
          <a:ext cx="4103687" cy="814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04" r:id="rId3" imgW="1473517" imgH="394017" progId="Equation.DSMT4">
                  <p:embed/>
                </p:oleObj>
              </mc:Choice>
              <mc:Fallback>
                <p:oleObj r:id="rId3" imgW="1473517" imgH="394017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1347614"/>
                        <a:ext cx="4103687" cy="814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8307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84731" y="1402330"/>
            <a:ext cx="853244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思考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我们称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和  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分别为</a:t>
            </a:r>
            <a:r>
              <a:rPr lang="zh-CN" altLang="zh-CN" sz="2800" i="1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的算术平均数和几何平均数，如何用文字语言表述基本不等式？ </a:t>
            </a:r>
          </a:p>
        </p:txBody>
      </p:sp>
      <p:sp>
        <p:nvSpPr>
          <p:cNvPr id="12291" name="Rectangle 3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79388" y="2963795"/>
            <a:ext cx="8785225" cy="523220"/>
          </a:xfrm>
          <a:prstGeom prst="rect">
            <a:avLst/>
          </a:prstGeom>
          <a:noFill/>
          <a:ln w="9525" cmpd="sng">
            <a:solidFill>
              <a:srgbClr val="66FF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两个正数的算术平均数不小于它们的几何平均数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2167265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2296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2743489"/>
              </p:ext>
            </p:extLst>
          </p:nvPr>
        </p:nvGraphicFramePr>
        <p:xfrm>
          <a:off x="2627784" y="1275606"/>
          <a:ext cx="1017680" cy="744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6" r:id="rId3" imgW="393846" imgH="381152" progId="Equation.DSMT4">
                  <p:embed/>
                </p:oleObj>
              </mc:Choice>
              <mc:Fallback>
                <p:oleObj r:id="rId3" imgW="393846" imgH="381152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1275606"/>
                        <a:ext cx="1017680" cy="7441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0" y="2235131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 sz="2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12298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387575"/>
              </p:ext>
            </p:extLst>
          </p:nvPr>
        </p:nvGraphicFramePr>
        <p:xfrm>
          <a:off x="3851920" y="1422307"/>
          <a:ext cx="828675" cy="4071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7" r:id="rId5" imgW="304853" imgH="203341" progId="Equation.DSMT4">
                  <p:embed/>
                </p:oleObj>
              </mc:Choice>
              <mc:Fallback>
                <p:oleObj r:id="rId5" imgW="304853" imgH="203341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1422307"/>
                        <a:ext cx="828675" cy="4071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mpd="sng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59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 autoUpdateAnimBg="0"/>
    </p:bld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2179</TotalTime>
  <Words>812</Words>
  <Application>Microsoft Office PowerPoint</Application>
  <PresentationFormat>全屏显示(16:9)</PresentationFormat>
  <Paragraphs>69</Paragraphs>
  <Slides>16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650TGp_Proper_pride_light</vt:lpstr>
      <vt:lpstr>Equation</vt:lpstr>
      <vt:lpstr>Microsoft 公式 3.0</vt:lpstr>
      <vt:lpstr>MathType 6.0 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admin</cp:lastModifiedBy>
  <cp:revision>198</cp:revision>
  <dcterms:created xsi:type="dcterms:W3CDTF">2011-09-29T10:22:55Z</dcterms:created>
  <dcterms:modified xsi:type="dcterms:W3CDTF">2015-05-19T03:32:57Z</dcterms:modified>
</cp:coreProperties>
</file>