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21" r:id="rId2"/>
    <p:sldId id="358" r:id="rId3"/>
    <p:sldId id="322" r:id="rId4"/>
    <p:sldId id="341" r:id="rId5"/>
    <p:sldId id="342" r:id="rId6"/>
    <p:sldId id="343" r:id="rId7"/>
    <p:sldId id="344" r:id="rId8"/>
    <p:sldId id="359" r:id="rId9"/>
    <p:sldId id="345" r:id="rId10"/>
    <p:sldId id="346" r:id="rId11"/>
    <p:sldId id="347" r:id="rId12"/>
    <p:sldId id="349" r:id="rId13"/>
    <p:sldId id="350" r:id="rId14"/>
    <p:sldId id="351" r:id="rId15"/>
    <p:sldId id="352" r:id="rId16"/>
    <p:sldId id="353" r:id="rId17"/>
    <p:sldId id="356" r:id="rId18"/>
    <p:sldId id="357" r:id="rId19"/>
    <p:sldId id="332" r:id="rId20"/>
    <p:sldId id="339" r:id="rId21"/>
    <p:sldId id="327" r:id="rId22"/>
  </p:sldIdLst>
  <p:sldSz cx="9144000" cy="5143500" type="screen16x9"/>
  <p:notesSz cx="9144000" cy="6858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8F8F8"/>
    <a:srgbClr val="FF6600"/>
    <a:srgbClr val="336600"/>
    <a:srgbClr val="0E8BE0"/>
    <a:srgbClr val="8FD2FB"/>
    <a:srgbClr val="E66036"/>
    <a:srgbClr val="FFFF00"/>
    <a:srgbClr val="2FAB2F"/>
    <a:srgbClr val="1899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24" autoAdjust="0"/>
    <p:restoredTop sz="95209" autoAdjust="0"/>
  </p:normalViewPr>
  <p:slideViewPr>
    <p:cSldViewPr>
      <p:cViewPr varScale="1">
        <p:scale>
          <a:sx n="111" d="100"/>
          <a:sy n="111" d="100"/>
        </p:scale>
        <p:origin x="-750" y="-7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1608" y="-90"/>
      </p:cViewPr>
      <p:guideLst>
        <p:guide orient="horz" pos="2160"/>
        <p:guide pos="28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7680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7680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346AD4A-C628-470C-85A3-C6E8F822642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329961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286000" y="514350"/>
            <a:ext cx="4572000" cy="2571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3257550"/>
            <a:ext cx="7315200" cy="308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1A5100B-049B-4821-B7C7-B2BAD6136063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1146216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7298410" y="76043"/>
            <a:ext cx="1792287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763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1" name="Freeform 39"/>
          <p:cNvSpPr>
            <a:spLocks/>
          </p:cNvSpPr>
          <p:nvPr/>
        </p:nvSpPr>
        <p:spPr bwMode="gray">
          <a:xfrm>
            <a:off x="1588" y="0"/>
            <a:ext cx="9156700" cy="483518"/>
          </a:xfrm>
          <a:custGeom>
            <a:avLst/>
            <a:gdLst>
              <a:gd name="T0" fmla="*/ 1 w 5768"/>
              <a:gd name="T1" fmla="*/ 0 h 237"/>
              <a:gd name="T2" fmla="*/ 5766 w 5768"/>
              <a:gd name="T3" fmla="*/ 0 h 237"/>
              <a:gd name="T4" fmla="*/ 5768 w 5768"/>
              <a:gd name="T5" fmla="*/ 108 h 237"/>
              <a:gd name="T6" fmla="*/ 1510 w 5768"/>
              <a:gd name="T7" fmla="*/ 108 h 237"/>
              <a:gd name="T8" fmla="*/ 1473 w 5768"/>
              <a:gd name="T9" fmla="*/ 124 h 237"/>
              <a:gd name="T10" fmla="*/ 1385 w 5768"/>
              <a:gd name="T11" fmla="*/ 215 h 237"/>
              <a:gd name="T12" fmla="*/ 1346 w 5768"/>
              <a:gd name="T13" fmla="*/ 237 h 237"/>
              <a:gd name="T14" fmla="*/ 0 w 5768"/>
              <a:gd name="T15" fmla="*/ 236 h 237"/>
              <a:gd name="T16" fmla="*/ 1 w 5768"/>
              <a:gd name="T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8" h="237">
                <a:moveTo>
                  <a:pt x="1" y="0"/>
                </a:moveTo>
                <a:lnTo>
                  <a:pt x="5766" y="0"/>
                </a:lnTo>
                <a:lnTo>
                  <a:pt x="5768" y="108"/>
                </a:lnTo>
                <a:cubicBezTo>
                  <a:pt x="5059" y="126"/>
                  <a:pt x="2226" y="105"/>
                  <a:pt x="1510" y="108"/>
                </a:cubicBezTo>
                <a:cubicBezTo>
                  <a:pt x="1490" y="112"/>
                  <a:pt x="1494" y="105"/>
                  <a:pt x="1473" y="124"/>
                </a:cubicBezTo>
                <a:lnTo>
                  <a:pt x="1385" y="215"/>
                </a:lnTo>
                <a:cubicBezTo>
                  <a:pt x="1364" y="233"/>
                  <a:pt x="1371" y="237"/>
                  <a:pt x="1346" y="237"/>
                </a:cubicBezTo>
                <a:cubicBezTo>
                  <a:pt x="1346" y="237"/>
                  <a:pt x="0" y="236"/>
                  <a:pt x="0" y="236"/>
                </a:cubicBezTo>
                <a:lnTo>
                  <a:pt x="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5985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cxnSp>
        <p:nvCxnSpPr>
          <p:cNvPr id="144" name="直接连接符 143"/>
          <p:cNvCxnSpPr/>
          <p:nvPr userDrawn="1"/>
        </p:nvCxnSpPr>
        <p:spPr>
          <a:xfrm>
            <a:off x="1173052" y="1437624"/>
            <a:ext cx="6720916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直接连接符 149"/>
          <p:cNvCxnSpPr/>
          <p:nvPr userDrawn="1"/>
        </p:nvCxnSpPr>
        <p:spPr>
          <a:xfrm>
            <a:off x="1154456" y="2409732"/>
            <a:ext cx="6720916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619250" y="1545431"/>
            <a:ext cx="5905500" cy="1833153"/>
          </a:xfrm>
        </p:spPr>
        <p:txBody>
          <a:bodyPr/>
          <a:lstStyle>
            <a:lvl1pPr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r>
              <a:rPr lang="en-US" altLang="zh-CN" sz="3600" b="1" noProof="0" dirty="0" smtClean="0"/>
              <a:t>§</a:t>
            </a:r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1"/>
          </p:nvPr>
        </p:nvSpPr>
        <p:spPr>
          <a:xfrm>
            <a:off x="2124076" y="627460"/>
            <a:ext cx="3743325" cy="702469"/>
          </a:xfrm>
        </p:spPr>
        <p:txBody>
          <a:bodyPr/>
          <a:lstStyle>
            <a:lvl1pPr>
              <a:defRPr b="1" i="0" baseline="0">
                <a:latin typeface="+mn-lt"/>
                <a:ea typeface="黑体" pitchFamily="49" charset="-122"/>
              </a:defRPr>
            </a:lvl1pPr>
            <a:lvl3pPr>
              <a:defRPr b="1" i="0" baseline="0">
                <a:ea typeface="黑体" pitchFamily="49" charset="-122"/>
              </a:defRPr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pic>
        <p:nvPicPr>
          <p:cNvPr id="14" name="Picture 2"/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6296" y="4155926"/>
            <a:ext cx="1907703" cy="1006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9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740569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9" y="1543050"/>
            <a:ext cx="2949575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3685C39C-014C-43C5-ACCC-4351920BBA29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257595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9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740569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9" y="1543050"/>
            <a:ext cx="2949575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9872012-BEFF-4425-877E-6EA93EA633CB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471166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DA618F2-1279-466D-8BAE-3B00A5B3C732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963214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14301"/>
            <a:ext cx="2057400" cy="448032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4301"/>
            <a:ext cx="6019800" cy="448032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9FA1E0C-0218-4001-8ED5-9134121C3A8E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476235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682" y="1597824"/>
            <a:ext cx="7772638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363" y="2914650"/>
            <a:ext cx="6401276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41228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122" y="1200155"/>
            <a:ext cx="8229759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792490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192" y="3305181"/>
            <a:ext cx="7772637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192" y="2180035"/>
            <a:ext cx="7772637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39849392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122" y="1200155"/>
            <a:ext cx="4037899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7393" y="1200155"/>
            <a:ext cx="4039486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997637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122" y="1151335"/>
            <a:ext cx="4039486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122" y="1631156"/>
            <a:ext cx="4039486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811" y="1151335"/>
            <a:ext cx="4041073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811" y="1631156"/>
            <a:ext cx="4041073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185067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274419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7298410" y="76043"/>
            <a:ext cx="1792287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763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1" name="Freeform 39"/>
          <p:cNvSpPr>
            <a:spLocks/>
          </p:cNvSpPr>
          <p:nvPr/>
        </p:nvSpPr>
        <p:spPr bwMode="gray">
          <a:xfrm>
            <a:off x="1588" y="0"/>
            <a:ext cx="9156700" cy="483518"/>
          </a:xfrm>
          <a:custGeom>
            <a:avLst/>
            <a:gdLst>
              <a:gd name="T0" fmla="*/ 1 w 5768"/>
              <a:gd name="T1" fmla="*/ 0 h 237"/>
              <a:gd name="T2" fmla="*/ 5766 w 5768"/>
              <a:gd name="T3" fmla="*/ 0 h 237"/>
              <a:gd name="T4" fmla="*/ 5768 w 5768"/>
              <a:gd name="T5" fmla="*/ 108 h 237"/>
              <a:gd name="T6" fmla="*/ 1510 w 5768"/>
              <a:gd name="T7" fmla="*/ 108 h 237"/>
              <a:gd name="T8" fmla="*/ 1473 w 5768"/>
              <a:gd name="T9" fmla="*/ 124 h 237"/>
              <a:gd name="T10" fmla="*/ 1385 w 5768"/>
              <a:gd name="T11" fmla="*/ 215 h 237"/>
              <a:gd name="T12" fmla="*/ 1346 w 5768"/>
              <a:gd name="T13" fmla="*/ 237 h 237"/>
              <a:gd name="T14" fmla="*/ 0 w 5768"/>
              <a:gd name="T15" fmla="*/ 236 h 237"/>
              <a:gd name="T16" fmla="*/ 1 w 5768"/>
              <a:gd name="T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8" h="237">
                <a:moveTo>
                  <a:pt x="1" y="0"/>
                </a:moveTo>
                <a:lnTo>
                  <a:pt x="5766" y="0"/>
                </a:lnTo>
                <a:lnTo>
                  <a:pt x="5768" y="108"/>
                </a:lnTo>
                <a:cubicBezTo>
                  <a:pt x="5059" y="126"/>
                  <a:pt x="2226" y="105"/>
                  <a:pt x="1510" y="108"/>
                </a:cubicBezTo>
                <a:cubicBezTo>
                  <a:pt x="1490" y="112"/>
                  <a:pt x="1494" y="105"/>
                  <a:pt x="1473" y="124"/>
                </a:cubicBezTo>
                <a:lnTo>
                  <a:pt x="1385" y="215"/>
                </a:lnTo>
                <a:cubicBezTo>
                  <a:pt x="1364" y="233"/>
                  <a:pt x="1371" y="237"/>
                  <a:pt x="1346" y="237"/>
                </a:cubicBezTo>
                <a:cubicBezTo>
                  <a:pt x="1346" y="237"/>
                  <a:pt x="0" y="236"/>
                  <a:pt x="0" y="236"/>
                </a:cubicBezTo>
                <a:lnTo>
                  <a:pt x="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5985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619250" y="1545431"/>
            <a:ext cx="5905500" cy="1833153"/>
          </a:xfrm>
        </p:spPr>
        <p:txBody>
          <a:bodyPr/>
          <a:lstStyle>
            <a:lvl1pPr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r>
              <a:rPr lang="en-US" altLang="zh-CN" sz="3600" b="1" noProof="0" dirty="0" smtClean="0"/>
              <a:t>§</a:t>
            </a:r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1"/>
          </p:nvPr>
        </p:nvSpPr>
        <p:spPr>
          <a:xfrm>
            <a:off x="2124076" y="627460"/>
            <a:ext cx="3743325" cy="702469"/>
          </a:xfrm>
        </p:spPr>
        <p:txBody>
          <a:bodyPr/>
          <a:lstStyle>
            <a:lvl1pPr>
              <a:defRPr b="1" i="0" baseline="0">
                <a:latin typeface="+mn-lt"/>
                <a:ea typeface="黑体" pitchFamily="49" charset="-122"/>
              </a:defRPr>
            </a:lvl1pPr>
            <a:lvl3pPr>
              <a:defRPr b="1" i="0" baseline="0">
                <a:ea typeface="黑体" pitchFamily="49" charset="-122"/>
              </a:defRPr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pic>
        <p:nvPicPr>
          <p:cNvPr id="14" name="Picture 2"/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6296" y="4155926"/>
            <a:ext cx="1907703" cy="1006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1954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957002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5" y="204787"/>
            <a:ext cx="3007791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429" y="204793"/>
            <a:ext cx="5112450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125" y="1076328"/>
            <a:ext cx="3007791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39721902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1978" y="3600450"/>
            <a:ext cx="548703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1978" y="459581"/>
            <a:ext cx="548703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1978" y="4025503"/>
            <a:ext cx="548703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17941874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122" y="1200155"/>
            <a:ext cx="8229759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13129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841" y="205984"/>
            <a:ext cx="2057043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122" y="205984"/>
            <a:ext cx="6020342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987927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8985209">
            <a:off x="4982015" y="947059"/>
            <a:ext cx="2743447" cy="2099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763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5985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" name="Group 34"/>
          <p:cNvGrpSpPr>
            <a:grpSpLocks/>
          </p:cNvGrpSpPr>
          <p:nvPr userDrawn="1"/>
        </p:nvGrpSpPr>
        <p:grpSpPr bwMode="auto">
          <a:xfrm rot="10800000">
            <a:off x="-2644" y="-3704"/>
            <a:ext cx="9158288" cy="1096565"/>
            <a:chOff x="-4" y="3243"/>
            <a:chExt cx="5769" cy="1086"/>
          </a:xfrm>
        </p:grpSpPr>
        <p:sp>
          <p:nvSpPr>
            <p:cNvPr id="16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18" name="Picture 50" descr="star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6597156" y="3753388"/>
            <a:ext cx="2743447" cy="2099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/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24737" y="4165352"/>
            <a:ext cx="1907703" cy="1006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 userDrawn="1"/>
        </p:nvSpPr>
        <p:spPr>
          <a:xfrm>
            <a:off x="1691680" y="1779662"/>
            <a:ext cx="61494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5400" b="1" i="0" baseline="0" dirty="0" smtClean="0">
                <a:latin typeface="+mj-ea"/>
                <a:ea typeface="+mj-ea"/>
              </a:rPr>
              <a:t>同学们</a:t>
            </a:r>
            <a:r>
              <a:rPr lang="zh-CN" altLang="en-US" sz="5400" b="1" i="1" baseline="0" dirty="0" smtClean="0">
                <a:latin typeface="+mj-ea"/>
                <a:ea typeface="+mj-ea"/>
              </a:rPr>
              <a:t>，</a:t>
            </a:r>
            <a:r>
              <a:rPr lang="zh-CN" altLang="en-US" sz="5400" b="1" i="0" baseline="0" dirty="0" smtClean="0">
                <a:latin typeface="+mj-ea"/>
                <a:ea typeface="+mj-ea"/>
              </a:rPr>
              <a:t>再见</a:t>
            </a:r>
            <a:r>
              <a:rPr lang="zh-CN" altLang="en-US" sz="5400" b="1" i="1" baseline="0" dirty="0" smtClean="0">
                <a:latin typeface="+mj-ea"/>
                <a:ea typeface="+mj-ea"/>
              </a:rPr>
              <a:t>！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4673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0"/>
          </p:nvPr>
        </p:nvSpPr>
        <p:spPr>
          <a:xfrm>
            <a:off x="785787" y="693775"/>
            <a:ext cx="7889359" cy="3907465"/>
          </a:xfrm>
          <a:prstGeom prst="rect">
            <a:avLst/>
          </a:prstGeom>
        </p:spPr>
        <p:txBody>
          <a:bodyPr/>
          <a:lstStyle>
            <a:lvl1pPr marL="0" indent="0" eaLnBrk="1">
              <a:lnSpc>
                <a:spcPts val="3500"/>
              </a:lnSpc>
              <a:spcBef>
                <a:spcPts val="0"/>
              </a:spcBef>
              <a:buNone/>
              <a:defRPr sz="2400" b="1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defRPr>
            </a:lvl1pPr>
            <a:lvl2pPr marL="0" indent="0" eaLnBrk="1">
              <a:lnSpc>
                <a:spcPts val="3500"/>
              </a:lnSpc>
              <a:spcBef>
                <a:spcPts val="0"/>
              </a:spcBef>
              <a:buNone/>
              <a:defRPr sz="2400" b="1">
                <a:solidFill>
                  <a:srgbClr val="0000FF"/>
                </a:solidFill>
                <a:latin typeface="Times New Roman" pitchFamily="18" charset="0"/>
                <a:ea typeface="仿宋_GB2312" pitchFamily="49" charset="-122"/>
                <a:cs typeface="Times New Roman" pitchFamily="18" charset="0"/>
              </a:defRPr>
            </a:lvl2pPr>
            <a:lvl3pPr marL="0" indent="0" eaLnBrk="1">
              <a:lnSpc>
                <a:spcPts val="3500"/>
              </a:lnSpc>
              <a:spcBef>
                <a:spcPts val="0"/>
              </a:spcBef>
              <a:buNone/>
              <a:defRPr sz="2400" b="1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defRPr>
            </a:lvl3pPr>
            <a:lvl4pPr marL="0" indent="0" eaLnBrk="1">
              <a:lnSpc>
                <a:spcPts val="3500"/>
              </a:lnSpc>
              <a:spcBef>
                <a:spcPts val="0"/>
              </a:spcBef>
              <a:buNone/>
              <a:defRPr sz="2400" b="1">
                <a:solidFill>
                  <a:srgbClr val="00B05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defRPr>
            </a:lvl4pPr>
            <a:lvl5pPr marL="0" indent="0" eaLnBrk="1">
              <a:lnSpc>
                <a:spcPts val="3500"/>
              </a:lnSpc>
              <a:spcBef>
                <a:spcPts val="0"/>
              </a:spcBef>
              <a:buNone/>
              <a:defRPr sz="2400" b="1">
                <a:solidFill>
                  <a:schemeClr val="tx1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2673482"/>
      </p:ext>
    </p:extLst>
  </p:cSld>
  <p:clrMapOvr>
    <a:masterClrMapping/>
  </p:clrMapOvr>
  <p:transition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7298410" y="76043"/>
            <a:ext cx="1792287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763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1" name="Freeform 39"/>
          <p:cNvSpPr>
            <a:spLocks/>
          </p:cNvSpPr>
          <p:nvPr/>
        </p:nvSpPr>
        <p:spPr bwMode="gray">
          <a:xfrm>
            <a:off x="1588" y="0"/>
            <a:ext cx="9156700" cy="483518"/>
          </a:xfrm>
          <a:custGeom>
            <a:avLst/>
            <a:gdLst>
              <a:gd name="T0" fmla="*/ 1 w 5768"/>
              <a:gd name="T1" fmla="*/ 0 h 237"/>
              <a:gd name="T2" fmla="*/ 5766 w 5768"/>
              <a:gd name="T3" fmla="*/ 0 h 237"/>
              <a:gd name="T4" fmla="*/ 5768 w 5768"/>
              <a:gd name="T5" fmla="*/ 108 h 237"/>
              <a:gd name="T6" fmla="*/ 1510 w 5768"/>
              <a:gd name="T7" fmla="*/ 108 h 237"/>
              <a:gd name="T8" fmla="*/ 1473 w 5768"/>
              <a:gd name="T9" fmla="*/ 124 h 237"/>
              <a:gd name="T10" fmla="*/ 1385 w 5768"/>
              <a:gd name="T11" fmla="*/ 215 h 237"/>
              <a:gd name="T12" fmla="*/ 1346 w 5768"/>
              <a:gd name="T13" fmla="*/ 237 h 237"/>
              <a:gd name="T14" fmla="*/ 0 w 5768"/>
              <a:gd name="T15" fmla="*/ 236 h 237"/>
              <a:gd name="T16" fmla="*/ 1 w 5768"/>
              <a:gd name="T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8" h="237">
                <a:moveTo>
                  <a:pt x="1" y="0"/>
                </a:moveTo>
                <a:lnTo>
                  <a:pt x="5766" y="0"/>
                </a:lnTo>
                <a:lnTo>
                  <a:pt x="5768" y="108"/>
                </a:lnTo>
                <a:cubicBezTo>
                  <a:pt x="5059" y="126"/>
                  <a:pt x="2226" y="105"/>
                  <a:pt x="1510" y="108"/>
                </a:cubicBezTo>
                <a:cubicBezTo>
                  <a:pt x="1490" y="112"/>
                  <a:pt x="1494" y="105"/>
                  <a:pt x="1473" y="124"/>
                </a:cubicBezTo>
                <a:lnTo>
                  <a:pt x="1385" y="215"/>
                </a:lnTo>
                <a:cubicBezTo>
                  <a:pt x="1364" y="233"/>
                  <a:pt x="1371" y="237"/>
                  <a:pt x="1346" y="237"/>
                </a:cubicBezTo>
                <a:cubicBezTo>
                  <a:pt x="1346" y="237"/>
                  <a:pt x="0" y="236"/>
                  <a:pt x="0" y="236"/>
                </a:cubicBezTo>
                <a:lnTo>
                  <a:pt x="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5985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619250" y="1545431"/>
            <a:ext cx="5905500" cy="1833153"/>
          </a:xfrm>
        </p:spPr>
        <p:txBody>
          <a:bodyPr/>
          <a:lstStyle>
            <a:lvl1pPr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r>
              <a:rPr lang="en-US" altLang="zh-CN" sz="3600" b="1" noProof="0" dirty="0" smtClean="0"/>
              <a:t>§</a:t>
            </a:r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1"/>
          </p:nvPr>
        </p:nvSpPr>
        <p:spPr>
          <a:xfrm>
            <a:off x="2124076" y="627460"/>
            <a:ext cx="3743325" cy="702469"/>
          </a:xfrm>
        </p:spPr>
        <p:txBody>
          <a:bodyPr/>
          <a:lstStyle>
            <a:lvl1pPr>
              <a:defRPr b="1" i="0" baseline="0">
                <a:latin typeface="+mn-lt"/>
                <a:ea typeface="黑体" pitchFamily="49" charset="-122"/>
              </a:defRPr>
            </a:lvl1pPr>
            <a:lvl3pPr>
              <a:defRPr b="1" i="0" baseline="0">
                <a:ea typeface="黑体" pitchFamily="49" charset="-122"/>
              </a:defRPr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pic>
        <p:nvPicPr>
          <p:cNvPr id="14" name="Picture 2"/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6296" y="4155926"/>
            <a:ext cx="1907703" cy="1006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47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97187" y="100851"/>
            <a:ext cx="5099149" cy="481013"/>
          </a:xfrm>
        </p:spPr>
        <p:txBody>
          <a:bodyPr/>
          <a:lstStyle>
            <a:lvl1pPr>
              <a:defRPr sz="28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51B85E8-410B-4E22-80A1-90EE6581B2E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019189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E4AF68B8-45B6-4AFC-AB2A-BCA60B9BCFD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834221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71551"/>
            <a:ext cx="4038600" cy="36230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71551"/>
            <a:ext cx="4038600" cy="36230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7970F70-90AD-45C1-B5F7-92833D73F9A0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654426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9" y="1260872"/>
            <a:ext cx="3868737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9" y="1878806"/>
            <a:ext cx="3868737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788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788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AFF1E79-BE3B-44F3-A545-365629419FBD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175627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61BCEC93-C02D-446B-94AD-760E04D30DB0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173793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EC2D059-4316-4321-A79F-8CCCFAC1A07D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533648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3" name="Line 19"/>
          <p:cNvSpPr>
            <a:spLocks noChangeShapeType="1"/>
          </p:cNvSpPr>
          <p:nvPr/>
        </p:nvSpPr>
        <p:spPr bwMode="gray">
          <a:xfrm>
            <a:off x="22225" y="2053829"/>
            <a:ext cx="1217613" cy="3089672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6" name="Line 22"/>
          <p:cNvSpPr>
            <a:spLocks noChangeShapeType="1"/>
          </p:cNvSpPr>
          <p:nvPr/>
        </p:nvSpPr>
        <p:spPr bwMode="gray">
          <a:xfrm flipH="1">
            <a:off x="8767763" y="4629150"/>
            <a:ext cx="398463" cy="5143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7" name="Line 23"/>
          <p:cNvSpPr>
            <a:spLocks noChangeShapeType="1"/>
          </p:cNvSpPr>
          <p:nvPr/>
        </p:nvSpPr>
        <p:spPr bwMode="gray">
          <a:xfrm flipH="1" flipV="1">
            <a:off x="38100" y="4763"/>
            <a:ext cx="9117013" cy="577453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50" name="Line 26"/>
          <p:cNvSpPr>
            <a:spLocks noChangeShapeType="1"/>
          </p:cNvSpPr>
          <p:nvPr/>
        </p:nvSpPr>
        <p:spPr bwMode="gray">
          <a:xfrm flipH="1">
            <a:off x="6189663" y="4682728"/>
            <a:ext cx="2965450" cy="436959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1" name="Freeform 7"/>
          <p:cNvSpPr>
            <a:spLocks/>
          </p:cNvSpPr>
          <p:nvPr/>
        </p:nvSpPr>
        <p:spPr bwMode="gray">
          <a:xfrm>
            <a:off x="-6350" y="-4762"/>
            <a:ext cx="9150350" cy="766762"/>
          </a:xfrm>
          <a:custGeom>
            <a:avLst/>
            <a:gdLst>
              <a:gd name="T0" fmla="*/ 1 w 5764"/>
              <a:gd name="T1" fmla="*/ 644 h 644"/>
              <a:gd name="T2" fmla="*/ 3603 w 5764"/>
              <a:gd name="T3" fmla="*/ 644 h 644"/>
              <a:gd name="T4" fmla="*/ 3704 w 5764"/>
              <a:gd name="T5" fmla="*/ 623 h 644"/>
              <a:gd name="T6" fmla="*/ 3970 w 5764"/>
              <a:gd name="T7" fmla="*/ 529 h 644"/>
              <a:gd name="T8" fmla="*/ 4053 w 5764"/>
              <a:gd name="T9" fmla="*/ 511 h 644"/>
              <a:gd name="T10" fmla="*/ 5764 w 5764"/>
              <a:gd name="T11" fmla="*/ 512 h 644"/>
              <a:gd name="T12" fmla="*/ 5762 w 5764"/>
              <a:gd name="T13" fmla="*/ 0 h 644"/>
              <a:gd name="T14" fmla="*/ 0 w 5764"/>
              <a:gd name="T15" fmla="*/ 2 h 644"/>
              <a:gd name="T16" fmla="*/ 1 w 5764"/>
              <a:gd name="T17" fmla="*/ 644 h 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4" h="644">
                <a:moveTo>
                  <a:pt x="1" y="644"/>
                </a:moveTo>
                <a:lnTo>
                  <a:pt x="3603" y="644"/>
                </a:lnTo>
                <a:cubicBezTo>
                  <a:pt x="3663" y="644"/>
                  <a:pt x="3704" y="623"/>
                  <a:pt x="3704" y="623"/>
                </a:cubicBezTo>
                <a:lnTo>
                  <a:pt x="3970" y="529"/>
                </a:lnTo>
                <a:cubicBezTo>
                  <a:pt x="3970" y="529"/>
                  <a:pt x="4000" y="513"/>
                  <a:pt x="4053" y="511"/>
                </a:cubicBezTo>
                <a:lnTo>
                  <a:pt x="5764" y="512"/>
                </a:lnTo>
                <a:lnTo>
                  <a:pt x="5762" y="0"/>
                </a:lnTo>
                <a:lnTo>
                  <a:pt x="0" y="2"/>
                </a:lnTo>
                <a:lnTo>
                  <a:pt x="1" y="644"/>
                </a:lnTo>
                <a:close/>
              </a:path>
            </a:pathLst>
          </a:custGeom>
          <a:gradFill rotWithShape="1">
            <a:gsLst>
              <a:gs pos="0">
                <a:srgbClr val="FFFFFF">
                  <a:gamma/>
                  <a:tint val="0"/>
                  <a:invGamma/>
                  <a:alpha val="0"/>
                </a:srgbClr>
              </a:gs>
              <a:gs pos="100000">
                <a:srgbClr val="FFFFFF">
                  <a:alpha val="7000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84" name="Freeform 60"/>
          <p:cNvSpPr>
            <a:spLocks/>
          </p:cNvSpPr>
          <p:nvPr userDrawn="1"/>
        </p:nvSpPr>
        <p:spPr bwMode="gray">
          <a:xfrm>
            <a:off x="6477000" y="604838"/>
            <a:ext cx="1828800" cy="342900"/>
          </a:xfrm>
          <a:custGeom>
            <a:avLst/>
            <a:gdLst>
              <a:gd name="T0" fmla="*/ 48 w 1152"/>
              <a:gd name="T1" fmla="*/ 0 h 288"/>
              <a:gd name="T2" fmla="*/ 0 w 1152"/>
              <a:gd name="T3" fmla="*/ 288 h 288"/>
              <a:gd name="T4" fmla="*/ 1056 w 1152"/>
              <a:gd name="T5" fmla="*/ 288 h 288"/>
              <a:gd name="T6" fmla="*/ 1152 w 1152"/>
              <a:gd name="T7" fmla="*/ 0 h 288"/>
              <a:gd name="T8" fmla="*/ 48 w 1152"/>
              <a:gd name="T9" fmla="*/ 0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2" h="288">
                <a:moveTo>
                  <a:pt x="48" y="0"/>
                </a:moveTo>
                <a:lnTo>
                  <a:pt x="0" y="288"/>
                </a:lnTo>
                <a:lnTo>
                  <a:pt x="1056" y="288"/>
                </a:lnTo>
                <a:lnTo>
                  <a:pt x="1152" y="0"/>
                </a:lnTo>
                <a:lnTo>
                  <a:pt x="48" y="0"/>
                </a:lnTo>
                <a:close/>
              </a:path>
            </a:pathLst>
          </a:custGeom>
          <a:solidFill>
            <a:srgbClr val="FFFFFF">
              <a:alpha val="10001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6" name="Rectangle 2"/>
          <p:cNvSpPr>
            <a:spLocks noGrp="1" noChangeArrowheads="1"/>
          </p:cNvSpPr>
          <p:nvPr userDrawn="1">
            <p:ph type="title"/>
          </p:nvPr>
        </p:nvSpPr>
        <p:spPr bwMode="gray">
          <a:xfrm>
            <a:off x="733426" y="114300"/>
            <a:ext cx="7953375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单击此处编辑母版标题样式</a:t>
            </a:r>
          </a:p>
        </p:txBody>
      </p:sp>
      <p:grpSp>
        <p:nvGrpSpPr>
          <p:cNvPr id="1063" name="Group 39"/>
          <p:cNvGrpSpPr>
            <a:grpSpLocks/>
          </p:cNvGrpSpPr>
          <p:nvPr userDrawn="1"/>
        </p:nvGrpSpPr>
        <p:grpSpPr bwMode="auto">
          <a:xfrm>
            <a:off x="327025" y="219075"/>
            <a:ext cx="361950" cy="271463"/>
            <a:chOff x="192" y="384"/>
            <a:chExt cx="336" cy="288"/>
          </a:xfrm>
        </p:grpSpPr>
        <p:sp>
          <p:nvSpPr>
            <p:cNvPr id="1064" name="AutoShape 40"/>
            <p:cNvSpPr>
              <a:spLocks noChangeArrowheads="1"/>
            </p:cNvSpPr>
            <p:nvPr userDrawn="1"/>
          </p:nvSpPr>
          <p:spPr bwMode="gray">
            <a:xfrm>
              <a:off x="192" y="384"/>
              <a:ext cx="192" cy="288"/>
            </a:xfrm>
            <a:prstGeom prst="chevron">
              <a:avLst>
                <a:gd name="adj" fmla="val 60935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65" name="AutoShape 41"/>
            <p:cNvSpPr>
              <a:spLocks noChangeArrowheads="1"/>
            </p:cNvSpPr>
            <p:nvPr userDrawn="1"/>
          </p:nvSpPr>
          <p:spPr bwMode="gray">
            <a:xfrm>
              <a:off x="336" y="384"/>
              <a:ext cx="192" cy="288"/>
            </a:xfrm>
            <a:prstGeom prst="chevron">
              <a:avLst>
                <a:gd name="adj" fmla="val 60935"/>
              </a:avLst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027" name="Rectangle 3"/>
          <p:cNvSpPr>
            <a:spLocks noGrp="1" noChangeArrowheads="1"/>
          </p:cNvSpPr>
          <p:nvPr userDrawn="1">
            <p:ph type="body" idx="1"/>
          </p:nvPr>
        </p:nvSpPr>
        <p:spPr bwMode="gray">
          <a:xfrm>
            <a:off x="466271" y="886306"/>
            <a:ext cx="8229600" cy="3623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-6350" y="-2381"/>
            <a:ext cx="9153525" cy="5153026"/>
            <a:chOff x="-6350" y="-2381"/>
            <a:chExt cx="9153525" cy="5153026"/>
          </a:xfrm>
        </p:grpSpPr>
        <p:sp>
          <p:nvSpPr>
            <p:cNvPr id="1032" name="Freeform 8"/>
            <p:cNvSpPr>
              <a:spLocks/>
            </p:cNvSpPr>
            <p:nvPr/>
          </p:nvSpPr>
          <p:spPr bwMode="gray">
            <a:xfrm>
              <a:off x="-6350" y="-2381"/>
              <a:ext cx="9147175" cy="696648"/>
            </a:xfrm>
            <a:custGeom>
              <a:avLst/>
              <a:gdLst>
                <a:gd name="T0" fmla="*/ 2 w 5762"/>
                <a:gd name="T1" fmla="*/ 600 h 600"/>
                <a:gd name="T2" fmla="*/ 3603 w 5762"/>
                <a:gd name="T3" fmla="*/ 600 h 600"/>
                <a:gd name="T4" fmla="*/ 3704 w 5762"/>
                <a:gd name="T5" fmla="*/ 579 h 600"/>
                <a:gd name="T6" fmla="*/ 3970 w 5762"/>
                <a:gd name="T7" fmla="*/ 485 h 600"/>
                <a:gd name="T8" fmla="*/ 4053 w 5762"/>
                <a:gd name="T9" fmla="*/ 467 h 600"/>
                <a:gd name="T10" fmla="*/ 5762 w 5762"/>
                <a:gd name="T11" fmla="*/ 466 h 600"/>
                <a:gd name="T12" fmla="*/ 5762 w 5762"/>
                <a:gd name="T13" fmla="*/ 0 h 600"/>
                <a:gd name="T14" fmla="*/ 0 w 5762"/>
                <a:gd name="T15" fmla="*/ 2 h 600"/>
                <a:gd name="T16" fmla="*/ 2 w 5762"/>
                <a:gd name="T17" fmla="*/ 600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2" h="600">
                  <a:moveTo>
                    <a:pt x="2" y="600"/>
                  </a:moveTo>
                  <a:lnTo>
                    <a:pt x="3603" y="600"/>
                  </a:lnTo>
                  <a:cubicBezTo>
                    <a:pt x="3663" y="600"/>
                    <a:pt x="3704" y="579"/>
                    <a:pt x="3704" y="579"/>
                  </a:cubicBezTo>
                  <a:lnTo>
                    <a:pt x="3970" y="485"/>
                  </a:lnTo>
                  <a:cubicBezTo>
                    <a:pt x="3970" y="485"/>
                    <a:pt x="3996" y="473"/>
                    <a:pt x="4053" y="467"/>
                  </a:cubicBezTo>
                  <a:lnTo>
                    <a:pt x="5762" y="466"/>
                  </a:lnTo>
                  <a:lnTo>
                    <a:pt x="5762" y="0"/>
                  </a:lnTo>
                  <a:lnTo>
                    <a:pt x="0" y="2"/>
                  </a:lnTo>
                  <a:lnTo>
                    <a:pt x="2" y="6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074" name="Group 50"/>
            <p:cNvGrpSpPr>
              <a:grpSpLocks/>
            </p:cNvGrpSpPr>
            <p:nvPr/>
          </p:nvGrpSpPr>
          <p:grpSpPr bwMode="auto">
            <a:xfrm flipH="1">
              <a:off x="-3175" y="4587974"/>
              <a:ext cx="9150350" cy="562671"/>
              <a:chOff x="-2" y="4151"/>
              <a:chExt cx="5764" cy="175"/>
            </a:xfrm>
          </p:grpSpPr>
          <p:sp>
            <p:nvSpPr>
              <p:cNvPr id="1073" name="Freeform 49"/>
              <p:cNvSpPr>
                <a:spLocks/>
              </p:cNvSpPr>
              <p:nvPr userDrawn="1"/>
            </p:nvSpPr>
            <p:spPr bwMode="gray">
              <a:xfrm>
                <a:off x="-2" y="4151"/>
                <a:ext cx="5762" cy="169"/>
              </a:xfrm>
              <a:custGeom>
                <a:avLst/>
                <a:gdLst>
                  <a:gd name="T0" fmla="*/ 0 w 5762"/>
                  <a:gd name="T1" fmla="*/ 169 h 169"/>
                  <a:gd name="T2" fmla="*/ 5762 w 5762"/>
                  <a:gd name="T3" fmla="*/ 168 h 169"/>
                  <a:gd name="T4" fmla="*/ 5762 w 5762"/>
                  <a:gd name="T5" fmla="*/ 56 h 169"/>
                  <a:gd name="T6" fmla="*/ 1513 w 5762"/>
                  <a:gd name="T7" fmla="*/ 57 h 169"/>
                  <a:gd name="T8" fmla="*/ 1465 w 5762"/>
                  <a:gd name="T9" fmla="*/ 47 h 169"/>
                  <a:gd name="T10" fmla="*/ 1403 w 5762"/>
                  <a:gd name="T11" fmla="*/ 14 h 169"/>
                  <a:gd name="T12" fmla="*/ 1346 w 5762"/>
                  <a:gd name="T13" fmla="*/ 2 h 169"/>
                  <a:gd name="T14" fmla="*/ 0 w 5762"/>
                  <a:gd name="T15" fmla="*/ 2 h 169"/>
                  <a:gd name="T16" fmla="*/ 0 w 5762"/>
                  <a:gd name="T17" fmla="*/ 169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62" h="169">
                    <a:moveTo>
                      <a:pt x="0" y="169"/>
                    </a:moveTo>
                    <a:lnTo>
                      <a:pt x="5762" y="168"/>
                    </a:lnTo>
                    <a:lnTo>
                      <a:pt x="5762" y="56"/>
                    </a:lnTo>
                    <a:lnTo>
                      <a:pt x="1513" y="57"/>
                    </a:lnTo>
                    <a:cubicBezTo>
                      <a:pt x="1486" y="57"/>
                      <a:pt x="1486" y="54"/>
                      <a:pt x="1465" y="47"/>
                    </a:cubicBezTo>
                    <a:lnTo>
                      <a:pt x="1403" y="14"/>
                    </a:lnTo>
                    <a:cubicBezTo>
                      <a:pt x="1383" y="6"/>
                      <a:pt x="1385" y="0"/>
                      <a:pt x="1346" y="2"/>
                    </a:cubicBezTo>
                    <a:lnTo>
                      <a:pt x="0" y="2"/>
                    </a:lnTo>
                    <a:lnTo>
                      <a:pt x="0" y="16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61" name="Freeform 37"/>
              <p:cNvSpPr>
                <a:spLocks/>
              </p:cNvSpPr>
              <p:nvPr userDrawn="1"/>
            </p:nvSpPr>
            <p:spPr bwMode="gray">
              <a:xfrm>
                <a:off x="-2" y="4188"/>
                <a:ext cx="5764" cy="138"/>
              </a:xfrm>
              <a:custGeom>
                <a:avLst/>
                <a:gdLst>
                  <a:gd name="T0" fmla="*/ 2 w 5764"/>
                  <a:gd name="T1" fmla="*/ 138 h 138"/>
                  <a:gd name="T2" fmla="*/ 5764 w 5764"/>
                  <a:gd name="T3" fmla="*/ 136 h 138"/>
                  <a:gd name="T4" fmla="*/ 5762 w 5764"/>
                  <a:gd name="T5" fmla="*/ 56 h 138"/>
                  <a:gd name="T6" fmla="*/ 1513 w 5764"/>
                  <a:gd name="T7" fmla="*/ 57 h 138"/>
                  <a:gd name="T8" fmla="*/ 1465 w 5764"/>
                  <a:gd name="T9" fmla="*/ 47 h 138"/>
                  <a:gd name="T10" fmla="*/ 1403 w 5764"/>
                  <a:gd name="T11" fmla="*/ 14 h 138"/>
                  <a:gd name="T12" fmla="*/ 1346 w 5764"/>
                  <a:gd name="T13" fmla="*/ 2 h 138"/>
                  <a:gd name="T14" fmla="*/ 0 w 5764"/>
                  <a:gd name="T15" fmla="*/ 2 h 138"/>
                  <a:gd name="T16" fmla="*/ 2 w 5764"/>
                  <a:gd name="T17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64" h="138">
                    <a:moveTo>
                      <a:pt x="2" y="138"/>
                    </a:moveTo>
                    <a:lnTo>
                      <a:pt x="5764" y="136"/>
                    </a:lnTo>
                    <a:lnTo>
                      <a:pt x="5762" y="56"/>
                    </a:lnTo>
                    <a:lnTo>
                      <a:pt x="1513" y="57"/>
                    </a:lnTo>
                    <a:cubicBezTo>
                      <a:pt x="1486" y="57"/>
                      <a:pt x="1486" y="54"/>
                      <a:pt x="1465" y="47"/>
                    </a:cubicBezTo>
                    <a:lnTo>
                      <a:pt x="1403" y="14"/>
                    </a:lnTo>
                    <a:cubicBezTo>
                      <a:pt x="1383" y="6"/>
                      <a:pt x="1385" y="0"/>
                      <a:pt x="1346" y="2"/>
                    </a:cubicBezTo>
                    <a:lnTo>
                      <a:pt x="0" y="2"/>
                    </a:lnTo>
                    <a:lnTo>
                      <a:pt x="2" y="13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pic>
          <p:nvPicPr>
            <p:cNvPr id="19" name="Picture 2"/>
            <p:cNvPicPr/>
            <p:nvPr userDrawn="1"/>
          </p:nvPicPr>
          <p:blipFill>
            <a:blip r:embed="rId2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8371899" y="4748924"/>
              <a:ext cx="736605" cy="3887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27" name="组合 26"/>
            <p:cNvGrpSpPr/>
            <p:nvPr userDrawn="1"/>
          </p:nvGrpSpPr>
          <p:grpSpPr>
            <a:xfrm>
              <a:off x="1935000" y="195487"/>
              <a:ext cx="508005" cy="304048"/>
              <a:chOff x="2497187" y="341358"/>
              <a:chExt cx="692784" cy="414641"/>
            </a:xfrm>
          </p:grpSpPr>
          <p:sp>
            <p:nvSpPr>
              <p:cNvPr id="28" name="燕尾形 27"/>
              <p:cNvSpPr/>
              <p:nvPr/>
            </p:nvSpPr>
            <p:spPr>
              <a:xfrm>
                <a:off x="2497187" y="341358"/>
                <a:ext cx="288032" cy="414641"/>
              </a:xfrm>
              <a:prstGeom prst="chevron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燕尾形 28"/>
              <p:cNvSpPr/>
              <p:nvPr/>
            </p:nvSpPr>
            <p:spPr>
              <a:xfrm>
                <a:off x="2701485" y="341358"/>
                <a:ext cx="288032" cy="414641"/>
              </a:xfrm>
              <a:prstGeom prst="chevron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燕尾形 29"/>
              <p:cNvSpPr/>
              <p:nvPr/>
            </p:nvSpPr>
            <p:spPr>
              <a:xfrm>
                <a:off x="2901939" y="341358"/>
                <a:ext cx="288032" cy="414641"/>
              </a:xfrm>
              <a:prstGeom prst="chevron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1" r:id="rId2"/>
    <p:sldLayoutId id="2147483672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  <p:sldLayoutId id="2147483661" r:id="rId15"/>
    <p:sldLayoutId id="2147483662" r:id="rId16"/>
    <p:sldLayoutId id="2147483663" r:id="rId17"/>
    <p:sldLayoutId id="2147483664" r:id="rId18"/>
    <p:sldLayoutId id="2147483665" r:id="rId19"/>
    <p:sldLayoutId id="2147483666" r:id="rId20"/>
    <p:sldLayoutId id="2147483667" r:id="rId21"/>
    <p:sldLayoutId id="2147483668" r:id="rId22"/>
    <p:sldLayoutId id="2147483669" r:id="rId23"/>
    <p:sldLayoutId id="2147483670" r:id="rId24"/>
    <p:sldLayoutId id="2147483674" r:id="rId25"/>
    <p:sldLayoutId id="2147483675" r:id="rId26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800" b="1" kern="1200">
          <a:solidFill>
            <a:srgbClr val="FFFFFF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6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9.png"/><Relationship Id="rId4" Type="http://schemas.openxmlformats.org/officeDocument/2006/relationships/image" Target="../media/image8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6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0.emf"/><Relationship Id="rId4" Type="http://schemas.openxmlformats.org/officeDocument/2006/relationships/package" Target="../embeddings/Microsoft_Word___2.docx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6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11.emf"/><Relationship Id="rId4" Type="http://schemas.openxmlformats.org/officeDocument/2006/relationships/package" Target="../embeddings/Microsoft_Word___3.docx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6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12.em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6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13.e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file:///E:\&#20154;&#25945;A&#25968;&#23398;&#24517;&#20462;5&#27169;&#26495;\&#20154;&#25945;A&#25968;&#23398;&#24517;&#20462;5word\S52.TIF" TargetMode="External"/><Relationship Id="rId7" Type="http://schemas.openxmlformats.org/officeDocument/2006/relationships/image" Target="file:///E:\&#20154;&#25945;A&#25968;&#23398;&#24517;&#20462;5&#27169;&#26495;\&#20154;&#25945;A&#25968;&#23398;&#24517;&#20462;5word\S54.TIF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6.png"/><Relationship Id="rId5" Type="http://schemas.openxmlformats.org/officeDocument/2006/relationships/image" Target="file:///E:\&#20154;&#25945;A&#25968;&#23398;&#24517;&#20462;5&#27169;&#26495;\&#20154;&#25945;A&#25968;&#23398;&#24517;&#20462;5word\S53.TIF" TargetMode="Externa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6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7.emf"/><Relationship Id="rId4" Type="http://schemas.openxmlformats.org/officeDocument/2006/relationships/package" Target="../embeddings/Microsoft_Word___1.docx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gray">
          <a:xfrm>
            <a:off x="1023046" y="663539"/>
            <a:ext cx="3534050" cy="5400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zh-CN" altLang="en-US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zh-CN" altLang="en-US" sz="36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</a:t>
            </a:r>
            <a:r>
              <a:rPr lang="zh-CN" altLang="en-US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章  不等式</a:t>
            </a:r>
            <a:endParaRPr lang="en-US" altLang="zh-CN" sz="36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内容占位符 1"/>
          <p:cNvSpPr txBox="1">
            <a:spLocks/>
          </p:cNvSpPr>
          <p:nvPr/>
        </p:nvSpPr>
        <p:spPr bwMode="auto">
          <a:xfrm>
            <a:off x="0" y="1636688"/>
            <a:ext cx="9144000" cy="431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lvl="4" algn="ctr" eaLnBrk="1">
              <a:lnSpc>
                <a:spcPts val="3500"/>
              </a:lnSpc>
            </a:pP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§3.2</a:t>
            </a:r>
            <a:r>
              <a:rPr lang="zh-CN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一元二次不等式及其解法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66551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内容占位符 1"/>
          <p:cNvSpPr txBox="1">
            <a:spLocks/>
          </p:cNvSpPr>
          <p:nvPr/>
        </p:nvSpPr>
        <p:spPr bwMode="auto">
          <a:xfrm>
            <a:off x="1146621" y="51470"/>
            <a:ext cx="7889875" cy="420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lvl="4" eaLnBrk="1">
              <a:lnSpc>
                <a:spcPts val="3500"/>
              </a:lnSpc>
            </a:pPr>
            <a:r>
              <a:rPr lang="en-US" altLang="zh-CN" sz="2800" dirty="0">
                <a:solidFill>
                  <a:srgbClr val="FF00FF"/>
                </a:solidFill>
                <a:latin typeface="Times New Roman" pitchFamily="18" charset="0"/>
                <a:ea typeface="黑体" pitchFamily="2" charset="-122"/>
              </a:rPr>
              <a:t>              </a:t>
            </a:r>
            <a:r>
              <a:rPr lang="zh-CN" altLang="zh-CN" sz="2800" dirty="0">
                <a:solidFill>
                  <a:srgbClr val="FF00FF"/>
                </a:solidFill>
                <a:latin typeface="+mj-ea"/>
                <a:ea typeface="+mj-ea"/>
              </a:rPr>
              <a:t>题型一　</a:t>
            </a:r>
            <a:r>
              <a:rPr lang="zh-CN" altLang="en-US" sz="2800" dirty="0">
                <a:solidFill>
                  <a:srgbClr val="FF00FF"/>
                </a:solidFill>
                <a:latin typeface="+mj-ea"/>
                <a:ea typeface="+mj-ea"/>
              </a:rPr>
              <a:t>一元二次不等式的解法</a:t>
            </a:r>
          </a:p>
        </p:txBody>
      </p:sp>
      <p:sp>
        <p:nvSpPr>
          <p:cNvPr id="18436" name="内容占位符 8"/>
          <p:cNvSpPr>
            <a:spLocks noGrp="1"/>
          </p:cNvSpPr>
          <p:nvPr>
            <p:ph sz="quarter" idx="10"/>
          </p:nvPr>
        </p:nvSpPr>
        <p:spPr bwMode="auto">
          <a:xfrm>
            <a:off x="467544" y="627534"/>
            <a:ext cx="8461375" cy="337542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dirty="0" smtClean="0"/>
              <a:t>       求下列一元二次不等式的解集．</a:t>
            </a:r>
          </a:p>
          <a:p>
            <a:pPr>
              <a:spcBef>
                <a:spcPct val="0"/>
              </a:spcBef>
            </a:pPr>
            <a:r>
              <a:rPr lang="en-US" altLang="zh-CN" dirty="0" smtClean="0"/>
              <a:t>(1)</a:t>
            </a:r>
            <a:r>
              <a:rPr lang="en-US" altLang="zh-CN" i="1" dirty="0" smtClean="0"/>
              <a:t>x</a:t>
            </a:r>
            <a:r>
              <a:rPr lang="en-US" altLang="zh-CN" baseline="30000" dirty="0" smtClean="0"/>
              <a:t>2</a:t>
            </a:r>
            <a:r>
              <a:rPr lang="zh-CN" altLang="en-US" dirty="0" smtClean="0"/>
              <a:t>－</a:t>
            </a:r>
            <a:r>
              <a:rPr lang="en-US" altLang="zh-CN" dirty="0" smtClean="0"/>
              <a:t>5</a:t>
            </a:r>
            <a:r>
              <a:rPr lang="en-US" altLang="zh-CN" i="1" dirty="0" smtClean="0"/>
              <a:t>x</a:t>
            </a:r>
            <a:r>
              <a:rPr lang="en-US" altLang="zh-CN" dirty="0" smtClean="0"/>
              <a:t>&gt;6</a:t>
            </a:r>
            <a:r>
              <a:rPr lang="zh-CN" altLang="en-US" dirty="0" smtClean="0"/>
              <a:t>；</a:t>
            </a:r>
          </a:p>
          <a:p>
            <a:pPr>
              <a:spcBef>
                <a:spcPct val="0"/>
              </a:spcBef>
            </a:pPr>
            <a:r>
              <a:rPr lang="en-US" altLang="zh-CN" dirty="0" smtClean="0"/>
              <a:t>(2)4</a:t>
            </a:r>
            <a:r>
              <a:rPr lang="en-US" altLang="zh-CN" i="1" dirty="0" smtClean="0"/>
              <a:t>x</a:t>
            </a:r>
            <a:r>
              <a:rPr lang="en-US" altLang="zh-CN" baseline="30000" dirty="0" smtClean="0"/>
              <a:t>2</a:t>
            </a:r>
            <a:r>
              <a:rPr lang="zh-CN" altLang="en-US" dirty="0" smtClean="0"/>
              <a:t>－</a:t>
            </a:r>
            <a:r>
              <a:rPr lang="en-US" altLang="zh-CN" dirty="0" smtClean="0"/>
              <a:t>4</a:t>
            </a:r>
            <a:r>
              <a:rPr lang="en-US" altLang="zh-CN" i="1" dirty="0" smtClean="0"/>
              <a:t>x</a:t>
            </a:r>
            <a:r>
              <a:rPr lang="zh-CN" altLang="en-US" dirty="0" smtClean="0"/>
              <a:t>＋</a:t>
            </a:r>
            <a:r>
              <a:rPr lang="en-US" altLang="zh-CN" dirty="0" smtClean="0"/>
              <a:t>1≤0</a:t>
            </a:r>
            <a:r>
              <a:rPr lang="zh-CN" altLang="en-US" dirty="0" smtClean="0"/>
              <a:t>；</a:t>
            </a:r>
          </a:p>
          <a:p>
            <a:pPr>
              <a:spcBef>
                <a:spcPct val="0"/>
              </a:spcBef>
            </a:pPr>
            <a:r>
              <a:rPr lang="en-US" altLang="zh-CN" dirty="0" smtClean="0"/>
              <a:t>(3)</a:t>
            </a:r>
            <a:r>
              <a:rPr lang="zh-CN" altLang="en-US" dirty="0" smtClean="0"/>
              <a:t>－</a:t>
            </a:r>
            <a:r>
              <a:rPr lang="en-US" altLang="zh-CN" i="1" dirty="0" smtClean="0"/>
              <a:t>x</a:t>
            </a:r>
            <a:r>
              <a:rPr lang="en-US" altLang="zh-CN" baseline="30000" dirty="0" smtClean="0"/>
              <a:t>2</a:t>
            </a:r>
            <a:r>
              <a:rPr lang="zh-CN" altLang="en-US" dirty="0" smtClean="0"/>
              <a:t>＋</a:t>
            </a:r>
            <a:r>
              <a:rPr lang="en-US" altLang="zh-CN" dirty="0" smtClean="0"/>
              <a:t>7</a:t>
            </a:r>
            <a:r>
              <a:rPr lang="en-US" altLang="zh-CN" i="1" dirty="0" smtClean="0"/>
              <a:t>x</a:t>
            </a:r>
            <a:r>
              <a:rPr lang="en-US" altLang="zh-CN" dirty="0" smtClean="0"/>
              <a:t>&gt;6.</a:t>
            </a:r>
            <a:endParaRPr lang="zh-CN" altLang="en-US" dirty="0" smtClean="0"/>
          </a:p>
          <a:p>
            <a:pPr>
              <a:spcBef>
                <a:spcPct val="0"/>
              </a:spcBef>
            </a:pPr>
            <a:r>
              <a:rPr lang="en-US" altLang="zh-CN" dirty="0" smtClean="0">
                <a:solidFill>
                  <a:srgbClr val="00B050"/>
                </a:solidFill>
              </a:rPr>
              <a:t>[</a:t>
            </a:r>
            <a:r>
              <a:rPr lang="zh-CN" altLang="en-US" dirty="0" smtClean="0">
                <a:solidFill>
                  <a:srgbClr val="00B050"/>
                </a:solidFill>
                <a:latin typeface="黑体" pitchFamily="2" charset="-122"/>
                <a:ea typeface="黑体" pitchFamily="2" charset="-122"/>
              </a:rPr>
              <a:t>思路探索</a:t>
            </a:r>
            <a:r>
              <a:rPr lang="en-US" altLang="zh-CN" dirty="0" smtClean="0">
                <a:solidFill>
                  <a:srgbClr val="00B050"/>
                </a:solidFill>
              </a:rPr>
              <a:t>]  </a:t>
            </a:r>
            <a:r>
              <a:rPr lang="zh-CN" altLang="en-US" dirty="0" smtClean="0">
                <a:solidFill>
                  <a:srgbClr val="00B050"/>
                </a:solidFill>
                <a:latin typeface="楷体_GB2312" pitchFamily="49" charset="-122"/>
                <a:ea typeface="楷体_GB2312" pitchFamily="49" charset="-122"/>
              </a:rPr>
              <a:t>先将二次项系数化为正，再求对应方程的根．并根据情况结合二次函数图象，写出解集．</a:t>
            </a:r>
            <a:endParaRPr lang="en-US" altLang="zh-CN" dirty="0" smtClean="0">
              <a:solidFill>
                <a:srgbClr val="00B05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0"/>
              </a:spcBef>
            </a:pPr>
            <a:r>
              <a:rPr lang="zh-CN" altLang="en-US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解</a:t>
            </a:r>
            <a:r>
              <a:rPr lang="zh-CN" altLang="en-US" dirty="0" smtClean="0">
                <a:solidFill>
                  <a:srgbClr val="0000FF"/>
                </a:solidFill>
              </a:rPr>
              <a:t>　</a:t>
            </a:r>
            <a:r>
              <a:rPr lang="en-US" altLang="zh-CN" dirty="0" smtClean="0">
                <a:solidFill>
                  <a:srgbClr val="0000FF"/>
                </a:solidFill>
              </a:rPr>
              <a:t>(1)</a:t>
            </a:r>
            <a:r>
              <a:rPr lang="zh-CN" altLang="en-US" dirty="0" smtClean="0">
                <a:solidFill>
                  <a:srgbClr val="0000FF"/>
                </a:solidFill>
              </a:rPr>
              <a:t>由</a:t>
            </a:r>
            <a:r>
              <a:rPr lang="en-US" altLang="zh-CN" i="1" dirty="0" smtClean="0">
                <a:solidFill>
                  <a:srgbClr val="0000FF"/>
                </a:solidFill>
              </a:rPr>
              <a:t>x</a:t>
            </a:r>
            <a:r>
              <a:rPr lang="en-US" altLang="zh-CN" baseline="30000" dirty="0" smtClean="0">
                <a:solidFill>
                  <a:srgbClr val="0000FF"/>
                </a:solidFill>
              </a:rPr>
              <a:t>2</a:t>
            </a:r>
            <a:r>
              <a:rPr lang="zh-CN" altLang="en-US" dirty="0" smtClean="0">
                <a:solidFill>
                  <a:srgbClr val="0000FF"/>
                </a:solidFill>
              </a:rPr>
              <a:t>－</a:t>
            </a:r>
            <a:r>
              <a:rPr lang="en-US" altLang="zh-CN" dirty="0" smtClean="0">
                <a:solidFill>
                  <a:srgbClr val="0000FF"/>
                </a:solidFill>
              </a:rPr>
              <a:t>5</a:t>
            </a:r>
            <a:r>
              <a:rPr lang="en-US" altLang="zh-CN" i="1" dirty="0" smtClean="0">
                <a:solidFill>
                  <a:srgbClr val="0000FF"/>
                </a:solidFill>
              </a:rPr>
              <a:t>x</a:t>
            </a:r>
            <a:r>
              <a:rPr lang="en-US" altLang="zh-CN" dirty="0" smtClean="0">
                <a:solidFill>
                  <a:srgbClr val="0000FF"/>
                </a:solidFill>
              </a:rPr>
              <a:t>&gt;6</a:t>
            </a:r>
            <a:r>
              <a:rPr lang="zh-CN" altLang="en-US" dirty="0" smtClean="0">
                <a:solidFill>
                  <a:srgbClr val="0000FF"/>
                </a:solidFill>
              </a:rPr>
              <a:t>，得</a:t>
            </a:r>
            <a:r>
              <a:rPr lang="en-US" altLang="zh-CN" i="1" dirty="0" smtClean="0">
                <a:solidFill>
                  <a:srgbClr val="0000FF"/>
                </a:solidFill>
              </a:rPr>
              <a:t>x</a:t>
            </a:r>
            <a:r>
              <a:rPr lang="en-US" altLang="zh-CN" baseline="30000" dirty="0" smtClean="0">
                <a:solidFill>
                  <a:srgbClr val="0000FF"/>
                </a:solidFill>
              </a:rPr>
              <a:t>2</a:t>
            </a:r>
            <a:r>
              <a:rPr lang="zh-CN" altLang="en-US" dirty="0" smtClean="0">
                <a:solidFill>
                  <a:srgbClr val="0000FF"/>
                </a:solidFill>
              </a:rPr>
              <a:t>－</a:t>
            </a:r>
            <a:r>
              <a:rPr lang="en-US" altLang="zh-CN" dirty="0" smtClean="0">
                <a:solidFill>
                  <a:srgbClr val="0000FF"/>
                </a:solidFill>
              </a:rPr>
              <a:t>5</a:t>
            </a:r>
            <a:r>
              <a:rPr lang="en-US" altLang="zh-CN" i="1" dirty="0" smtClean="0">
                <a:solidFill>
                  <a:srgbClr val="0000FF"/>
                </a:solidFill>
              </a:rPr>
              <a:t>x</a:t>
            </a:r>
            <a:r>
              <a:rPr lang="zh-CN" altLang="en-US" dirty="0" smtClean="0">
                <a:solidFill>
                  <a:srgbClr val="0000FF"/>
                </a:solidFill>
              </a:rPr>
              <a:t>－</a:t>
            </a:r>
            <a:r>
              <a:rPr lang="en-US" altLang="zh-CN" dirty="0" smtClean="0">
                <a:solidFill>
                  <a:srgbClr val="0000FF"/>
                </a:solidFill>
              </a:rPr>
              <a:t>6&gt;0.</a:t>
            </a:r>
            <a:endParaRPr lang="zh-CN" altLang="en-US" dirty="0" smtClean="0">
              <a:solidFill>
                <a:srgbClr val="0000FF"/>
              </a:solidFill>
            </a:endParaRPr>
          </a:p>
          <a:p>
            <a:pPr>
              <a:spcBef>
                <a:spcPct val="0"/>
              </a:spcBef>
            </a:pPr>
            <a:r>
              <a:rPr lang="zh-CN" altLang="en-US" dirty="0" smtClean="0">
                <a:solidFill>
                  <a:srgbClr val="0000FF"/>
                </a:solidFill>
              </a:rPr>
              <a:t>∴</a:t>
            </a:r>
            <a:r>
              <a:rPr lang="en-US" altLang="zh-CN" i="1" dirty="0" smtClean="0">
                <a:solidFill>
                  <a:srgbClr val="0000FF"/>
                </a:solidFill>
              </a:rPr>
              <a:t>x</a:t>
            </a:r>
            <a:r>
              <a:rPr lang="en-US" altLang="zh-CN" baseline="30000" dirty="0" smtClean="0">
                <a:solidFill>
                  <a:srgbClr val="0000FF"/>
                </a:solidFill>
              </a:rPr>
              <a:t>2</a:t>
            </a:r>
            <a:r>
              <a:rPr lang="zh-CN" altLang="en-US" dirty="0" smtClean="0">
                <a:solidFill>
                  <a:srgbClr val="0000FF"/>
                </a:solidFill>
              </a:rPr>
              <a:t>－</a:t>
            </a:r>
            <a:r>
              <a:rPr lang="en-US" altLang="zh-CN" dirty="0" smtClean="0">
                <a:solidFill>
                  <a:srgbClr val="0000FF"/>
                </a:solidFill>
              </a:rPr>
              <a:t>5</a:t>
            </a:r>
            <a:r>
              <a:rPr lang="en-US" altLang="zh-CN" i="1" dirty="0" smtClean="0">
                <a:solidFill>
                  <a:srgbClr val="0000FF"/>
                </a:solidFill>
              </a:rPr>
              <a:t>x</a:t>
            </a:r>
            <a:r>
              <a:rPr lang="zh-CN" altLang="en-US" dirty="0" smtClean="0">
                <a:solidFill>
                  <a:srgbClr val="0000FF"/>
                </a:solidFill>
              </a:rPr>
              <a:t>－</a:t>
            </a:r>
            <a:r>
              <a:rPr lang="en-US" altLang="zh-CN" dirty="0" smtClean="0">
                <a:solidFill>
                  <a:srgbClr val="0000FF"/>
                </a:solidFill>
              </a:rPr>
              <a:t>6</a:t>
            </a:r>
            <a:r>
              <a:rPr lang="zh-CN" altLang="en-US" dirty="0" smtClean="0">
                <a:solidFill>
                  <a:srgbClr val="0000FF"/>
                </a:solidFill>
              </a:rPr>
              <a:t>＝</a:t>
            </a:r>
            <a:r>
              <a:rPr lang="en-US" altLang="zh-CN" dirty="0" smtClean="0">
                <a:solidFill>
                  <a:srgbClr val="0000FF"/>
                </a:solidFill>
              </a:rPr>
              <a:t>0</a:t>
            </a:r>
            <a:r>
              <a:rPr lang="zh-CN" altLang="en-US" dirty="0" smtClean="0">
                <a:solidFill>
                  <a:srgbClr val="0000FF"/>
                </a:solidFill>
              </a:rPr>
              <a:t>的两根是</a:t>
            </a:r>
            <a:r>
              <a:rPr lang="en-US" altLang="zh-CN" i="1" dirty="0" smtClean="0">
                <a:solidFill>
                  <a:srgbClr val="0000FF"/>
                </a:solidFill>
              </a:rPr>
              <a:t>x</a:t>
            </a:r>
            <a:r>
              <a:rPr lang="zh-CN" altLang="en-US" dirty="0" smtClean="0">
                <a:solidFill>
                  <a:srgbClr val="0000FF"/>
                </a:solidFill>
              </a:rPr>
              <a:t>＝－</a:t>
            </a:r>
            <a:r>
              <a:rPr lang="en-US" altLang="zh-CN" dirty="0" smtClean="0">
                <a:solidFill>
                  <a:srgbClr val="0000FF"/>
                </a:solidFill>
              </a:rPr>
              <a:t>1</a:t>
            </a:r>
            <a:r>
              <a:rPr lang="zh-CN" altLang="en-US" dirty="0" smtClean="0">
                <a:solidFill>
                  <a:srgbClr val="0000FF"/>
                </a:solidFill>
              </a:rPr>
              <a:t>或</a:t>
            </a:r>
            <a:r>
              <a:rPr lang="en-US" altLang="zh-CN" dirty="0" smtClean="0">
                <a:solidFill>
                  <a:srgbClr val="0000FF"/>
                </a:solidFill>
              </a:rPr>
              <a:t>6.</a:t>
            </a:r>
            <a:endParaRPr lang="zh-CN" altLang="en-US" dirty="0" smtClean="0">
              <a:solidFill>
                <a:srgbClr val="0000FF"/>
              </a:solidFill>
            </a:endParaRPr>
          </a:p>
          <a:p>
            <a:pPr>
              <a:spcBef>
                <a:spcPct val="0"/>
              </a:spcBef>
            </a:pPr>
            <a:r>
              <a:rPr lang="zh-CN" altLang="en-US" dirty="0" smtClean="0">
                <a:solidFill>
                  <a:srgbClr val="0000FF"/>
                </a:solidFill>
              </a:rPr>
              <a:t>∴原不等式的解集为</a:t>
            </a:r>
            <a:r>
              <a:rPr lang="en-US" altLang="zh-CN" dirty="0" smtClean="0">
                <a:solidFill>
                  <a:srgbClr val="0000FF"/>
                </a:solidFill>
              </a:rPr>
              <a:t>{</a:t>
            </a:r>
            <a:r>
              <a:rPr lang="en-US" altLang="zh-CN" i="1" dirty="0" err="1" smtClean="0">
                <a:solidFill>
                  <a:srgbClr val="0000FF"/>
                </a:solidFill>
              </a:rPr>
              <a:t>x</a:t>
            </a:r>
            <a:r>
              <a:rPr lang="en-US" altLang="zh-CN" dirty="0" err="1" smtClean="0">
                <a:solidFill>
                  <a:srgbClr val="0000FF"/>
                </a:solidFill>
              </a:rPr>
              <a:t>|</a:t>
            </a:r>
            <a:r>
              <a:rPr lang="en-US" altLang="zh-CN" i="1" dirty="0" err="1" smtClean="0">
                <a:solidFill>
                  <a:srgbClr val="0000FF"/>
                </a:solidFill>
              </a:rPr>
              <a:t>x</a:t>
            </a:r>
            <a:r>
              <a:rPr lang="en-US" altLang="zh-CN" dirty="0" smtClean="0">
                <a:solidFill>
                  <a:srgbClr val="0000FF"/>
                </a:solidFill>
              </a:rPr>
              <a:t>&lt;</a:t>
            </a:r>
            <a:r>
              <a:rPr lang="zh-CN" altLang="en-US" dirty="0" smtClean="0">
                <a:solidFill>
                  <a:srgbClr val="0000FF"/>
                </a:solidFill>
              </a:rPr>
              <a:t>－</a:t>
            </a:r>
            <a:r>
              <a:rPr lang="en-US" altLang="zh-CN" dirty="0" smtClean="0">
                <a:solidFill>
                  <a:srgbClr val="0000FF"/>
                </a:solidFill>
              </a:rPr>
              <a:t>1</a:t>
            </a:r>
            <a:r>
              <a:rPr lang="zh-CN" altLang="en-US" dirty="0" smtClean="0">
                <a:solidFill>
                  <a:srgbClr val="0000FF"/>
                </a:solidFill>
              </a:rPr>
              <a:t>或</a:t>
            </a:r>
            <a:r>
              <a:rPr lang="en-US" altLang="zh-CN" i="1" dirty="0" smtClean="0">
                <a:solidFill>
                  <a:srgbClr val="0000FF"/>
                </a:solidFill>
              </a:rPr>
              <a:t>x</a:t>
            </a:r>
            <a:r>
              <a:rPr lang="en-US" altLang="zh-CN" dirty="0" smtClean="0">
                <a:solidFill>
                  <a:srgbClr val="0000FF"/>
                </a:solidFill>
              </a:rPr>
              <a:t>&gt;6}</a:t>
            </a:r>
            <a:r>
              <a:rPr lang="zh-CN" altLang="en-US" dirty="0" smtClean="0">
                <a:solidFill>
                  <a:srgbClr val="0000FF"/>
                </a:solidFill>
              </a:rPr>
              <a:t>．</a:t>
            </a:r>
          </a:p>
          <a:p>
            <a:pPr>
              <a:spcBef>
                <a:spcPct val="0"/>
              </a:spcBef>
            </a:pPr>
            <a:r>
              <a:rPr lang="en-US" altLang="zh-CN" dirty="0" smtClean="0">
                <a:solidFill>
                  <a:srgbClr val="0000FF"/>
                </a:solidFill>
              </a:rPr>
              <a:t>(2)4</a:t>
            </a:r>
            <a:r>
              <a:rPr lang="en-US" altLang="zh-CN" i="1" dirty="0" smtClean="0">
                <a:solidFill>
                  <a:srgbClr val="0000FF"/>
                </a:solidFill>
              </a:rPr>
              <a:t>x</a:t>
            </a:r>
            <a:r>
              <a:rPr lang="en-US" altLang="zh-CN" baseline="30000" dirty="0" smtClean="0">
                <a:solidFill>
                  <a:srgbClr val="0000FF"/>
                </a:solidFill>
              </a:rPr>
              <a:t>2</a:t>
            </a:r>
            <a:r>
              <a:rPr lang="zh-CN" altLang="en-US" dirty="0" smtClean="0">
                <a:solidFill>
                  <a:srgbClr val="0000FF"/>
                </a:solidFill>
              </a:rPr>
              <a:t>－</a:t>
            </a:r>
            <a:r>
              <a:rPr lang="en-US" altLang="zh-CN" dirty="0" smtClean="0">
                <a:solidFill>
                  <a:srgbClr val="0000FF"/>
                </a:solidFill>
              </a:rPr>
              <a:t>4</a:t>
            </a:r>
            <a:r>
              <a:rPr lang="en-US" altLang="zh-CN" i="1" dirty="0" smtClean="0">
                <a:solidFill>
                  <a:srgbClr val="0000FF"/>
                </a:solidFill>
              </a:rPr>
              <a:t>x</a:t>
            </a:r>
            <a:r>
              <a:rPr lang="zh-CN" altLang="en-US" dirty="0" smtClean="0">
                <a:solidFill>
                  <a:srgbClr val="0000FF"/>
                </a:solidFill>
              </a:rPr>
              <a:t>＋</a:t>
            </a:r>
            <a:r>
              <a:rPr lang="en-US" altLang="zh-CN" dirty="0" smtClean="0">
                <a:solidFill>
                  <a:srgbClr val="0000FF"/>
                </a:solidFill>
              </a:rPr>
              <a:t>1</a:t>
            </a:r>
            <a:r>
              <a:rPr lang="en-US" altLang="zh-CN" dirty="0" smtClean="0">
                <a:solidFill>
                  <a:srgbClr val="0000FF"/>
                </a:solidFill>
                <a:latin typeface="C-KT" pitchFamily="65" charset="-122"/>
                <a:ea typeface="C-KT" pitchFamily="65" charset="-122"/>
              </a:rPr>
              <a:t>≤</a:t>
            </a:r>
            <a:r>
              <a:rPr lang="en-US" altLang="zh-CN" dirty="0" smtClean="0">
                <a:solidFill>
                  <a:srgbClr val="0000FF"/>
                </a:solidFill>
              </a:rPr>
              <a:t>0</a:t>
            </a:r>
            <a:r>
              <a:rPr lang="zh-CN" altLang="en-US" dirty="0" smtClean="0">
                <a:solidFill>
                  <a:srgbClr val="0000FF"/>
                </a:solidFill>
              </a:rPr>
              <a:t>，即</a:t>
            </a:r>
            <a:r>
              <a:rPr lang="en-US" altLang="zh-CN" dirty="0" smtClean="0">
                <a:solidFill>
                  <a:srgbClr val="0000FF"/>
                </a:solidFill>
              </a:rPr>
              <a:t>(2</a:t>
            </a:r>
            <a:r>
              <a:rPr lang="en-US" altLang="zh-CN" i="1" dirty="0" smtClean="0">
                <a:solidFill>
                  <a:srgbClr val="0000FF"/>
                </a:solidFill>
              </a:rPr>
              <a:t>x</a:t>
            </a:r>
            <a:r>
              <a:rPr lang="zh-CN" altLang="en-US" dirty="0" smtClean="0">
                <a:solidFill>
                  <a:srgbClr val="0000FF"/>
                </a:solidFill>
              </a:rPr>
              <a:t>－</a:t>
            </a:r>
            <a:r>
              <a:rPr lang="en-US" altLang="zh-CN" dirty="0" smtClean="0">
                <a:solidFill>
                  <a:srgbClr val="0000FF"/>
                </a:solidFill>
              </a:rPr>
              <a:t>1)</a:t>
            </a:r>
            <a:r>
              <a:rPr lang="en-US" altLang="zh-CN" baseline="30000" dirty="0" smtClean="0">
                <a:solidFill>
                  <a:srgbClr val="0000FF"/>
                </a:solidFill>
              </a:rPr>
              <a:t>2</a:t>
            </a:r>
            <a:r>
              <a:rPr lang="en-US" altLang="zh-CN" dirty="0" smtClean="0">
                <a:solidFill>
                  <a:srgbClr val="0000FF"/>
                </a:solidFill>
                <a:latin typeface="C-KT" pitchFamily="65" charset="-122"/>
                <a:ea typeface="C-KT" pitchFamily="65" charset="-122"/>
              </a:rPr>
              <a:t>≤</a:t>
            </a:r>
            <a:r>
              <a:rPr lang="en-US" altLang="zh-CN" dirty="0" smtClean="0">
                <a:solidFill>
                  <a:srgbClr val="0000FF"/>
                </a:solidFill>
              </a:rPr>
              <a:t>0</a:t>
            </a:r>
            <a:r>
              <a:rPr lang="zh-CN" altLang="en-US" dirty="0" smtClean="0">
                <a:solidFill>
                  <a:srgbClr val="0000FF"/>
                </a:solidFill>
              </a:rPr>
              <a:t>，</a:t>
            </a:r>
          </a:p>
          <a:p>
            <a:pPr>
              <a:spcBef>
                <a:spcPct val="0"/>
              </a:spcBef>
            </a:pPr>
            <a:endParaRPr lang="en-US" altLang="zh-CN" dirty="0" smtClean="0">
              <a:solidFill>
                <a:srgbClr val="00B05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0"/>
              </a:spcBef>
            </a:pPr>
            <a:endParaRPr lang="zh-CN" altLang="en-US" dirty="0" smtClean="0"/>
          </a:p>
          <a:p>
            <a:pPr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18437" name="矩形 4"/>
          <p:cNvSpPr>
            <a:spLocks noChangeArrowheads="1"/>
          </p:cNvSpPr>
          <p:nvPr/>
        </p:nvSpPr>
        <p:spPr bwMode="auto">
          <a:xfrm>
            <a:off x="-84138" y="699542"/>
            <a:ext cx="12618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【</a:t>
            </a:r>
            <a:r>
              <a:rPr lang="zh-CN" altLang="en-US" sz="2400" dirty="0">
                <a:solidFill>
                  <a:srgbClr val="000000"/>
                </a:solidFill>
                <a:latin typeface="Times New Roman" pitchFamily="18" charset="0"/>
                <a:ea typeface="黑体" pitchFamily="2" charset="-122"/>
              </a:rPr>
              <a:t>例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18" charset="0"/>
                <a:ea typeface="黑体" pitchFamily="2" charset="-122"/>
              </a:rPr>
              <a:t>1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】</a:t>
            </a:r>
            <a:endParaRPr lang="zh-CN" alt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7579404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84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84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1843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1843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843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内容占位符 1"/>
          <p:cNvSpPr>
            <a:spLocks noGrp="1"/>
          </p:cNvSpPr>
          <p:nvPr>
            <p:ph sz="quarter" idx="10"/>
          </p:nvPr>
        </p:nvSpPr>
        <p:spPr bwMode="auto">
          <a:xfrm>
            <a:off x="785814" y="1821657"/>
            <a:ext cx="7889875" cy="101798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altLang="zh-CN" dirty="0" smtClean="0">
                <a:solidFill>
                  <a:srgbClr val="0000FF"/>
                </a:solidFill>
              </a:rPr>
              <a:t>(3)</a:t>
            </a:r>
            <a:r>
              <a:rPr lang="zh-CN" altLang="en-US" dirty="0" smtClean="0">
                <a:solidFill>
                  <a:srgbClr val="0000FF"/>
                </a:solidFill>
              </a:rPr>
              <a:t>由－</a:t>
            </a:r>
            <a:r>
              <a:rPr lang="en-US" altLang="zh-CN" i="1" dirty="0" smtClean="0">
                <a:solidFill>
                  <a:srgbClr val="0000FF"/>
                </a:solidFill>
              </a:rPr>
              <a:t>x</a:t>
            </a:r>
            <a:r>
              <a:rPr lang="en-US" altLang="zh-CN" baseline="30000" dirty="0" smtClean="0">
                <a:solidFill>
                  <a:srgbClr val="0000FF"/>
                </a:solidFill>
              </a:rPr>
              <a:t>2</a:t>
            </a:r>
            <a:r>
              <a:rPr lang="zh-CN" altLang="en-US" dirty="0" smtClean="0">
                <a:solidFill>
                  <a:srgbClr val="0000FF"/>
                </a:solidFill>
              </a:rPr>
              <a:t>＋</a:t>
            </a:r>
            <a:r>
              <a:rPr lang="en-US" altLang="zh-CN" dirty="0" smtClean="0">
                <a:solidFill>
                  <a:srgbClr val="0000FF"/>
                </a:solidFill>
              </a:rPr>
              <a:t>7</a:t>
            </a:r>
            <a:r>
              <a:rPr lang="en-US" altLang="zh-CN" i="1" dirty="0" smtClean="0">
                <a:solidFill>
                  <a:srgbClr val="0000FF"/>
                </a:solidFill>
              </a:rPr>
              <a:t>x</a:t>
            </a:r>
            <a:r>
              <a:rPr lang="en-US" altLang="zh-CN" dirty="0" smtClean="0">
                <a:solidFill>
                  <a:srgbClr val="0000FF"/>
                </a:solidFill>
              </a:rPr>
              <a:t>&gt;6</a:t>
            </a:r>
            <a:r>
              <a:rPr lang="zh-CN" altLang="en-US" dirty="0" smtClean="0">
                <a:solidFill>
                  <a:srgbClr val="0000FF"/>
                </a:solidFill>
              </a:rPr>
              <a:t>，得</a:t>
            </a:r>
            <a:r>
              <a:rPr lang="en-US" altLang="zh-CN" i="1" dirty="0" smtClean="0">
                <a:solidFill>
                  <a:srgbClr val="0000FF"/>
                </a:solidFill>
              </a:rPr>
              <a:t>x</a:t>
            </a:r>
            <a:r>
              <a:rPr lang="en-US" altLang="zh-CN" baseline="30000" dirty="0" smtClean="0">
                <a:solidFill>
                  <a:srgbClr val="0000FF"/>
                </a:solidFill>
              </a:rPr>
              <a:t>2</a:t>
            </a:r>
            <a:r>
              <a:rPr lang="zh-CN" altLang="en-US" dirty="0" smtClean="0">
                <a:solidFill>
                  <a:srgbClr val="0000FF"/>
                </a:solidFill>
              </a:rPr>
              <a:t>－</a:t>
            </a:r>
            <a:r>
              <a:rPr lang="en-US" altLang="zh-CN" dirty="0" smtClean="0">
                <a:solidFill>
                  <a:srgbClr val="0000FF"/>
                </a:solidFill>
              </a:rPr>
              <a:t>7</a:t>
            </a:r>
            <a:r>
              <a:rPr lang="en-US" altLang="zh-CN" i="1" dirty="0" smtClean="0">
                <a:solidFill>
                  <a:srgbClr val="0000FF"/>
                </a:solidFill>
              </a:rPr>
              <a:t>x</a:t>
            </a:r>
            <a:r>
              <a:rPr lang="zh-CN" altLang="en-US" dirty="0" smtClean="0">
                <a:solidFill>
                  <a:srgbClr val="0000FF"/>
                </a:solidFill>
              </a:rPr>
              <a:t>＋</a:t>
            </a:r>
            <a:r>
              <a:rPr lang="en-US" altLang="zh-CN" dirty="0" smtClean="0">
                <a:solidFill>
                  <a:srgbClr val="0000FF"/>
                </a:solidFill>
              </a:rPr>
              <a:t>6&lt;0</a:t>
            </a:r>
            <a:r>
              <a:rPr lang="zh-CN" altLang="en-US" dirty="0" smtClean="0">
                <a:solidFill>
                  <a:srgbClr val="0000FF"/>
                </a:solidFill>
              </a:rPr>
              <a:t>，</a:t>
            </a:r>
          </a:p>
          <a:p>
            <a:pPr>
              <a:spcBef>
                <a:spcPct val="0"/>
              </a:spcBef>
            </a:pPr>
            <a:r>
              <a:rPr lang="zh-CN" altLang="en-US" dirty="0" smtClean="0">
                <a:solidFill>
                  <a:srgbClr val="0000FF"/>
                </a:solidFill>
              </a:rPr>
              <a:t>而</a:t>
            </a:r>
            <a:r>
              <a:rPr lang="en-US" altLang="zh-CN" i="1" dirty="0" smtClean="0">
                <a:solidFill>
                  <a:srgbClr val="0000FF"/>
                </a:solidFill>
              </a:rPr>
              <a:t>x</a:t>
            </a:r>
            <a:r>
              <a:rPr lang="en-US" altLang="zh-CN" baseline="30000" dirty="0" smtClean="0">
                <a:solidFill>
                  <a:srgbClr val="0000FF"/>
                </a:solidFill>
              </a:rPr>
              <a:t>2</a:t>
            </a:r>
            <a:r>
              <a:rPr lang="zh-CN" altLang="en-US" dirty="0" smtClean="0">
                <a:solidFill>
                  <a:srgbClr val="0000FF"/>
                </a:solidFill>
              </a:rPr>
              <a:t>－</a:t>
            </a:r>
            <a:r>
              <a:rPr lang="en-US" altLang="zh-CN" dirty="0" smtClean="0">
                <a:solidFill>
                  <a:srgbClr val="0000FF"/>
                </a:solidFill>
              </a:rPr>
              <a:t>7</a:t>
            </a:r>
            <a:r>
              <a:rPr lang="en-US" altLang="zh-CN" i="1" dirty="0" smtClean="0">
                <a:solidFill>
                  <a:srgbClr val="0000FF"/>
                </a:solidFill>
              </a:rPr>
              <a:t>x</a:t>
            </a:r>
            <a:r>
              <a:rPr lang="zh-CN" altLang="en-US" dirty="0" smtClean="0">
                <a:solidFill>
                  <a:srgbClr val="0000FF"/>
                </a:solidFill>
              </a:rPr>
              <a:t>＋</a:t>
            </a:r>
            <a:r>
              <a:rPr lang="en-US" altLang="zh-CN" dirty="0" smtClean="0">
                <a:solidFill>
                  <a:srgbClr val="0000FF"/>
                </a:solidFill>
              </a:rPr>
              <a:t>6</a:t>
            </a:r>
            <a:r>
              <a:rPr lang="zh-CN" altLang="en-US" dirty="0" smtClean="0">
                <a:solidFill>
                  <a:srgbClr val="0000FF"/>
                </a:solidFill>
              </a:rPr>
              <a:t>＝</a:t>
            </a:r>
            <a:r>
              <a:rPr lang="en-US" altLang="zh-CN" dirty="0" smtClean="0">
                <a:solidFill>
                  <a:srgbClr val="0000FF"/>
                </a:solidFill>
              </a:rPr>
              <a:t>0</a:t>
            </a:r>
            <a:r>
              <a:rPr lang="zh-CN" altLang="en-US" dirty="0" smtClean="0">
                <a:solidFill>
                  <a:srgbClr val="0000FF"/>
                </a:solidFill>
              </a:rPr>
              <a:t>的两个根是</a:t>
            </a:r>
            <a:r>
              <a:rPr lang="en-US" altLang="zh-CN" i="1" dirty="0" smtClean="0">
                <a:solidFill>
                  <a:srgbClr val="0000FF"/>
                </a:solidFill>
              </a:rPr>
              <a:t>x</a:t>
            </a:r>
            <a:r>
              <a:rPr lang="zh-CN" altLang="en-US" dirty="0" smtClean="0">
                <a:solidFill>
                  <a:srgbClr val="0000FF"/>
                </a:solidFill>
              </a:rPr>
              <a:t>＝</a:t>
            </a:r>
            <a:r>
              <a:rPr lang="en-US" altLang="zh-CN" dirty="0" smtClean="0">
                <a:solidFill>
                  <a:srgbClr val="0000FF"/>
                </a:solidFill>
              </a:rPr>
              <a:t>1</a:t>
            </a:r>
            <a:r>
              <a:rPr lang="zh-CN" altLang="en-US" dirty="0" smtClean="0">
                <a:solidFill>
                  <a:srgbClr val="0000FF"/>
                </a:solidFill>
              </a:rPr>
              <a:t>或</a:t>
            </a:r>
            <a:r>
              <a:rPr lang="en-US" altLang="zh-CN" dirty="0" smtClean="0">
                <a:solidFill>
                  <a:srgbClr val="0000FF"/>
                </a:solidFill>
              </a:rPr>
              <a:t>6.</a:t>
            </a:r>
            <a:endParaRPr lang="zh-CN" altLang="en-US" dirty="0" smtClean="0">
              <a:solidFill>
                <a:srgbClr val="0000FF"/>
              </a:solidFill>
            </a:endParaRPr>
          </a:p>
          <a:p>
            <a:pPr>
              <a:spcBef>
                <a:spcPct val="0"/>
              </a:spcBef>
            </a:pPr>
            <a:r>
              <a:rPr lang="zh-CN" altLang="en-US" dirty="0" smtClean="0">
                <a:solidFill>
                  <a:srgbClr val="0000FF"/>
                </a:solidFill>
              </a:rPr>
              <a:t>∴不等式</a:t>
            </a:r>
            <a:r>
              <a:rPr lang="en-US" altLang="zh-CN" i="1" dirty="0" smtClean="0">
                <a:solidFill>
                  <a:srgbClr val="0000FF"/>
                </a:solidFill>
              </a:rPr>
              <a:t>x</a:t>
            </a:r>
            <a:r>
              <a:rPr lang="en-US" altLang="zh-CN" baseline="30000" dirty="0" smtClean="0">
                <a:solidFill>
                  <a:srgbClr val="0000FF"/>
                </a:solidFill>
              </a:rPr>
              <a:t>2</a:t>
            </a:r>
            <a:r>
              <a:rPr lang="zh-CN" altLang="en-US" dirty="0" smtClean="0">
                <a:solidFill>
                  <a:srgbClr val="0000FF"/>
                </a:solidFill>
              </a:rPr>
              <a:t>－</a:t>
            </a:r>
            <a:r>
              <a:rPr lang="en-US" altLang="zh-CN" dirty="0" smtClean="0">
                <a:solidFill>
                  <a:srgbClr val="0000FF"/>
                </a:solidFill>
              </a:rPr>
              <a:t>7</a:t>
            </a:r>
            <a:r>
              <a:rPr lang="en-US" altLang="zh-CN" i="1" dirty="0" smtClean="0">
                <a:solidFill>
                  <a:srgbClr val="0000FF"/>
                </a:solidFill>
              </a:rPr>
              <a:t>x</a:t>
            </a:r>
            <a:r>
              <a:rPr lang="zh-CN" altLang="en-US" dirty="0" smtClean="0">
                <a:solidFill>
                  <a:srgbClr val="0000FF"/>
                </a:solidFill>
              </a:rPr>
              <a:t>＋</a:t>
            </a:r>
            <a:r>
              <a:rPr lang="en-US" altLang="zh-CN" dirty="0" smtClean="0">
                <a:solidFill>
                  <a:srgbClr val="0000FF"/>
                </a:solidFill>
              </a:rPr>
              <a:t>6&lt;0</a:t>
            </a:r>
            <a:r>
              <a:rPr lang="zh-CN" altLang="en-US" dirty="0" smtClean="0">
                <a:solidFill>
                  <a:srgbClr val="0000FF"/>
                </a:solidFill>
              </a:rPr>
              <a:t>的解集为</a:t>
            </a:r>
            <a:r>
              <a:rPr lang="en-US" altLang="zh-CN" dirty="0" smtClean="0">
                <a:solidFill>
                  <a:srgbClr val="0000FF"/>
                </a:solidFill>
              </a:rPr>
              <a:t>{</a:t>
            </a:r>
            <a:r>
              <a:rPr lang="en-US" altLang="zh-CN" i="1" dirty="0" smtClean="0">
                <a:solidFill>
                  <a:srgbClr val="0000FF"/>
                </a:solidFill>
              </a:rPr>
              <a:t>x</a:t>
            </a:r>
            <a:r>
              <a:rPr lang="en-US" altLang="zh-CN" dirty="0" smtClean="0">
                <a:solidFill>
                  <a:srgbClr val="0000FF"/>
                </a:solidFill>
              </a:rPr>
              <a:t>|1&lt;</a:t>
            </a:r>
            <a:r>
              <a:rPr lang="en-US" altLang="zh-CN" i="1" dirty="0" smtClean="0">
                <a:solidFill>
                  <a:srgbClr val="0000FF"/>
                </a:solidFill>
              </a:rPr>
              <a:t>x</a:t>
            </a:r>
            <a:r>
              <a:rPr lang="en-US" altLang="zh-CN" dirty="0" smtClean="0">
                <a:solidFill>
                  <a:srgbClr val="0000FF"/>
                </a:solidFill>
              </a:rPr>
              <a:t>&lt;6}</a:t>
            </a:r>
            <a:r>
              <a:rPr lang="zh-CN" altLang="en-US" dirty="0" smtClean="0"/>
              <a:t>．</a:t>
            </a:r>
          </a:p>
          <a:p>
            <a:pPr>
              <a:spcBef>
                <a:spcPct val="0"/>
              </a:spcBef>
            </a:pPr>
            <a:endParaRPr lang="zh-CN" altLang="en-US" dirty="0" smtClean="0"/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912813" y="589360"/>
          <a:ext cx="5016500" cy="15251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0" name="文档" r:id="rId3" imgW="5029010" imgH="2042644" progId="Word.Document.12">
                  <p:embed/>
                </p:oleObj>
              </mc:Choice>
              <mc:Fallback>
                <p:oleObj name="文档" r:id="rId3" imgW="5029010" imgH="2042644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2813" y="589360"/>
                        <a:ext cx="5016500" cy="152519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内容占位符 1"/>
          <p:cNvSpPr txBox="1">
            <a:spLocks/>
          </p:cNvSpPr>
          <p:nvPr/>
        </p:nvSpPr>
        <p:spPr bwMode="auto">
          <a:xfrm>
            <a:off x="785814" y="3147814"/>
            <a:ext cx="7786687" cy="1339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lvl="3" eaLnBrk="1">
              <a:lnSpc>
                <a:spcPts val="3500"/>
              </a:lnSpc>
            </a:pPr>
            <a:r>
              <a:rPr lang="zh-CN" altLang="en-US" sz="2400" dirty="0">
                <a:solidFill>
                  <a:srgbClr val="00B050"/>
                </a:solidFill>
                <a:latin typeface="Times New Roman" pitchFamily="18" charset="0"/>
                <a:ea typeface="楷体_GB2312" pitchFamily="49" charset="-122"/>
              </a:rPr>
              <a:t>                 </a:t>
            </a:r>
            <a:r>
              <a:rPr lang="zh-CN" altLang="en-US" sz="2400" dirty="0">
                <a:solidFill>
                  <a:srgbClr val="00B050"/>
                </a:solidFill>
                <a:latin typeface="+mn-ea"/>
                <a:ea typeface="+mn-ea"/>
              </a:rPr>
              <a:t>当所给不等式是非一般形式的不等式时，应先化为一般形式，在具体求解一个一般形式的一元二次不等式的过程中，要密切结合一元二次方程的根的情况以及二次函数的图象．</a:t>
            </a:r>
          </a:p>
          <a:p>
            <a:pPr marL="0" lvl="3" eaLnBrk="1">
              <a:lnSpc>
                <a:spcPts val="3500"/>
              </a:lnSpc>
            </a:pPr>
            <a:endParaRPr lang="zh-CN" altLang="en-US" sz="2400" dirty="0">
              <a:solidFill>
                <a:srgbClr val="00B050"/>
              </a:solidFill>
              <a:latin typeface="Times New Roman" pitchFamily="18" charset="0"/>
              <a:ea typeface="楷体_GB2312" pitchFamily="49" charset="-122"/>
            </a:endParaRPr>
          </a:p>
        </p:txBody>
      </p:sp>
      <p:pic>
        <p:nvPicPr>
          <p:cNvPr id="2053" name="图片 2" descr="1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526" y="3243535"/>
            <a:ext cx="1304925" cy="408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13217745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内容占位符 1"/>
          <p:cNvSpPr>
            <a:spLocks noGrp="1"/>
          </p:cNvSpPr>
          <p:nvPr>
            <p:ph sz="quarter" idx="10"/>
          </p:nvPr>
        </p:nvSpPr>
        <p:spPr bwMode="auto">
          <a:xfrm>
            <a:off x="642938" y="785638"/>
            <a:ext cx="8215312" cy="401836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dirty="0" smtClean="0"/>
              <a:t>       解关于</a:t>
            </a:r>
            <a:r>
              <a:rPr lang="en-US" altLang="zh-CN" i="1" dirty="0" smtClean="0"/>
              <a:t>x</a:t>
            </a:r>
            <a:r>
              <a:rPr lang="zh-CN" altLang="en-US" dirty="0" smtClean="0"/>
              <a:t>的不等式</a:t>
            </a:r>
            <a:r>
              <a:rPr lang="en-US" altLang="zh-CN" dirty="0" smtClean="0"/>
              <a:t>(</a:t>
            </a:r>
            <a:r>
              <a:rPr lang="en-US" altLang="zh-CN" i="1" dirty="0" smtClean="0"/>
              <a:t>a</a:t>
            </a:r>
            <a:r>
              <a:rPr lang="zh-CN" altLang="en-US" dirty="0" smtClean="0"/>
              <a:t>∈</a:t>
            </a:r>
            <a:r>
              <a:rPr lang="en-US" altLang="zh-CN" dirty="0" smtClean="0"/>
              <a:t>R)</a:t>
            </a:r>
            <a:r>
              <a:rPr lang="zh-CN" altLang="en-US" dirty="0" smtClean="0"/>
              <a:t>：</a:t>
            </a:r>
          </a:p>
          <a:p>
            <a:pPr>
              <a:spcBef>
                <a:spcPct val="0"/>
              </a:spcBef>
            </a:pPr>
            <a:r>
              <a:rPr lang="en-US" altLang="zh-CN" dirty="0" smtClean="0"/>
              <a:t>(1)2</a:t>
            </a:r>
            <a:r>
              <a:rPr lang="en-US" altLang="zh-CN" i="1" dirty="0" smtClean="0"/>
              <a:t>x</a:t>
            </a:r>
            <a:r>
              <a:rPr lang="en-US" altLang="zh-CN" baseline="30000" dirty="0" smtClean="0"/>
              <a:t>2</a:t>
            </a:r>
            <a:r>
              <a:rPr lang="zh-CN" altLang="en-US" dirty="0" smtClean="0"/>
              <a:t>＋</a:t>
            </a:r>
            <a:r>
              <a:rPr lang="en-US" altLang="zh-CN" i="1" dirty="0" smtClean="0"/>
              <a:t>ax</a:t>
            </a:r>
            <a:r>
              <a:rPr lang="zh-CN" altLang="en-US" dirty="0" smtClean="0"/>
              <a:t>＋</a:t>
            </a:r>
            <a:r>
              <a:rPr lang="en-US" altLang="zh-CN" dirty="0" smtClean="0"/>
              <a:t>2&gt;0</a:t>
            </a:r>
            <a:r>
              <a:rPr lang="zh-CN" altLang="en-US" dirty="0" smtClean="0"/>
              <a:t>；</a:t>
            </a:r>
          </a:p>
          <a:p>
            <a:pPr>
              <a:spcBef>
                <a:spcPct val="0"/>
              </a:spcBef>
            </a:pPr>
            <a:r>
              <a:rPr lang="en-US" altLang="zh-CN" dirty="0" smtClean="0"/>
              <a:t>(2)</a:t>
            </a:r>
            <a:r>
              <a:rPr lang="en-US" altLang="zh-CN" i="1" dirty="0" smtClean="0"/>
              <a:t>ax</a:t>
            </a:r>
            <a:r>
              <a:rPr lang="en-US" altLang="zh-CN" baseline="30000" dirty="0" smtClean="0"/>
              <a:t>2</a:t>
            </a:r>
            <a:r>
              <a:rPr lang="zh-CN" altLang="en-US" dirty="0" smtClean="0"/>
              <a:t>－</a:t>
            </a:r>
            <a:r>
              <a:rPr lang="en-US" altLang="zh-CN" dirty="0" smtClean="0"/>
              <a:t>(</a:t>
            </a:r>
            <a:r>
              <a:rPr lang="en-US" altLang="zh-CN" i="1" dirty="0" smtClean="0"/>
              <a:t>a</a:t>
            </a:r>
            <a:r>
              <a:rPr lang="zh-CN" altLang="en-US" dirty="0" smtClean="0"/>
              <a:t>＋</a:t>
            </a:r>
            <a:r>
              <a:rPr lang="en-US" altLang="zh-CN" dirty="0" smtClean="0"/>
              <a:t>1)</a:t>
            </a:r>
            <a:r>
              <a:rPr lang="en-US" altLang="zh-CN" i="1" dirty="0" smtClean="0"/>
              <a:t>x</a:t>
            </a:r>
            <a:r>
              <a:rPr lang="zh-CN" altLang="en-US" dirty="0" smtClean="0"/>
              <a:t>＋</a:t>
            </a:r>
            <a:r>
              <a:rPr lang="en-US" altLang="zh-CN" dirty="0" smtClean="0"/>
              <a:t>1&lt;0.</a:t>
            </a:r>
            <a:endParaRPr lang="zh-CN" altLang="en-US" dirty="0" smtClean="0">
              <a:solidFill>
                <a:srgbClr val="00B050"/>
              </a:solidFill>
              <a:ea typeface="楷体_GB2312" pitchFamily="49" charset="-122"/>
            </a:endParaRPr>
          </a:p>
          <a:p>
            <a:pPr>
              <a:spcBef>
                <a:spcPct val="0"/>
              </a:spcBef>
            </a:pPr>
            <a:r>
              <a:rPr lang="zh-CN" altLang="en-US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解</a:t>
            </a:r>
            <a:r>
              <a:rPr lang="zh-CN" altLang="en-US" dirty="0" smtClean="0">
                <a:solidFill>
                  <a:srgbClr val="0000FF"/>
                </a:solidFill>
              </a:rPr>
              <a:t>　</a:t>
            </a:r>
            <a:r>
              <a:rPr lang="en-US" altLang="zh-CN" dirty="0" smtClean="0">
                <a:solidFill>
                  <a:srgbClr val="0000FF"/>
                </a:solidFill>
              </a:rPr>
              <a:t>(1)</a:t>
            </a:r>
            <a:r>
              <a:rPr lang="en-US" altLang="zh-CN" i="1" dirty="0" smtClean="0">
                <a:solidFill>
                  <a:srgbClr val="0000FF"/>
                </a:solidFill>
              </a:rPr>
              <a:t>Δ</a:t>
            </a:r>
            <a:r>
              <a:rPr lang="zh-CN" altLang="en-US" dirty="0" smtClean="0">
                <a:solidFill>
                  <a:srgbClr val="0000FF"/>
                </a:solidFill>
              </a:rPr>
              <a:t>＝</a:t>
            </a:r>
            <a:r>
              <a:rPr lang="en-US" altLang="zh-CN" i="1" dirty="0" smtClean="0">
                <a:solidFill>
                  <a:srgbClr val="0000FF"/>
                </a:solidFill>
              </a:rPr>
              <a:t>a</a:t>
            </a:r>
            <a:r>
              <a:rPr lang="en-US" altLang="zh-CN" baseline="30000" dirty="0" smtClean="0">
                <a:solidFill>
                  <a:srgbClr val="0000FF"/>
                </a:solidFill>
              </a:rPr>
              <a:t>2</a:t>
            </a:r>
            <a:r>
              <a:rPr lang="zh-CN" altLang="en-US" dirty="0" smtClean="0">
                <a:solidFill>
                  <a:srgbClr val="0000FF"/>
                </a:solidFill>
              </a:rPr>
              <a:t>－</a:t>
            </a:r>
            <a:r>
              <a:rPr lang="en-US" altLang="zh-CN" dirty="0" smtClean="0">
                <a:solidFill>
                  <a:srgbClr val="0000FF"/>
                </a:solidFill>
              </a:rPr>
              <a:t>16</a:t>
            </a:r>
            <a:r>
              <a:rPr lang="zh-CN" altLang="en-US" dirty="0" smtClean="0">
                <a:solidFill>
                  <a:srgbClr val="0000FF"/>
                </a:solidFill>
              </a:rPr>
              <a:t>，下面分情况讨论：</a:t>
            </a:r>
          </a:p>
          <a:p>
            <a:pPr>
              <a:spcBef>
                <a:spcPct val="0"/>
              </a:spcBef>
            </a:pPr>
            <a:r>
              <a:rPr lang="zh-CN" altLang="en-US" dirty="0" smtClean="0">
                <a:solidFill>
                  <a:srgbClr val="0000FF"/>
                </a:solidFill>
              </a:rPr>
              <a:t>①当</a:t>
            </a:r>
            <a:r>
              <a:rPr lang="en-US" altLang="zh-CN" i="1" dirty="0" smtClean="0">
                <a:solidFill>
                  <a:srgbClr val="0000FF"/>
                </a:solidFill>
              </a:rPr>
              <a:t>Δ</a:t>
            </a:r>
            <a:r>
              <a:rPr lang="en-US" altLang="zh-CN" dirty="0" smtClean="0">
                <a:solidFill>
                  <a:srgbClr val="0000FF"/>
                </a:solidFill>
              </a:rPr>
              <a:t>&lt;0</a:t>
            </a:r>
            <a:r>
              <a:rPr lang="zh-CN" altLang="en-US" dirty="0" smtClean="0">
                <a:solidFill>
                  <a:srgbClr val="0000FF"/>
                </a:solidFill>
              </a:rPr>
              <a:t>，即－</a:t>
            </a:r>
            <a:r>
              <a:rPr lang="en-US" altLang="zh-CN" dirty="0" smtClean="0">
                <a:solidFill>
                  <a:srgbClr val="0000FF"/>
                </a:solidFill>
              </a:rPr>
              <a:t>4&lt;</a:t>
            </a:r>
            <a:r>
              <a:rPr lang="en-US" altLang="zh-CN" i="1" dirty="0" smtClean="0">
                <a:solidFill>
                  <a:srgbClr val="0000FF"/>
                </a:solidFill>
              </a:rPr>
              <a:t>a</a:t>
            </a:r>
            <a:r>
              <a:rPr lang="en-US" altLang="zh-CN" dirty="0" smtClean="0">
                <a:solidFill>
                  <a:srgbClr val="0000FF"/>
                </a:solidFill>
              </a:rPr>
              <a:t>&lt;4</a:t>
            </a:r>
            <a:r>
              <a:rPr lang="zh-CN" altLang="en-US" dirty="0" smtClean="0">
                <a:solidFill>
                  <a:srgbClr val="0000FF"/>
                </a:solidFill>
              </a:rPr>
              <a:t>时，方程</a:t>
            </a:r>
            <a:r>
              <a:rPr lang="en-US" altLang="zh-CN" dirty="0" smtClean="0">
                <a:solidFill>
                  <a:srgbClr val="0000FF"/>
                </a:solidFill>
              </a:rPr>
              <a:t>2</a:t>
            </a:r>
            <a:r>
              <a:rPr lang="en-US" altLang="zh-CN" i="1" dirty="0" smtClean="0">
                <a:solidFill>
                  <a:srgbClr val="0000FF"/>
                </a:solidFill>
              </a:rPr>
              <a:t>x</a:t>
            </a:r>
            <a:r>
              <a:rPr lang="en-US" altLang="zh-CN" baseline="30000" dirty="0" smtClean="0">
                <a:solidFill>
                  <a:srgbClr val="0000FF"/>
                </a:solidFill>
              </a:rPr>
              <a:t>2</a:t>
            </a:r>
            <a:r>
              <a:rPr lang="zh-CN" altLang="en-US" dirty="0" smtClean="0">
                <a:solidFill>
                  <a:srgbClr val="0000FF"/>
                </a:solidFill>
              </a:rPr>
              <a:t>＋</a:t>
            </a:r>
            <a:r>
              <a:rPr lang="en-US" altLang="zh-CN" i="1" dirty="0" smtClean="0">
                <a:solidFill>
                  <a:srgbClr val="0000FF"/>
                </a:solidFill>
              </a:rPr>
              <a:t>ax</a:t>
            </a:r>
            <a:r>
              <a:rPr lang="zh-CN" altLang="en-US" dirty="0" smtClean="0">
                <a:solidFill>
                  <a:srgbClr val="0000FF"/>
                </a:solidFill>
              </a:rPr>
              <a:t>＋</a:t>
            </a:r>
            <a:r>
              <a:rPr lang="en-US" altLang="zh-CN" dirty="0" smtClean="0">
                <a:solidFill>
                  <a:srgbClr val="0000FF"/>
                </a:solidFill>
              </a:rPr>
              <a:t>2</a:t>
            </a:r>
            <a:r>
              <a:rPr lang="zh-CN" altLang="en-US" dirty="0" smtClean="0">
                <a:solidFill>
                  <a:srgbClr val="0000FF"/>
                </a:solidFill>
              </a:rPr>
              <a:t>＝</a:t>
            </a:r>
            <a:r>
              <a:rPr lang="en-US" altLang="zh-CN" dirty="0" smtClean="0">
                <a:solidFill>
                  <a:srgbClr val="0000FF"/>
                </a:solidFill>
              </a:rPr>
              <a:t>0</a:t>
            </a:r>
            <a:r>
              <a:rPr lang="zh-CN" altLang="en-US" dirty="0" smtClean="0">
                <a:solidFill>
                  <a:srgbClr val="0000FF"/>
                </a:solidFill>
              </a:rPr>
              <a:t>无实根，所以原不等式的解集为</a:t>
            </a:r>
            <a:r>
              <a:rPr lang="en-US" altLang="zh-CN" dirty="0" smtClean="0">
                <a:solidFill>
                  <a:srgbClr val="0000FF"/>
                </a:solidFill>
              </a:rPr>
              <a:t>R.</a:t>
            </a:r>
            <a:endParaRPr lang="zh-CN" altLang="en-US" dirty="0" smtClean="0">
              <a:solidFill>
                <a:srgbClr val="0000FF"/>
              </a:solidFill>
            </a:endParaRPr>
          </a:p>
          <a:p>
            <a:pPr>
              <a:spcBef>
                <a:spcPct val="0"/>
              </a:spcBef>
            </a:pPr>
            <a:r>
              <a:rPr lang="zh-CN" altLang="en-US" dirty="0" smtClean="0">
                <a:solidFill>
                  <a:srgbClr val="0000FF"/>
                </a:solidFill>
              </a:rPr>
              <a:t>②当</a:t>
            </a:r>
            <a:r>
              <a:rPr lang="en-US" altLang="zh-CN" i="1" dirty="0" smtClean="0">
                <a:solidFill>
                  <a:srgbClr val="0000FF"/>
                </a:solidFill>
              </a:rPr>
              <a:t>Δ</a:t>
            </a:r>
            <a:r>
              <a:rPr lang="en-US" altLang="zh-CN" dirty="0" smtClean="0">
                <a:solidFill>
                  <a:srgbClr val="0000FF"/>
                </a:solidFill>
                <a:latin typeface="C-KT" pitchFamily="65" charset="-122"/>
                <a:ea typeface="C-KT" pitchFamily="65" charset="-122"/>
              </a:rPr>
              <a:t>≥</a:t>
            </a:r>
            <a:r>
              <a:rPr lang="en-US" altLang="zh-CN" dirty="0" smtClean="0">
                <a:solidFill>
                  <a:srgbClr val="0000FF"/>
                </a:solidFill>
              </a:rPr>
              <a:t>0</a:t>
            </a:r>
            <a:r>
              <a:rPr lang="zh-CN" altLang="en-US" dirty="0" smtClean="0">
                <a:solidFill>
                  <a:srgbClr val="0000FF"/>
                </a:solidFill>
              </a:rPr>
              <a:t>，即</a:t>
            </a:r>
            <a:r>
              <a:rPr lang="en-US" altLang="zh-CN" i="1" dirty="0" smtClean="0">
                <a:solidFill>
                  <a:srgbClr val="0000FF"/>
                </a:solidFill>
              </a:rPr>
              <a:t>a</a:t>
            </a:r>
            <a:r>
              <a:rPr lang="en-US" altLang="zh-CN" dirty="0" smtClean="0">
                <a:solidFill>
                  <a:srgbClr val="0000FF"/>
                </a:solidFill>
                <a:latin typeface="C-KT" pitchFamily="65" charset="-122"/>
                <a:ea typeface="C-KT" pitchFamily="65" charset="-122"/>
              </a:rPr>
              <a:t>≥</a:t>
            </a:r>
            <a:r>
              <a:rPr lang="en-US" altLang="zh-CN" dirty="0" smtClean="0">
                <a:solidFill>
                  <a:srgbClr val="0000FF"/>
                </a:solidFill>
              </a:rPr>
              <a:t>4</a:t>
            </a:r>
            <a:r>
              <a:rPr lang="zh-CN" altLang="en-US" dirty="0" smtClean="0">
                <a:solidFill>
                  <a:srgbClr val="0000FF"/>
                </a:solidFill>
              </a:rPr>
              <a:t>或</a:t>
            </a:r>
            <a:r>
              <a:rPr lang="en-US" altLang="zh-CN" i="1" dirty="0" smtClean="0">
                <a:solidFill>
                  <a:srgbClr val="0000FF"/>
                </a:solidFill>
              </a:rPr>
              <a:t>a</a:t>
            </a:r>
            <a:r>
              <a:rPr lang="en-US" altLang="zh-CN" dirty="0" smtClean="0">
                <a:solidFill>
                  <a:srgbClr val="0000FF"/>
                </a:solidFill>
                <a:latin typeface="C-KT" pitchFamily="65" charset="-122"/>
                <a:ea typeface="C-KT" pitchFamily="65" charset="-122"/>
              </a:rPr>
              <a:t>≤</a:t>
            </a:r>
            <a:r>
              <a:rPr lang="zh-CN" altLang="en-US" dirty="0" smtClean="0">
                <a:solidFill>
                  <a:srgbClr val="0000FF"/>
                </a:solidFill>
              </a:rPr>
              <a:t>－</a:t>
            </a:r>
            <a:r>
              <a:rPr lang="en-US" altLang="zh-CN" dirty="0" smtClean="0">
                <a:solidFill>
                  <a:srgbClr val="0000FF"/>
                </a:solidFill>
              </a:rPr>
              <a:t>4</a:t>
            </a:r>
            <a:r>
              <a:rPr lang="zh-CN" altLang="en-US" dirty="0" smtClean="0">
                <a:solidFill>
                  <a:srgbClr val="0000FF"/>
                </a:solidFill>
              </a:rPr>
              <a:t>时，方程</a:t>
            </a:r>
            <a:r>
              <a:rPr lang="en-US" altLang="zh-CN" dirty="0" smtClean="0">
                <a:solidFill>
                  <a:srgbClr val="0000FF"/>
                </a:solidFill>
              </a:rPr>
              <a:t>2</a:t>
            </a:r>
            <a:r>
              <a:rPr lang="en-US" altLang="zh-CN" i="1" dirty="0" smtClean="0">
                <a:solidFill>
                  <a:srgbClr val="0000FF"/>
                </a:solidFill>
              </a:rPr>
              <a:t>x</a:t>
            </a:r>
            <a:r>
              <a:rPr lang="en-US" altLang="zh-CN" baseline="30000" dirty="0" smtClean="0">
                <a:solidFill>
                  <a:srgbClr val="0000FF"/>
                </a:solidFill>
              </a:rPr>
              <a:t>2</a:t>
            </a:r>
            <a:r>
              <a:rPr lang="zh-CN" altLang="en-US" dirty="0" smtClean="0">
                <a:solidFill>
                  <a:srgbClr val="0000FF"/>
                </a:solidFill>
              </a:rPr>
              <a:t>＋</a:t>
            </a:r>
            <a:r>
              <a:rPr lang="en-US" altLang="zh-CN" i="1" dirty="0" smtClean="0">
                <a:solidFill>
                  <a:srgbClr val="0000FF"/>
                </a:solidFill>
              </a:rPr>
              <a:t>ax</a:t>
            </a:r>
            <a:r>
              <a:rPr lang="zh-CN" altLang="en-US" dirty="0" smtClean="0">
                <a:solidFill>
                  <a:srgbClr val="0000FF"/>
                </a:solidFill>
              </a:rPr>
              <a:t>＋</a:t>
            </a:r>
            <a:r>
              <a:rPr lang="en-US" altLang="zh-CN" dirty="0" smtClean="0">
                <a:solidFill>
                  <a:srgbClr val="0000FF"/>
                </a:solidFill>
              </a:rPr>
              <a:t>2</a:t>
            </a:r>
            <a:r>
              <a:rPr lang="zh-CN" altLang="en-US" dirty="0" smtClean="0">
                <a:solidFill>
                  <a:srgbClr val="0000FF"/>
                </a:solidFill>
              </a:rPr>
              <a:t>＝</a:t>
            </a:r>
            <a:r>
              <a:rPr lang="en-US" altLang="zh-CN" dirty="0" smtClean="0">
                <a:solidFill>
                  <a:srgbClr val="0000FF"/>
                </a:solidFill>
              </a:rPr>
              <a:t>0</a:t>
            </a:r>
            <a:r>
              <a:rPr lang="zh-CN" altLang="en-US" dirty="0" smtClean="0">
                <a:solidFill>
                  <a:srgbClr val="0000FF"/>
                </a:solidFill>
              </a:rPr>
              <a:t>的两个根为</a:t>
            </a:r>
          </a:p>
          <a:p>
            <a:pPr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19459" name="内容占位符 1"/>
          <p:cNvSpPr txBox="1">
            <a:spLocks/>
          </p:cNvSpPr>
          <p:nvPr/>
        </p:nvSpPr>
        <p:spPr bwMode="auto">
          <a:xfrm>
            <a:off x="0" y="128668"/>
            <a:ext cx="7020272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lvl="4" eaLnBrk="1">
              <a:lnSpc>
                <a:spcPts val="3500"/>
              </a:lnSpc>
            </a:pPr>
            <a:r>
              <a:rPr lang="en-US" altLang="zh-CN" sz="2800" dirty="0">
                <a:solidFill>
                  <a:srgbClr val="FF00FF"/>
                </a:solidFill>
                <a:latin typeface="Times New Roman" pitchFamily="18" charset="0"/>
                <a:ea typeface="黑体" pitchFamily="2" charset="-122"/>
              </a:rPr>
              <a:t>       </a:t>
            </a:r>
            <a:r>
              <a:rPr lang="zh-CN" altLang="zh-CN" sz="2800" dirty="0" smtClean="0">
                <a:solidFill>
                  <a:srgbClr val="FF00FF"/>
                </a:solidFill>
                <a:latin typeface="+mj-ea"/>
                <a:ea typeface="+mj-ea"/>
              </a:rPr>
              <a:t>题型</a:t>
            </a:r>
            <a:r>
              <a:rPr lang="zh-CN" altLang="en-US" sz="2800" dirty="0" smtClean="0">
                <a:solidFill>
                  <a:srgbClr val="FF00FF"/>
                </a:solidFill>
                <a:latin typeface="+mj-ea"/>
                <a:ea typeface="+mj-ea"/>
              </a:rPr>
              <a:t>二  </a:t>
            </a:r>
            <a:r>
              <a:rPr lang="zh-CN" altLang="zh-CN" sz="2800" dirty="0">
                <a:solidFill>
                  <a:srgbClr val="FF00FF"/>
                </a:solidFill>
                <a:latin typeface="+mj-ea"/>
                <a:ea typeface="+mj-ea"/>
              </a:rPr>
              <a:t>　</a:t>
            </a:r>
            <a:r>
              <a:rPr lang="zh-CN" altLang="en-US" sz="2800" dirty="0">
                <a:solidFill>
                  <a:srgbClr val="FF00FF"/>
                </a:solidFill>
                <a:latin typeface="+mj-ea"/>
                <a:ea typeface="+mj-ea"/>
              </a:rPr>
              <a:t>解含参数的一元二次不等式</a:t>
            </a:r>
          </a:p>
        </p:txBody>
      </p:sp>
      <p:sp>
        <p:nvSpPr>
          <p:cNvPr id="19460" name="矩形 4"/>
          <p:cNvSpPr>
            <a:spLocks noChangeArrowheads="1"/>
          </p:cNvSpPr>
          <p:nvPr/>
        </p:nvSpPr>
        <p:spPr bwMode="auto">
          <a:xfrm>
            <a:off x="71439" y="843558"/>
            <a:ext cx="12618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【</a:t>
            </a:r>
            <a:r>
              <a:rPr lang="zh-CN" altLang="en-US" sz="2400" dirty="0">
                <a:solidFill>
                  <a:srgbClr val="000000"/>
                </a:solidFill>
                <a:latin typeface="Times New Roman" pitchFamily="18" charset="0"/>
                <a:ea typeface="黑体" pitchFamily="2" charset="-122"/>
              </a:rPr>
              <a:t>例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18" charset="0"/>
                <a:ea typeface="黑体" pitchFamily="2" charset="-122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】</a:t>
            </a:r>
            <a:endParaRPr lang="zh-CN" alt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3349404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94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94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94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5014349"/>
              </p:ext>
            </p:extLst>
          </p:nvPr>
        </p:nvGraphicFramePr>
        <p:xfrm>
          <a:off x="395536" y="627534"/>
          <a:ext cx="7212285" cy="46150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8" name="文档" r:id="rId4" imgW="8306960" imgH="5300759" progId="Word.Document.12">
                  <p:embed/>
                </p:oleObj>
              </mc:Choice>
              <mc:Fallback>
                <p:oleObj name="文档" r:id="rId4" imgW="8306960" imgH="5300759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536" y="627534"/>
                        <a:ext cx="7212285" cy="461508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57890993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2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3846704"/>
              </p:ext>
            </p:extLst>
          </p:nvPr>
        </p:nvGraphicFramePr>
        <p:xfrm>
          <a:off x="467544" y="627534"/>
          <a:ext cx="8035925" cy="420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2" name="文档" r:id="rId4" imgW="8047200" imgH="5621439" progId="Word.Document.12">
                  <p:embed/>
                </p:oleObj>
              </mc:Choice>
              <mc:Fallback>
                <p:oleObj name="文档" r:id="rId4" imgW="8047200" imgH="5621439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544" y="627534"/>
                        <a:ext cx="8035925" cy="4200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94974420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6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3466434"/>
              </p:ext>
            </p:extLst>
          </p:nvPr>
        </p:nvGraphicFramePr>
        <p:xfrm>
          <a:off x="467544" y="843558"/>
          <a:ext cx="7486650" cy="33843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5" name="文档" r:id="rId3" imgW="7496336" imgH="4223554" progId="Word.Document.12">
                  <p:embed/>
                </p:oleObj>
              </mc:Choice>
              <mc:Fallback>
                <p:oleObj name="文档" r:id="rId3" imgW="7496336" imgH="4223554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544" y="843558"/>
                        <a:ext cx="7486650" cy="338437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29124007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内容占位符 1"/>
          <p:cNvSpPr>
            <a:spLocks noGrp="1"/>
          </p:cNvSpPr>
          <p:nvPr>
            <p:ph sz="quarter" idx="10"/>
          </p:nvPr>
        </p:nvSpPr>
        <p:spPr bwMode="auto">
          <a:xfrm>
            <a:off x="971600" y="771550"/>
            <a:ext cx="7272808" cy="23098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3">
              <a:spcBef>
                <a:spcPct val="0"/>
              </a:spcBef>
            </a:pPr>
            <a:r>
              <a:rPr lang="zh-CN" altLang="en-US" dirty="0" smtClean="0">
                <a:ea typeface="宋体" pitchFamily="2" charset="-122"/>
              </a:rPr>
              <a:t>                 </a:t>
            </a:r>
            <a:r>
              <a:rPr lang="zh-CN" altLang="en-US" sz="2800" dirty="0" smtClean="0">
                <a:ea typeface="宋体" pitchFamily="2" charset="-122"/>
              </a:rPr>
              <a:t>含参数不等式的解题步骤为：</a:t>
            </a:r>
            <a:r>
              <a:rPr lang="en-US" altLang="zh-CN" sz="2800" dirty="0" smtClean="0">
                <a:ea typeface="宋体" pitchFamily="2" charset="-122"/>
              </a:rPr>
              <a:t>(1)</a:t>
            </a:r>
            <a:r>
              <a:rPr lang="zh-CN" altLang="en-US" sz="2800" dirty="0" smtClean="0">
                <a:ea typeface="宋体" pitchFamily="2" charset="-122"/>
              </a:rPr>
              <a:t>将二次项系数化为正数；</a:t>
            </a:r>
            <a:r>
              <a:rPr lang="en-US" altLang="zh-CN" sz="2800" dirty="0" smtClean="0">
                <a:ea typeface="宋体" pitchFamily="2" charset="-122"/>
              </a:rPr>
              <a:t>(2)</a:t>
            </a:r>
            <a:r>
              <a:rPr lang="zh-CN" altLang="en-US" sz="2800" dirty="0" smtClean="0">
                <a:ea typeface="宋体" pitchFamily="2" charset="-122"/>
              </a:rPr>
              <a:t>判断相应的方程是否有根</a:t>
            </a:r>
            <a:r>
              <a:rPr lang="en-US" altLang="zh-CN" sz="2800" dirty="0" smtClean="0">
                <a:ea typeface="宋体" pitchFamily="2" charset="-122"/>
              </a:rPr>
              <a:t>(</a:t>
            </a:r>
            <a:r>
              <a:rPr lang="zh-CN" altLang="en-US" sz="2800" dirty="0" smtClean="0">
                <a:ea typeface="宋体" pitchFamily="2" charset="-122"/>
              </a:rPr>
              <a:t>如果可以直接分解因式，可省去此步</a:t>
            </a:r>
            <a:r>
              <a:rPr lang="en-US" altLang="zh-CN" sz="2800" dirty="0" smtClean="0">
                <a:ea typeface="宋体" pitchFamily="2" charset="-122"/>
              </a:rPr>
              <a:t>)</a:t>
            </a:r>
            <a:r>
              <a:rPr lang="zh-CN" altLang="en-US" sz="2800" dirty="0" smtClean="0">
                <a:ea typeface="宋体" pitchFamily="2" charset="-122"/>
              </a:rPr>
              <a:t>；</a:t>
            </a:r>
            <a:r>
              <a:rPr lang="en-US" altLang="zh-CN" sz="2800" dirty="0" smtClean="0">
                <a:ea typeface="宋体" pitchFamily="2" charset="-122"/>
              </a:rPr>
              <a:t>(3)</a:t>
            </a:r>
            <a:r>
              <a:rPr lang="zh-CN" altLang="en-US" sz="2800" dirty="0" smtClean="0">
                <a:ea typeface="宋体" pitchFamily="2" charset="-122"/>
              </a:rPr>
              <a:t>根据根的情况写出相应的解集．</a:t>
            </a:r>
            <a:r>
              <a:rPr lang="en-US" altLang="zh-CN" sz="2800" dirty="0" smtClean="0">
                <a:ea typeface="宋体" pitchFamily="2" charset="-122"/>
              </a:rPr>
              <a:t>(</a:t>
            </a:r>
            <a:r>
              <a:rPr lang="zh-CN" altLang="en-US" sz="2800" dirty="0" smtClean="0">
                <a:ea typeface="宋体" pitchFamily="2" charset="-122"/>
              </a:rPr>
              <a:t>若方程有两个相异实根，为了写出解集还要比较两个根的大小</a:t>
            </a:r>
            <a:r>
              <a:rPr lang="en-US" altLang="zh-CN" sz="2800" dirty="0" smtClean="0">
                <a:ea typeface="宋体" pitchFamily="2" charset="-122"/>
              </a:rPr>
              <a:t>)</a:t>
            </a:r>
            <a:r>
              <a:rPr lang="zh-CN" altLang="en-US" sz="2800" dirty="0" smtClean="0">
                <a:ea typeface="宋体" pitchFamily="2" charset="-122"/>
              </a:rPr>
              <a:t>．另外，当二次项含有参数时，应先讨论二次项系数是否为</a:t>
            </a:r>
            <a:r>
              <a:rPr lang="en-US" altLang="zh-CN" sz="2800" dirty="0" smtClean="0">
                <a:ea typeface="宋体" pitchFamily="2" charset="-122"/>
              </a:rPr>
              <a:t>0</a:t>
            </a:r>
            <a:r>
              <a:rPr lang="zh-CN" altLang="en-US" sz="2800" dirty="0" smtClean="0">
                <a:ea typeface="宋体" pitchFamily="2" charset="-122"/>
              </a:rPr>
              <a:t>，这决定不等式是否为二次不等式．</a:t>
            </a:r>
          </a:p>
          <a:p>
            <a:pPr lvl="3">
              <a:spcBef>
                <a:spcPct val="0"/>
              </a:spcBef>
            </a:pPr>
            <a:endParaRPr lang="zh-CN" altLang="en-US" dirty="0" smtClean="0">
              <a:ea typeface="宋体" pitchFamily="2" charset="-122"/>
            </a:endParaRPr>
          </a:p>
        </p:txBody>
      </p:sp>
      <p:pic>
        <p:nvPicPr>
          <p:cNvPr id="20483" name="图片 2" descr="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828378"/>
            <a:ext cx="1304925" cy="439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0530932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内容占位符 1"/>
          <p:cNvSpPr>
            <a:spLocks noGrp="1"/>
          </p:cNvSpPr>
          <p:nvPr>
            <p:ph sz="quarter" idx="10"/>
          </p:nvPr>
        </p:nvSpPr>
        <p:spPr bwMode="auto">
          <a:xfrm>
            <a:off x="785814" y="500063"/>
            <a:ext cx="7889875" cy="370403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dirty="0" smtClean="0"/>
              <a:t>       已知关于</a:t>
            </a:r>
            <a:r>
              <a:rPr lang="en-US" altLang="zh-CN" i="1" dirty="0" smtClean="0"/>
              <a:t>x</a:t>
            </a:r>
            <a:r>
              <a:rPr lang="zh-CN" altLang="en-US" dirty="0" smtClean="0"/>
              <a:t>的不等式</a:t>
            </a:r>
            <a:r>
              <a:rPr lang="en-US" altLang="zh-CN" i="1" dirty="0" smtClean="0"/>
              <a:t>x</a:t>
            </a:r>
            <a:r>
              <a:rPr lang="en-US" altLang="zh-CN" baseline="30000" dirty="0" smtClean="0"/>
              <a:t>2</a:t>
            </a:r>
            <a:r>
              <a:rPr lang="zh-CN" altLang="en-US" dirty="0" smtClean="0"/>
              <a:t>＋</a:t>
            </a:r>
            <a:r>
              <a:rPr lang="en-US" altLang="zh-CN" i="1" dirty="0" smtClean="0"/>
              <a:t>ax</a:t>
            </a:r>
            <a:r>
              <a:rPr lang="zh-CN" altLang="en-US" dirty="0" smtClean="0"/>
              <a:t>＋</a:t>
            </a:r>
            <a:r>
              <a:rPr lang="en-US" altLang="zh-CN" i="1" dirty="0" smtClean="0"/>
              <a:t>b</a:t>
            </a:r>
            <a:r>
              <a:rPr lang="en-US" altLang="zh-CN" dirty="0" smtClean="0"/>
              <a:t>&lt;0</a:t>
            </a:r>
            <a:r>
              <a:rPr lang="zh-CN" altLang="en-US" dirty="0" smtClean="0"/>
              <a:t>的解集为</a:t>
            </a:r>
            <a:r>
              <a:rPr lang="en-US" altLang="zh-CN" dirty="0" smtClean="0"/>
              <a:t>(1,2)</a:t>
            </a:r>
            <a:r>
              <a:rPr lang="zh-CN" altLang="en-US" dirty="0" smtClean="0"/>
              <a:t>，试求关于</a:t>
            </a:r>
            <a:r>
              <a:rPr lang="en-US" altLang="zh-CN" i="1" dirty="0" smtClean="0"/>
              <a:t>x</a:t>
            </a:r>
            <a:r>
              <a:rPr lang="zh-CN" altLang="en-US" dirty="0" smtClean="0"/>
              <a:t>的不等式</a:t>
            </a:r>
            <a:r>
              <a:rPr lang="en-US" altLang="zh-CN" i="1" dirty="0" smtClean="0"/>
              <a:t>bx</a:t>
            </a:r>
            <a:r>
              <a:rPr lang="en-US" altLang="zh-CN" baseline="30000" dirty="0" smtClean="0"/>
              <a:t>2</a:t>
            </a:r>
            <a:r>
              <a:rPr lang="zh-CN" altLang="en-US" dirty="0" smtClean="0"/>
              <a:t>＋</a:t>
            </a:r>
            <a:r>
              <a:rPr lang="en-US" altLang="zh-CN" i="1" dirty="0" smtClean="0"/>
              <a:t>ax</a:t>
            </a:r>
            <a:r>
              <a:rPr lang="zh-CN" altLang="en-US" dirty="0" smtClean="0"/>
              <a:t>＋</a:t>
            </a:r>
            <a:r>
              <a:rPr lang="en-US" altLang="zh-CN" dirty="0" smtClean="0"/>
              <a:t>1&gt;0</a:t>
            </a:r>
            <a:r>
              <a:rPr lang="zh-CN" altLang="en-US" dirty="0" smtClean="0"/>
              <a:t>的解集．</a:t>
            </a:r>
          </a:p>
        </p:txBody>
      </p:sp>
      <p:sp>
        <p:nvSpPr>
          <p:cNvPr id="9220" name="内容占位符 1"/>
          <p:cNvSpPr txBox="1">
            <a:spLocks/>
          </p:cNvSpPr>
          <p:nvPr/>
        </p:nvSpPr>
        <p:spPr bwMode="auto">
          <a:xfrm>
            <a:off x="611560" y="51470"/>
            <a:ext cx="7889875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lvl="4" eaLnBrk="1">
              <a:lnSpc>
                <a:spcPts val="3500"/>
              </a:lnSpc>
            </a:pPr>
            <a:r>
              <a:rPr lang="zh-CN" altLang="zh-CN" sz="2800" dirty="0" smtClean="0">
                <a:solidFill>
                  <a:srgbClr val="FF00FF"/>
                </a:solidFill>
                <a:latin typeface="+mj-ea"/>
                <a:ea typeface="+mj-ea"/>
              </a:rPr>
              <a:t>题型</a:t>
            </a:r>
            <a:r>
              <a:rPr lang="zh-CN" altLang="en-US" sz="2800" dirty="0">
                <a:solidFill>
                  <a:srgbClr val="FF00FF"/>
                </a:solidFill>
                <a:latin typeface="+mj-ea"/>
                <a:ea typeface="+mj-ea"/>
              </a:rPr>
              <a:t>三</a:t>
            </a:r>
            <a:r>
              <a:rPr lang="zh-CN" altLang="zh-CN" sz="2800" dirty="0">
                <a:solidFill>
                  <a:srgbClr val="FF00FF"/>
                </a:solidFill>
                <a:latin typeface="+mj-ea"/>
                <a:ea typeface="+mj-ea"/>
              </a:rPr>
              <a:t>　</a:t>
            </a:r>
            <a:r>
              <a:rPr lang="en-US" altLang="zh-CN" sz="2800" dirty="0" smtClean="0">
                <a:solidFill>
                  <a:srgbClr val="FF00FF"/>
                </a:solidFill>
                <a:latin typeface="+mj-ea"/>
                <a:ea typeface="+mj-ea"/>
              </a:rPr>
              <a:t>   </a:t>
            </a:r>
            <a:r>
              <a:rPr lang="zh-CN" altLang="en-US" sz="2800" dirty="0" smtClean="0">
                <a:solidFill>
                  <a:srgbClr val="FF00FF"/>
                </a:solidFill>
                <a:latin typeface="+mj-ea"/>
                <a:ea typeface="+mj-ea"/>
              </a:rPr>
              <a:t>三</a:t>
            </a:r>
            <a:r>
              <a:rPr lang="zh-CN" altLang="en-US" sz="2800" dirty="0">
                <a:solidFill>
                  <a:srgbClr val="FF00FF"/>
                </a:solidFill>
                <a:latin typeface="+mj-ea"/>
                <a:ea typeface="+mj-ea"/>
              </a:rPr>
              <a:t>个</a:t>
            </a:r>
            <a:r>
              <a:rPr lang="en-US" sz="2800" dirty="0">
                <a:solidFill>
                  <a:srgbClr val="FF00FF"/>
                </a:solidFill>
                <a:latin typeface="+mj-ea"/>
                <a:ea typeface="+mj-ea"/>
              </a:rPr>
              <a:t>“</a:t>
            </a:r>
            <a:r>
              <a:rPr lang="zh-CN" altLang="en-US" sz="2800" dirty="0">
                <a:solidFill>
                  <a:srgbClr val="FF00FF"/>
                </a:solidFill>
                <a:latin typeface="+mj-ea"/>
                <a:ea typeface="+mj-ea"/>
              </a:rPr>
              <a:t>二次</a:t>
            </a:r>
            <a:r>
              <a:rPr lang="en-US" sz="2800" dirty="0">
                <a:solidFill>
                  <a:srgbClr val="FF00FF"/>
                </a:solidFill>
                <a:latin typeface="+mj-ea"/>
                <a:ea typeface="+mj-ea"/>
              </a:rPr>
              <a:t>”</a:t>
            </a:r>
            <a:r>
              <a:rPr lang="zh-CN" altLang="en-US" sz="2800" dirty="0">
                <a:solidFill>
                  <a:srgbClr val="FF00FF"/>
                </a:solidFill>
                <a:latin typeface="+mj-ea"/>
                <a:ea typeface="+mj-ea"/>
              </a:rPr>
              <a:t>间对应关系的应用</a:t>
            </a:r>
          </a:p>
          <a:p>
            <a:pPr marL="0" lvl="4" eaLnBrk="1">
              <a:lnSpc>
                <a:spcPts val="3500"/>
              </a:lnSpc>
            </a:pPr>
            <a:endParaRPr lang="zh-CN" altLang="en-US" sz="2800" dirty="0">
              <a:solidFill>
                <a:srgbClr val="FF00FF"/>
              </a:solidFill>
              <a:latin typeface="Times New Roman" pitchFamily="18" charset="0"/>
              <a:ea typeface="黑体" pitchFamily="2" charset="-122"/>
            </a:endParaRPr>
          </a:p>
        </p:txBody>
      </p:sp>
      <p:sp>
        <p:nvSpPr>
          <p:cNvPr id="9221" name="矩形 4"/>
          <p:cNvSpPr>
            <a:spLocks noChangeArrowheads="1"/>
          </p:cNvSpPr>
          <p:nvPr/>
        </p:nvSpPr>
        <p:spPr bwMode="auto">
          <a:xfrm>
            <a:off x="214314" y="519113"/>
            <a:ext cx="12618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【</a:t>
            </a:r>
            <a:r>
              <a:rPr lang="zh-CN" altLang="en-US" sz="2400" dirty="0">
                <a:solidFill>
                  <a:srgbClr val="000000"/>
                </a:solidFill>
                <a:latin typeface="Times New Roman" pitchFamily="18" charset="0"/>
                <a:ea typeface="黑体" pitchFamily="2" charset="-122"/>
              </a:rPr>
              <a:t>例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18" charset="0"/>
                <a:ea typeface="黑体" pitchFamily="2" charset="-122"/>
              </a:rPr>
              <a:t>3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】</a:t>
            </a:r>
            <a:endParaRPr lang="zh-CN" altLang="en-US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218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481470"/>
              </p:ext>
            </p:extLst>
          </p:nvPr>
        </p:nvGraphicFramePr>
        <p:xfrm>
          <a:off x="434975" y="1563638"/>
          <a:ext cx="8148638" cy="32920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7" name="文档" r:id="rId3" imgW="8278512" imgH="4464797" progId="Word.Document.12">
                  <p:embed/>
                </p:oleObj>
              </mc:Choice>
              <mc:Fallback>
                <p:oleObj name="文档" r:id="rId3" imgW="8278512" imgH="4464797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4975" y="1563638"/>
                        <a:ext cx="8148638" cy="329207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34286748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内容占位符 1"/>
          <p:cNvSpPr>
            <a:spLocks noGrp="1"/>
          </p:cNvSpPr>
          <p:nvPr>
            <p:ph sz="quarter" idx="10"/>
          </p:nvPr>
        </p:nvSpPr>
        <p:spPr bwMode="auto">
          <a:xfrm>
            <a:off x="683568" y="915566"/>
            <a:ext cx="7889875" cy="241339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altLang="zh-CN" sz="2800" dirty="0" smtClean="0">
                <a:solidFill>
                  <a:srgbClr val="00B050"/>
                </a:solidFill>
              </a:rPr>
              <a:t>【</a:t>
            </a:r>
            <a:r>
              <a:rPr lang="zh-CN" altLang="en-US" sz="2800" dirty="0" smtClean="0">
                <a:solidFill>
                  <a:srgbClr val="00B050"/>
                </a:solidFill>
              </a:rPr>
              <a:t>题后反思</a:t>
            </a:r>
            <a:r>
              <a:rPr lang="en-US" altLang="zh-CN" sz="2800" dirty="0" smtClean="0">
                <a:solidFill>
                  <a:srgbClr val="00B050"/>
                </a:solidFill>
              </a:rPr>
              <a:t>】 </a:t>
            </a:r>
            <a:r>
              <a:rPr lang="zh-CN" altLang="en-US" sz="2800" dirty="0" smtClean="0">
                <a:solidFill>
                  <a:srgbClr val="00B050"/>
                </a:solidFill>
              </a:rPr>
              <a:t>求一般的一元二次不等式</a:t>
            </a:r>
            <a:r>
              <a:rPr lang="en-US" altLang="zh-CN" sz="2800" i="1" dirty="0" smtClean="0">
                <a:solidFill>
                  <a:srgbClr val="00B050"/>
                </a:solidFill>
              </a:rPr>
              <a:t>ax</a:t>
            </a:r>
            <a:r>
              <a:rPr lang="en-US" altLang="zh-CN" sz="2800" baseline="30000" dirty="0" smtClean="0">
                <a:solidFill>
                  <a:srgbClr val="00B050"/>
                </a:solidFill>
              </a:rPr>
              <a:t>2</a:t>
            </a:r>
            <a:r>
              <a:rPr lang="zh-CN" altLang="en-US" sz="2800" dirty="0" smtClean="0">
                <a:solidFill>
                  <a:srgbClr val="00B050"/>
                </a:solidFill>
              </a:rPr>
              <a:t>＋</a:t>
            </a:r>
            <a:r>
              <a:rPr lang="en-US" altLang="zh-CN" sz="2800" i="1" dirty="0" err="1" smtClean="0">
                <a:solidFill>
                  <a:srgbClr val="00B050"/>
                </a:solidFill>
              </a:rPr>
              <a:t>bx</a:t>
            </a:r>
            <a:r>
              <a:rPr lang="zh-CN" altLang="en-US" sz="2800" dirty="0" smtClean="0">
                <a:solidFill>
                  <a:srgbClr val="00B050"/>
                </a:solidFill>
              </a:rPr>
              <a:t>＋</a:t>
            </a:r>
            <a:r>
              <a:rPr lang="en-US" altLang="zh-CN" sz="2800" i="1" dirty="0" smtClean="0">
                <a:solidFill>
                  <a:srgbClr val="00B050"/>
                </a:solidFill>
              </a:rPr>
              <a:t>c</a:t>
            </a:r>
            <a:r>
              <a:rPr lang="en-US" altLang="zh-CN" sz="2800" dirty="0" smtClean="0">
                <a:solidFill>
                  <a:srgbClr val="00B050"/>
                </a:solidFill>
              </a:rPr>
              <a:t>&gt;0(</a:t>
            </a:r>
            <a:r>
              <a:rPr lang="en-US" altLang="zh-CN" sz="2800" i="1" dirty="0" smtClean="0">
                <a:solidFill>
                  <a:srgbClr val="00B050"/>
                </a:solidFill>
              </a:rPr>
              <a:t>a</a:t>
            </a:r>
            <a:r>
              <a:rPr lang="en-US" altLang="zh-CN" sz="2800" dirty="0" smtClean="0">
                <a:solidFill>
                  <a:srgbClr val="00B050"/>
                </a:solidFill>
              </a:rPr>
              <a:t>&gt;0)</a:t>
            </a:r>
            <a:r>
              <a:rPr lang="zh-CN" altLang="en-US" sz="2800" dirty="0" smtClean="0">
                <a:solidFill>
                  <a:srgbClr val="00B050"/>
                </a:solidFill>
              </a:rPr>
              <a:t>或</a:t>
            </a:r>
            <a:r>
              <a:rPr lang="en-US" altLang="zh-CN" sz="2800" i="1" dirty="0" smtClean="0">
                <a:solidFill>
                  <a:srgbClr val="00B050"/>
                </a:solidFill>
              </a:rPr>
              <a:t>ax</a:t>
            </a:r>
            <a:r>
              <a:rPr lang="en-US" altLang="zh-CN" sz="2800" baseline="30000" dirty="0" smtClean="0">
                <a:solidFill>
                  <a:srgbClr val="00B050"/>
                </a:solidFill>
              </a:rPr>
              <a:t>2</a:t>
            </a:r>
            <a:r>
              <a:rPr lang="zh-CN" altLang="en-US" sz="2800" dirty="0" smtClean="0">
                <a:solidFill>
                  <a:srgbClr val="00B050"/>
                </a:solidFill>
              </a:rPr>
              <a:t>＋</a:t>
            </a:r>
            <a:r>
              <a:rPr lang="en-US" altLang="zh-CN" sz="2800" i="1" dirty="0" err="1" smtClean="0">
                <a:solidFill>
                  <a:srgbClr val="00B050"/>
                </a:solidFill>
              </a:rPr>
              <a:t>bx</a:t>
            </a:r>
            <a:r>
              <a:rPr lang="zh-CN" altLang="en-US" sz="2800" dirty="0" smtClean="0">
                <a:solidFill>
                  <a:srgbClr val="00B050"/>
                </a:solidFill>
              </a:rPr>
              <a:t>＋</a:t>
            </a:r>
            <a:r>
              <a:rPr lang="en-US" altLang="zh-CN" sz="2800" i="1" dirty="0" smtClean="0">
                <a:solidFill>
                  <a:srgbClr val="00B050"/>
                </a:solidFill>
              </a:rPr>
              <a:t>c</a:t>
            </a:r>
            <a:r>
              <a:rPr lang="en-US" altLang="zh-CN" sz="2800" dirty="0" smtClean="0">
                <a:solidFill>
                  <a:srgbClr val="00B050"/>
                </a:solidFill>
              </a:rPr>
              <a:t>&lt;0(</a:t>
            </a:r>
            <a:r>
              <a:rPr lang="en-US" altLang="zh-CN" sz="2800" i="1" dirty="0" smtClean="0">
                <a:solidFill>
                  <a:srgbClr val="00B050"/>
                </a:solidFill>
              </a:rPr>
              <a:t>a</a:t>
            </a:r>
            <a:r>
              <a:rPr lang="en-US" altLang="zh-CN" sz="2800" dirty="0" smtClean="0">
                <a:solidFill>
                  <a:srgbClr val="00B050"/>
                </a:solidFill>
              </a:rPr>
              <a:t>&gt;0)</a:t>
            </a:r>
            <a:r>
              <a:rPr lang="zh-CN" altLang="en-US" sz="2800" dirty="0" smtClean="0">
                <a:solidFill>
                  <a:srgbClr val="00B050"/>
                </a:solidFill>
              </a:rPr>
              <a:t>的解集，可由二次函数的零点与相应一元二次方程根的关系，先求出一元二次方程</a:t>
            </a:r>
            <a:r>
              <a:rPr lang="en-US" altLang="zh-CN" sz="2800" i="1" dirty="0" smtClean="0">
                <a:solidFill>
                  <a:srgbClr val="00B050"/>
                </a:solidFill>
              </a:rPr>
              <a:t>ax</a:t>
            </a:r>
            <a:r>
              <a:rPr lang="en-US" altLang="zh-CN" sz="2800" baseline="30000" dirty="0" smtClean="0">
                <a:solidFill>
                  <a:srgbClr val="00B050"/>
                </a:solidFill>
              </a:rPr>
              <a:t>2</a:t>
            </a:r>
            <a:r>
              <a:rPr lang="zh-CN" altLang="en-US" sz="2800" dirty="0" smtClean="0">
                <a:solidFill>
                  <a:srgbClr val="00B050"/>
                </a:solidFill>
              </a:rPr>
              <a:t>＋</a:t>
            </a:r>
            <a:r>
              <a:rPr lang="en-US" altLang="zh-CN" sz="2800" i="1" dirty="0" err="1" smtClean="0">
                <a:solidFill>
                  <a:srgbClr val="00B050"/>
                </a:solidFill>
              </a:rPr>
              <a:t>bx</a:t>
            </a:r>
            <a:r>
              <a:rPr lang="zh-CN" altLang="en-US" sz="2800" dirty="0" smtClean="0">
                <a:solidFill>
                  <a:srgbClr val="00B050"/>
                </a:solidFill>
              </a:rPr>
              <a:t>＋</a:t>
            </a:r>
            <a:r>
              <a:rPr lang="en-US" altLang="zh-CN" sz="2800" i="1" dirty="0" smtClean="0">
                <a:solidFill>
                  <a:srgbClr val="00B050"/>
                </a:solidFill>
              </a:rPr>
              <a:t>c</a:t>
            </a:r>
            <a:r>
              <a:rPr lang="zh-CN" altLang="en-US" sz="2800" dirty="0" smtClean="0">
                <a:solidFill>
                  <a:srgbClr val="00B050"/>
                </a:solidFill>
              </a:rPr>
              <a:t>＝</a:t>
            </a:r>
            <a:r>
              <a:rPr lang="en-US" altLang="zh-CN" sz="2800" dirty="0" smtClean="0">
                <a:solidFill>
                  <a:srgbClr val="00B050"/>
                </a:solidFill>
              </a:rPr>
              <a:t>0(</a:t>
            </a:r>
            <a:r>
              <a:rPr lang="en-US" altLang="zh-CN" sz="2800" i="1" dirty="0" smtClean="0">
                <a:solidFill>
                  <a:srgbClr val="00B050"/>
                </a:solidFill>
              </a:rPr>
              <a:t>a</a:t>
            </a:r>
            <a:r>
              <a:rPr lang="en-US" altLang="zh-CN" sz="2800" dirty="0" smtClean="0">
                <a:solidFill>
                  <a:srgbClr val="00B050"/>
                </a:solidFill>
              </a:rPr>
              <a:t>≠0)</a:t>
            </a:r>
            <a:r>
              <a:rPr lang="zh-CN" altLang="en-US" sz="2800" dirty="0" smtClean="0">
                <a:solidFill>
                  <a:srgbClr val="00B050"/>
                </a:solidFill>
              </a:rPr>
              <a:t>的根，再根据函数图象与</a:t>
            </a:r>
            <a:r>
              <a:rPr lang="en-US" altLang="zh-CN" sz="2800" i="1" dirty="0" smtClean="0">
                <a:solidFill>
                  <a:srgbClr val="00B050"/>
                </a:solidFill>
              </a:rPr>
              <a:t>x</a:t>
            </a:r>
            <a:r>
              <a:rPr lang="zh-CN" altLang="en-US" sz="2800" dirty="0" smtClean="0">
                <a:solidFill>
                  <a:srgbClr val="00B050"/>
                </a:solidFill>
              </a:rPr>
              <a:t>轴的相关位置确定一元二次不等式的解集．因此一元二次不等式解集的区间端点，就是其对应的函数的零点，也就是其对应的方程的根．</a:t>
            </a:r>
          </a:p>
          <a:p>
            <a:pPr>
              <a:spcBef>
                <a:spcPct val="0"/>
              </a:spcBef>
            </a:pPr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173012062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课堂小结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11560" y="1779662"/>
            <a:ext cx="7920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解一元二次不等式的步骤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；</a:t>
            </a:r>
            <a:endParaRPr lang="zh-CN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14837" y="2396059"/>
            <a:ext cx="74673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en-US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三个“二次”之间的</a:t>
            </a:r>
            <a:r>
              <a:rPr lang="zh-CN" altLang="zh-CN" sz="2800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关系</a:t>
            </a:r>
            <a:r>
              <a:rPr lang="zh-CN" altLang="zh-CN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692691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内容占位符 1"/>
          <p:cNvSpPr>
            <a:spLocks noGrp="1"/>
          </p:cNvSpPr>
          <p:nvPr>
            <p:ph sz="quarter" idx="10"/>
          </p:nvPr>
        </p:nvSpPr>
        <p:spPr bwMode="auto">
          <a:xfrm>
            <a:off x="246843" y="843558"/>
            <a:ext cx="8643937" cy="381642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altLang="zh-CN" dirty="0" smtClean="0">
                <a:latin typeface="+mn-ea"/>
                <a:ea typeface="+mn-ea"/>
              </a:rPr>
              <a:t>【</a:t>
            </a:r>
            <a:r>
              <a:rPr lang="zh-CN" altLang="en-US" dirty="0" smtClean="0">
                <a:latin typeface="+mn-ea"/>
                <a:ea typeface="+mn-ea"/>
              </a:rPr>
              <a:t>学习目标</a:t>
            </a:r>
            <a:r>
              <a:rPr lang="en-US" altLang="zh-CN" dirty="0" smtClean="0">
                <a:latin typeface="+mn-ea"/>
                <a:ea typeface="+mn-ea"/>
              </a:rPr>
              <a:t>】</a:t>
            </a:r>
          </a:p>
          <a:p>
            <a:pPr>
              <a:spcBef>
                <a:spcPct val="0"/>
              </a:spcBef>
            </a:pPr>
            <a:r>
              <a:rPr lang="en-US" dirty="0" smtClean="0">
                <a:latin typeface="+mn-ea"/>
                <a:ea typeface="+mn-ea"/>
              </a:rPr>
              <a:t>   </a:t>
            </a:r>
            <a:r>
              <a:rPr lang="en-US" altLang="zh-CN" dirty="0" smtClean="0">
                <a:latin typeface="+mn-ea"/>
                <a:ea typeface="+mn-ea"/>
              </a:rPr>
              <a:t>1</a:t>
            </a:r>
            <a:r>
              <a:rPr lang="zh-CN" altLang="en-US" dirty="0" smtClean="0">
                <a:latin typeface="+mn-ea"/>
                <a:ea typeface="+mn-ea"/>
              </a:rPr>
              <a:t>．了解一元二次不等式的概念．</a:t>
            </a:r>
          </a:p>
          <a:p>
            <a:pPr>
              <a:spcBef>
                <a:spcPct val="0"/>
              </a:spcBef>
            </a:pPr>
            <a:r>
              <a:rPr lang="en-US" altLang="zh-CN" dirty="0" smtClean="0">
                <a:latin typeface="+mn-ea"/>
                <a:ea typeface="+mn-ea"/>
              </a:rPr>
              <a:t>   2</a:t>
            </a:r>
            <a:r>
              <a:rPr lang="zh-CN" altLang="en-US" dirty="0" smtClean="0">
                <a:latin typeface="+mn-ea"/>
                <a:ea typeface="+mn-ea"/>
              </a:rPr>
              <a:t>．理解一元二次不等式、一元二次方程与二次函数的关系．</a:t>
            </a:r>
          </a:p>
          <a:p>
            <a:pPr>
              <a:spcBef>
                <a:spcPct val="0"/>
              </a:spcBef>
            </a:pPr>
            <a:r>
              <a:rPr lang="en-US" altLang="zh-CN" dirty="0" smtClean="0">
                <a:latin typeface="+mn-ea"/>
                <a:ea typeface="+mn-ea"/>
              </a:rPr>
              <a:t>   3</a:t>
            </a:r>
            <a:r>
              <a:rPr lang="zh-CN" altLang="en-US" dirty="0" smtClean="0">
                <a:latin typeface="+mn-ea"/>
                <a:ea typeface="+mn-ea"/>
              </a:rPr>
              <a:t>．对给定的一元二次不等式，尝试设计求解的程序框图．</a:t>
            </a:r>
          </a:p>
          <a:p>
            <a:pPr>
              <a:spcBef>
                <a:spcPct val="0"/>
              </a:spcBef>
            </a:pPr>
            <a:r>
              <a:rPr lang="en-US" altLang="zh-CN" dirty="0" smtClean="0">
                <a:latin typeface="+mn-ea"/>
                <a:ea typeface="+mn-ea"/>
              </a:rPr>
              <a:t>【</a:t>
            </a:r>
            <a:r>
              <a:rPr lang="zh-CN" altLang="en-US" dirty="0" smtClean="0">
                <a:latin typeface="+mn-ea"/>
                <a:ea typeface="+mn-ea"/>
              </a:rPr>
              <a:t>重、难点</a:t>
            </a:r>
            <a:r>
              <a:rPr lang="en-US" altLang="zh-CN" dirty="0" smtClean="0">
                <a:latin typeface="+mn-ea"/>
                <a:ea typeface="+mn-ea"/>
              </a:rPr>
              <a:t>】</a:t>
            </a:r>
          </a:p>
          <a:p>
            <a:pPr>
              <a:spcBef>
                <a:spcPct val="0"/>
              </a:spcBef>
            </a:pPr>
            <a:r>
              <a:rPr lang="zh-CN" altLang="en-US" dirty="0" smtClean="0">
                <a:latin typeface="+mn-ea"/>
                <a:ea typeface="+mn-ea"/>
              </a:rPr>
              <a:t>重点</a:t>
            </a:r>
            <a:r>
              <a:rPr lang="en-US" altLang="zh-CN" dirty="0">
                <a:latin typeface="+mn-ea"/>
                <a:ea typeface="+mn-ea"/>
              </a:rPr>
              <a:t>:</a:t>
            </a:r>
            <a:r>
              <a:rPr lang="zh-CN" altLang="en-US" dirty="0" smtClean="0">
                <a:latin typeface="+mn-ea"/>
                <a:ea typeface="+mn-ea"/>
              </a:rPr>
              <a:t>一元二次不等式的解法和三个</a:t>
            </a:r>
            <a:r>
              <a:rPr lang="en-US" dirty="0" smtClean="0">
                <a:latin typeface="+mn-ea"/>
                <a:ea typeface="+mn-ea"/>
              </a:rPr>
              <a:t>“</a:t>
            </a:r>
            <a:r>
              <a:rPr lang="zh-CN" altLang="en-US" dirty="0" smtClean="0">
                <a:latin typeface="+mn-ea"/>
                <a:ea typeface="+mn-ea"/>
              </a:rPr>
              <a:t>二次</a:t>
            </a:r>
            <a:r>
              <a:rPr lang="en-US" dirty="0" smtClean="0">
                <a:latin typeface="+mn-ea"/>
                <a:ea typeface="+mn-ea"/>
              </a:rPr>
              <a:t>”</a:t>
            </a:r>
            <a:r>
              <a:rPr lang="zh-CN" altLang="en-US" dirty="0" smtClean="0">
                <a:latin typeface="+mn-ea"/>
                <a:ea typeface="+mn-ea"/>
              </a:rPr>
              <a:t>关系的理解．</a:t>
            </a:r>
          </a:p>
          <a:p>
            <a:pPr>
              <a:spcBef>
                <a:spcPct val="0"/>
              </a:spcBef>
            </a:pPr>
            <a:r>
              <a:rPr lang="zh-CN" altLang="en-US" dirty="0" smtClean="0">
                <a:latin typeface="+mn-ea"/>
                <a:ea typeface="+mn-ea"/>
              </a:rPr>
              <a:t>难点</a:t>
            </a:r>
            <a:r>
              <a:rPr lang="en-US" altLang="zh-CN" dirty="0" smtClean="0">
                <a:latin typeface="+mn-ea"/>
                <a:ea typeface="+mn-ea"/>
              </a:rPr>
              <a:t>:</a:t>
            </a:r>
            <a:r>
              <a:rPr lang="zh-CN" altLang="en-US" dirty="0" smtClean="0">
                <a:latin typeface="+mn-ea"/>
                <a:ea typeface="+mn-ea"/>
              </a:rPr>
              <a:t>含参数的一元二次不等式的解法．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251520" y="83305"/>
            <a:ext cx="1656184" cy="481013"/>
          </a:xfrm>
          <a:prstGeom prst="rect">
            <a:avLst/>
          </a:prstGeom>
        </p:spPr>
        <p:txBody>
          <a:bodyPr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目标定位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055981502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2931" y="123478"/>
            <a:ext cx="5099149" cy="481013"/>
          </a:xfrm>
        </p:spPr>
        <p:txBody>
          <a:bodyPr/>
          <a:lstStyle/>
          <a:p>
            <a:r>
              <a:rPr lang="zh-CN" altLang="en-US" dirty="0" smtClean="0"/>
              <a:t>作业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347614"/>
            <a:ext cx="8229600" cy="3623072"/>
          </a:xfrm>
        </p:spPr>
        <p:txBody>
          <a:bodyPr/>
          <a:lstStyle/>
          <a:p>
            <a:pPr marL="0" indent="0">
              <a:buNone/>
            </a:pPr>
            <a:r>
              <a:rPr lang="zh-CN" altLang="zh-CN" b="1" dirty="0" smtClean="0"/>
              <a:t>习题</a:t>
            </a:r>
            <a:r>
              <a:rPr lang="en-US" altLang="zh-CN" b="1" dirty="0" smtClean="0"/>
              <a:t>3.2</a:t>
            </a:r>
            <a:r>
              <a:rPr lang="zh-CN" altLang="zh-CN" b="1" dirty="0" smtClean="0"/>
              <a:t>：</a:t>
            </a:r>
            <a:r>
              <a:rPr lang="zh-CN" altLang="zh-CN" b="1" dirty="0"/>
              <a:t>（</a:t>
            </a:r>
            <a:r>
              <a:rPr lang="en-US" altLang="zh-CN" b="1" dirty="0"/>
              <a:t>A</a:t>
            </a:r>
            <a:r>
              <a:rPr lang="zh-CN" altLang="zh-CN" b="1" dirty="0"/>
              <a:t>组</a:t>
            </a:r>
            <a:r>
              <a:rPr lang="zh-CN" altLang="zh-CN" b="1" dirty="0" smtClean="0"/>
              <a:t>）</a:t>
            </a:r>
            <a:r>
              <a:rPr lang="en-US" altLang="zh-CN" b="1" dirty="0" smtClean="0"/>
              <a:t>1,    2</a:t>
            </a:r>
            <a:r>
              <a:rPr lang="zh-CN" altLang="en-US" b="1" dirty="0"/>
              <a:t>。</a:t>
            </a:r>
            <a:endParaRPr lang="zh-CN" altLang="zh-CN" b="1" dirty="0"/>
          </a:p>
        </p:txBody>
      </p:sp>
    </p:spTree>
    <p:extLst>
      <p:ext uri="{BB962C8B-B14F-4D97-AF65-F5344CB8AC3E}">
        <p14:creationId xmlns:p14="http://schemas.microsoft.com/office/powerpoint/2010/main" val="976297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0480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109354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知识链接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483768" y="123371"/>
            <a:ext cx="6768751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一元二次不等式的解法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87624" y="2387084"/>
            <a:ext cx="65582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问题</a:t>
            </a:r>
            <a:r>
              <a:rPr lang="en-US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．</a:t>
            </a:r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如何</a:t>
            </a:r>
            <a:r>
              <a:rPr lang="zh-CN" altLang="en-US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解一般的一元二次不等式</a:t>
            </a:r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？</a:t>
            </a:r>
            <a:r>
              <a:rPr lang="en-US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zh-CN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187624" y="1498545"/>
            <a:ext cx="79047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问题</a:t>
            </a:r>
            <a:r>
              <a:rPr lang="en-US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zh-CN" sz="28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．</a:t>
            </a:r>
            <a:r>
              <a:rPr lang="zh-CN" altLang="zh-CN" sz="2800" dirty="0">
                <a:latin typeface="Times New Roman" panose="02020603050405020304" pitchFamily="18" charset="0"/>
                <a:ea typeface="宋体" panose="02010600030101010101" pitchFamily="2" charset="-122"/>
              </a:rPr>
              <a:t>如何将不等式与二次函数的零点的关系？</a:t>
            </a:r>
          </a:p>
        </p:txBody>
      </p:sp>
    </p:spTree>
    <p:extLst>
      <p:ext uri="{BB962C8B-B14F-4D97-AF65-F5344CB8AC3E}">
        <p14:creationId xmlns:p14="http://schemas.microsoft.com/office/powerpoint/2010/main" val="816696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内容占位符 1"/>
          <p:cNvSpPr>
            <a:spLocks noGrp="1"/>
          </p:cNvSpPr>
          <p:nvPr>
            <p:ph sz="quarter" idx="10"/>
          </p:nvPr>
        </p:nvSpPr>
        <p:spPr bwMode="auto">
          <a:xfrm>
            <a:off x="384032" y="699542"/>
            <a:ext cx="8818562" cy="305514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sz="2800" b="0" dirty="0" smtClean="0"/>
              <a:t>一元二次不等式</a:t>
            </a:r>
          </a:p>
          <a:p>
            <a:pPr>
              <a:spcBef>
                <a:spcPct val="0"/>
              </a:spcBef>
            </a:pPr>
            <a:r>
              <a:rPr lang="zh-CN" altLang="en-US" sz="2800" b="0" dirty="0" smtClean="0"/>
              <a:t>只含有一个未知数，并且未知数的最高次数是</a:t>
            </a:r>
            <a:r>
              <a:rPr lang="en-US" altLang="zh-CN" sz="2800" b="0" dirty="0" smtClean="0"/>
              <a:t>__</a:t>
            </a:r>
            <a:r>
              <a:rPr lang="zh-CN" altLang="en-US" sz="2800" b="0" dirty="0" smtClean="0"/>
              <a:t>的不等式，称为一元二次不等式．</a:t>
            </a:r>
          </a:p>
          <a:p>
            <a:pPr>
              <a:spcBef>
                <a:spcPct val="0"/>
              </a:spcBef>
            </a:pPr>
            <a:r>
              <a:rPr lang="zh-CN" altLang="en-US" sz="2800" b="0" dirty="0" smtClean="0"/>
              <a:t>二次函数、二次方程、二次不等式之间的关系</a:t>
            </a:r>
          </a:p>
          <a:p>
            <a:pPr>
              <a:spcBef>
                <a:spcPct val="0"/>
              </a:spcBef>
            </a:pPr>
            <a:endParaRPr lang="zh-CN" altLang="en-US" sz="2800" b="0" dirty="0" smtClean="0"/>
          </a:p>
        </p:txBody>
      </p:sp>
      <p:sp>
        <p:nvSpPr>
          <p:cNvPr id="14340" name="内容占位符 1"/>
          <p:cNvSpPr txBox="1">
            <a:spLocks/>
          </p:cNvSpPr>
          <p:nvPr/>
        </p:nvSpPr>
        <p:spPr bwMode="auto">
          <a:xfrm>
            <a:off x="107505" y="61402"/>
            <a:ext cx="216024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>
              <a:lnSpc>
                <a:spcPts val="3500"/>
              </a:lnSpc>
            </a:pPr>
            <a:r>
              <a:rPr lang="zh-CN" altLang="en-US" sz="2800" dirty="0">
                <a:solidFill>
                  <a:srgbClr val="FF00FF"/>
                </a:solidFill>
                <a:latin typeface="Times New Roman" panose="02020603050405020304" pitchFamily="18" charset="0"/>
              </a:rPr>
              <a:t>自学导引</a:t>
            </a:r>
          </a:p>
        </p:txBody>
      </p:sp>
      <p:sp>
        <p:nvSpPr>
          <p:cNvPr id="5" name="矩形 4"/>
          <p:cNvSpPr/>
          <p:nvPr/>
        </p:nvSpPr>
        <p:spPr>
          <a:xfrm>
            <a:off x="-4764" y="771550"/>
            <a:ext cx="7232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800" kern="0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1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．</a:t>
            </a:r>
            <a:endParaRPr lang="zh-CN" altLang="en-US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57" y="2022108"/>
            <a:ext cx="7232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800" kern="0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2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．</a:t>
            </a:r>
            <a:endParaRPr lang="zh-CN" altLang="en-US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8511567"/>
              </p:ext>
            </p:extLst>
          </p:nvPr>
        </p:nvGraphicFramePr>
        <p:xfrm>
          <a:off x="428625" y="2732485"/>
          <a:ext cx="8143876" cy="1875234"/>
        </p:xfrm>
        <a:graphic>
          <a:graphicData uri="http://schemas.openxmlformats.org/drawingml/2006/table">
            <a:tbl>
              <a:tblPr/>
              <a:tblGrid>
                <a:gridCol w="2035969"/>
                <a:gridCol w="2035969"/>
                <a:gridCol w="2035969"/>
                <a:gridCol w="2035969"/>
              </a:tblGrid>
              <a:tr h="411010">
                <a:tc>
                  <a:txBody>
                    <a:bodyPr/>
                    <a:lstStyle/>
                    <a:p>
                      <a:pPr indent="0" algn="ctr" hangingPunct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b="1" i="1" kern="100" dirty="0">
                          <a:latin typeface="Times New Roman"/>
                          <a:ea typeface="宋体"/>
                          <a:cs typeface="Courier New"/>
                        </a:rPr>
                        <a:t>Δ</a:t>
                      </a:r>
                      <a:r>
                        <a:rPr lang="zh-CN" sz="1800" b="1" kern="100" dirty="0">
                          <a:latin typeface="Times New Roman"/>
                          <a:ea typeface="宋体"/>
                          <a:cs typeface="Times New Roman"/>
                        </a:rPr>
                        <a:t>＝</a:t>
                      </a:r>
                      <a:r>
                        <a:rPr lang="en-US" sz="1800" b="1" i="1" kern="100" dirty="0">
                          <a:latin typeface="Times New Roman"/>
                          <a:ea typeface="宋体"/>
                          <a:cs typeface="Courier New"/>
                        </a:rPr>
                        <a:t>b</a:t>
                      </a:r>
                      <a:r>
                        <a:rPr lang="en-US" sz="1800" b="1" kern="100" baseline="30000" dirty="0">
                          <a:latin typeface="Times New Roman"/>
                          <a:ea typeface="宋体"/>
                          <a:cs typeface="Courier New"/>
                        </a:rPr>
                        <a:t>2</a:t>
                      </a:r>
                      <a:r>
                        <a:rPr lang="zh-CN" sz="1800" b="1" kern="100" dirty="0">
                          <a:latin typeface="Times New Roman"/>
                          <a:ea typeface="宋体"/>
                          <a:cs typeface="Times New Roman"/>
                        </a:rPr>
                        <a:t>－</a:t>
                      </a:r>
                      <a:r>
                        <a:rPr lang="en-US" sz="1800" b="1" kern="100" dirty="0">
                          <a:latin typeface="Times New Roman"/>
                          <a:ea typeface="宋体"/>
                          <a:cs typeface="Courier New"/>
                        </a:rPr>
                        <a:t>4</a:t>
                      </a:r>
                      <a:r>
                        <a:rPr lang="en-US" sz="1800" b="1" i="1" kern="100" dirty="0">
                          <a:latin typeface="Times New Roman"/>
                          <a:ea typeface="宋体"/>
                          <a:cs typeface="Courier New"/>
                        </a:rPr>
                        <a:t>ac</a:t>
                      </a:r>
                      <a:endParaRPr lang="zh-CN" sz="1800" b="1" kern="100" dirty="0">
                        <a:latin typeface="宋体"/>
                        <a:ea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hangingPunct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b="1" i="1" kern="100" dirty="0">
                          <a:latin typeface="Times New Roman"/>
                          <a:ea typeface="宋体"/>
                          <a:cs typeface="Courier New"/>
                        </a:rPr>
                        <a:t>Δ</a:t>
                      </a:r>
                      <a:r>
                        <a:rPr lang="en-US" sz="1800" b="1" kern="100" dirty="0">
                          <a:latin typeface="Times New Roman"/>
                          <a:ea typeface="宋体"/>
                          <a:cs typeface="Courier New"/>
                        </a:rPr>
                        <a:t>&gt;0</a:t>
                      </a:r>
                      <a:endParaRPr lang="zh-CN" sz="1800" b="1" kern="100" dirty="0">
                        <a:latin typeface="宋体"/>
                        <a:ea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hangingPunct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b="1" i="1" kern="100" dirty="0">
                          <a:latin typeface="Times New Roman"/>
                          <a:ea typeface="宋体"/>
                          <a:cs typeface="Courier New"/>
                        </a:rPr>
                        <a:t>Δ</a:t>
                      </a:r>
                      <a:r>
                        <a:rPr lang="zh-CN" sz="1800" b="1" kern="100" dirty="0">
                          <a:latin typeface="Times New Roman"/>
                          <a:ea typeface="宋体"/>
                          <a:cs typeface="Times New Roman"/>
                        </a:rPr>
                        <a:t>＝</a:t>
                      </a:r>
                      <a:r>
                        <a:rPr lang="en-US" sz="1800" b="1" kern="100" dirty="0">
                          <a:latin typeface="Times New Roman"/>
                          <a:ea typeface="宋体"/>
                          <a:cs typeface="Courier New"/>
                        </a:rPr>
                        <a:t>0</a:t>
                      </a:r>
                      <a:endParaRPr lang="zh-CN" sz="1800" b="1" kern="100" dirty="0">
                        <a:latin typeface="宋体"/>
                        <a:ea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hangingPunct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b="1" i="1" kern="100">
                          <a:latin typeface="Times New Roman"/>
                          <a:ea typeface="宋体"/>
                          <a:cs typeface="Courier New"/>
                        </a:rPr>
                        <a:t>Δ</a:t>
                      </a:r>
                      <a:r>
                        <a:rPr lang="en-US" sz="1800" b="1" kern="100">
                          <a:latin typeface="Times New Roman"/>
                          <a:ea typeface="宋体"/>
                          <a:cs typeface="Courier New"/>
                        </a:rPr>
                        <a:t>&lt;0</a:t>
                      </a:r>
                      <a:endParaRPr lang="zh-CN" sz="1800" b="1" kern="100">
                        <a:latin typeface="宋体"/>
                        <a:ea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4224">
                <a:tc>
                  <a:txBody>
                    <a:bodyPr/>
                    <a:lstStyle/>
                    <a:p>
                      <a:pPr indent="0" algn="ctr" hangingPunct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b="1" i="1" kern="100" dirty="0">
                          <a:latin typeface="Times New Roman"/>
                          <a:ea typeface="宋体"/>
                          <a:cs typeface="Courier New"/>
                        </a:rPr>
                        <a:t>y</a:t>
                      </a:r>
                      <a:r>
                        <a:rPr lang="zh-CN" sz="1800" b="1" kern="100" dirty="0">
                          <a:latin typeface="Times New Roman"/>
                          <a:ea typeface="宋体"/>
                          <a:cs typeface="Times New Roman"/>
                        </a:rPr>
                        <a:t>＝</a:t>
                      </a:r>
                      <a:r>
                        <a:rPr lang="en-US" sz="1800" b="1" i="1" kern="100" dirty="0">
                          <a:latin typeface="Times New Roman"/>
                          <a:ea typeface="宋体"/>
                          <a:cs typeface="Courier New"/>
                        </a:rPr>
                        <a:t>ax</a:t>
                      </a:r>
                      <a:r>
                        <a:rPr lang="en-US" sz="1800" b="1" kern="100" baseline="30000" dirty="0">
                          <a:latin typeface="Times New Roman"/>
                          <a:ea typeface="宋体"/>
                          <a:cs typeface="Courier New"/>
                        </a:rPr>
                        <a:t>2</a:t>
                      </a:r>
                      <a:r>
                        <a:rPr lang="zh-CN" sz="1800" b="1" kern="100" dirty="0">
                          <a:latin typeface="Times New Roman"/>
                          <a:ea typeface="宋体"/>
                          <a:cs typeface="Times New Roman"/>
                        </a:rPr>
                        <a:t>＋</a:t>
                      </a:r>
                      <a:r>
                        <a:rPr lang="en-US" sz="1800" b="1" i="1" kern="100" dirty="0" err="1">
                          <a:latin typeface="Times New Roman"/>
                          <a:ea typeface="宋体"/>
                          <a:cs typeface="Courier New"/>
                        </a:rPr>
                        <a:t>bx</a:t>
                      </a:r>
                      <a:r>
                        <a:rPr lang="zh-CN" sz="1800" b="1" kern="100" dirty="0">
                          <a:latin typeface="Times New Roman"/>
                          <a:ea typeface="宋体"/>
                          <a:cs typeface="Times New Roman"/>
                        </a:rPr>
                        <a:t>＋</a:t>
                      </a:r>
                      <a:r>
                        <a:rPr lang="en-US" sz="1800" b="1" i="1" kern="100" dirty="0">
                          <a:latin typeface="Times New Roman"/>
                          <a:ea typeface="宋体"/>
                          <a:cs typeface="Courier New"/>
                        </a:rPr>
                        <a:t>c</a:t>
                      </a:r>
                      <a:r>
                        <a:rPr lang="en-US" sz="1800" b="1" kern="100" dirty="0">
                          <a:latin typeface="Times New Roman"/>
                          <a:ea typeface="宋体"/>
                          <a:cs typeface="Courier New"/>
                        </a:rPr>
                        <a:t>(</a:t>
                      </a:r>
                      <a:r>
                        <a:rPr lang="en-US" sz="1800" b="1" i="1" kern="100" dirty="0">
                          <a:latin typeface="Times New Roman"/>
                          <a:ea typeface="宋体"/>
                          <a:cs typeface="Courier New"/>
                        </a:rPr>
                        <a:t>a</a:t>
                      </a:r>
                      <a:r>
                        <a:rPr lang="en-US" sz="1800" b="1" kern="100" dirty="0">
                          <a:latin typeface="Times New Roman"/>
                          <a:ea typeface="宋体"/>
                          <a:cs typeface="Courier New"/>
                        </a:rPr>
                        <a:t>&gt;0)</a:t>
                      </a:r>
                      <a:r>
                        <a:rPr lang="zh-CN" sz="1800" b="1" kern="100" dirty="0">
                          <a:latin typeface="Times New Roman"/>
                          <a:ea typeface="宋体"/>
                          <a:cs typeface="Times New Roman"/>
                        </a:rPr>
                        <a:t>的图象</a:t>
                      </a:r>
                      <a:endParaRPr lang="zh-CN" sz="1800" b="1" kern="100" dirty="0">
                        <a:latin typeface="宋体"/>
                        <a:ea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hangingPunct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800" b="1" kern="100" dirty="0">
                        <a:latin typeface="Times New Roman"/>
                        <a:ea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hangingPunct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800" b="1" kern="100" dirty="0">
                        <a:latin typeface="Times New Roman"/>
                        <a:ea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hangingPunct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800" b="1" kern="100" dirty="0">
                        <a:latin typeface="Times New Roman"/>
                        <a:ea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4360" name="Picture 7" descr="E:\人教A数学必修5模板\人教A数学必修5word\S52.TIF"/>
          <p:cNvPicPr>
            <a:picLocks noChangeAspect="1" noChangeArrowheads="1"/>
          </p:cNvPicPr>
          <p:nvPr/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3189" y="3265885"/>
            <a:ext cx="1652587" cy="1234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61" name="Picture 6" descr="E:\人教A数学必修5模板\人教A数学必修5word\S53.TIF"/>
          <p:cNvPicPr>
            <a:picLocks noChangeAspect="1" noChangeArrowheads="1"/>
          </p:cNvPicPr>
          <p:nvPr/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188" y="3268266"/>
            <a:ext cx="1682750" cy="1198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62" name="Picture 5" descr="E:\人教A数学必修5模板\人教A数学必修5word\S54.TIF"/>
          <p:cNvPicPr>
            <a:picLocks noChangeAspect="1" noChangeArrowheads="1"/>
          </p:cNvPicPr>
          <p:nvPr/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5125" y="3321844"/>
            <a:ext cx="16637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矩形 10"/>
          <p:cNvSpPr/>
          <p:nvPr/>
        </p:nvSpPr>
        <p:spPr>
          <a:xfrm>
            <a:off x="7596336" y="1067986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kern="0" dirty="0">
                <a:solidFill>
                  <a:srgbClr val="FF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2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71879692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1209498"/>
              </p:ext>
            </p:extLst>
          </p:nvPr>
        </p:nvGraphicFramePr>
        <p:xfrm>
          <a:off x="189966" y="915566"/>
          <a:ext cx="8991396" cy="3833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5" name="文档" r:id="rId4" imgW="8619175" imgH="4641952" progId="Word.Document.12">
                  <p:embed/>
                </p:oleObj>
              </mc:Choice>
              <mc:Fallback>
                <p:oleObj name="文档" r:id="rId4" imgW="8619175" imgH="4641952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9966" y="915566"/>
                        <a:ext cx="8991396" cy="3833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6588224" y="1500188"/>
            <a:ext cx="1857375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kern="100" dirty="0">
                <a:solidFill>
                  <a:srgbClr val="FF0000"/>
                </a:solidFill>
                <a:latin typeface="Times New Roman"/>
                <a:ea typeface="宋体"/>
                <a:cs typeface="Times New Roman"/>
              </a:rPr>
              <a:t>没有实数根</a:t>
            </a:r>
            <a:endParaRPr lang="zh-CN" altLang="en-US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935288" y="2278857"/>
            <a:ext cx="138531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400" kern="100" dirty="0">
                <a:solidFill>
                  <a:srgbClr val="FF0000"/>
                </a:solidFill>
                <a:latin typeface="Times New Roman"/>
                <a:ea typeface="宋体"/>
              </a:rPr>
              <a:t>{</a:t>
            </a:r>
            <a:r>
              <a:rPr lang="en-US" sz="2400" i="1" kern="100" dirty="0" err="1">
                <a:solidFill>
                  <a:srgbClr val="FF0000"/>
                </a:solidFill>
                <a:latin typeface="Times New Roman"/>
                <a:ea typeface="宋体"/>
              </a:rPr>
              <a:t>x</a:t>
            </a:r>
            <a:r>
              <a:rPr lang="en-US" sz="2400" kern="100" dirty="0" err="1">
                <a:solidFill>
                  <a:srgbClr val="FF0000"/>
                </a:solidFill>
                <a:latin typeface="Times New Roman"/>
                <a:ea typeface="宋体"/>
              </a:rPr>
              <a:t>|</a:t>
            </a:r>
            <a:r>
              <a:rPr lang="en-US" sz="2400" i="1" kern="100" dirty="0" err="1">
                <a:solidFill>
                  <a:srgbClr val="FF0000"/>
                </a:solidFill>
                <a:latin typeface="Times New Roman"/>
                <a:ea typeface="宋体"/>
              </a:rPr>
              <a:t>x</a:t>
            </a:r>
            <a:r>
              <a:rPr lang="en-US" sz="2400" kern="100" dirty="0">
                <a:solidFill>
                  <a:srgbClr val="FF0000"/>
                </a:solidFill>
                <a:latin typeface="Times New Roman"/>
                <a:ea typeface="宋体"/>
              </a:rPr>
              <a:t>&lt;</a:t>
            </a:r>
            <a:r>
              <a:rPr lang="en-US" sz="2400" i="1" kern="100" dirty="0">
                <a:solidFill>
                  <a:srgbClr val="FF0000"/>
                </a:solidFill>
                <a:latin typeface="Times New Roman"/>
                <a:ea typeface="宋体"/>
              </a:rPr>
              <a:t>x</a:t>
            </a:r>
            <a:r>
              <a:rPr lang="en-US" sz="2400" kern="100" baseline="-25000" dirty="0">
                <a:solidFill>
                  <a:srgbClr val="FF0000"/>
                </a:solidFill>
                <a:latin typeface="Times New Roman"/>
                <a:ea typeface="宋体"/>
              </a:rPr>
              <a:t>1</a:t>
            </a:r>
            <a:r>
              <a:rPr lang="zh-CN" altLang="en-US" sz="2400" kern="100" dirty="0">
                <a:solidFill>
                  <a:srgbClr val="FF0000"/>
                </a:solidFill>
                <a:latin typeface="Times New Roman"/>
                <a:ea typeface="宋体"/>
                <a:cs typeface="Times New Roman"/>
              </a:rPr>
              <a:t>或</a:t>
            </a:r>
            <a:endParaRPr lang="zh-CN" altLang="en-US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286376" y="3550245"/>
            <a:ext cx="3786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kern="100" dirty="0">
                <a:solidFill>
                  <a:srgbClr val="FF0000"/>
                </a:solidFill>
                <a:latin typeface="Arial" charset="0"/>
                <a:ea typeface="MS Mincho"/>
                <a:cs typeface="MS Mincho"/>
              </a:rPr>
              <a:t>∅</a:t>
            </a:r>
            <a:endParaRPr lang="zh-CN" altLang="en-US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989167" y="2643758"/>
            <a:ext cx="8803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400" i="1" kern="100" dirty="0">
                <a:solidFill>
                  <a:srgbClr val="FF0000"/>
                </a:solidFill>
                <a:latin typeface="Times New Roman"/>
                <a:ea typeface="宋体"/>
              </a:rPr>
              <a:t>x</a:t>
            </a:r>
            <a:r>
              <a:rPr lang="en-US" sz="2400" kern="100" dirty="0">
                <a:solidFill>
                  <a:srgbClr val="FF0000"/>
                </a:solidFill>
                <a:latin typeface="Times New Roman"/>
                <a:ea typeface="宋体"/>
              </a:rPr>
              <a:t>&gt;</a:t>
            </a:r>
            <a:r>
              <a:rPr lang="en-US" sz="2400" i="1" kern="100" dirty="0">
                <a:solidFill>
                  <a:srgbClr val="FF0000"/>
                </a:solidFill>
                <a:latin typeface="Times New Roman"/>
                <a:ea typeface="宋体"/>
              </a:rPr>
              <a:t>x</a:t>
            </a:r>
            <a:r>
              <a:rPr lang="en-US" sz="2400" kern="100" baseline="-25000" dirty="0">
                <a:solidFill>
                  <a:srgbClr val="FF0000"/>
                </a:solidFill>
                <a:latin typeface="Times New Roman"/>
                <a:ea typeface="宋体"/>
              </a:rPr>
              <a:t>2</a:t>
            </a:r>
            <a:r>
              <a:rPr lang="en-US" sz="2400" kern="100" dirty="0">
                <a:solidFill>
                  <a:srgbClr val="FF0000"/>
                </a:solidFill>
                <a:latin typeface="Times New Roman"/>
                <a:ea typeface="宋体"/>
              </a:rPr>
              <a:t>}</a:t>
            </a:r>
            <a:endParaRPr lang="zh-CN" altLang="en-US" dirty="0">
              <a:solidFill>
                <a:srgbClr val="FF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396511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内容占位符 1"/>
          <p:cNvSpPr>
            <a:spLocks noGrp="1"/>
          </p:cNvSpPr>
          <p:nvPr>
            <p:ph sz="quarter" idx="10"/>
          </p:nvPr>
        </p:nvSpPr>
        <p:spPr bwMode="auto">
          <a:xfrm>
            <a:off x="1079612" y="1131590"/>
            <a:ext cx="7358062" cy="1448991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2800" b="0" dirty="0" smtClean="0"/>
              <a:t>           想一想 ：一元二次不等式</a:t>
            </a:r>
            <a:r>
              <a:rPr lang="en-US" altLang="zh-CN" sz="2800" b="0" i="1" dirty="0" smtClean="0"/>
              <a:t>ax</a:t>
            </a:r>
            <a:r>
              <a:rPr lang="en-US" altLang="zh-CN" sz="2800" b="0" baseline="30000" dirty="0" smtClean="0"/>
              <a:t>2</a:t>
            </a:r>
            <a:r>
              <a:rPr lang="zh-CN" altLang="en-US" sz="2800" b="0" dirty="0" smtClean="0"/>
              <a:t>＋</a:t>
            </a:r>
            <a:r>
              <a:rPr lang="en-US" altLang="zh-CN" sz="2800" b="0" i="1" dirty="0" err="1" smtClean="0"/>
              <a:t>bx</a:t>
            </a:r>
            <a:r>
              <a:rPr lang="zh-CN" altLang="en-US" sz="2800" b="0" dirty="0" smtClean="0"/>
              <a:t>＋</a:t>
            </a:r>
            <a:r>
              <a:rPr lang="en-US" altLang="zh-CN" sz="2800" b="0" i="1" dirty="0" smtClean="0"/>
              <a:t>c</a:t>
            </a:r>
            <a:r>
              <a:rPr lang="en-US" altLang="zh-CN" sz="2800" b="0" dirty="0" smtClean="0"/>
              <a:t>&gt;0(</a:t>
            </a:r>
            <a:r>
              <a:rPr lang="en-US" altLang="zh-CN" sz="2800" b="0" i="1" dirty="0" smtClean="0"/>
              <a:t>a</a:t>
            </a:r>
            <a:r>
              <a:rPr lang="en-US" altLang="zh-CN" sz="2800" b="0" dirty="0" smtClean="0"/>
              <a:t>≠0)</a:t>
            </a:r>
            <a:r>
              <a:rPr lang="zh-CN" altLang="en-US" sz="2800" b="0" dirty="0" smtClean="0"/>
              <a:t>具备哪些条件时，解集为</a:t>
            </a:r>
            <a:r>
              <a:rPr lang="en-US" altLang="zh-CN" sz="2800" b="0" i="1" dirty="0" smtClean="0"/>
              <a:t>R</a:t>
            </a:r>
            <a:r>
              <a:rPr lang="zh-CN" altLang="en-US" sz="2800" b="0" dirty="0" smtClean="0"/>
              <a:t>或</a:t>
            </a:r>
            <a:r>
              <a:rPr lang="zh-CN" altLang="en-US" sz="2800" b="0" i="1" dirty="0" smtClean="0"/>
              <a:t>∅</a:t>
            </a:r>
            <a:r>
              <a:rPr lang="zh-CN" altLang="en-US" sz="2800" b="0" dirty="0" smtClean="0"/>
              <a:t>？</a:t>
            </a:r>
          </a:p>
          <a:p>
            <a:pPr lvl="1">
              <a:lnSpc>
                <a:spcPct val="150000"/>
              </a:lnSpc>
              <a:spcBef>
                <a:spcPct val="0"/>
              </a:spcBef>
            </a:pPr>
            <a:r>
              <a:rPr lang="zh-CN" altLang="en-US" sz="2800" b="0" dirty="0" smtClean="0">
                <a:ea typeface="宋体" panose="02010600030101010101" pitchFamily="2" charset="-122"/>
              </a:rPr>
              <a:t>提示：当</a:t>
            </a:r>
            <a:r>
              <a:rPr lang="en-US" altLang="zh-CN" sz="2800" b="0" i="1" dirty="0" smtClean="0">
                <a:ea typeface="宋体" panose="02010600030101010101" pitchFamily="2" charset="-122"/>
              </a:rPr>
              <a:t>a</a:t>
            </a:r>
            <a:r>
              <a:rPr lang="en-US" altLang="zh-CN" sz="2800" b="0" dirty="0" smtClean="0">
                <a:ea typeface="宋体" panose="02010600030101010101" pitchFamily="2" charset="-122"/>
              </a:rPr>
              <a:t>&gt;0</a:t>
            </a:r>
            <a:r>
              <a:rPr lang="zh-CN" altLang="en-US" sz="2800" b="0" dirty="0" smtClean="0">
                <a:ea typeface="宋体" panose="02010600030101010101" pitchFamily="2" charset="-122"/>
              </a:rPr>
              <a:t>，</a:t>
            </a:r>
            <a:r>
              <a:rPr lang="en-US" altLang="zh-CN" sz="2800" b="0" i="1" dirty="0" smtClean="0">
                <a:ea typeface="宋体" panose="02010600030101010101" pitchFamily="2" charset="-122"/>
              </a:rPr>
              <a:t>Δ</a:t>
            </a:r>
            <a:r>
              <a:rPr lang="en-US" altLang="zh-CN" sz="2800" b="0" dirty="0" smtClean="0">
                <a:ea typeface="宋体" panose="02010600030101010101" pitchFamily="2" charset="-122"/>
              </a:rPr>
              <a:t>&lt;0</a:t>
            </a:r>
            <a:r>
              <a:rPr lang="zh-CN" altLang="en-US" sz="2800" b="0" dirty="0" smtClean="0">
                <a:ea typeface="宋体" panose="02010600030101010101" pitchFamily="2" charset="-122"/>
              </a:rPr>
              <a:t>时，解集为</a:t>
            </a:r>
            <a:r>
              <a:rPr lang="en-US" altLang="zh-CN" sz="2800" b="0" i="1" dirty="0" smtClean="0">
                <a:ea typeface="宋体" panose="02010600030101010101" pitchFamily="2" charset="-122"/>
              </a:rPr>
              <a:t>R</a:t>
            </a:r>
            <a:r>
              <a:rPr lang="en-US" altLang="zh-CN" sz="2800" b="0" dirty="0" smtClean="0">
                <a:ea typeface="宋体" panose="02010600030101010101" pitchFamily="2" charset="-122"/>
              </a:rPr>
              <a:t>.</a:t>
            </a:r>
            <a:r>
              <a:rPr lang="zh-CN" altLang="en-US" sz="2800" b="0" dirty="0" smtClean="0">
                <a:ea typeface="宋体" panose="02010600030101010101" pitchFamily="2" charset="-122"/>
              </a:rPr>
              <a:t>当</a:t>
            </a:r>
            <a:r>
              <a:rPr lang="en-US" altLang="zh-CN" sz="2800" b="0" i="1" dirty="0" smtClean="0">
                <a:ea typeface="宋体" panose="02010600030101010101" pitchFamily="2" charset="-122"/>
              </a:rPr>
              <a:t>a</a:t>
            </a:r>
            <a:r>
              <a:rPr lang="en-US" altLang="zh-CN" sz="2800" b="0" dirty="0" smtClean="0">
                <a:ea typeface="宋体" panose="02010600030101010101" pitchFamily="2" charset="-122"/>
              </a:rPr>
              <a:t>&lt;0</a:t>
            </a:r>
            <a:r>
              <a:rPr lang="zh-CN" altLang="en-US" sz="2800" b="0" dirty="0" smtClean="0">
                <a:ea typeface="宋体" panose="02010600030101010101" pitchFamily="2" charset="-122"/>
              </a:rPr>
              <a:t>，</a:t>
            </a:r>
            <a:r>
              <a:rPr lang="en-US" altLang="zh-CN" sz="2800" b="0" i="1" dirty="0" smtClean="0">
                <a:ea typeface="宋体" panose="02010600030101010101" pitchFamily="2" charset="-122"/>
              </a:rPr>
              <a:t>Δ</a:t>
            </a:r>
            <a:r>
              <a:rPr lang="en-US" altLang="zh-CN" sz="2800" b="0" dirty="0" smtClean="0">
                <a:ea typeface="宋体" panose="02010600030101010101" pitchFamily="2" charset="-122"/>
              </a:rPr>
              <a:t>≤0</a:t>
            </a:r>
            <a:r>
              <a:rPr lang="zh-CN" altLang="en-US" sz="2800" b="0" dirty="0" smtClean="0">
                <a:ea typeface="宋体" panose="02010600030101010101" pitchFamily="2" charset="-122"/>
              </a:rPr>
              <a:t>时，解集为</a:t>
            </a:r>
            <a:r>
              <a:rPr lang="zh-CN" altLang="en-US" sz="2800" b="0" i="1" dirty="0" smtClean="0">
                <a:ea typeface="宋体" panose="02010600030101010101" pitchFamily="2" charset="-122"/>
              </a:rPr>
              <a:t>∅</a:t>
            </a:r>
            <a:r>
              <a:rPr lang="en-US" altLang="zh-CN" sz="2800" b="0" dirty="0" smtClean="0">
                <a:ea typeface="宋体" panose="02010600030101010101" pitchFamily="2" charset="-122"/>
              </a:rPr>
              <a:t>.</a:t>
            </a:r>
            <a:endParaRPr lang="zh-CN" altLang="en-US" sz="2800" b="0" dirty="0" smtClean="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endParaRPr lang="zh-CN" altLang="en-US" sz="2800" b="0" dirty="0" smtClean="0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251520" y="92097"/>
            <a:ext cx="1656184" cy="481013"/>
          </a:xfrm>
          <a:prstGeom prst="rect">
            <a:avLst/>
          </a:prstGeom>
        </p:spPr>
        <p:txBody>
          <a:bodyPr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新知探究</a:t>
            </a:r>
            <a:endParaRPr lang="zh-CN" altLang="en-US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49471439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内容占位符 1"/>
          <p:cNvSpPr>
            <a:spLocks noGrp="1"/>
          </p:cNvSpPr>
          <p:nvPr>
            <p:ph sz="quarter" idx="10"/>
          </p:nvPr>
        </p:nvSpPr>
        <p:spPr bwMode="auto">
          <a:xfrm>
            <a:off x="179512" y="699542"/>
            <a:ext cx="8964488" cy="433982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altLang="zh-CN" sz="2800" b="0" dirty="0" smtClean="0"/>
              <a:t>1.</a:t>
            </a:r>
            <a:r>
              <a:rPr lang="zh-CN" altLang="en-US" sz="2800" b="0" dirty="0" smtClean="0"/>
              <a:t>解一元二次不等式的常见方法</a:t>
            </a:r>
          </a:p>
          <a:p>
            <a:pPr>
              <a:spcBef>
                <a:spcPct val="0"/>
              </a:spcBef>
            </a:pPr>
            <a:r>
              <a:rPr lang="en-US" altLang="zh-CN" sz="2800" b="0" dirty="0" smtClean="0"/>
              <a:t>(1)</a:t>
            </a:r>
            <a:r>
              <a:rPr lang="zh-CN" altLang="en-US" sz="2800" b="0" dirty="0" smtClean="0"/>
              <a:t>图象法：由一元二次方程、一元二次不等式及二次函数的关系，可以得到解一元二次不等式的一般步骤：</a:t>
            </a:r>
          </a:p>
          <a:p>
            <a:pPr>
              <a:spcBef>
                <a:spcPct val="0"/>
              </a:spcBef>
            </a:pPr>
            <a:r>
              <a:rPr lang="zh-CN" altLang="en-US" sz="2800" b="0" dirty="0" smtClean="0"/>
              <a:t>①化不等式为标准形式：</a:t>
            </a:r>
            <a:r>
              <a:rPr lang="en-US" altLang="zh-CN" sz="2800" b="0" i="1" dirty="0" smtClean="0"/>
              <a:t>ax</a:t>
            </a:r>
            <a:r>
              <a:rPr lang="en-US" altLang="zh-CN" sz="2800" b="0" baseline="30000" dirty="0" smtClean="0"/>
              <a:t>2</a:t>
            </a:r>
            <a:r>
              <a:rPr lang="zh-CN" altLang="en-US" sz="2800" b="0" dirty="0" smtClean="0"/>
              <a:t>＋</a:t>
            </a:r>
            <a:r>
              <a:rPr lang="en-US" altLang="zh-CN" sz="2800" b="0" i="1" dirty="0" err="1" smtClean="0"/>
              <a:t>bx</a:t>
            </a:r>
            <a:r>
              <a:rPr lang="zh-CN" altLang="en-US" sz="2800" b="0" dirty="0" smtClean="0"/>
              <a:t>＋</a:t>
            </a:r>
            <a:r>
              <a:rPr lang="en-US" altLang="zh-CN" sz="2800" b="0" i="1" dirty="0" smtClean="0"/>
              <a:t>c</a:t>
            </a:r>
            <a:r>
              <a:rPr lang="en-US" altLang="zh-CN" sz="2800" b="0" dirty="0" smtClean="0"/>
              <a:t>&gt;0(</a:t>
            </a:r>
            <a:r>
              <a:rPr lang="en-US" altLang="zh-CN" sz="2800" b="0" i="1" dirty="0" smtClean="0"/>
              <a:t>a</a:t>
            </a:r>
            <a:r>
              <a:rPr lang="en-US" altLang="zh-CN" sz="2800" b="0" dirty="0" smtClean="0"/>
              <a:t>&gt;0)</a:t>
            </a:r>
            <a:r>
              <a:rPr lang="zh-CN" altLang="en-US" sz="2800" b="0" dirty="0" smtClean="0"/>
              <a:t>，或</a:t>
            </a:r>
            <a:r>
              <a:rPr lang="en-US" altLang="zh-CN" sz="2800" b="0" i="1" dirty="0" smtClean="0"/>
              <a:t>ax</a:t>
            </a:r>
            <a:r>
              <a:rPr lang="en-US" altLang="zh-CN" sz="2800" b="0" baseline="30000" dirty="0" smtClean="0"/>
              <a:t>2</a:t>
            </a:r>
            <a:r>
              <a:rPr lang="zh-CN" altLang="en-US" sz="2800" b="0" dirty="0" smtClean="0"/>
              <a:t>＋</a:t>
            </a:r>
            <a:r>
              <a:rPr lang="en-US" altLang="zh-CN" sz="2800" b="0" i="1" dirty="0" err="1" smtClean="0"/>
              <a:t>bx</a:t>
            </a:r>
            <a:r>
              <a:rPr lang="zh-CN" altLang="en-US" sz="2800" b="0" dirty="0" smtClean="0"/>
              <a:t>＋</a:t>
            </a:r>
            <a:r>
              <a:rPr lang="en-US" altLang="zh-CN" sz="2800" b="0" i="1" dirty="0" smtClean="0"/>
              <a:t>c</a:t>
            </a:r>
            <a:r>
              <a:rPr lang="en-US" altLang="zh-CN" sz="2800" b="0" dirty="0" smtClean="0"/>
              <a:t>&lt;0(</a:t>
            </a:r>
            <a:r>
              <a:rPr lang="en-US" altLang="zh-CN" sz="2800" b="0" i="1" dirty="0" smtClean="0"/>
              <a:t>a</a:t>
            </a:r>
            <a:r>
              <a:rPr lang="en-US" altLang="zh-CN" sz="2800" b="0" dirty="0" smtClean="0"/>
              <a:t>&gt;0)</a:t>
            </a:r>
            <a:r>
              <a:rPr lang="zh-CN" altLang="en-US" sz="2800" b="0" dirty="0" smtClean="0"/>
              <a:t>；</a:t>
            </a:r>
          </a:p>
          <a:p>
            <a:pPr>
              <a:spcBef>
                <a:spcPct val="0"/>
              </a:spcBef>
            </a:pPr>
            <a:r>
              <a:rPr lang="zh-CN" altLang="en-US" sz="2800" b="0" dirty="0" smtClean="0"/>
              <a:t>②求方程</a:t>
            </a:r>
            <a:r>
              <a:rPr lang="en-US" altLang="zh-CN" sz="2800" b="0" i="1" dirty="0" smtClean="0"/>
              <a:t>ax</a:t>
            </a:r>
            <a:r>
              <a:rPr lang="en-US" altLang="zh-CN" sz="2800" b="0" baseline="30000" dirty="0" smtClean="0"/>
              <a:t>2</a:t>
            </a:r>
            <a:r>
              <a:rPr lang="zh-CN" altLang="en-US" sz="2800" b="0" dirty="0" smtClean="0"/>
              <a:t>＋</a:t>
            </a:r>
            <a:r>
              <a:rPr lang="en-US" altLang="zh-CN" sz="2800" b="0" i="1" dirty="0" err="1" smtClean="0"/>
              <a:t>bx</a:t>
            </a:r>
            <a:r>
              <a:rPr lang="zh-CN" altLang="en-US" sz="2800" b="0" dirty="0" smtClean="0"/>
              <a:t>＋</a:t>
            </a:r>
            <a:r>
              <a:rPr lang="en-US" altLang="zh-CN" sz="2800" b="0" i="1" dirty="0" smtClean="0"/>
              <a:t>c</a:t>
            </a:r>
            <a:r>
              <a:rPr lang="zh-CN" altLang="en-US" sz="2800" b="0" dirty="0" smtClean="0"/>
              <a:t>＝</a:t>
            </a:r>
            <a:r>
              <a:rPr lang="en-US" altLang="zh-CN" sz="2800" b="0" dirty="0" smtClean="0"/>
              <a:t>0(</a:t>
            </a:r>
            <a:r>
              <a:rPr lang="en-US" altLang="zh-CN" sz="2800" b="0" i="1" dirty="0" smtClean="0"/>
              <a:t>a</a:t>
            </a:r>
            <a:r>
              <a:rPr lang="en-US" altLang="zh-CN" sz="2800" b="0" dirty="0" smtClean="0"/>
              <a:t>&gt;0)</a:t>
            </a:r>
            <a:r>
              <a:rPr lang="zh-CN" altLang="en-US" sz="2800" b="0" dirty="0" smtClean="0"/>
              <a:t>的根，并画出对应函数</a:t>
            </a:r>
            <a:r>
              <a:rPr lang="en-US" altLang="zh-CN" sz="2800" b="0" i="1" dirty="0" smtClean="0"/>
              <a:t>y</a:t>
            </a:r>
            <a:r>
              <a:rPr lang="zh-CN" altLang="en-US" sz="2800" b="0" dirty="0" smtClean="0"/>
              <a:t>＝</a:t>
            </a:r>
            <a:r>
              <a:rPr lang="en-US" altLang="zh-CN" sz="2800" b="0" i="1" dirty="0" smtClean="0"/>
              <a:t>ax</a:t>
            </a:r>
            <a:r>
              <a:rPr lang="en-US" altLang="zh-CN" sz="2800" b="0" baseline="30000" dirty="0" smtClean="0"/>
              <a:t>2</a:t>
            </a:r>
            <a:r>
              <a:rPr lang="zh-CN" altLang="en-US" sz="2800" b="0" dirty="0" smtClean="0"/>
              <a:t>＋</a:t>
            </a:r>
            <a:r>
              <a:rPr lang="en-US" altLang="zh-CN" sz="2800" b="0" i="1" dirty="0" err="1" smtClean="0"/>
              <a:t>bx</a:t>
            </a:r>
            <a:r>
              <a:rPr lang="zh-CN" altLang="en-US" sz="2800" b="0" dirty="0" smtClean="0"/>
              <a:t>＋</a:t>
            </a:r>
            <a:r>
              <a:rPr lang="en-US" altLang="zh-CN" sz="2800" b="0" i="1" dirty="0" smtClean="0"/>
              <a:t>c</a:t>
            </a:r>
            <a:r>
              <a:rPr lang="zh-CN" altLang="en-US" sz="2800" b="0" dirty="0" smtClean="0"/>
              <a:t>图象的简图；</a:t>
            </a:r>
          </a:p>
          <a:p>
            <a:pPr>
              <a:spcBef>
                <a:spcPct val="0"/>
              </a:spcBef>
            </a:pPr>
            <a:r>
              <a:rPr lang="zh-CN" altLang="en-US" sz="2800" b="0" dirty="0" smtClean="0"/>
              <a:t>③由图象得出不等式的解集．</a:t>
            </a:r>
          </a:p>
        </p:txBody>
      </p:sp>
      <p:sp>
        <p:nvSpPr>
          <p:cNvPr id="16387" name="内容占位符 1"/>
          <p:cNvSpPr txBox="1">
            <a:spLocks/>
          </p:cNvSpPr>
          <p:nvPr/>
        </p:nvSpPr>
        <p:spPr bwMode="auto">
          <a:xfrm>
            <a:off x="-36514" y="123478"/>
            <a:ext cx="2304257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>
              <a:lnSpc>
                <a:spcPts val="3500"/>
              </a:lnSpc>
            </a:pPr>
            <a:r>
              <a:rPr lang="zh-CN" altLang="en-US" sz="2800" dirty="0">
                <a:solidFill>
                  <a:srgbClr val="FF00FF"/>
                </a:solidFill>
                <a:latin typeface="Times New Roman" panose="02020603050405020304" pitchFamily="18" charset="0"/>
              </a:rPr>
              <a:t>名师点睛</a:t>
            </a:r>
          </a:p>
        </p:txBody>
      </p:sp>
    </p:spTree>
    <p:extLst>
      <p:ext uri="{BB962C8B-B14F-4D97-AF65-F5344CB8AC3E}">
        <p14:creationId xmlns:p14="http://schemas.microsoft.com/office/powerpoint/2010/main" val="2133510590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内容占位符 1"/>
          <p:cNvSpPr>
            <a:spLocks noGrp="1"/>
          </p:cNvSpPr>
          <p:nvPr>
            <p:ph sz="quarter" idx="10"/>
          </p:nvPr>
        </p:nvSpPr>
        <p:spPr bwMode="auto">
          <a:xfrm>
            <a:off x="179512" y="803672"/>
            <a:ext cx="8964488" cy="299221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altLang="zh-CN" sz="2800" b="0" dirty="0" smtClean="0"/>
              <a:t>(2)</a:t>
            </a:r>
            <a:r>
              <a:rPr lang="zh-CN" altLang="en-US" sz="2800" b="0" dirty="0" smtClean="0"/>
              <a:t>代数法：将所给不等式化为一般式后借助分解因式或配方求解．</a:t>
            </a:r>
          </a:p>
          <a:p>
            <a:pPr>
              <a:spcBef>
                <a:spcPct val="0"/>
              </a:spcBef>
            </a:pPr>
            <a:r>
              <a:rPr lang="zh-CN" altLang="en-US" sz="2800" b="0" dirty="0" smtClean="0"/>
              <a:t>当</a:t>
            </a:r>
            <a:r>
              <a:rPr lang="en-US" altLang="zh-CN" sz="2800" b="0" i="1" dirty="0" smtClean="0"/>
              <a:t>m</a:t>
            </a:r>
            <a:r>
              <a:rPr lang="en-US" altLang="zh-CN" sz="2800" b="0" dirty="0" smtClean="0"/>
              <a:t>&lt;</a:t>
            </a:r>
            <a:r>
              <a:rPr lang="en-US" altLang="zh-CN" sz="2800" b="0" i="1" dirty="0" smtClean="0"/>
              <a:t>n</a:t>
            </a:r>
            <a:r>
              <a:rPr lang="zh-CN" altLang="en-US" sz="2800" b="0" dirty="0" smtClean="0"/>
              <a:t>时，若</a:t>
            </a:r>
            <a:r>
              <a:rPr lang="en-US" altLang="zh-CN" sz="2800" b="0" dirty="0" smtClean="0"/>
              <a:t>(</a:t>
            </a:r>
            <a:r>
              <a:rPr lang="en-US" altLang="zh-CN" sz="2800" b="0" i="1" dirty="0" smtClean="0"/>
              <a:t>x</a:t>
            </a:r>
            <a:r>
              <a:rPr lang="zh-CN" altLang="en-US" sz="2800" b="0" dirty="0" smtClean="0"/>
              <a:t>－</a:t>
            </a:r>
            <a:r>
              <a:rPr lang="en-US" altLang="zh-CN" sz="2800" b="0" i="1" dirty="0" smtClean="0"/>
              <a:t>m</a:t>
            </a:r>
            <a:r>
              <a:rPr lang="en-US" altLang="zh-CN" sz="2800" b="0" dirty="0" smtClean="0"/>
              <a:t>)(</a:t>
            </a:r>
            <a:r>
              <a:rPr lang="en-US" altLang="zh-CN" sz="2800" b="0" i="1" dirty="0" smtClean="0"/>
              <a:t>x</a:t>
            </a:r>
            <a:r>
              <a:rPr lang="zh-CN" altLang="en-US" sz="2800" b="0" dirty="0" smtClean="0"/>
              <a:t>－</a:t>
            </a:r>
            <a:r>
              <a:rPr lang="en-US" altLang="zh-CN" sz="2800" b="0" i="1" dirty="0" smtClean="0"/>
              <a:t>n</a:t>
            </a:r>
            <a:r>
              <a:rPr lang="en-US" altLang="zh-CN" sz="2800" b="0" dirty="0" smtClean="0"/>
              <a:t>)&gt;0</a:t>
            </a:r>
            <a:r>
              <a:rPr lang="zh-CN" altLang="en-US" sz="2800" b="0" dirty="0" smtClean="0"/>
              <a:t>，则可得</a:t>
            </a:r>
            <a:r>
              <a:rPr lang="en-US" altLang="zh-CN" sz="2800" b="0" i="1" dirty="0" smtClean="0"/>
              <a:t>x</a:t>
            </a:r>
            <a:r>
              <a:rPr lang="en-US" altLang="zh-CN" sz="2800" b="0" dirty="0" smtClean="0"/>
              <a:t>&gt;</a:t>
            </a:r>
            <a:r>
              <a:rPr lang="en-US" altLang="zh-CN" sz="2800" b="0" i="1" dirty="0" smtClean="0"/>
              <a:t>n</a:t>
            </a:r>
            <a:r>
              <a:rPr lang="zh-CN" altLang="en-US" sz="2800" b="0" dirty="0" smtClean="0"/>
              <a:t>或</a:t>
            </a:r>
            <a:r>
              <a:rPr lang="en-US" altLang="zh-CN" sz="2800" b="0" i="1" dirty="0" smtClean="0"/>
              <a:t>x</a:t>
            </a:r>
            <a:r>
              <a:rPr lang="en-US" altLang="zh-CN" sz="2800" b="0" dirty="0" smtClean="0"/>
              <a:t>&lt;</a:t>
            </a:r>
            <a:r>
              <a:rPr lang="en-US" altLang="zh-CN" sz="2800" b="0" i="1" dirty="0" smtClean="0"/>
              <a:t>m</a:t>
            </a:r>
            <a:r>
              <a:rPr lang="zh-CN" altLang="en-US" sz="2800" b="0" dirty="0" smtClean="0"/>
              <a:t>；</a:t>
            </a:r>
          </a:p>
          <a:p>
            <a:pPr>
              <a:spcBef>
                <a:spcPct val="0"/>
              </a:spcBef>
            </a:pPr>
            <a:r>
              <a:rPr lang="zh-CN" altLang="en-US" sz="2800" b="0" dirty="0" smtClean="0"/>
              <a:t>若</a:t>
            </a:r>
            <a:r>
              <a:rPr lang="en-US" altLang="zh-CN" sz="2800" b="0" dirty="0" smtClean="0"/>
              <a:t>(</a:t>
            </a:r>
            <a:r>
              <a:rPr lang="en-US" altLang="zh-CN" sz="2800" b="0" i="1" dirty="0" smtClean="0"/>
              <a:t>x</a:t>
            </a:r>
            <a:r>
              <a:rPr lang="zh-CN" altLang="en-US" sz="2800" b="0" dirty="0" smtClean="0"/>
              <a:t>－</a:t>
            </a:r>
            <a:r>
              <a:rPr lang="en-US" altLang="zh-CN" sz="2800" b="0" i="1" dirty="0" smtClean="0"/>
              <a:t>m</a:t>
            </a:r>
            <a:r>
              <a:rPr lang="en-US" altLang="zh-CN" sz="2800" b="0" dirty="0" smtClean="0"/>
              <a:t>)(</a:t>
            </a:r>
            <a:r>
              <a:rPr lang="en-US" altLang="zh-CN" sz="2800" b="0" i="1" dirty="0" smtClean="0"/>
              <a:t>x</a:t>
            </a:r>
            <a:r>
              <a:rPr lang="zh-CN" altLang="en-US" sz="2800" b="0" dirty="0" smtClean="0"/>
              <a:t>－</a:t>
            </a:r>
            <a:r>
              <a:rPr lang="en-US" altLang="zh-CN" sz="2800" b="0" i="1" dirty="0" smtClean="0"/>
              <a:t>n</a:t>
            </a:r>
            <a:r>
              <a:rPr lang="en-US" altLang="zh-CN" sz="2800" b="0" dirty="0" smtClean="0"/>
              <a:t>)&lt;0</a:t>
            </a:r>
            <a:r>
              <a:rPr lang="zh-CN" altLang="en-US" sz="2800" b="0" dirty="0" smtClean="0"/>
              <a:t>，则可得</a:t>
            </a:r>
            <a:r>
              <a:rPr lang="en-US" altLang="zh-CN" sz="2800" b="0" i="1" dirty="0" smtClean="0"/>
              <a:t>m</a:t>
            </a:r>
            <a:r>
              <a:rPr lang="en-US" altLang="zh-CN" sz="2800" b="0" dirty="0" smtClean="0"/>
              <a:t>&lt;</a:t>
            </a:r>
            <a:r>
              <a:rPr lang="en-US" altLang="zh-CN" sz="2800" b="0" i="1" dirty="0" smtClean="0"/>
              <a:t>x</a:t>
            </a:r>
            <a:r>
              <a:rPr lang="en-US" altLang="zh-CN" sz="2800" b="0" dirty="0" smtClean="0"/>
              <a:t>&lt;</a:t>
            </a:r>
            <a:r>
              <a:rPr lang="en-US" altLang="zh-CN" sz="2800" b="0" i="1" dirty="0" smtClean="0"/>
              <a:t>n</a:t>
            </a:r>
            <a:r>
              <a:rPr lang="en-US" altLang="zh-CN" sz="2800" b="0" dirty="0" smtClean="0"/>
              <a:t>.</a:t>
            </a:r>
            <a:r>
              <a:rPr lang="zh-CN" altLang="en-US" sz="2800" b="0" dirty="0" smtClean="0"/>
              <a:t>有口诀如下：大于取两边，小于取中间．</a:t>
            </a:r>
          </a:p>
          <a:p>
            <a:pPr>
              <a:spcBef>
                <a:spcPct val="0"/>
              </a:spcBef>
            </a:pPr>
            <a:endParaRPr lang="zh-CN" altLang="en-US" sz="2800" b="0" dirty="0" smtClean="0"/>
          </a:p>
        </p:txBody>
      </p:sp>
      <p:sp>
        <p:nvSpPr>
          <p:cNvPr id="16387" name="内容占位符 1"/>
          <p:cNvSpPr txBox="1">
            <a:spLocks/>
          </p:cNvSpPr>
          <p:nvPr/>
        </p:nvSpPr>
        <p:spPr bwMode="auto">
          <a:xfrm>
            <a:off x="-36513" y="53579"/>
            <a:ext cx="2304257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>
              <a:lnSpc>
                <a:spcPts val="3500"/>
              </a:lnSpc>
            </a:pPr>
            <a:r>
              <a:rPr lang="zh-CN" altLang="en-US" sz="2800" dirty="0">
                <a:solidFill>
                  <a:srgbClr val="FF00FF"/>
                </a:solidFill>
                <a:latin typeface="Times New Roman" panose="02020603050405020304" pitchFamily="18" charset="0"/>
              </a:rPr>
              <a:t>名师点睛</a:t>
            </a:r>
          </a:p>
        </p:txBody>
      </p:sp>
    </p:spTree>
    <p:extLst>
      <p:ext uri="{BB962C8B-B14F-4D97-AF65-F5344CB8AC3E}">
        <p14:creationId xmlns:p14="http://schemas.microsoft.com/office/powerpoint/2010/main" val="2599346142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内容占位符 1"/>
          <p:cNvSpPr>
            <a:spLocks noGrp="1"/>
          </p:cNvSpPr>
          <p:nvPr>
            <p:ph sz="quarter" idx="10"/>
          </p:nvPr>
        </p:nvSpPr>
        <p:spPr bwMode="auto">
          <a:xfrm>
            <a:off x="785814" y="771550"/>
            <a:ext cx="7786687" cy="31099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b="0" dirty="0" smtClean="0"/>
              <a:t>含参数的一元二次型的不等式</a:t>
            </a:r>
          </a:p>
          <a:p>
            <a:pPr>
              <a:spcBef>
                <a:spcPct val="0"/>
              </a:spcBef>
            </a:pPr>
            <a:r>
              <a:rPr lang="zh-CN" altLang="en-US" b="0" dirty="0" smtClean="0"/>
              <a:t>在解含参数的一元二次型的不等式时，往往要对参数进行分类讨论，为了做到分类</a:t>
            </a:r>
            <a:r>
              <a:rPr lang="en-US" b="0" dirty="0" smtClean="0"/>
              <a:t>“</a:t>
            </a:r>
            <a:r>
              <a:rPr lang="zh-CN" altLang="en-US" b="0" dirty="0" smtClean="0"/>
              <a:t>不重不漏</a:t>
            </a:r>
            <a:r>
              <a:rPr lang="en-US" b="0" dirty="0" smtClean="0"/>
              <a:t>”</a:t>
            </a:r>
            <a:r>
              <a:rPr lang="zh-CN" altLang="en-US" b="0" dirty="0" smtClean="0"/>
              <a:t>，讨论需从如下三个方面进行考虑：</a:t>
            </a:r>
          </a:p>
          <a:p>
            <a:pPr>
              <a:spcBef>
                <a:spcPct val="0"/>
              </a:spcBef>
            </a:pPr>
            <a:r>
              <a:rPr lang="en-US" altLang="zh-CN" b="0" dirty="0" smtClean="0"/>
              <a:t>(1)</a:t>
            </a:r>
            <a:r>
              <a:rPr lang="zh-CN" altLang="en-US" b="0" dirty="0" smtClean="0"/>
              <a:t>关于不等式类型的讨论：二次项系数</a:t>
            </a:r>
            <a:r>
              <a:rPr lang="en-US" altLang="zh-CN" b="0" i="1" dirty="0" smtClean="0"/>
              <a:t>a</a:t>
            </a:r>
            <a:r>
              <a:rPr lang="en-US" altLang="zh-CN" b="0" dirty="0" smtClean="0"/>
              <a:t>&gt;0</a:t>
            </a:r>
            <a:r>
              <a:rPr lang="zh-CN" altLang="en-US" b="0" dirty="0" smtClean="0"/>
              <a:t>，</a:t>
            </a:r>
            <a:r>
              <a:rPr lang="en-US" altLang="zh-CN" b="0" i="1" dirty="0" smtClean="0"/>
              <a:t>a</a:t>
            </a:r>
            <a:r>
              <a:rPr lang="en-US" altLang="zh-CN" b="0" dirty="0" smtClean="0"/>
              <a:t>&lt;0</a:t>
            </a:r>
            <a:r>
              <a:rPr lang="zh-CN" altLang="en-US" b="0" dirty="0" smtClean="0"/>
              <a:t>，</a:t>
            </a:r>
            <a:r>
              <a:rPr lang="en-US" altLang="zh-CN" b="0" i="1" dirty="0" smtClean="0"/>
              <a:t>a</a:t>
            </a:r>
            <a:r>
              <a:rPr lang="zh-CN" altLang="en-US" b="0" dirty="0" smtClean="0"/>
              <a:t>＝</a:t>
            </a:r>
            <a:r>
              <a:rPr lang="en-US" altLang="zh-CN" b="0" dirty="0" smtClean="0"/>
              <a:t>0.</a:t>
            </a:r>
            <a:endParaRPr lang="zh-CN" altLang="en-US" b="0" dirty="0" smtClean="0"/>
          </a:p>
          <a:p>
            <a:pPr>
              <a:spcBef>
                <a:spcPct val="0"/>
              </a:spcBef>
            </a:pPr>
            <a:r>
              <a:rPr lang="en-US" altLang="zh-CN" b="0" dirty="0" smtClean="0"/>
              <a:t>(2)</a:t>
            </a:r>
            <a:r>
              <a:rPr lang="zh-CN" altLang="en-US" b="0" dirty="0" smtClean="0"/>
              <a:t>关于不等式对应的方程根的讨论：二根</a:t>
            </a:r>
            <a:r>
              <a:rPr lang="en-US" altLang="zh-CN" b="0" dirty="0" smtClean="0"/>
              <a:t>(</a:t>
            </a:r>
            <a:r>
              <a:rPr lang="en-US" altLang="zh-CN" b="0" i="1" dirty="0" smtClean="0"/>
              <a:t>Δ</a:t>
            </a:r>
            <a:r>
              <a:rPr lang="en-US" altLang="zh-CN" b="0" dirty="0" smtClean="0"/>
              <a:t>&gt;0)</a:t>
            </a:r>
            <a:r>
              <a:rPr lang="zh-CN" altLang="en-US" b="0" dirty="0" smtClean="0"/>
              <a:t>，一根</a:t>
            </a:r>
            <a:endParaRPr lang="en-US" altLang="zh-CN" b="0" dirty="0" smtClean="0"/>
          </a:p>
          <a:p>
            <a:pPr>
              <a:spcBef>
                <a:spcPct val="0"/>
              </a:spcBef>
            </a:pPr>
            <a:r>
              <a:rPr lang="en-US" altLang="zh-CN" b="0" dirty="0" smtClean="0"/>
              <a:t>(</a:t>
            </a:r>
            <a:r>
              <a:rPr lang="en-US" altLang="zh-CN" b="0" i="1" dirty="0" smtClean="0"/>
              <a:t>Δ</a:t>
            </a:r>
            <a:r>
              <a:rPr lang="zh-CN" altLang="en-US" b="0" dirty="0" smtClean="0"/>
              <a:t>＝</a:t>
            </a:r>
            <a:r>
              <a:rPr lang="en-US" altLang="zh-CN" b="0" dirty="0" smtClean="0"/>
              <a:t>0)</a:t>
            </a:r>
            <a:r>
              <a:rPr lang="zh-CN" altLang="en-US" b="0" dirty="0" smtClean="0"/>
              <a:t>，无根</a:t>
            </a:r>
            <a:r>
              <a:rPr lang="en-US" altLang="zh-CN" b="0" dirty="0" smtClean="0"/>
              <a:t>(</a:t>
            </a:r>
            <a:r>
              <a:rPr lang="en-US" altLang="zh-CN" b="0" i="1" dirty="0" smtClean="0"/>
              <a:t>Δ</a:t>
            </a:r>
            <a:r>
              <a:rPr lang="en-US" altLang="zh-CN" b="0" dirty="0" smtClean="0"/>
              <a:t>&lt;0)</a:t>
            </a:r>
            <a:r>
              <a:rPr lang="zh-CN" altLang="en-US" b="0" dirty="0" smtClean="0"/>
              <a:t>．</a:t>
            </a:r>
          </a:p>
          <a:p>
            <a:pPr>
              <a:spcBef>
                <a:spcPct val="0"/>
              </a:spcBef>
            </a:pPr>
            <a:r>
              <a:rPr lang="en-US" altLang="zh-CN" b="0" dirty="0" smtClean="0"/>
              <a:t>(3)</a:t>
            </a:r>
            <a:r>
              <a:rPr lang="zh-CN" altLang="en-US" b="0" dirty="0" smtClean="0"/>
              <a:t>关于不等式对应的方程根的大小的讨论：</a:t>
            </a:r>
            <a:r>
              <a:rPr lang="en-US" altLang="zh-CN" b="0" i="1" dirty="0" smtClean="0"/>
              <a:t>x</a:t>
            </a:r>
            <a:r>
              <a:rPr lang="en-US" altLang="zh-CN" b="0" baseline="-25000" dirty="0" smtClean="0"/>
              <a:t>1</a:t>
            </a:r>
            <a:r>
              <a:rPr lang="en-US" altLang="zh-CN" b="0" dirty="0" smtClean="0"/>
              <a:t>&gt;</a:t>
            </a:r>
            <a:r>
              <a:rPr lang="en-US" altLang="zh-CN" b="0" i="1" dirty="0" smtClean="0"/>
              <a:t>x</a:t>
            </a:r>
            <a:r>
              <a:rPr lang="en-US" altLang="zh-CN" b="0" baseline="-25000" dirty="0" smtClean="0"/>
              <a:t>2</a:t>
            </a:r>
            <a:r>
              <a:rPr lang="zh-CN" altLang="en-US" b="0" dirty="0" smtClean="0"/>
              <a:t>，</a:t>
            </a:r>
            <a:endParaRPr lang="en-US" altLang="zh-CN" b="0" dirty="0" smtClean="0"/>
          </a:p>
          <a:p>
            <a:pPr>
              <a:spcBef>
                <a:spcPct val="0"/>
              </a:spcBef>
            </a:pPr>
            <a:r>
              <a:rPr lang="en-US" altLang="zh-CN" b="0" i="1" dirty="0" smtClean="0"/>
              <a:t>x</a:t>
            </a:r>
            <a:r>
              <a:rPr lang="en-US" altLang="zh-CN" b="0" baseline="-25000" dirty="0" smtClean="0"/>
              <a:t>1</a:t>
            </a:r>
            <a:r>
              <a:rPr lang="zh-CN" altLang="en-US" b="0" dirty="0" smtClean="0"/>
              <a:t>＝</a:t>
            </a:r>
            <a:r>
              <a:rPr lang="en-US" altLang="zh-CN" b="0" i="1" dirty="0" smtClean="0"/>
              <a:t>x</a:t>
            </a:r>
            <a:r>
              <a:rPr lang="en-US" altLang="zh-CN" b="0" baseline="-25000" dirty="0" smtClean="0"/>
              <a:t>2</a:t>
            </a:r>
            <a:r>
              <a:rPr lang="zh-CN" altLang="en-US" b="0" dirty="0" smtClean="0"/>
              <a:t>，</a:t>
            </a:r>
            <a:r>
              <a:rPr lang="en-US" altLang="zh-CN" b="0" i="1" dirty="0" smtClean="0"/>
              <a:t>x</a:t>
            </a:r>
            <a:r>
              <a:rPr lang="en-US" altLang="zh-CN" b="0" baseline="-25000" dirty="0" smtClean="0"/>
              <a:t>1</a:t>
            </a:r>
            <a:r>
              <a:rPr lang="en-US" altLang="zh-CN" b="0" dirty="0" smtClean="0"/>
              <a:t>&lt;</a:t>
            </a:r>
            <a:r>
              <a:rPr lang="en-US" altLang="zh-CN" b="0" i="1" dirty="0" smtClean="0"/>
              <a:t>x</a:t>
            </a:r>
            <a:r>
              <a:rPr lang="en-US" altLang="zh-CN" b="0" baseline="-25000" dirty="0" smtClean="0"/>
              <a:t>2</a:t>
            </a:r>
            <a:r>
              <a:rPr lang="en-US" altLang="zh-CN" b="0" dirty="0" smtClean="0"/>
              <a:t>.</a:t>
            </a:r>
            <a:endParaRPr lang="zh-CN" altLang="en-US" b="0" dirty="0" smtClean="0"/>
          </a:p>
          <a:p>
            <a:pPr>
              <a:spcBef>
                <a:spcPct val="0"/>
              </a:spcBef>
            </a:pPr>
            <a:endParaRPr lang="zh-CN" altLang="en-US" b="0" dirty="0" smtClean="0"/>
          </a:p>
        </p:txBody>
      </p:sp>
      <p:sp>
        <p:nvSpPr>
          <p:cNvPr id="3" name="矩形 2"/>
          <p:cNvSpPr/>
          <p:nvPr/>
        </p:nvSpPr>
        <p:spPr>
          <a:xfrm>
            <a:off x="495300" y="813941"/>
            <a:ext cx="6463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400" kern="0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2</a:t>
            </a:r>
            <a:r>
              <a:rPr lang="zh-CN" altLang="en-US" sz="2400" kern="0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．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59844329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650TGp_Proper_pride_light">
  <a:themeElements>
    <a:clrScheme name="650TGp_Proper_pride_light 3">
      <a:dk1>
        <a:srgbClr val="000000"/>
      </a:dk1>
      <a:lt1>
        <a:srgbClr val="8FD2FB"/>
      </a:lt1>
      <a:dk2>
        <a:srgbClr val="0A2252"/>
      </a:dk2>
      <a:lt2>
        <a:srgbClr val="808080"/>
      </a:lt2>
      <a:accent1>
        <a:srgbClr val="0E8BE0"/>
      </a:accent1>
      <a:accent2>
        <a:srgbClr val="E66036"/>
      </a:accent2>
      <a:accent3>
        <a:srgbClr val="C6E5FD"/>
      </a:accent3>
      <a:accent4>
        <a:srgbClr val="000000"/>
      </a:accent4>
      <a:accent5>
        <a:srgbClr val="AAC4ED"/>
      </a:accent5>
      <a:accent6>
        <a:srgbClr val="D05630"/>
      </a:accent6>
      <a:hlink>
        <a:srgbClr val="2FAB2F"/>
      </a:hlink>
      <a:folHlink>
        <a:srgbClr val="3DB8DF"/>
      </a:folHlink>
    </a:clrScheme>
    <a:fontScheme name="数学课件字体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穿越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650TGp_Proper_pride_light 1">
        <a:dk1>
          <a:srgbClr val="000000"/>
        </a:dk1>
        <a:lt1>
          <a:srgbClr val="ABC5C2"/>
        </a:lt1>
        <a:dk2>
          <a:srgbClr val="003F3E"/>
        </a:dk2>
        <a:lt2>
          <a:srgbClr val="808080"/>
        </a:lt2>
        <a:accent1>
          <a:srgbClr val="54B1B8"/>
        </a:accent1>
        <a:accent2>
          <a:srgbClr val="F79D25"/>
        </a:accent2>
        <a:accent3>
          <a:srgbClr val="D2DFDD"/>
        </a:accent3>
        <a:accent4>
          <a:srgbClr val="000000"/>
        </a:accent4>
        <a:accent5>
          <a:srgbClr val="B3D5D8"/>
        </a:accent5>
        <a:accent6>
          <a:srgbClr val="E08E20"/>
        </a:accent6>
        <a:hlink>
          <a:srgbClr val="8ECA52"/>
        </a:hlink>
        <a:folHlink>
          <a:srgbClr val="E05E5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50TGp_Proper_pride_light 2">
        <a:dk1>
          <a:srgbClr val="000000"/>
        </a:dk1>
        <a:lt1>
          <a:srgbClr val="C4D1E6"/>
        </a:lt1>
        <a:dk2>
          <a:srgbClr val="000066"/>
        </a:dk2>
        <a:lt2>
          <a:srgbClr val="808080"/>
        </a:lt2>
        <a:accent1>
          <a:srgbClr val="465CBA"/>
        </a:accent1>
        <a:accent2>
          <a:srgbClr val="589CE6"/>
        </a:accent2>
        <a:accent3>
          <a:srgbClr val="DEE5F0"/>
        </a:accent3>
        <a:accent4>
          <a:srgbClr val="000000"/>
        </a:accent4>
        <a:accent5>
          <a:srgbClr val="B0B5D9"/>
        </a:accent5>
        <a:accent6>
          <a:srgbClr val="4F8DD0"/>
        </a:accent6>
        <a:hlink>
          <a:srgbClr val="A6B743"/>
        </a:hlink>
        <a:folHlink>
          <a:srgbClr val="63C9B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50TGp_Proper_pride_light 3">
        <a:dk1>
          <a:srgbClr val="000000"/>
        </a:dk1>
        <a:lt1>
          <a:srgbClr val="8FD2FB"/>
        </a:lt1>
        <a:dk2>
          <a:srgbClr val="0A2252"/>
        </a:dk2>
        <a:lt2>
          <a:srgbClr val="808080"/>
        </a:lt2>
        <a:accent1>
          <a:srgbClr val="0E8BE0"/>
        </a:accent1>
        <a:accent2>
          <a:srgbClr val="E66036"/>
        </a:accent2>
        <a:accent3>
          <a:srgbClr val="C6E5FD"/>
        </a:accent3>
        <a:accent4>
          <a:srgbClr val="000000"/>
        </a:accent4>
        <a:accent5>
          <a:srgbClr val="AAC4ED"/>
        </a:accent5>
        <a:accent6>
          <a:srgbClr val="D05630"/>
        </a:accent6>
        <a:hlink>
          <a:srgbClr val="2FAB2F"/>
        </a:hlink>
        <a:folHlink>
          <a:srgbClr val="3DB8D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数学课件模板.potx" id="{E31E65B4-3CB4-44FC-8BC6-45AF1FEBA736}" vid="{DCE916F6-B9CC-495B-BDAA-62EA6B1E237E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1916</TotalTime>
  <Words>1037</Words>
  <Application>Microsoft Office PowerPoint</Application>
  <PresentationFormat>全屏显示(16:9)</PresentationFormat>
  <Paragraphs>85</Paragraphs>
  <Slides>21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3" baseType="lpstr">
      <vt:lpstr>650TGp_Proper_pride_light</vt:lpstr>
      <vt:lpstr>文档</vt:lpstr>
      <vt:lpstr>PowerPoint 演示文稿</vt:lpstr>
      <vt:lpstr>PowerPoint 演示文稿</vt:lpstr>
      <vt:lpstr>知识链接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课堂小结</vt:lpstr>
      <vt:lpstr>作业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ThemeGallery PowerTemplate</dc:title>
  <dc:creator>User</dc:creator>
  <cp:lastModifiedBy>User</cp:lastModifiedBy>
  <cp:revision>176</cp:revision>
  <dcterms:created xsi:type="dcterms:W3CDTF">2011-09-29T10:22:55Z</dcterms:created>
  <dcterms:modified xsi:type="dcterms:W3CDTF">2015-05-17T06:49:14Z</dcterms:modified>
</cp:coreProperties>
</file>