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1" r:id="rId2"/>
    <p:sldId id="340" r:id="rId3"/>
    <p:sldId id="322" r:id="rId4"/>
    <p:sldId id="358" r:id="rId5"/>
    <p:sldId id="341" r:id="rId6"/>
    <p:sldId id="342" r:id="rId7"/>
    <p:sldId id="343" r:id="rId8"/>
    <p:sldId id="346" r:id="rId9"/>
    <p:sldId id="356" r:id="rId10"/>
    <p:sldId id="357" r:id="rId11"/>
    <p:sldId id="332" r:id="rId12"/>
    <p:sldId id="339" r:id="rId13"/>
    <p:sldId id="327" r:id="rId14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8F8F8"/>
    <a:srgbClr val="FF6600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750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791861" y="1851670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785787" y="693775"/>
            <a:ext cx="7889359" cy="3907465"/>
          </a:xfrm>
          <a:prstGeom prst="rect">
            <a:avLst/>
          </a:prstGeom>
        </p:spPr>
        <p:txBody>
          <a:bodyPr/>
          <a:lstStyle>
            <a:lvl1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  <a:lvl2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00FF"/>
                </a:solidFill>
                <a:latin typeface="Times New Roman" pitchFamily="18" charset="0"/>
                <a:ea typeface="仿宋_GB2312" pitchFamily="49" charset="-122"/>
                <a:cs typeface="Times New Roman" pitchFamily="18" charset="0"/>
              </a:defRPr>
            </a:lvl2pPr>
            <a:lvl3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3pPr>
            <a:lvl4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B05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defRPr>
            </a:lvl4pPr>
            <a:lvl5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2673482"/>
      </p:ext>
    </p:extLst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  <p:sldLayoutId id="2147483675" r:id="rId26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/E:\&#20154;&#25945;A&#25968;&#23398;&#24517;&#20462;5&#27169;&#26495;\&#20154;&#25945;A&#25968;&#23398;&#24517;&#20462;5word\S52.TIF" TargetMode="External"/><Relationship Id="rId7" Type="http://schemas.openxmlformats.org/officeDocument/2006/relationships/image" Target="file:///E:\&#20154;&#25945;A&#25968;&#23398;&#24517;&#20462;5&#27169;&#26495;\&#20154;&#25945;A&#25968;&#23398;&#24517;&#20462;5word\S54.TIF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7.png"/><Relationship Id="rId5" Type="http://schemas.openxmlformats.org/officeDocument/2006/relationships/image" Target="file:///E:\&#20154;&#25945;A&#25968;&#23398;&#24517;&#20462;5&#27169;&#26495;\&#20154;&#25945;A&#25968;&#23398;&#24517;&#20462;5word\S53.TIF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663539"/>
            <a:ext cx="3534050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  不等式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内容占位符 1"/>
          <p:cNvSpPr txBox="1">
            <a:spLocks/>
          </p:cNvSpPr>
          <p:nvPr/>
        </p:nvSpPr>
        <p:spPr bwMode="auto">
          <a:xfrm>
            <a:off x="0" y="1636688"/>
            <a:ext cx="9144000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lvl="4" algn="ctr" eaLnBrk="1">
              <a:lnSpc>
                <a:spcPts val="35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§3.2</a:t>
            </a:r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一元二次不等式及其解法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714376" y="1069182"/>
            <a:ext cx="7889875" cy="241339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sz="2800" b="0" dirty="0" smtClean="0">
                <a:solidFill>
                  <a:srgbClr val="FF0000"/>
                </a:solidFill>
              </a:rPr>
              <a:t>【</a:t>
            </a:r>
            <a:r>
              <a:rPr lang="zh-CN" altLang="en-US" sz="2800" b="0" dirty="0" smtClean="0">
                <a:solidFill>
                  <a:srgbClr val="FF0000"/>
                </a:solidFill>
              </a:rPr>
              <a:t>题后反思</a:t>
            </a:r>
            <a:r>
              <a:rPr lang="en-US" altLang="zh-CN" sz="2800" b="0" dirty="0" smtClean="0">
                <a:solidFill>
                  <a:srgbClr val="FF0000"/>
                </a:solidFill>
              </a:rPr>
              <a:t>】 </a:t>
            </a:r>
            <a:r>
              <a:rPr lang="zh-CN" altLang="en-US" sz="2800" b="0" dirty="0" smtClean="0">
                <a:solidFill>
                  <a:srgbClr val="FF0000"/>
                </a:solidFill>
              </a:rPr>
              <a:t>求一般的一元二次不等式</a:t>
            </a:r>
            <a:r>
              <a:rPr lang="en-US" altLang="zh-CN" sz="2800" b="0" i="1" dirty="0" smtClean="0">
                <a:solidFill>
                  <a:srgbClr val="FF0000"/>
                </a:solidFill>
              </a:rPr>
              <a:t>ax</a:t>
            </a:r>
            <a:r>
              <a:rPr lang="en-US" altLang="zh-CN" sz="2800" b="0" baseline="30000" dirty="0" smtClean="0">
                <a:solidFill>
                  <a:srgbClr val="FF0000"/>
                </a:solidFill>
              </a:rPr>
              <a:t>2</a:t>
            </a:r>
            <a:r>
              <a:rPr lang="zh-CN" altLang="en-US" sz="2800" b="0" dirty="0" smtClean="0">
                <a:solidFill>
                  <a:srgbClr val="FF0000"/>
                </a:solidFill>
              </a:rPr>
              <a:t>＋</a:t>
            </a:r>
            <a:r>
              <a:rPr lang="en-US" altLang="zh-CN" sz="2800" b="0" i="1" dirty="0" err="1" smtClean="0">
                <a:solidFill>
                  <a:srgbClr val="FF0000"/>
                </a:solidFill>
              </a:rPr>
              <a:t>bx</a:t>
            </a:r>
            <a:r>
              <a:rPr lang="zh-CN" altLang="en-US" sz="2800" b="0" dirty="0" smtClean="0">
                <a:solidFill>
                  <a:srgbClr val="FF0000"/>
                </a:solidFill>
              </a:rPr>
              <a:t>＋</a:t>
            </a:r>
            <a:r>
              <a:rPr lang="en-US" altLang="zh-CN" sz="2800" b="0" i="1" dirty="0" smtClean="0">
                <a:solidFill>
                  <a:srgbClr val="FF0000"/>
                </a:solidFill>
              </a:rPr>
              <a:t>c</a:t>
            </a:r>
            <a:r>
              <a:rPr lang="en-US" altLang="zh-CN" sz="2800" b="0" dirty="0" smtClean="0">
                <a:solidFill>
                  <a:srgbClr val="FF0000"/>
                </a:solidFill>
              </a:rPr>
              <a:t>&gt;0(</a:t>
            </a:r>
            <a:r>
              <a:rPr lang="en-US" altLang="zh-CN" sz="2800" b="0" i="1" dirty="0" smtClean="0">
                <a:solidFill>
                  <a:srgbClr val="FF0000"/>
                </a:solidFill>
              </a:rPr>
              <a:t>a</a:t>
            </a:r>
            <a:r>
              <a:rPr lang="en-US" altLang="zh-CN" sz="2800" b="0" dirty="0" smtClean="0">
                <a:solidFill>
                  <a:srgbClr val="FF0000"/>
                </a:solidFill>
              </a:rPr>
              <a:t>&gt;0)</a:t>
            </a:r>
            <a:r>
              <a:rPr lang="zh-CN" altLang="en-US" sz="2800" b="0" dirty="0" smtClean="0">
                <a:solidFill>
                  <a:srgbClr val="FF0000"/>
                </a:solidFill>
              </a:rPr>
              <a:t>或</a:t>
            </a:r>
            <a:r>
              <a:rPr lang="en-US" altLang="zh-CN" sz="2800" b="0" i="1" dirty="0" smtClean="0">
                <a:solidFill>
                  <a:srgbClr val="FF0000"/>
                </a:solidFill>
              </a:rPr>
              <a:t>ax</a:t>
            </a:r>
            <a:r>
              <a:rPr lang="en-US" altLang="zh-CN" sz="2800" b="0" baseline="30000" dirty="0" smtClean="0">
                <a:solidFill>
                  <a:srgbClr val="FF0000"/>
                </a:solidFill>
              </a:rPr>
              <a:t>2</a:t>
            </a:r>
            <a:r>
              <a:rPr lang="zh-CN" altLang="en-US" sz="2800" b="0" dirty="0" smtClean="0">
                <a:solidFill>
                  <a:srgbClr val="FF0000"/>
                </a:solidFill>
              </a:rPr>
              <a:t>＋</a:t>
            </a:r>
            <a:r>
              <a:rPr lang="en-US" altLang="zh-CN" sz="2800" b="0" i="1" dirty="0" err="1" smtClean="0">
                <a:solidFill>
                  <a:srgbClr val="FF0000"/>
                </a:solidFill>
              </a:rPr>
              <a:t>bx</a:t>
            </a:r>
            <a:r>
              <a:rPr lang="zh-CN" altLang="en-US" sz="2800" b="0" dirty="0" smtClean="0">
                <a:solidFill>
                  <a:srgbClr val="FF0000"/>
                </a:solidFill>
              </a:rPr>
              <a:t>＋</a:t>
            </a:r>
            <a:r>
              <a:rPr lang="en-US" altLang="zh-CN" sz="2800" b="0" i="1" dirty="0" smtClean="0">
                <a:solidFill>
                  <a:srgbClr val="FF0000"/>
                </a:solidFill>
              </a:rPr>
              <a:t>c</a:t>
            </a:r>
            <a:r>
              <a:rPr lang="en-US" altLang="zh-CN" sz="2800" b="0" dirty="0" smtClean="0">
                <a:solidFill>
                  <a:srgbClr val="FF0000"/>
                </a:solidFill>
              </a:rPr>
              <a:t>&lt;0(</a:t>
            </a:r>
            <a:r>
              <a:rPr lang="en-US" altLang="zh-CN" sz="2800" b="0" i="1" dirty="0" smtClean="0">
                <a:solidFill>
                  <a:srgbClr val="FF0000"/>
                </a:solidFill>
              </a:rPr>
              <a:t>a</a:t>
            </a:r>
            <a:r>
              <a:rPr lang="en-US" altLang="zh-CN" sz="2800" b="0" dirty="0" smtClean="0">
                <a:solidFill>
                  <a:srgbClr val="FF0000"/>
                </a:solidFill>
              </a:rPr>
              <a:t>&gt;0)</a:t>
            </a:r>
            <a:r>
              <a:rPr lang="zh-CN" altLang="en-US" sz="2800" b="0" dirty="0" smtClean="0">
                <a:solidFill>
                  <a:srgbClr val="FF0000"/>
                </a:solidFill>
              </a:rPr>
              <a:t>的解集，可由二次函数的零点与相应一元二次方程根的关系，先求出一元二次方程</a:t>
            </a:r>
            <a:r>
              <a:rPr lang="en-US" altLang="zh-CN" sz="2800" b="0" i="1" dirty="0" smtClean="0">
                <a:solidFill>
                  <a:srgbClr val="FF0000"/>
                </a:solidFill>
              </a:rPr>
              <a:t>ax</a:t>
            </a:r>
            <a:r>
              <a:rPr lang="en-US" altLang="zh-CN" sz="2800" b="0" baseline="30000" dirty="0" smtClean="0">
                <a:solidFill>
                  <a:srgbClr val="FF0000"/>
                </a:solidFill>
              </a:rPr>
              <a:t>2</a:t>
            </a:r>
            <a:r>
              <a:rPr lang="zh-CN" altLang="en-US" sz="2800" b="0" dirty="0" smtClean="0">
                <a:solidFill>
                  <a:srgbClr val="FF0000"/>
                </a:solidFill>
              </a:rPr>
              <a:t>＋</a:t>
            </a:r>
            <a:r>
              <a:rPr lang="en-US" altLang="zh-CN" sz="2800" b="0" i="1" dirty="0" err="1" smtClean="0">
                <a:solidFill>
                  <a:srgbClr val="FF0000"/>
                </a:solidFill>
              </a:rPr>
              <a:t>bx</a:t>
            </a:r>
            <a:r>
              <a:rPr lang="zh-CN" altLang="en-US" sz="2800" b="0" dirty="0" smtClean="0">
                <a:solidFill>
                  <a:srgbClr val="FF0000"/>
                </a:solidFill>
              </a:rPr>
              <a:t>＋</a:t>
            </a:r>
            <a:r>
              <a:rPr lang="en-US" altLang="zh-CN" sz="2800" b="0" i="1" dirty="0" smtClean="0">
                <a:solidFill>
                  <a:srgbClr val="FF0000"/>
                </a:solidFill>
              </a:rPr>
              <a:t>c</a:t>
            </a:r>
            <a:r>
              <a:rPr lang="zh-CN" altLang="en-US" sz="2800" b="0" dirty="0" smtClean="0">
                <a:solidFill>
                  <a:srgbClr val="FF0000"/>
                </a:solidFill>
              </a:rPr>
              <a:t>＝</a:t>
            </a:r>
            <a:r>
              <a:rPr lang="en-US" altLang="zh-CN" sz="2800" b="0" dirty="0" smtClean="0">
                <a:solidFill>
                  <a:srgbClr val="FF0000"/>
                </a:solidFill>
              </a:rPr>
              <a:t>0(</a:t>
            </a:r>
            <a:r>
              <a:rPr lang="en-US" altLang="zh-CN" sz="2800" b="0" i="1" dirty="0" smtClean="0">
                <a:solidFill>
                  <a:srgbClr val="FF0000"/>
                </a:solidFill>
              </a:rPr>
              <a:t>a</a:t>
            </a:r>
            <a:r>
              <a:rPr lang="en-US" altLang="zh-CN" sz="2800" b="0" dirty="0" smtClean="0">
                <a:solidFill>
                  <a:srgbClr val="FF0000"/>
                </a:solidFill>
              </a:rPr>
              <a:t>≠0)</a:t>
            </a:r>
            <a:r>
              <a:rPr lang="zh-CN" altLang="en-US" sz="2800" b="0" dirty="0" smtClean="0">
                <a:solidFill>
                  <a:srgbClr val="FF0000"/>
                </a:solidFill>
              </a:rPr>
              <a:t>的根，再根据函数图象与</a:t>
            </a:r>
            <a:r>
              <a:rPr lang="en-US" altLang="zh-CN" sz="2800" b="0" i="1" dirty="0" smtClean="0">
                <a:solidFill>
                  <a:srgbClr val="FF0000"/>
                </a:solidFill>
              </a:rPr>
              <a:t>x</a:t>
            </a:r>
            <a:r>
              <a:rPr lang="zh-CN" altLang="en-US" sz="2800" b="0" dirty="0" smtClean="0">
                <a:solidFill>
                  <a:srgbClr val="FF0000"/>
                </a:solidFill>
              </a:rPr>
              <a:t>轴的相关位置确定一元二次不等式的解集．因此一元二次不等式解集的区间端点，就是其对应的函数的零点，也就是其对应的方程的根．</a:t>
            </a:r>
          </a:p>
          <a:p>
            <a:pPr>
              <a:spcBef>
                <a:spcPct val="0"/>
              </a:spcBef>
            </a:pPr>
            <a:endParaRPr lang="zh-CN" altLang="en-US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01206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课堂小结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1779662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+mn-ea"/>
              </a:rPr>
              <a:t>1</a:t>
            </a:r>
            <a:r>
              <a:rPr lang="en-US" altLang="zh-CN" sz="2800" b="1" dirty="0" smtClean="0">
                <a:latin typeface="+mn-ea"/>
              </a:rPr>
              <a:t>.</a:t>
            </a:r>
            <a:r>
              <a:rPr lang="zh-CN" altLang="en-US" sz="2800" b="1" dirty="0" smtClean="0">
                <a:latin typeface="+mn-ea"/>
              </a:rPr>
              <a:t>解一元二次不等式的步骤</a:t>
            </a:r>
            <a:r>
              <a:rPr lang="zh-CN" altLang="zh-CN" sz="2800" b="1" dirty="0" smtClean="0">
                <a:latin typeface="+mn-ea"/>
              </a:rPr>
              <a:t> ；</a:t>
            </a:r>
            <a:endParaRPr lang="zh-CN" altLang="zh-CN" sz="2800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8" y="2387084"/>
            <a:ext cx="7467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+mn-ea"/>
              </a:rPr>
              <a:t>2</a:t>
            </a:r>
            <a:r>
              <a:rPr lang="en-US" altLang="zh-CN" sz="2800" b="1" dirty="0" smtClean="0">
                <a:latin typeface="+mn-ea"/>
              </a:rPr>
              <a:t>.</a:t>
            </a:r>
            <a:r>
              <a:rPr lang="zh-CN" altLang="en-US" sz="2800" b="1" dirty="0" smtClean="0">
                <a:latin typeface="+mn-ea"/>
              </a:rPr>
              <a:t>三个“二次”之间的</a:t>
            </a:r>
            <a:r>
              <a:rPr lang="zh-CN" altLang="zh-CN" sz="2800" b="1" dirty="0" smtClean="0">
                <a:latin typeface="+mn-ea"/>
              </a:rPr>
              <a:t>关系</a:t>
            </a:r>
            <a:r>
              <a:rPr lang="zh-CN" altLang="zh-CN" sz="2800" b="1" dirty="0">
                <a:latin typeface="+mn-ea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69269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931" y="123478"/>
            <a:ext cx="5099149" cy="481013"/>
          </a:xfrm>
        </p:spPr>
        <p:txBody>
          <a:bodyPr/>
          <a:lstStyle/>
          <a:p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7614"/>
            <a:ext cx="8229600" cy="3623072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 smtClean="0"/>
              <a:t>习题</a:t>
            </a:r>
            <a:r>
              <a:rPr lang="en-US" altLang="zh-CN" b="1" dirty="0" smtClean="0"/>
              <a:t>3.2</a:t>
            </a:r>
            <a:r>
              <a:rPr lang="zh-CN" altLang="zh-CN" b="1" dirty="0" smtClean="0"/>
              <a:t>：</a:t>
            </a:r>
            <a:r>
              <a:rPr lang="zh-CN" altLang="zh-CN" b="1" dirty="0"/>
              <a:t>（</a:t>
            </a:r>
            <a:r>
              <a:rPr lang="en-US" altLang="zh-CN" b="1" dirty="0"/>
              <a:t>A</a:t>
            </a:r>
            <a:r>
              <a:rPr lang="zh-CN" altLang="zh-CN" b="1" dirty="0"/>
              <a:t>组</a:t>
            </a:r>
            <a:r>
              <a:rPr lang="zh-CN" altLang="zh-CN" b="1" dirty="0" smtClean="0"/>
              <a:t>）</a:t>
            </a:r>
            <a:r>
              <a:rPr lang="en-US" altLang="zh-CN" b="1" dirty="0" smtClean="0"/>
              <a:t>1,    2</a:t>
            </a:r>
            <a:r>
              <a:rPr lang="zh-CN" altLang="en-US" b="1" dirty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976297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214314" y="987574"/>
            <a:ext cx="8643937" cy="38164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dirty="0" smtClean="0"/>
              <a:t>【</a:t>
            </a:r>
            <a:r>
              <a:rPr lang="zh-CN" altLang="en-US" dirty="0" smtClean="0"/>
              <a:t>学习目标</a:t>
            </a:r>
            <a:r>
              <a:rPr lang="en-US" altLang="zh-CN" dirty="0" smtClean="0"/>
              <a:t>】</a:t>
            </a:r>
          </a:p>
          <a:p>
            <a:pPr>
              <a:spcBef>
                <a:spcPct val="0"/>
              </a:spcBef>
            </a:pPr>
            <a:r>
              <a:rPr lang="en-US" dirty="0" smtClean="0"/>
              <a:t>   </a:t>
            </a:r>
            <a:r>
              <a:rPr lang="en-US" altLang="zh-CN" dirty="0" smtClean="0"/>
              <a:t>1</a:t>
            </a:r>
            <a:r>
              <a:rPr lang="zh-CN" altLang="en-US" dirty="0" smtClean="0"/>
              <a:t>．了解一元二次不等式的概念．</a:t>
            </a:r>
          </a:p>
          <a:p>
            <a:pPr>
              <a:spcBef>
                <a:spcPct val="0"/>
              </a:spcBef>
            </a:pPr>
            <a:r>
              <a:rPr lang="en-US" altLang="zh-CN" dirty="0" smtClean="0"/>
              <a:t>   2</a:t>
            </a:r>
            <a:r>
              <a:rPr lang="zh-CN" altLang="en-US" dirty="0" smtClean="0"/>
              <a:t>．理解一元二次不等式、一元二次方程与二次函数的关系．</a:t>
            </a:r>
          </a:p>
          <a:p>
            <a:pPr>
              <a:spcBef>
                <a:spcPct val="0"/>
              </a:spcBef>
            </a:pPr>
            <a:r>
              <a:rPr lang="en-US" altLang="zh-CN" dirty="0" smtClean="0"/>
              <a:t>   3</a:t>
            </a:r>
            <a:r>
              <a:rPr lang="zh-CN" altLang="en-US" dirty="0" smtClean="0"/>
              <a:t>．对给定的一元二次不等式，尝试设计求解的程序框图．</a:t>
            </a:r>
          </a:p>
          <a:p>
            <a:pPr>
              <a:spcBef>
                <a:spcPct val="0"/>
              </a:spcBef>
            </a:pPr>
            <a:r>
              <a:rPr lang="en-US" altLang="zh-CN" dirty="0" smtClean="0"/>
              <a:t>【</a:t>
            </a:r>
            <a:r>
              <a:rPr lang="zh-CN" altLang="en-US" dirty="0" smtClean="0"/>
              <a:t>重、难点</a:t>
            </a:r>
            <a:r>
              <a:rPr lang="en-US" altLang="zh-CN" dirty="0" smtClean="0"/>
              <a:t>】</a:t>
            </a:r>
          </a:p>
          <a:p>
            <a:pPr>
              <a:spcBef>
                <a:spcPct val="0"/>
              </a:spcBef>
            </a:pPr>
            <a:r>
              <a:rPr lang="zh-CN" altLang="en-US" dirty="0" smtClean="0">
                <a:latin typeface="+mn-ea"/>
                <a:ea typeface="+mn-ea"/>
              </a:rPr>
              <a:t>重点</a:t>
            </a:r>
            <a:r>
              <a:rPr lang="en-US" altLang="zh-CN" dirty="0">
                <a:latin typeface="+mn-ea"/>
                <a:ea typeface="+mn-ea"/>
              </a:rPr>
              <a:t>:</a:t>
            </a:r>
            <a:r>
              <a:rPr lang="zh-CN" altLang="en-US" dirty="0" smtClean="0">
                <a:latin typeface="+mn-ea"/>
                <a:ea typeface="+mn-ea"/>
              </a:rPr>
              <a:t>一元二次不等式的解法和三个</a:t>
            </a:r>
            <a:r>
              <a:rPr lang="en-US" dirty="0" smtClean="0">
                <a:latin typeface="+mn-ea"/>
                <a:ea typeface="+mn-ea"/>
              </a:rPr>
              <a:t>“</a:t>
            </a:r>
            <a:r>
              <a:rPr lang="zh-CN" altLang="en-US" dirty="0" smtClean="0">
                <a:latin typeface="+mn-ea"/>
                <a:ea typeface="+mn-ea"/>
              </a:rPr>
              <a:t>二次</a:t>
            </a:r>
            <a:r>
              <a:rPr lang="en-US" dirty="0" smtClean="0">
                <a:latin typeface="+mn-ea"/>
                <a:ea typeface="+mn-ea"/>
              </a:rPr>
              <a:t>”</a:t>
            </a:r>
            <a:r>
              <a:rPr lang="zh-CN" altLang="en-US" dirty="0" smtClean="0">
                <a:latin typeface="+mn-ea"/>
                <a:ea typeface="+mn-ea"/>
              </a:rPr>
              <a:t>关系的理解．</a:t>
            </a:r>
          </a:p>
          <a:p>
            <a:pPr>
              <a:spcBef>
                <a:spcPct val="0"/>
              </a:spcBef>
            </a:pPr>
            <a:r>
              <a:rPr lang="zh-CN" altLang="en-US" dirty="0" smtClean="0">
                <a:latin typeface="+mn-ea"/>
                <a:ea typeface="+mn-ea"/>
              </a:rPr>
              <a:t>难点</a:t>
            </a:r>
            <a:r>
              <a:rPr lang="en-US" altLang="zh-CN" dirty="0" smtClean="0">
                <a:latin typeface="+mn-ea"/>
                <a:ea typeface="+mn-ea"/>
              </a:rPr>
              <a:t>:</a:t>
            </a:r>
            <a:r>
              <a:rPr lang="zh-CN" altLang="en-US" dirty="0" smtClean="0"/>
              <a:t>含参数的一元二次不等式的解法．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1520" y="83305"/>
            <a:ext cx="1656184" cy="481013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7773345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74513"/>
            <a:ext cx="2232248" cy="481013"/>
          </a:xfrm>
        </p:spPr>
        <p:txBody>
          <a:bodyPr/>
          <a:lstStyle/>
          <a:p>
            <a:r>
              <a:rPr lang="zh-CN" altLang="zh-CN" dirty="0">
                <a:solidFill>
                  <a:srgbClr val="FFFF00"/>
                </a:solidFill>
              </a:rPr>
              <a:t>研讨</a:t>
            </a:r>
            <a:r>
              <a:rPr lang="zh-CN" altLang="zh-CN" dirty="0" smtClean="0">
                <a:solidFill>
                  <a:srgbClr val="FFFF00"/>
                </a:solidFill>
              </a:rPr>
              <a:t>互动</a:t>
            </a:r>
            <a:endParaRPr lang="zh-CN" altLang="en-US" dirty="0">
              <a:solidFill>
                <a:srgbClr val="FFFF00"/>
              </a:solidFill>
              <a:ea typeface="叶根友毛笔行书2.0版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87871" y="5147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FF00"/>
                </a:solidFill>
              </a:rPr>
              <a:t>问题</a:t>
            </a:r>
            <a:r>
              <a:rPr lang="zh-CN" altLang="zh-CN" sz="2800" b="1" dirty="0">
                <a:solidFill>
                  <a:srgbClr val="FFFF00"/>
                </a:solidFill>
              </a:rPr>
              <a:t>生成</a:t>
            </a:r>
            <a:endParaRPr lang="zh-CN" altLang="en-US" sz="2800" b="1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17878" y="1273298"/>
            <a:ext cx="7484741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00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Courier New" pitchFamily="49" charset="0"/>
              </a:rPr>
              <a:t>从实际情境中抽象出一元二次不等式模型：</a:t>
            </a:r>
            <a:endParaRPr kumimoji="0" 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  <a:p>
            <a:pPr marL="0" marR="0" lvl="0" indent="8001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80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n-ea"/>
              <a:cs typeface="Courier New" pitchFamily="49" charset="0"/>
            </a:endParaRPr>
          </a:p>
          <a:p>
            <a:pPr marL="0" marR="0" lvl="0" indent="8001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Courier New" pitchFamily="49" charset="0"/>
              </a:rPr>
              <a:t>互联网的收费问题一元二次不等式模型：</a:t>
            </a:r>
            <a:endParaRPr kumimoji="0" lang="zh-CN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</a:endParaRPr>
          </a:p>
        </p:txBody>
      </p:sp>
      <p:pic>
        <p:nvPicPr>
          <p:cNvPr id="18433" name="图片 10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365" y="2757614"/>
            <a:ext cx="1533691" cy="46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669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6271" y="1180926"/>
            <a:ext cx="8229600" cy="2614960"/>
          </a:xfrm>
        </p:spPr>
        <p:txBody>
          <a:bodyPr/>
          <a:lstStyle/>
          <a:p>
            <a:r>
              <a:rPr lang="en-US" altLang="zh-CN" b="1" dirty="0"/>
              <a:t>1</a:t>
            </a:r>
            <a:r>
              <a:rPr lang="zh-CN" altLang="zh-CN" b="1" dirty="0"/>
              <a:t>）一元二次不等式的定义</a:t>
            </a:r>
          </a:p>
          <a:p>
            <a:r>
              <a:rPr lang="en-US" altLang="zh-CN" b="1" dirty="0"/>
              <a:t>2</a:t>
            </a:r>
            <a:r>
              <a:rPr lang="zh-CN" altLang="zh-CN" b="1" dirty="0"/>
              <a:t>）探究一元二次</a:t>
            </a:r>
            <a:r>
              <a:rPr lang="zh-CN" altLang="zh-CN" b="1" dirty="0" smtClean="0"/>
              <a:t>不等式</a:t>
            </a:r>
            <a:r>
              <a:rPr lang="en-US" altLang="zh-CN" b="1" i="1" dirty="0" smtClean="0"/>
              <a:t>x</a:t>
            </a:r>
            <a:r>
              <a:rPr lang="en-US" altLang="zh-CN" b="1" dirty="0" smtClean="0"/>
              <a:t> </a:t>
            </a:r>
            <a:r>
              <a:rPr lang="en-US" altLang="zh-CN" b="1" baseline="30000" dirty="0" smtClean="0"/>
              <a:t>2</a:t>
            </a:r>
            <a:r>
              <a:rPr lang="en-US" altLang="zh-CN" b="1" dirty="0" smtClean="0"/>
              <a:t> -5</a:t>
            </a:r>
            <a:r>
              <a:rPr lang="en-US" altLang="zh-CN" b="1" i="1" dirty="0" smtClean="0"/>
              <a:t>x</a:t>
            </a:r>
            <a:r>
              <a:rPr lang="en-US" altLang="zh-CN" b="1" dirty="0" smtClean="0"/>
              <a:t>&lt;0</a:t>
            </a:r>
            <a:r>
              <a:rPr lang="zh-CN" altLang="zh-CN" b="1" dirty="0" smtClean="0"/>
              <a:t>的解集</a:t>
            </a:r>
            <a:endParaRPr lang="en-US" altLang="zh-CN" b="1" dirty="0" smtClean="0"/>
          </a:p>
          <a:p>
            <a:r>
              <a:rPr lang="en-US" altLang="zh-CN" b="1" dirty="0" smtClean="0"/>
              <a:t>3</a:t>
            </a:r>
            <a:r>
              <a:rPr lang="zh-CN" altLang="zh-CN" b="1" dirty="0" smtClean="0"/>
              <a:t>）</a:t>
            </a:r>
            <a:r>
              <a:rPr lang="zh-CN" altLang="zh-CN" b="1" dirty="0"/>
              <a:t>二次方程的根与二次函数的零点的</a:t>
            </a:r>
            <a:r>
              <a:rPr lang="zh-CN" altLang="zh-CN" b="1" dirty="0" smtClean="0"/>
              <a:t>关系</a:t>
            </a:r>
            <a:endParaRPr lang="en-US" altLang="zh-CN" b="1" dirty="0" smtClean="0"/>
          </a:p>
          <a:p>
            <a:r>
              <a:rPr lang="en-US" altLang="zh-CN" b="1" dirty="0" smtClean="0"/>
              <a:t>4</a:t>
            </a:r>
            <a:r>
              <a:rPr lang="zh-CN" altLang="zh-CN" b="1" dirty="0" smtClean="0"/>
              <a:t>）</a:t>
            </a:r>
            <a:r>
              <a:rPr lang="zh-CN" altLang="zh-CN" b="1" dirty="0"/>
              <a:t>探究一般的一元二次不等式的解法</a:t>
            </a:r>
          </a:p>
          <a:p>
            <a:endParaRPr lang="zh-CN" altLang="zh-CN" b="1" dirty="0"/>
          </a:p>
          <a:p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629611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361637" y="699542"/>
            <a:ext cx="8818562" cy="305514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z="2800" b="0" dirty="0" smtClean="0"/>
              <a:t>一元二次不等式</a:t>
            </a:r>
          </a:p>
          <a:p>
            <a:pPr>
              <a:spcBef>
                <a:spcPct val="0"/>
              </a:spcBef>
            </a:pPr>
            <a:r>
              <a:rPr lang="zh-CN" altLang="en-US" sz="2800" b="0" dirty="0" smtClean="0"/>
              <a:t>只含有一个未知数，并且未知数的最高次数是</a:t>
            </a:r>
            <a:r>
              <a:rPr lang="en-US" altLang="zh-CN" sz="2800" b="0" dirty="0" smtClean="0"/>
              <a:t>__</a:t>
            </a:r>
            <a:r>
              <a:rPr lang="zh-CN" altLang="en-US" sz="2800" b="0" dirty="0" smtClean="0"/>
              <a:t>的不等式，称为一元二次不等式．</a:t>
            </a:r>
          </a:p>
          <a:p>
            <a:pPr>
              <a:spcBef>
                <a:spcPct val="0"/>
              </a:spcBef>
            </a:pPr>
            <a:r>
              <a:rPr lang="zh-CN" altLang="en-US" sz="2800" b="0" dirty="0" smtClean="0"/>
              <a:t>二次函数、二次方程、二次不等式之间的关系</a:t>
            </a:r>
          </a:p>
          <a:p>
            <a:pPr>
              <a:spcBef>
                <a:spcPct val="0"/>
              </a:spcBef>
            </a:pPr>
            <a:endParaRPr lang="zh-CN" altLang="en-US" sz="2800" b="0" dirty="0" smtClean="0"/>
          </a:p>
        </p:txBody>
      </p:sp>
      <p:sp>
        <p:nvSpPr>
          <p:cNvPr id="14340" name="内容占位符 1"/>
          <p:cNvSpPr txBox="1">
            <a:spLocks/>
          </p:cNvSpPr>
          <p:nvPr/>
        </p:nvSpPr>
        <p:spPr bwMode="auto">
          <a:xfrm>
            <a:off x="107504" y="64418"/>
            <a:ext cx="246458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>
              <a:lnSpc>
                <a:spcPts val="3500"/>
              </a:lnSpc>
            </a:pPr>
            <a:r>
              <a:rPr lang="zh-CN" altLang="en-US" sz="2800" dirty="0">
                <a:solidFill>
                  <a:srgbClr val="FF00FF"/>
                </a:solidFill>
                <a:latin typeface="+mj-ea"/>
                <a:ea typeface="+mj-ea"/>
              </a:rPr>
              <a:t>合作探究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655122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kern="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1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-4763" y="2022108"/>
            <a:ext cx="7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kern="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2</a:t>
            </a:r>
            <a:r>
              <a:rPr lang="zh-CN" altLang="en-US" sz="2800" kern="0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</a:rPr>
              <a:t>．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238265"/>
              </p:ext>
            </p:extLst>
          </p:nvPr>
        </p:nvGraphicFramePr>
        <p:xfrm>
          <a:off x="428625" y="2732485"/>
          <a:ext cx="8143876" cy="1875234"/>
        </p:xfrm>
        <a:graphic>
          <a:graphicData uri="http://schemas.openxmlformats.org/drawingml/2006/table">
            <a:tbl>
              <a:tblPr/>
              <a:tblGrid>
                <a:gridCol w="2035969"/>
                <a:gridCol w="2035969"/>
                <a:gridCol w="2035969"/>
                <a:gridCol w="2035969"/>
              </a:tblGrid>
              <a:tr h="411010">
                <a:tc>
                  <a:txBody>
                    <a:bodyPr/>
                    <a:lstStyle/>
                    <a:p>
                      <a:pPr indent="0" algn="ctr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kern="100" dirty="0">
                          <a:latin typeface="Times New Roman"/>
                          <a:ea typeface="宋体"/>
                          <a:cs typeface="Courier New"/>
                        </a:rPr>
                        <a:t>Δ</a:t>
                      </a:r>
                      <a:r>
                        <a:rPr lang="zh-CN" sz="1800" b="1" kern="100" dirty="0">
                          <a:latin typeface="Times New Roman"/>
                          <a:ea typeface="宋体"/>
                          <a:cs typeface="Times New Roman"/>
                        </a:rPr>
                        <a:t>＝</a:t>
                      </a:r>
                      <a:r>
                        <a:rPr lang="en-US" sz="1800" b="1" i="1" kern="100" dirty="0">
                          <a:latin typeface="Times New Roman"/>
                          <a:ea typeface="宋体"/>
                          <a:cs typeface="Courier New"/>
                        </a:rPr>
                        <a:t>b</a:t>
                      </a:r>
                      <a:r>
                        <a:rPr lang="en-US" sz="1800" b="1" kern="100" baseline="30000" dirty="0">
                          <a:latin typeface="Times New Roman"/>
                          <a:ea typeface="宋体"/>
                          <a:cs typeface="Courier New"/>
                        </a:rPr>
                        <a:t>2</a:t>
                      </a:r>
                      <a:r>
                        <a:rPr lang="zh-CN" sz="1800" b="1" kern="100" dirty="0">
                          <a:latin typeface="Times New Roman"/>
                          <a:ea typeface="宋体"/>
                          <a:cs typeface="Times New Roman"/>
                        </a:rPr>
                        <a:t>－</a:t>
                      </a:r>
                      <a:r>
                        <a:rPr lang="en-US" sz="1800" b="1" kern="100" dirty="0">
                          <a:latin typeface="Times New Roman"/>
                          <a:ea typeface="宋体"/>
                          <a:cs typeface="Courier New"/>
                        </a:rPr>
                        <a:t>4</a:t>
                      </a:r>
                      <a:r>
                        <a:rPr lang="en-US" sz="1800" b="1" i="1" kern="100" dirty="0">
                          <a:latin typeface="Times New Roman"/>
                          <a:ea typeface="宋体"/>
                          <a:cs typeface="Courier New"/>
                        </a:rPr>
                        <a:t>ac</a:t>
                      </a:r>
                      <a:endParaRPr lang="zh-CN" sz="1800" b="1" kern="100" dirty="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kern="100" dirty="0">
                          <a:latin typeface="Times New Roman"/>
                          <a:ea typeface="宋体"/>
                          <a:cs typeface="Courier New"/>
                        </a:rPr>
                        <a:t>Δ</a:t>
                      </a:r>
                      <a:r>
                        <a:rPr lang="en-US" sz="1800" b="1" kern="100" dirty="0">
                          <a:latin typeface="Times New Roman"/>
                          <a:ea typeface="宋体"/>
                          <a:cs typeface="Courier New"/>
                        </a:rPr>
                        <a:t>&gt;0</a:t>
                      </a:r>
                      <a:endParaRPr lang="zh-CN" sz="1800" b="1" kern="100" dirty="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kern="100" dirty="0">
                          <a:latin typeface="Times New Roman"/>
                          <a:ea typeface="宋体"/>
                          <a:cs typeface="Courier New"/>
                        </a:rPr>
                        <a:t>Δ</a:t>
                      </a:r>
                      <a:r>
                        <a:rPr lang="zh-CN" sz="1800" b="1" kern="100" dirty="0">
                          <a:latin typeface="Times New Roman"/>
                          <a:ea typeface="宋体"/>
                          <a:cs typeface="Times New Roman"/>
                        </a:rPr>
                        <a:t>＝</a:t>
                      </a:r>
                      <a:r>
                        <a:rPr lang="en-US" sz="1800" b="1" kern="100" dirty="0">
                          <a:latin typeface="Times New Roman"/>
                          <a:ea typeface="宋体"/>
                          <a:cs typeface="Courier New"/>
                        </a:rPr>
                        <a:t>0</a:t>
                      </a:r>
                      <a:endParaRPr lang="zh-CN" sz="1800" b="1" kern="100" dirty="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kern="100">
                          <a:latin typeface="Times New Roman"/>
                          <a:ea typeface="宋体"/>
                          <a:cs typeface="Courier New"/>
                        </a:rPr>
                        <a:t>Δ</a:t>
                      </a:r>
                      <a:r>
                        <a:rPr lang="en-US" sz="1800" b="1" kern="100">
                          <a:latin typeface="Times New Roman"/>
                          <a:ea typeface="宋体"/>
                          <a:cs typeface="Courier New"/>
                        </a:rPr>
                        <a:t>&lt;0</a:t>
                      </a:r>
                      <a:endParaRPr lang="zh-CN" sz="1800" b="1" kern="10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4224">
                <a:tc>
                  <a:txBody>
                    <a:bodyPr/>
                    <a:lstStyle/>
                    <a:p>
                      <a:pPr indent="0" algn="ctr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800" b="1" i="1" kern="100" dirty="0">
                          <a:latin typeface="Times New Roman"/>
                          <a:ea typeface="宋体"/>
                          <a:cs typeface="Courier New"/>
                        </a:rPr>
                        <a:t>y</a:t>
                      </a:r>
                      <a:r>
                        <a:rPr lang="zh-CN" sz="1800" b="1" kern="100" dirty="0">
                          <a:latin typeface="Times New Roman"/>
                          <a:ea typeface="宋体"/>
                          <a:cs typeface="Times New Roman"/>
                        </a:rPr>
                        <a:t>＝</a:t>
                      </a:r>
                      <a:r>
                        <a:rPr lang="en-US" sz="1800" b="1" i="1" kern="100" dirty="0">
                          <a:latin typeface="Times New Roman"/>
                          <a:ea typeface="宋体"/>
                          <a:cs typeface="Courier New"/>
                        </a:rPr>
                        <a:t>ax</a:t>
                      </a:r>
                      <a:r>
                        <a:rPr lang="en-US" sz="1800" b="1" kern="100" baseline="30000" dirty="0">
                          <a:latin typeface="Times New Roman"/>
                          <a:ea typeface="宋体"/>
                          <a:cs typeface="Courier New"/>
                        </a:rPr>
                        <a:t>2</a:t>
                      </a:r>
                      <a:r>
                        <a:rPr lang="zh-CN" sz="1800" b="1" kern="100" dirty="0">
                          <a:latin typeface="Times New Roman"/>
                          <a:ea typeface="宋体"/>
                          <a:cs typeface="Times New Roman"/>
                        </a:rPr>
                        <a:t>＋</a:t>
                      </a:r>
                      <a:r>
                        <a:rPr lang="en-US" sz="1800" b="1" i="1" kern="100" dirty="0" err="1">
                          <a:latin typeface="Times New Roman"/>
                          <a:ea typeface="宋体"/>
                          <a:cs typeface="Courier New"/>
                        </a:rPr>
                        <a:t>bx</a:t>
                      </a:r>
                      <a:r>
                        <a:rPr lang="zh-CN" sz="1800" b="1" kern="100" dirty="0">
                          <a:latin typeface="Times New Roman"/>
                          <a:ea typeface="宋体"/>
                          <a:cs typeface="Times New Roman"/>
                        </a:rPr>
                        <a:t>＋</a:t>
                      </a:r>
                      <a:r>
                        <a:rPr lang="en-US" sz="1800" b="1" i="1" kern="100" dirty="0">
                          <a:latin typeface="Times New Roman"/>
                          <a:ea typeface="宋体"/>
                          <a:cs typeface="Courier New"/>
                        </a:rPr>
                        <a:t>c</a:t>
                      </a:r>
                      <a:r>
                        <a:rPr lang="en-US" sz="1800" b="1" kern="100" dirty="0">
                          <a:latin typeface="Times New Roman"/>
                          <a:ea typeface="宋体"/>
                          <a:cs typeface="Courier New"/>
                        </a:rPr>
                        <a:t>(</a:t>
                      </a:r>
                      <a:r>
                        <a:rPr lang="en-US" sz="1800" b="1" i="1" kern="100" dirty="0">
                          <a:latin typeface="Times New Roman"/>
                          <a:ea typeface="宋体"/>
                          <a:cs typeface="Courier New"/>
                        </a:rPr>
                        <a:t>a</a:t>
                      </a:r>
                      <a:r>
                        <a:rPr lang="en-US" sz="1800" b="1" kern="100" dirty="0">
                          <a:latin typeface="Times New Roman"/>
                          <a:ea typeface="宋体"/>
                          <a:cs typeface="Courier New"/>
                        </a:rPr>
                        <a:t>&gt;0)</a:t>
                      </a:r>
                      <a:r>
                        <a:rPr lang="zh-CN" sz="1800" b="1" kern="100" dirty="0">
                          <a:latin typeface="Times New Roman"/>
                          <a:ea typeface="宋体"/>
                          <a:cs typeface="Times New Roman"/>
                        </a:rPr>
                        <a:t>的图象</a:t>
                      </a:r>
                      <a:endParaRPr lang="zh-CN" sz="1800" b="1" kern="100" dirty="0">
                        <a:latin typeface="宋体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800" b="1" kern="100" dirty="0">
                        <a:latin typeface="Times New Roman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800" b="1" kern="100" dirty="0">
                        <a:latin typeface="Times New Roman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hangingPunct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US" sz="1800" b="1" kern="100" dirty="0">
                        <a:latin typeface="Times New Roman"/>
                        <a:ea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360" name="Picture 7" descr="E:\人教A数学必修5模板\人教A数学必修5word\S52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9" y="3265885"/>
            <a:ext cx="1652587" cy="1234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1" name="Picture 6" descr="E:\人教A数学必修5模板\人教A数学必修5word\S53.TIF"/>
          <p:cNvPicPr>
            <a:picLocks noChangeAspect="1" noChangeArrowheads="1"/>
          </p:cNvPicPr>
          <p:nvPr/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188" y="3268266"/>
            <a:ext cx="1682750" cy="1198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2" name="Picture 5" descr="E:\人教A数学必修5模板\人教A数学必修5word\S54.TIF"/>
          <p:cNvPicPr>
            <a:picLocks noChangeAspect="1" noChangeArrowheads="1"/>
          </p:cNvPicPr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3321844"/>
            <a:ext cx="16637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7596336" y="1116781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zh-CN" altLang="en-US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2" name="内容占位符 1"/>
          <p:cNvSpPr txBox="1">
            <a:spLocks/>
          </p:cNvSpPr>
          <p:nvPr/>
        </p:nvSpPr>
        <p:spPr bwMode="auto">
          <a:xfrm>
            <a:off x="2467455" y="100900"/>
            <a:ext cx="246458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>
              <a:lnSpc>
                <a:spcPts val="3500"/>
              </a:lnSpc>
            </a:pPr>
            <a:r>
              <a:rPr lang="zh-CN" altLang="en-US" sz="2800" dirty="0" smtClean="0">
                <a:solidFill>
                  <a:srgbClr val="FF00FF"/>
                </a:solidFill>
                <a:latin typeface="+mj-ea"/>
                <a:ea typeface="+mj-ea"/>
              </a:rPr>
              <a:t>问题解决</a:t>
            </a:r>
            <a:endParaRPr lang="zh-CN" altLang="en-US" sz="2800" dirty="0">
              <a:solidFill>
                <a:srgbClr val="FF00FF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7187969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3549810"/>
              </p:ext>
            </p:extLst>
          </p:nvPr>
        </p:nvGraphicFramePr>
        <p:xfrm>
          <a:off x="152604" y="987574"/>
          <a:ext cx="8991396" cy="3833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9" name="文档" r:id="rId4" imgW="8619175" imgH="4641952" progId="Word.Document.12">
                  <p:embed/>
                </p:oleObj>
              </mc:Choice>
              <mc:Fallback>
                <p:oleObj name="文档" r:id="rId4" imgW="8619175" imgH="464195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604" y="987574"/>
                        <a:ext cx="8991396" cy="3833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6516216" y="1500188"/>
            <a:ext cx="1857375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没有实数根</a:t>
            </a:r>
            <a:endParaRPr lang="zh-CN" altLang="en-US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35288" y="2278857"/>
            <a:ext cx="13853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kern="100" dirty="0">
                <a:solidFill>
                  <a:srgbClr val="FF0000"/>
                </a:solidFill>
                <a:latin typeface="Times New Roman"/>
                <a:ea typeface="宋体"/>
              </a:rPr>
              <a:t>{</a:t>
            </a:r>
            <a:r>
              <a:rPr lang="en-US" sz="2400" i="1" kern="100" dirty="0" err="1">
                <a:solidFill>
                  <a:srgbClr val="FF0000"/>
                </a:solidFill>
                <a:latin typeface="Times New Roman"/>
                <a:ea typeface="宋体"/>
              </a:rPr>
              <a:t>x</a:t>
            </a:r>
            <a:r>
              <a:rPr lang="en-US" sz="2400" kern="100" dirty="0" err="1">
                <a:solidFill>
                  <a:srgbClr val="FF0000"/>
                </a:solidFill>
                <a:latin typeface="Times New Roman"/>
                <a:ea typeface="宋体"/>
              </a:rPr>
              <a:t>|</a:t>
            </a:r>
            <a:r>
              <a:rPr lang="en-US" sz="2400" i="1" kern="100" dirty="0" err="1">
                <a:solidFill>
                  <a:srgbClr val="FF0000"/>
                </a:solidFill>
                <a:latin typeface="Times New Roman"/>
                <a:ea typeface="宋体"/>
              </a:rPr>
              <a:t>x</a:t>
            </a:r>
            <a:r>
              <a:rPr lang="en-US" sz="2400" kern="100" dirty="0">
                <a:solidFill>
                  <a:srgbClr val="FF0000"/>
                </a:solidFill>
                <a:latin typeface="Times New Roman"/>
                <a:ea typeface="宋体"/>
              </a:rPr>
              <a:t>&lt;</a:t>
            </a:r>
            <a:r>
              <a:rPr lang="en-US" sz="2400" i="1" kern="100" dirty="0">
                <a:solidFill>
                  <a:srgbClr val="FF0000"/>
                </a:solidFill>
                <a:latin typeface="Times New Roman"/>
                <a:ea typeface="宋体"/>
              </a:rPr>
              <a:t>x</a:t>
            </a:r>
            <a:r>
              <a:rPr lang="en-US" sz="2400" kern="100" baseline="-25000" dirty="0">
                <a:solidFill>
                  <a:srgbClr val="FF0000"/>
                </a:solidFill>
                <a:latin typeface="Times New Roman"/>
                <a:ea typeface="宋体"/>
              </a:rPr>
              <a:t>1</a:t>
            </a:r>
            <a:r>
              <a:rPr lang="zh-CN" altLang="en-US" sz="2400" kern="100" dirty="0">
                <a:solidFill>
                  <a:srgbClr val="FF0000"/>
                </a:solidFill>
                <a:latin typeface="Times New Roman"/>
                <a:ea typeface="宋体"/>
                <a:cs typeface="Times New Roman"/>
              </a:rPr>
              <a:t>或</a:t>
            </a:r>
            <a:endParaRPr lang="zh-CN" altLang="en-US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286376" y="3550245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kern="100" dirty="0">
                <a:solidFill>
                  <a:srgbClr val="FF0000"/>
                </a:solidFill>
                <a:latin typeface="Arial" charset="0"/>
                <a:ea typeface="MS Mincho"/>
                <a:cs typeface="MS Mincho"/>
              </a:rPr>
              <a:t>∅</a:t>
            </a:r>
            <a:endParaRPr lang="zh-CN" altLang="en-US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00376" y="2758157"/>
            <a:ext cx="8803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 i="1" kern="100" dirty="0">
                <a:solidFill>
                  <a:srgbClr val="FF0000"/>
                </a:solidFill>
                <a:latin typeface="Times New Roman"/>
                <a:ea typeface="宋体"/>
              </a:rPr>
              <a:t>x</a:t>
            </a:r>
            <a:r>
              <a:rPr lang="en-US" sz="2400" kern="100" dirty="0">
                <a:solidFill>
                  <a:srgbClr val="FF0000"/>
                </a:solidFill>
                <a:latin typeface="Times New Roman"/>
                <a:ea typeface="宋体"/>
              </a:rPr>
              <a:t>&gt;</a:t>
            </a:r>
            <a:r>
              <a:rPr lang="en-US" sz="2400" i="1" kern="100" dirty="0">
                <a:solidFill>
                  <a:srgbClr val="FF0000"/>
                </a:solidFill>
                <a:latin typeface="Times New Roman"/>
                <a:ea typeface="宋体"/>
              </a:rPr>
              <a:t>x</a:t>
            </a:r>
            <a:r>
              <a:rPr lang="en-US" sz="2400" kern="100" baseline="-25000" dirty="0">
                <a:solidFill>
                  <a:srgbClr val="FF0000"/>
                </a:solidFill>
                <a:latin typeface="Times New Roman"/>
                <a:ea typeface="宋体"/>
              </a:rPr>
              <a:t>2</a:t>
            </a:r>
            <a:r>
              <a:rPr lang="en-US" sz="2400" kern="100" dirty="0">
                <a:solidFill>
                  <a:srgbClr val="FF0000"/>
                </a:solidFill>
                <a:latin typeface="Times New Roman"/>
                <a:ea typeface="宋体"/>
              </a:rPr>
              <a:t>}</a:t>
            </a:r>
            <a:endParaRPr lang="zh-CN" altLang="en-US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9651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043608" y="1131590"/>
            <a:ext cx="7358062" cy="144899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 smtClean="0"/>
              <a:t>          想一想：一元二次不等式</a:t>
            </a:r>
            <a:r>
              <a:rPr lang="en-US" altLang="zh-CN" sz="2800" i="1" dirty="0" smtClean="0"/>
              <a:t>ax</a:t>
            </a:r>
            <a:r>
              <a:rPr lang="en-US" altLang="zh-CN" sz="2800" baseline="30000" dirty="0" smtClean="0"/>
              <a:t>2</a:t>
            </a:r>
            <a:r>
              <a:rPr lang="zh-CN" altLang="en-US" sz="2800" dirty="0" smtClean="0"/>
              <a:t>＋</a:t>
            </a:r>
            <a:r>
              <a:rPr lang="en-US" altLang="zh-CN" sz="2800" i="1" dirty="0" err="1" smtClean="0"/>
              <a:t>bx</a:t>
            </a:r>
            <a:r>
              <a:rPr lang="zh-CN" altLang="en-US" sz="2800" dirty="0" smtClean="0"/>
              <a:t>＋</a:t>
            </a:r>
            <a:r>
              <a:rPr lang="en-US" altLang="zh-CN" sz="2800" i="1" dirty="0" smtClean="0"/>
              <a:t>c</a:t>
            </a:r>
            <a:r>
              <a:rPr lang="en-US" altLang="zh-CN" sz="2800" dirty="0" smtClean="0"/>
              <a:t>&gt;0(</a:t>
            </a:r>
            <a:r>
              <a:rPr lang="en-US" altLang="zh-CN" sz="2800" i="1" dirty="0" smtClean="0"/>
              <a:t>a</a:t>
            </a:r>
            <a:r>
              <a:rPr lang="en-US" altLang="zh-CN" sz="2800" dirty="0" smtClean="0"/>
              <a:t>≠0)</a:t>
            </a:r>
            <a:r>
              <a:rPr lang="zh-CN" altLang="en-US" sz="2800" dirty="0" smtClean="0"/>
              <a:t>具备哪些条件时，解集为</a:t>
            </a:r>
            <a:r>
              <a:rPr lang="en-US" altLang="zh-CN" sz="2800" dirty="0" smtClean="0"/>
              <a:t>R</a:t>
            </a:r>
            <a:r>
              <a:rPr lang="zh-CN" altLang="en-US" sz="2800" dirty="0" smtClean="0"/>
              <a:t>或∅？</a:t>
            </a:r>
          </a:p>
          <a:p>
            <a:pPr lvl="1"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 smtClean="0">
                <a:latin typeface="黑体" pitchFamily="2" charset="-122"/>
                <a:ea typeface="黑体" pitchFamily="2" charset="-122"/>
              </a:rPr>
              <a:t>提示</a:t>
            </a:r>
            <a:r>
              <a:rPr lang="zh-CN" altLang="en-US" sz="2800" dirty="0" smtClean="0">
                <a:ea typeface="宋体" pitchFamily="2" charset="-122"/>
              </a:rPr>
              <a:t>：当</a:t>
            </a:r>
            <a:r>
              <a:rPr lang="en-US" altLang="zh-CN" sz="2800" i="1" dirty="0" smtClean="0">
                <a:ea typeface="宋体" pitchFamily="2" charset="-122"/>
              </a:rPr>
              <a:t>a</a:t>
            </a:r>
            <a:r>
              <a:rPr lang="en-US" altLang="zh-CN" sz="2800" dirty="0" smtClean="0">
                <a:ea typeface="宋体" pitchFamily="2" charset="-122"/>
              </a:rPr>
              <a:t>&gt;0</a:t>
            </a:r>
            <a:r>
              <a:rPr lang="zh-CN" altLang="en-US" sz="2800" dirty="0" smtClean="0">
                <a:ea typeface="宋体" pitchFamily="2" charset="-122"/>
              </a:rPr>
              <a:t>，</a:t>
            </a:r>
            <a:r>
              <a:rPr lang="en-US" altLang="zh-CN" sz="2800" i="1" dirty="0" smtClean="0">
                <a:ea typeface="宋体" pitchFamily="2" charset="-122"/>
              </a:rPr>
              <a:t>Δ</a:t>
            </a:r>
            <a:r>
              <a:rPr lang="en-US" altLang="zh-CN" sz="2800" dirty="0" smtClean="0">
                <a:ea typeface="宋体" pitchFamily="2" charset="-122"/>
              </a:rPr>
              <a:t>&lt;0</a:t>
            </a:r>
            <a:r>
              <a:rPr lang="zh-CN" altLang="en-US" sz="2800" dirty="0" smtClean="0">
                <a:ea typeface="宋体" pitchFamily="2" charset="-122"/>
              </a:rPr>
              <a:t>时，解集为</a:t>
            </a:r>
            <a:r>
              <a:rPr lang="en-US" altLang="zh-CN" sz="2800" dirty="0" smtClean="0">
                <a:ea typeface="宋体" pitchFamily="2" charset="-122"/>
              </a:rPr>
              <a:t>R.</a:t>
            </a:r>
            <a:r>
              <a:rPr lang="zh-CN" altLang="en-US" sz="2800" dirty="0" smtClean="0">
                <a:ea typeface="宋体" pitchFamily="2" charset="-122"/>
              </a:rPr>
              <a:t>当</a:t>
            </a:r>
            <a:r>
              <a:rPr lang="en-US" altLang="zh-CN" sz="2800" i="1" dirty="0" smtClean="0">
                <a:ea typeface="宋体" pitchFamily="2" charset="-122"/>
              </a:rPr>
              <a:t>a</a:t>
            </a:r>
            <a:r>
              <a:rPr lang="en-US" altLang="zh-CN" sz="2800" dirty="0" smtClean="0">
                <a:ea typeface="宋体" pitchFamily="2" charset="-122"/>
              </a:rPr>
              <a:t>&lt;0</a:t>
            </a:r>
            <a:r>
              <a:rPr lang="zh-CN" altLang="en-US" sz="2800" dirty="0" smtClean="0">
                <a:ea typeface="宋体" pitchFamily="2" charset="-122"/>
              </a:rPr>
              <a:t>，</a:t>
            </a:r>
            <a:r>
              <a:rPr lang="en-US" altLang="zh-CN" sz="2800" i="1" dirty="0" smtClean="0">
                <a:ea typeface="宋体" pitchFamily="2" charset="-122"/>
              </a:rPr>
              <a:t>Δ</a:t>
            </a:r>
            <a:r>
              <a:rPr lang="en-US" altLang="zh-CN" sz="2800" dirty="0" smtClean="0">
                <a:latin typeface="C-KT" pitchFamily="65" charset="-122"/>
                <a:ea typeface="C-KT" pitchFamily="65" charset="-122"/>
              </a:rPr>
              <a:t>≤</a:t>
            </a:r>
            <a:r>
              <a:rPr lang="en-US" altLang="zh-CN" sz="2800" dirty="0" smtClean="0">
                <a:ea typeface="宋体" pitchFamily="2" charset="-122"/>
              </a:rPr>
              <a:t>0</a:t>
            </a:r>
            <a:r>
              <a:rPr lang="zh-CN" altLang="en-US" sz="2800" dirty="0" smtClean="0">
                <a:ea typeface="宋体" pitchFamily="2" charset="-122"/>
              </a:rPr>
              <a:t>时，解集为∅</a:t>
            </a:r>
            <a:r>
              <a:rPr lang="en-US" altLang="zh-CN" sz="2800" dirty="0" smtClean="0">
                <a:ea typeface="宋体" pitchFamily="2" charset="-122"/>
              </a:rPr>
              <a:t>.</a:t>
            </a:r>
            <a:endParaRPr lang="zh-CN" altLang="en-US" sz="2800" dirty="0" smtClean="0">
              <a:ea typeface="宋体" pitchFamily="2" charset="-122"/>
            </a:endParaRPr>
          </a:p>
          <a:p>
            <a:pPr>
              <a:spcBef>
                <a:spcPct val="0"/>
              </a:spcBef>
            </a:pPr>
            <a:endParaRPr lang="zh-CN" alt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234947143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内容占位符 1"/>
          <p:cNvSpPr txBox="1">
            <a:spLocks/>
          </p:cNvSpPr>
          <p:nvPr/>
        </p:nvSpPr>
        <p:spPr bwMode="auto">
          <a:xfrm>
            <a:off x="755576" y="123478"/>
            <a:ext cx="7889875" cy="420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lvl="4" eaLnBrk="1">
              <a:lnSpc>
                <a:spcPts val="3500"/>
              </a:lnSpc>
            </a:pPr>
            <a:r>
              <a:rPr lang="zh-CN" altLang="zh-CN" sz="2800" dirty="0" smtClean="0">
                <a:solidFill>
                  <a:srgbClr val="FF00FF"/>
                </a:solidFill>
                <a:latin typeface="+mj-ea"/>
                <a:ea typeface="+mj-ea"/>
              </a:rPr>
              <a:t>题型一</a:t>
            </a:r>
            <a:r>
              <a:rPr lang="en-US" altLang="zh-CN" sz="2800" dirty="0" smtClean="0">
                <a:solidFill>
                  <a:srgbClr val="FF00FF"/>
                </a:solidFill>
                <a:latin typeface="+mj-ea"/>
                <a:ea typeface="+mj-ea"/>
              </a:rPr>
              <a:t>  </a:t>
            </a:r>
            <a:r>
              <a:rPr lang="zh-CN" altLang="zh-CN" sz="2800" dirty="0">
                <a:solidFill>
                  <a:srgbClr val="FF00FF"/>
                </a:solidFill>
                <a:latin typeface="+mj-ea"/>
                <a:ea typeface="+mj-ea"/>
              </a:rPr>
              <a:t>　</a:t>
            </a:r>
            <a:r>
              <a:rPr lang="zh-CN" altLang="en-US" sz="2800" dirty="0">
                <a:solidFill>
                  <a:srgbClr val="FF00FF"/>
                </a:solidFill>
                <a:latin typeface="+mj-ea"/>
                <a:ea typeface="+mj-ea"/>
              </a:rPr>
              <a:t>一元二次不等式的解法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436" name="内容占位符 8"/>
              <p:cNvSpPr>
                <a:spLocks noGrp="1"/>
              </p:cNvSpPr>
              <p:nvPr>
                <p:ph sz="quarter" idx="10"/>
              </p:nvPr>
            </p:nvSpPr>
            <p:spPr bwMode="auto">
              <a:xfrm>
                <a:off x="468314" y="852512"/>
                <a:ext cx="8461375" cy="3375422"/>
              </a:xfr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dirty="0" smtClean="0"/>
                  <a:t>       求不等式</a:t>
                </a:r>
                <a:r>
                  <a:rPr lang="en-US" altLang="zh-CN" dirty="0"/>
                  <a:t>4</a:t>
                </a:r>
                <a:r>
                  <a:rPr lang="en-US" altLang="zh-CN" i="1" dirty="0"/>
                  <a:t>x</a:t>
                </a:r>
                <a:r>
                  <a:rPr lang="en-US" altLang="zh-CN" baseline="30000" dirty="0"/>
                  <a:t>2</a:t>
                </a:r>
                <a:r>
                  <a:rPr lang="zh-CN" altLang="en-US" dirty="0"/>
                  <a:t>－</a:t>
                </a:r>
                <a:r>
                  <a:rPr lang="en-US" altLang="zh-CN" dirty="0"/>
                  <a:t>4</a:t>
                </a:r>
                <a:r>
                  <a:rPr lang="en-US" altLang="zh-CN" i="1" dirty="0"/>
                  <a:t>x</a:t>
                </a:r>
                <a:r>
                  <a:rPr lang="zh-CN" altLang="en-US" dirty="0"/>
                  <a:t>＋</a:t>
                </a:r>
                <a:r>
                  <a:rPr lang="en-US" altLang="zh-CN" dirty="0"/>
                  <a:t>1&gt;0</a:t>
                </a:r>
                <a:r>
                  <a:rPr lang="zh-CN" altLang="en-US" dirty="0" smtClean="0"/>
                  <a:t>的解集．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dirty="0">
                    <a:solidFill>
                      <a:srgbClr val="00B050"/>
                    </a:solidFill>
                    <a:latin typeface="+mn-ea"/>
                    <a:ea typeface="+mn-ea"/>
                  </a:rPr>
                  <a:t>【</a:t>
                </a:r>
                <a:r>
                  <a:rPr lang="zh-CN" altLang="en-US" dirty="0" smtClean="0">
                    <a:solidFill>
                      <a:srgbClr val="00B050"/>
                    </a:solidFill>
                    <a:latin typeface="+mn-ea"/>
                    <a:ea typeface="+mn-ea"/>
                  </a:rPr>
                  <a:t>思路探索</a:t>
                </a:r>
                <a:r>
                  <a:rPr lang="en-US" altLang="zh-CN" dirty="0" smtClean="0">
                    <a:solidFill>
                      <a:srgbClr val="00B050"/>
                    </a:solidFill>
                    <a:latin typeface="+mn-ea"/>
                    <a:ea typeface="+mn-ea"/>
                  </a:rPr>
                  <a:t>】</a:t>
                </a:r>
                <a:r>
                  <a:rPr lang="zh-CN" altLang="en-US" dirty="0" smtClean="0">
                    <a:solidFill>
                      <a:srgbClr val="00B050"/>
                    </a:solidFill>
                    <a:latin typeface="楷体_GB2312" pitchFamily="49" charset="-122"/>
                    <a:ea typeface="楷体_GB2312" pitchFamily="49" charset="-122"/>
                  </a:rPr>
                  <a:t>先将二次项系数化为正，再求对应方程的根．并根据情况结合二次函数图象，写出解集．</a:t>
                </a:r>
                <a:endParaRPr lang="en-US" altLang="zh-CN" dirty="0" smtClean="0">
                  <a:solidFill>
                    <a:srgbClr val="00B050"/>
                  </a:solidFill>
                  <a:latin typeface="楷体_GB2312" pitchFamily="49" charset="-122"/>
                  <a:ea typeface="楷体_GB2312" pitchFamily="49" charset="-122"/>
                </a:endParaRP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dirty="0" smtClean="0">
                    <a:solidFill>
                      <a:srgbClr val="0000FF"/>
                    </a:solidFill>
                    <a:latin typeface="黑体" pitchFamily="2" charset="-122"/>
                    <a:ea typeface="黑体" pitchFamily="2" charset="-122"/>
                  </a:rPr>
                  <a:t>解</a:t>
                </a:r>
                <a:r>
                  <a:rPr lang="en-US" altLang="zh-CN" dirty="0" smtClean="0">
                    <a:solidFill>
                      <a:srgbClr val="0000FF"/>
                    </a:solidFill>
                  </a:rPr>
                  <a:t>:4</a:t>
                </a:r>
                <a:r>
                  <a:rPr lang="en-US" altLang="zh-CN" i="1" dirty="0" smtClean="0">
                    <a:solidFill>
                      <a:srgbClr val="0000FF"/>
                    </a:solidFill>
                  </a:rPr>
                  <a:t>x</a:t>
                </a:r>
                <a:r>
                  <a:rPr lang="en-US" altLang="zh-CN" baseline="30000" dirty="0" smtClean="0">
                    <a:solidFill>
                      <a:srgbClr val="0000FF"/>
                    </a:solidFill>
                  </a:rPr>
                  <a:t>2</a:t>
                </a:r>
                <a:r>
                  <a:rPr lang="zh-CN" altLang="en-US" dirty="0" smtClean="0">
                    <a:solidFill>
                      <a:srgbClr val="0000FF"/>
                    </a:solidFill>
                  </a:rPr>
                  <a:t>－</a:t>
                </a:r>
                <a:r>
                  <a:rPr lang="en-US" altLang="zh-CN" dirty="0" smtClean="0">
                    <a:solidFill>
                      <a:srgbClr val="0000FF"/>
                    </a:solidFill>
                  </a:rPr>
                  <a:t>4</a:t>
                </a:r>
                <a:r>
                  <a:rPr lang="en-US" altLang="zh-CN" i="1" dirty="0" smtClean="0">
                    <a:solidFill>
                      <a:srgbClr val="0000FF"/>
                    </a:solidFill>
                  </a:rPr>
                  <a:t>x</a:t>
                </a:r>
                <a:r>
                  <a:rPr lang="zh-CN" altLang="en-US" dirty="0" smtClean="0">
                    <a:solidFill>
                      <a:srgbClr val="0000FF"/>
                    </a:solidFill>
                  </a:rPr>
                  <a:t>＋</a:t>
                </a:r>
                <a:r>
                  <a:rPr lang="en-US" altLang="zh-CN" dirty="0" smtClean="0">
                    <a:solidFill>
                      <a:srgbClr val="0000FF"/>
                    </a:solidFill>
                  </a:rPr>
                  <a:t>1</a:t>
                </a:r>
                <a:r>
                  <a:rPr lang="en-US" altLang="zh-CN" dirty="0">
                    <a:solidFill>
                      <a:srgbClr val="0000FF"/>
                    </a:solidFill>
                    <a:ea typeface="C-KT" pitchFamily="65" charset="-122"/>
                  </a:rPr>
                  <a:t>&gt;</a:t>
                </a:r>
                <a:r>
                  <a:rPr lang="en-US" altLang="zh-CN" dirty="0" smtClean="0">
                    <a:solidFill>
                      <a:srgbClr val="0000FF"/>
                    </a:solidFill>
                  </a:rPr>
                  <a:t>0</a:t>
                </a:r>
                <a:r>
                  <a:rPr lang="zh-CN" altLang="en-US" dirty="0" smtClean="0">
                    <a:solidFill>
                      <a:srgbClr val="0000FF"/>
                    </a:solidFill>
                  </a:rPr>
                  <a:t>，即</a:t>
                </a:r>
                <a:r>
                  <a:rPr lang="en-US" altLang="zh-CN" dirty="0" smtClean="0">
                    <a:solidFill>
                      <a:srgbClr val="0000FF"/>
                    </a:solidFill>
                  </a:rPr>
                  <a:t>(2</a:t>
                </a:r>
                <a:r>
                  <a:rPr lang="en-US" altLang="zh-CN" i="1" dirty="0" smtClean="0">
                    <a:solidFill>
                      <a:srgbClr val="0000FF"/>
                    </a:solidFill>
                  </a:rPr>
                  <a:t>x</a:t>
                </a:r>
                <a:r>
                  <a:rPr lang="zh-CN" altLang="en-US" dirty="0" smtClean="0">
                    <a:solidFill>
                      <a:srgbClr val="0000FF"/>
                    </a:solidFill>
                  </a:rPr>
                  <a:t>－</a:t>
                </a:r>
                <a:r>
                  <a:rPr lang="en-US" altLang="zh-CN" dirty="0" smtClean="0">
                    <a:solidFill>
                      <a:srgbClr val="0000FF"/>
                    </a:solidFill>
                  </a:rPr>
                  <a:t>1)</a:t>
                </a:r>
                <a:r>
                  <a:rPr lang="en-US" altLang="zh-CN" baseline="30000" dirty="0" smtClean="0">
                    <a:solidFill>
                      <a:srgbClr val="0000FF"/>
                    </a:solidFill>
                  </a:rPr>
                  <a:t>2</a:t>
                </a:r>
                <a:r>
                  <a:rPr lang="en-US" altLang="zh-CN" dirty="0">
                    <a:solidFill>
                      <a:srgbClr val="0000FF"/>
                    </a:solidFill>
                    <a:ea typeface="C-KT" pitchFamily="65" charset="-122"/>
                  </a:rPr>
                  <a:t>&gt;</a:t>
                </a:r>
                <a:r>
                  <a:rPr lang="en-US" altLang="zh-CN" dirty="0" smtClean="0">
                    <a:solidFill>
                      <a:srgbClr val="0000FF"/>
                    </a:solidFill>
                  </a:rPr>
                  <a:t>0</a:t>
                </a:r>
                <a:r>
                  <a:rPr lang="zh-CN" altLang="en-US" dirty="0" smtClean="0">
                    <a:solidFill>
                      <a:srgbClr val="0000FF"/>
                    </a:solidFill>
                  </a:rPr>
                  <a:t>，</a:t>
                </a:r>
                <a:endParaRPr lang="en-US" altLang="zh-CN" dirty="0" smtClean="0">
                  <a:solidFill>
                    <a:srgbClr val="0000FF"/>
                  </a:solidFill>
                </a:endParaRP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dirty="0" smtClean="0">
                    <a:solidFill>
                      <a:srgbClr val="0000FF"/>
                    </a:solidFill>
                  </a:rPr>
                  <a:t>所以原不等式的解集：</a:t>
                </a:r>
                <a:r>
                  <a:rPr lang="en-US" altLang="zh-CN" dirty="0" smtClean="0">
                    <a:solidFill>
                      <a:srgbClr val="0000FF"/>
                    </a:solidFill>
                  </a:rPr>
                  <a:t>{</a:t>
                </a:r>
                <a:r>
                  <a:rPr lang="en-US" altLang="zh-CN" i="1" dirty="0" err="1" smtClean="0">
                    <a:solidFill>
                      <a:srgbClr val="0000FF"/>
                    </a:solidFill>
                  </a:rPr>
                  <a:t>x</a:t>
                </a:r>
                <a:r>
                  <a:rPr lang="en-US" altLang="zh-CN" dirty="0" err="1" smtClean="0">
                    <a:solidFill>
                      <a:srgbClr val="0000FF"/>
                    </a:solidFill>
                  </a:rPr>
                  <a:t>|</a:t>
                </a:r>
                <a:r>
                  <a:rPr lang="en-US" altLang="zh-CN" i="1" dirty="0" err="1" smtClean="0">
                    <a:solidFill>
                      <a:srgbClr val="0000FF"/>
                    </a:solidFill>
                  </a:rPr>
                  <a:t>x</a:t>
                </a:r>
                <a:r>
                  <a:rPr lang="en-US" altLang="zh-CN" dirty="0" smtClean="0">
                    <a:solidFill>
                      <a:srgbClr val="0000FF"/>
                    </a:solidFill>
                  </a:rPr>
                  <a:t>≠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i="1" smtClean="0">
                            <a:solidFill>
                              <a:srgbClr val="0000FF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 smtClean="0">
                            <a:solidFill>
                              <a:srgbClr val="0000FF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 smtClean="0">
                            <a:solidFill>
                              <a:srgbClr val="0000FF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dirty="0" smtClean="0">
                    <a:solidFill>
                      <a:srgbClr val="0000FF"/>
                    </a:solidFill>
                  </a:rPr>
                  <a:t>}</a:t>
                </a:r>
                <a:endParaRPr lang="zh-CN" altLang="en-US" dirty="0" smtClean="0">
                  <a:solidFill>
                    <a:srgbClr val="0000FF"/>
                  </a:solidFill>
                </a:endParaRPr>
              </a:p>
              <a:p>
                <a:pPr>
                  <a:spcBef>
                    <a:spcPct val="0"/>
                  </a:spcBef>
                </a:pPr>
                <a:endParaRPr lang="en-US" altLang="zh-CN" dirty="0" smtClean="0">
                  <a:solidFill>
                    <a:srgbClr val="00B050"/>
                  </a:solidFill>
                  <a:latin typeface="楷体_GB2312" pitchFamily="49" charset="-122"/>
                  <a:ea typeface="楷体_GB2312" pitchFamily="49" charset="-122"/>
                </a:endParaRPr>
              </a:p>
              <a:p>
                <a:pPr>
                  <a:spcBef>
                    <a:spcPct val="0"/>
                  </a:spcBef>
                </a:pPr>
                <a:endParaRPr lang="zh-CN" altLang="en-US" dirty="0" smtClean="0"/>
              </a:p>
              <a:p>
                <a:pPr>
                  <a:spcBef>
                    <a:spcPct val="0"/>
                  </a:spcBef>
                </a:pPr>
                <a:endParaRPr lang="zh-CN" altLang="en-US" dirty="0" smtClean="0"/>
              </a:p>
            </p:txBody>
          </p:sp>
        </mc:Choice>
        <mc:Fallback xmlns="">
          <p:sp>
            <p:nvSpPr>
              <p:cNvPr id="18436" name="内容占位符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 bwMode="auto">
              <a:xfrm>
                <a:off x="468314" y="852512"/>
                <a:ext cx="8461375" cy="3375422"/>
              </a:xfrm>
              <a:blipFill rotWithShape="1">
                <a:blip r:embed="rId2"/>
                <a:stretch>
                  <a:fillRect l="-1153" r="-1081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37" name="矩形 4"/>
          <p:cNvSpPr>
            <a:spLocks noChangeArrowheads="1"/>
          </p:cNvSpPr>
          <p:nvPr/>
        </p:nvSpPr>
        <p:spPr bwMode="auto">
          <a:xfrm>
            <a:off x="-2252" y="915566"/>
            <a:ext cx="12618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】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57940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755650" y="749945"/>
            <a:ext cx="7889875" cy="370403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dirty="0" smtClean="0"/>
              <a:t>       已知关于</a:t>
            </a:r>
            <a:r>
              <a:rPr lang="en-US" altLang="zh-CN" i="1" dirty="0" smtClean="0"/>
              <a:t>x</a:t>
            </a:r>
            <a:r>
              <a:rPr lang="zh-CN" altLang="en-US" dirty="0" smtClean="0"/>
              <a:t>的不等式</a:t>
            </a:r>
            <a:r>
              <a:rPr lang="en-US" altLang="zh-CN" i="1" dirty="0" smtClean="0"/>
              <a:t>x</a:t>
            </a:r>
            <a:r>
              <a:rPr lang="en-US" altLang="zh-CN" baseline="30000" dirty="0" smtClean="0"/>
              <a:t>2</a:t>
            </a:r>
            <a:r>
              <a:rPr lang="zh-CN" altLang="en-US" dirty="0" smtClean="0"/>
              <a:t>＋</a:t>
            </a:r>
            <a:r>
              <a:rPr lang="en-US" altLang="zh-CN" i="1" dirty="0" smtClean="0"/>
              <a:t>ax</a:t>
            </a:r>
            <a:r>
              <a:rPr lang="zh-CN" altLang="en-US" dirty="0" smtClean="0"/>
              <a:t>＋</a:t>
            </a:r>
            <a:r>
              <a:rPr lang="en-US" altLang="zh-CN" i="1" dirty="0" smtClean="0"/>
              <a:t>b</a:t>
            </a:r>
            <a:r>
              <a:rPr lang="en-US" altLang="zh-CN" dirty="0" smtClean="0"/>
              <a:t>&lt;0</a:t>
            </a:r>
            <a:r>
              <a:rPr lang="zh-CN" altLang="en-US" dirty="0" smtClean="0"/>
              <a:t>的解集为</a:t>
            </a:r>
            <a:r>
              <a:rPr lang="en-US" altLang="zh-CN" dirty="0" smtClean="0"/>
              <a:t>(1,2)</a:t>
            </a:r>
            <a:r>
              <a:rPr lang="zh-CN" altLang="en-US" dirty="0" smtClean="0"/>
              <a:t>，试求关于</a:t>
            </a:r>
            <a:r>
              <a:rPr lang="en-US" altLang="zh-CN" i="1" dirty="0" smtClean="0"/>
              <a:t>x</a:t>
            </a:r>
            <a:r>
              <a:rPr lang="zh-CN" altLang="en-US" dirty="0" smtClean="0"/>
              <a:t>的不等式</a:t>
            </a:r>
            <a:r>
              <a:rPr lang="en-US" altLang="zh-CN" i="1" dirty="0" smtClean="0"/>
              <a:t>bx</a:t>
            </a:r>
            <a:r>
              <a:rPr lang="en-US" altLang="zh-CN" baseline="30000" dirty="0" smtClean="0"/>
              <a:t>2</a:t>
            </a:r>
            <a:r>
              <a:rPr lang="zh-CN" altLang="en-US" dirty="0" smtClean="0"/>
              <a:t>＋</a:t>
            </a:r>
            <a:r>
              <a:rPr lang="en-US" altLang="zh-CN" i="1" dirty="0" smtClean="0"/>
              <a:t>ax</a:t>
            </a:r>
            <a:r>
              <a:rPr lang="zh-CN" altLang="en-US" dirty="0" smtClean="0"/>
              <a:t>＋</a:t>
            </a:r>
            <a:r>
              <a:rPr lang="en-US" altLang="zh-CN" dirty="0" smtClean="0"/>
              <a:t>1&gt;0</a:t>
            </a:r>
            <a:r>
              <a:rPr lang="zh-CN" altLang="en-US" dirty="0" smtClean="0"/>
              <a:t>的解集．</a:t>
            </a:r>
          </a:p>
        </p:txBody>
      </p:sp>
      <p:sp>
        <p:nvSpPr>
          <p:cNvPr id="9220" name="内容占位符 1"/>
          <p:cNvSpPr txBox="1">
            <a:spLocks/>
          </p:cNvSpPr>
          <p:nvPr/>
        </p:nvSpPr>
        <p:spPr bwMode="auto">
          <a:xfrm>
            <a:off x="726718" y="123478"/>
            <a:ext cx="78898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lvl="4" eaLnBrk="1">
              <a:lnSpc>
                <a:spcPts val="3500"/>
              </a:lnSpc>
            </a:pPr>
            <a:r>
              <a:rPr lang="zh-CN" altLang="zh-CN" sz="2800" dirty="0" smtClean="0">
                <a:solidFill>
                  <a:srgbClr val="FF00FF"/>
                </a:solidFill>
                <a:latin typeface="+mj-ea"/>
                <a:ea typeface="+mj-ea"/>
              </a:rPr>
              <a:t>题型</a:t>
            </a:r>
            <a:r>
              <a:rPr lang="zh-CN" altLang="en-US" sz="2800" dirty="0" smtClean="0">
                <a:solidFill>
                  <a:srgbClr val="FF00FF"/>
                </a:solidFill>
                <a:latin typeface="+mj-ea"/>
                <a:ea typeface="+mj-ea"/>
              </a:rPr>
              <a:t>二 </a:t>
            </a:r>
            <a:r>
              <a:rPr lang="zh-CN" altLang="zh-CN" sz="2800" dirty="0">
                <a:solidFill>
                  <a:srgbClr val="FF00FF"/>
                </a:solidFill>
                <a:latin typeface="+mj-ea"/>
                <a:ea typeface="+mj-ea"/>
              </a:rPr>
              <a:t>　</a:t>
            </a:r>
            <a:r>
              <a:rPr lang="zh-CN" altLang="en-US" sz="2800" dirty="0">
                <a:solidFill>
                  <a:srgbClr val="FF00FF"/>
                </a:solidFill>
                <a:latin typeface="+mj-ea"/>
                <a:ea typeface="+mj-ea"/>
              </a:rPr>
              <a:t>三个</a:t>
            </a:r>
            <a:r>
              <a:rPr lang="en-US" sz="2800" dirty="0">
                <a:solidFill>
                  <a:srgbClr val="FF00FF"/>
                </a:solidFill>
                <a:latin typeface="+mj-ea"/>
                <a:ea typeface="+mj-ea"/>
              </a:rPr>
              <a:t>“</a:t>
            </a:r>
            <a:r>
              <a:rPr lang="zh-CN" altLang="en-US" sz="2800" dirty="0">
                <a:solidFill>
                  <a:srgbClr val="FF00FF"/>
                </a:solidFill>
                <a:latin typeface="+mj-ea"/>
                <a:ea typeface="+mj-ea"/>
              </a:rPr>
              <a:t>二次</a:t>
            </a:r>
            <a:r>
              <a:rPr lang="en-US" sz="2800" dirty="0">
                <a:solidFill>
                  <a:srgbClr val="FF00FF"/>
                </a:solidFill>
                <a:latin typeface="+mj-ea"/>
                <a:ea typeface="+mj-ea"/>
              </a:rPr>
              <a:t>”</a:t>
            </a:r>
            <a:r>
              <a:rPr lang="zh-CN" altLang="en-US" sz="2800" dirty="0">
                <a:solidFill>
                  <a:srgbClr val="FF00FF"/>
                </a:solidFill>
                <a:latin typeface="+mj-ea"/>
                <a:ea typeface="+mj-ea"/>
              </a:rPr>
              <a:t>间对应关系的应用</a:t>
            </a:r>
          </a:p>
          <a:p>
            <a:pPr marL="0" lvl="4" eaLnBrk="1">
              <a:lnSpc>
                <a:spcPts val="3500"/>
              </a:lnSpc>
            </a:pPr>
            <a:endParaRPr lang="zh-CN" altLang="en-US" sz="2800" dirty="0">
              <a:solidFill>
                <a:srgbClr val="FF00FF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9221" name="矩形 4"/>
          <p:cNvSpPr>
            <a:spLocks noChangeArrowheads="1"/>
          </p:cNvSpPr>
          <p:nvPr/>
        </p:nvSpPr>
        <p:spPr bwMode="auto">
          <a:xfrm>
            <a:off x="189675" y="771550"/>
            <a:ext cx="12618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【</a:t>
            </a:r>
            <a:r>
              <a:rPr lang="zh-CN" altLang="en-US" sz="2400" dirty="0" smtClean="0">
                <a:solidFill>
                  <a:srgbClr val="000000"/>
                </a:solidFill>
                <a:latin typeface="+mn-ea"/>
              </a:rPr>
              <a:t>例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</a:rPr>
              <a:t>2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】</a:t>
            </a:r>
            <a:endParaRPr lang="zh-CN" altLang="en-US" dirty="0">
              <a:latin typeface="+mn-ea"/>
              <a:cs typeface="Times New Roman" pitchFamily="18" charset="0"/>
            </a:endParaRPr>
          </a:p>
        </p:txBody>
      </p:sp>
      <p:graphicFrame>
        <p:nvGraphicFramePr>
          <p:cNvPr id="9218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6350181"/>
              </p:ext>
            </p:extLst>
          </p:nvPr>
        </p:nvGraphicFramePr>
        <p:xfrm>
          <a:off x="214314" y="1779662"/>
          <a:ext cx="8148638" cy="32920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1" name="文档" r:id="rId3" imgW="8278512" imgH="4464797" progId="Word.Document.12">
                  <p:embed/>
                </p:oleObj>
              </mc:Choice>
              <mc:Fallback>
                <p:oleObj name="文档" r:id="rId3" imgW="8278512" imgH="4464797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4" y="1779662"/>
                        <a:ext cx="8148638" cy="32920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3428674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1922</TotalTime>
  <Words>540</Words>
  <Application>Microsoft Office PowerPoint</Application>
  <PresentationFormat>全屏显示(16:9)</PresentationFormat>
  <Paragraphs>54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650TGp_Proper_pride_light</vt:lpstr>
      <vt:lpstr>文档</vt:lpstr>
      <vt:lpstr>PowerPoint 演示文稿</vt:lpstr>
      <vt:lpstr>PowerPoint 演示文稿</vt:lpstr>
      <vt:lpstr>研讨互动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课堂小结</vt:lpstr>
      <vt:lpstr>作业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User</cp:lastModifiedBy>
  <cp:revision>171</cp:revision>
  <dcterms:created xsi:type="dcterms:W3CDTF">2011-09-29T10:22:55Z</dcterms:created>
  <dcterms:modified xsi:type="dcterms:W3CDTF">2015-05-17T06:49:02Z</dcterms:modified>
</cp:coreProperties>
</file>