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1" r:id="rId2"/>
    <p:sldId id="340" r:id="rId3"/>
    <p:sldId id="399" r:id="rId4"/>
    <p:sldId id="400" r:id="rId5"/>
    <p:sldId id="402" r:id="rId6"/>
    <p:sldId id="403" r:id="rId7"/>
    <p:sldId id="404" r:id="rId8"/>
    <p:sldId id="405" r:id="rId9"/>
    <p:sldId id="406" r:id="rId10"/>
    <p:sldId id="407" r:id="rId11"/>
    <p:sldId id="408" r:id="rId12"/>
    <p:sldId id="409" r:id="rId13"/>
    <p:sldId id="411" r:id="rId14"/>
    <p:sldId id="412" r:id="rId15"/>
    <p:sldId id="414" r:id="rId16"/>
    <p:sldId id="327" r:id="rId1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812316" y="199681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9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内容占位符 1"/>
          <p:cNvSpPr txBox="1">
            <a:spLocks/>
          </p:cNvSpPr>
          <p:nvPr/>
        </p:nvSpPr>
        <p:spPr bwMode="auto">
          <a:xfrm>
            <a:off x="-36512" y="1563638"/>
            <a:ext cx="91440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§3.3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二元一次不等式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与简单的线性规划问题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0" y="2656706"/>
            <a:ext cx="91440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</a:rPr>
              <a:t>3.3.1    </a:t>
            </a:r>
            <a:r>
              <a:rPr lang="zh-CN" altLang="en-US" sz="2800" dirty="0">
                <a:latin typeface="+mj-ea"/>
                <a:ea typeface="+mj-ea"/>
              </a:rPr>
              <a:t>二元一次不等式</a:t>
            </a:r>
            <a:r>
              <a:rPr lang="en-US" altLang="zh-CN" sz="2800" dirty="0">
                <a:latin typeface="+mj-ea"/>
                <a:ea typeface="+mj-ea"/>
              </a:rPr>
              <a:t>(</a:t>
            </a:r>
            <a:r>
              <a:rPr lang="zh-CN" altLang="en-US" sz="2800" dirty="0">
                <a:latin typeface="+mj-ea"/>
                <a:ea typeface="+mj-ea"/>
              </a:rPr>
              <a:t>组</a:t>
            </a:r>
            <a:r>
              <a:rPr lang="en-US" altLang="zh-CN" sz="2800" dirty="0">
                <a:latin typeface="+mj-ea"/>
                <a:ea typeface="+mj-ea"/>
              </a:rPr>
              <a:t>)</a:t>
            </a:r>
            <a:r>
              <a:rPr lang="zh-CN" altLang="en-US" sz="2800" dirty="0">
                <a:latin typeface="+mj-ea"/>
                <a:ea typeface="+mj-ea"/>
              </a:rPr>
              <a:t>与平面区域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19150" y="810295"/>
            <a:ext cx="917892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生产中需要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C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三种规格的成品</a:t>
            </a:r>
            <a:r>
              <a:rPr lang="zh-CN" sz="2800" dirty="0" smtClean="0">
                <a:latin typeface="Times New Roman" panose="02020603050405020304" pitchFamily="18" charset="0"/>
                <a:ea typeface="宋体" pitchFamily="2" charset="-122"/>
              </a:rPr>
              <a:t>分</a:t>
            </a:r>
            <a:endParaRPr lang="en-US" altLang="zh-CN" sz="2800" dirty="0" smtClean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2800" dirty="0" smtClean="0">
                <a:latin typeface="Times New Roman" panose="02020603050405020304" pitchFamily="18" charset="0"/>
                <a:ea typeface="宋体" pitchFamily="2" charset="-122"/>
              </a:rPr>
              <a:t>别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15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18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itchFamily="2" charset="-122"/>
              </a:rPr>
              <a:t>27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块，那么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应满足什么不等关系</a:t>
            </a:r>
            <a:r>
              <a:rPr lang="zh-CN" sz="2800" dirty="0" smtClean="0">
                <a:latin typeface="Times New Roman" panose="02020603050405020304" pitchFamily="18" charset="0"/>
                <a:ea typeface="宋体" pitchFamily="2" charset="-122"/>
              </a:rPr>
              <a:t>？</a:t>
            </a:r>
            <a:endParaRPr lang="en-US" altLang="zh-CN" sz="2800" dirty="0" smtClean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2800" dirty="0" smtClean="0">
                <a:latin typeface="Times New Roman" panose="02020603050405020304" pitchFamily="18" charset="0"/>
                <a:ea typeface="宋体" pitchFamily="2" charset="-122"/>
              </a:rPr>
              <a:t>用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不等式如何表示？ 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211919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409136"/>
              </p:ext>
            </p:extLst>
          </p:nvPr>
        </p:nvGraphicFramePr>
        <p:xfrm>
          <a:off x="2268539" y="2499742"/>
          <a:ext cx="3132137" cy="2122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r:id="rId3" imgW="787717" imgH="711517" progId="Equation.DSMT4">
                  <p:embed/>
                </p:oleObj>
              </mc:Choice>
              <mc:Fallback>
                <p:oleObj r:id="rId3" imgW="787717" imgH="7115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9" y="2499742"/>
                        <a:ext cx="3132137" cy="21228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032000" y="2508648"/>
            <a:ext cx="5080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z.xx.k</a:t>
            </a:r>
            <a:endParaRPr lang="zh-CN" altLang="zh-CN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99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699542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考虑到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的实际意义，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itchFamily="2" charset="-122"/>
              </a:rPr>
              <a:t>还应满足什么不等关系？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347361"/>
              </p:ext>
            </p:extLst>
          </p:nvPr>
        </p:nvGraphicFramePr>
        <p:xfrm>
          <a:off x="2411760" y="1275606"/>
          <a:ext cx="2808287" cy="58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6" r:id="rId3" imgW="711208" imgH="203429" progId="Equation.DSMT4">
                  <p:embed/>
                </p:oleObj>
              </mc:Choice>
              <mc:Fallback>
                <p:oleObj r:id="rId3" imgW="711208" imgH="203429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275606"/>
                        <a:ext cx="2808287" cy="589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194774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3318" name="Group 6"/>
          <p:cNvGrpSpPr>
            <a:grpSpLocks/>
          </p:cNvGrpSpPr>
          <p:nvPr/>
        </p:nvGrpSpPr>
        <p:grpSpPr bwMode="auto">
          <a:xfrm>
            <a:off x="51090" y="1779662"/>
            <a:ext cx="9144000" cy="3108722"/>
            <a:chOff x="8" y="194"/>
            <a:chExt cx="5760" cy="2611"/>
          </a:xfrm>
        </p:grpSpPr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8" y="194"/>
              <a:ext cx="5760" cy="2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4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按实际要求</a:t>
              </a:r>
              <a:r>
                <a:rPr lang="zh-CN" sz="2800" dirty="0" smtClean="0">
                  <a:latin typeface="Times New Roman" panose="02020603050405020304" pitchFamily="18" charset="0"/>
                  <a:ea typeface="宋体" pitchFamily="2" charset="-122"/>
                </a:rPr>
                <a:t>，</a:t>
              </a:r>
              <a:r>
                <a:rPr lang="zh-CN" altLang="zh-CN" sz="2800" i="1" dirty="0" smtClean="0"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、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应满足不等式组，</a:t>
              </a: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en-US" altLang="zh-CN" sz="2800" dirty="0" smtClean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en-US" alt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en-US" altLang="zh-CN" sz="2800" dirty="0" smtClean="0">
                <a:latin typeface="Times New Roman" panose="02020603050405020304" pitchFamily="18" charset="0"/>
                <a:ea typeface="宋体" pitchFamily="2" charset="-122"/>
              </a:endParaRPr>
            </a:p>
            <a:p>
              <a:r>
                <a:rPr lang="zh-CN" sz="2800" dirty="0" smtClean="0">
                  <a:latin typeface="Times New Roman" panose="02020603050405020304" pitchFamily="18" charset="0"/>
                  <a:ea typeface="宋体" pitchFamily="2" charset="-122"/>
                </a:rPr>
                <a:t>如何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画出该不等式组表示的平面区域？</a:t>
              </a:r>
            </a:p>
          </p:txBody>
        </p:sp>
        <p:graphicFrame>
          <p:nvGraphicFramePr>
            <p:cNvPr id="13320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62681872"/>
                </p:ext>
              </p:extLst>
            </p:nvPr>
          </p:nvGraphicFramePr>
          <p:xfrm>
            <a:off x="1767" y="645"/>
            <a:ext cx="1430" cy="16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697" r:id="rId5" imgW="800070" imgH="914320" progId="Equation.DSMT4">
                    <p:embed/>
                  </p:oleObj>
                </mc:Choice>
                <mc:Fallback>
                  <p:oleObj r:id="rId5" imgW="800070" imgH="9143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7" y="645"/>
                          <a:ext cx="1430" cy="16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85621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 descr="窄竖线"/>
          <p:cNvSpPr>
            <a:spLocks noChangeArrowheads="1"/>
          </p:cNvSpPr>
          <p:nvPr/>
        </p:nvSpPr>
        <p:spPr bwMode="auto">
          <a:xfrm rot="2212126">
            <a:off x="3130551" y="1706166"/>
            <a:ext cx="3097213" cy="18240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Rectangle 3" descr="窄竖线"/>
          <p:cNvSpPr>
            <a:spLocks noChangeArrowheads="1"/>
          </p:cNvSpPr>
          <p:nvPr/>
        </p:nvSpPr>
        <p:spPr bwMode="auto">
          <a:xfrm rot="1685600">
            <a:off x="3203576" y="1545431"/>
            <a:ext cx="3097213" cy="18240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674355"/>
              </p:ext>
            </p:extLst>
          </p:nvPr>
        </p:nvGraphicFramePr>
        <p:xfrm>
          <a:off x="6465259" y="573882"/>
          <a:ext cx="2592388" cy="1944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7" r:id="rId4" imgW="800070" imgH="914320" progId="Equation.DSMT4">
                  <p:embed/>
                </p:oleObj>
              </mc:Choice>
              <mc:Fallback>
                <p:oleObj r:id="rId4" imgW="800070" imgH="914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5259" y="573882"/>
                        <a:ext cx="2592388" cy="19442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2" name="Group 6"/>
          <p:cNvGrpSpPr>
            <a:grpSpLocks/>
          </p:cNvGrpSpPr>
          <p:nvPr/>
        </p:nvGrpSpPr>
        <p:grpSpPr bwMode="auto">
          <a:xfrm>
            <a:off x="539751" y="1253729"/>
            <a:ext cx="3630613" cy="3064669"/>
            <a:chOff x="0" y="0"/>
            <a:chExt cx="2287" cy="2574"/>
          </a:xfrm>
        </p:grpSpPr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15</a:t>
              </a:r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1450" y="537"/>
              <a:ext cx="837" cy="203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45" name="Rectangle 9" descr="窄竖线"/>
          <p:cNvSpPr>
            <a:spLocks noChangeArrowheads="1"/>
          </p:cNvSpPr>
          <p:nvPr/>
        </p:nvSpPr>
        <p:spPr bwMode="auto">
          <a:xfrm rot="4080244">
            <a:off x="3450233" y="1502768"/>
            <a:ext cx="2322910" cy="243205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3071813" y="1491854"/>
            <a:ext cx="3905250" cy="2677715"/>
            <a:chOff x="0" y="0"/>
            <a:chExt cx="2460" cy="2249"/>
          </a:xfrm>
        </p:grpSpPr>
        <p:sp>
          <p:nvSpPr>
            <p:cNvPr id="14347" name="AutoShape 11"/>
            <p:cNvSpPr>
              <a:spLocks noChangeArrowheads="1"/>
            </p:cNvSpPr>
            <p:nvPr/>
          </p:nvSpPr>
          <p:spPr bwMode="auto">
            <a:xfrm>
              <a:off x="1689" y="861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AutoShape 12"/>
            <p:cNvSpPr>
              <a:spLocks noChangeArrowheads="1"/>
            </p:cNvSpPr>
            <p:nvPr/>
          </p:nvSpPr>
          <p:spPr bwMode="auto">
            <a:xfrm rot="10800000">
              <a:off x="927" y="843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AutoShape 13"/>
            <p:cNvSpPr>
              <a:spLocks noChangeArrowheads="1"/>
            </p:cNvSpPr>
            <p:nvPr/>
          </p:nvSpPr>
          <p:spPr bwMode="auto">
            <a:xfrm rot="9077794">
              <a:off x="709" y="1115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14"/>
            <p:cNvSpPr>
              <a:spLocks noChangeArrowheads="1"/>
            </p:cNvSpPr>
            <p:nvPr/>
          </p:nvSpPr>
          <p:spPr bwMode="auto">
            <a:xfrm rot="5400000">
              <a:off x="218" y="-181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1" name="AutoShape 15"/>
            <p:cNvSpPr>
              <a:spLocks noChangeArrowheads="1"/>
            </p:cNvSpPr>
            <p:nvPr/>
          </p:nvSpPr>
          <p:spPr bwMode="auto">
            <a:xfrm rot="4034905">
              <a:off x="374" y="246"/>
              <a:ext cx="507" cy="1073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AutoShape 16"/>
            <p:cNvSpPr>
              <a:spLocks noChangeArrowheads="1"/>
            </p:cNvSpPr>
            <p:nvPr/>
          </p:nvSpPr>
          <p:spPr bwMode="auto">
            <a:xfrm rot="1550774">
              <a:off x="329" y="717"/>
              <a:ext cx="771" cy="726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3" name="AutoShape 17"/>
            <p:cNvSpPr>
              <a:spLocks noChangeArrowheads="1"/>
            </p:cNvSpPr>
            <p:nvPr/>
          </p:nvSpPr>
          <p:spPr bwMode="auto">
            <a:xfrm rot="15190933">
              <a:off x="419" y="-232"/>
              <a:ext cx="377" cy="121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4" name="Oval 18"/>
            <p:cNvSpPr>
              <a:spLocks noChangeArrowheads="1"/>
            </p:cNvSpPr>
            <p:nvPr/>
          </p:nvSpPr>
          <p:spPr bwMode="auto">
            <a:xfrm>
              <a:off x="582" y="363"/>
              <a:ext cx="907" cy="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5" name="AutoShape 19"/>
            <p:cNvSpPr>
              <a:spLocks noChangeArrowheads="1"/>
            </p:cNvSpPr>
            <p:nvPr/>
          </p:nvSpPr>
          <p:spPr bwMode="auto">
            <a:xfrm rot="8871630">
              <a:off x="754" y="136"/>
              <a:ext cx="771" cy="1134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56" name="Group 20"/>
          <p:cNvGrpSpPr>
            <a:grpSpLocks/>
          </p:cNvGrpSpPr>
          <p:nvPr/>
        </p:nvGrpSpPr>
        <p:grpSpPr bwMode="auto">
          <a:xfrm>
            <a:off x="827088" y="2689622"/>
            <a:ext cx="5268912" cy="1323975"/>
            <a:chOff x="0" y="0"/>
            <a:chExt cx="3319" cy="1112"/>
          </a:xfrm>
        </p:grpSpPr>
        <p:sp>
          <p:nvSpPr>
            <p:cNvPr id="14357" name="Text Box 21"/>
            <p:cNvSpPr txBox="1">
              <a:spLocks noChangeArrowheads="1"/>
            </p:cNvSpPr>
            <p:nvPr/>
          </p:nvSpPr>
          <p:spPr bwMode="auto">
            <a:xfrm>
              <a:off x="0" y="11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27</a:t>
              </a:r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1144" y="0"/>
              <a:ext cx="2175" cy="1112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59" name="Group 23"/>
          <p:cNvGrpSpPr>
            <a:grpSpLocks/>
          </p:cNvGrpSpPr>
          <p:nvPr/>
        </p:nvGrpSpPr>
        <p:grpSpPr bwMode="auto">
          <a:xfrm>
            <a:off x="2627314" y="2571750"/>
            <a:ext cx="3952875" cy="2253854"/>
            <a:chOff x="0" y="0"/>
            <a:chExt cx="2490" cy="1893"/>
          </a:xfrm>
        </p:grpSpPr>
        <p:sp>
          <p:nvSpPr>
            <p:cNvPr id="14360" name="Text Box 24"/>
            <p:cNvSpPr txBox="1">
              <a:spLocks noChangeArrowheads="1"/>
            </p:cNvSpPr>
            <p:nvPr/>
          </p:nvSpPr>
          <p:spPr bwMode="auto">
            <a:xfrm>
              <a:off x="984" y="1337"/>
              <a:ext cx="1506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18</a:t>
              </a:r>
            </a:p>
          </p:txBody>
        </p:sp>
        <p:sp>
          <p:nvSpPr>
            <p:cNvPr id="14361" name="Line 25"/>
            <p:cNvSpPr>
              <a:spLocks noChangeShapeType="1"/>
            </p:cNvSpPr>
            <p:nvPr/>
          </p:nvSpPr>
          <p:spPr bwMode="auto">
            <a:xfrm>
              <a:off x="0" y="0"/>
              <a:ext cx="1673" cy="129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62" name="Group 26"/>
          <p:cNvGrpSpPr>
            <a:grpSpLocks/>
          </p:cNvGrpSpPr>
          <p:nvPr/>
        </p:nvGrpSpPr>
        <p:grpSpPr bwMode="auto">
          <a:xfrm>
            <a:off x="2555876" y="734616"/>
            <a:ext cx="5573713" cy="3759994"/>
            <a:chOff x="0" y="0"/>
            <a:chExt cx="3511" cy="3158"/>
          </a:xfrm>
        </p:grpSpPr>
        <p:sp>
          <p:nvSpPr>
            <p:cNvPr id="14363" name="Text Box 27"/>
            <p:cNvSpPr txBox="1">
              <a:spLocks noChangeArrowheads="1"/>
            </p:cNvSpPr>
            <p:nvPr/>
          </p:nvSpPr>
          <p:spPr bwMode="auto">
            <a:xfrm>
              <a:off x="13" y="2602"/>
              <a:ext cx="502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4364" name="Line 28"/>
            <p:cNvSpPr>
              <a:spLocks noChangeShapeType="1"/>
            </p:cNvSpPr>
            <p:nvPr/>
          </p:nvSpPr>
          <p:spPr bwMode="auto">
            <a:xfrm>
              <a:off x="0" y="2641"/>
              <a:ext cx="3266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>
              <a:off x="348" y="125"/>
              <a:ext cx="0" cy="2778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Text Box 30"/>
            <p:cNvSpPr txBox="1">
              <a:spLocks noChangeArrowheads="1"/>
            </p:cNvSpPr>
            <p:nvPr/>
          </p:nvSpPr>
          <p:spPr bwMode="auto">
            <a:xfrm>
              <a:off x="3103" y="2604"/>
              <a:ext cx="408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4367" name="Text Box 31"/>
            <p:cNvSpPr txBox="1">
              <a:spLocks noChangeArrowheads="1"/>
            </p:cNvSpPr>
            <p:nvPr/>
          </p:nvSpPr>
          <p:spPr bwMode="auto">
            <a:xfrm>
              <a:off x="405" y="0"/>
              <a:ext cx="502" cy="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315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500" autoRev="1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500" autoRev="1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500" autoRev="1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autoRev="1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autoRev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500" autoRev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autoRev="1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autoRev="1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500" autoRev="1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autoRev="1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8" grpId="1" animBg="1"/>
      <p:bldP spid="14338" grpId="2" animBg="1"/>
      <p:bldP spid="14339" grpId="0" animBg="1"/>
      <p:bldP spid="14339" grpId="1" animBg="1"/>
      <p:bldP spid="14339" grpId="2" animBg="1"/>
      <p:bldP spid="14345" grpId="0" animBg="1"/>
      <p:bldP spid="14345" grpId="1" animBg="1"/>
      <p:bldP spid="14345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1059582"/>
            <a:ext cx="8964488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sz="2800" dirty="0" smtClean="0">
                <a:latin typeface="宋体" pitchFamily="2" charset="-122"/>
                <a:ea typeface="宋体" pitchFamily="2" charset="-122"/>
              </a:rPr>
              <a:t>例</a:t>
            </a:r>
            <a:r>
              <a:rPr lang="zh-CN" altLang="zh-CN" sz="2800" dirty="0" smtClean="0">
                <a:latin typeface="宋体" pitchFamily="2" charset="-122"/>
                <a:ea typeface="宋体" pitchFamily="2" charset="-122"/>
              </a:rPr>
              <a:t>   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一个化肥厂生产甲、乙两种混合肥料，生产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车皮甲种肥料的主要原料是磷酸盐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4t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、硝酸盐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18t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；生产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车皮乙种肥料需要的主要原料是磷酸盐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1t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、硝酸盐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15t.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现库存磷酸盐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10t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、硝酸盐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66t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，在此基础上生产两种混合肥料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.</a:t>
            </a:r>
            <a:r>
              <a:rPr lang="zh-CN" sz="2800" dirty="0">
                <a:latin typeface="宋体" pitchFamily="2" charset="-122"/>
                <a:ea typeface="宋体" pitchFamily="2" charset="-122"/>
              </a:rPr>
              <a:t>列出满足生产条件的数学关系式，并画出相应的平面区域</a:t>
            </a:r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. 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220580" y="33623"/>
            <a:ext cx="1619671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宋体" pitchFamily="2" charset="-122"/>
              </a:rPr>
              <a:t>理论迁移</a:t>
            </a:r>
          </a:p>
        </p:txBody>
      </p:sp>
    </p:spTree>
    <p:extLst>
      <p:ext uri="{BB962C8B-B14F-4D97-AF65-F5344CB8AC3E}">
        <p14:creationId xmlns:p14="http://schemas.microsoft.com/office/powerpoint/2010/main" val="55688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500564" y="897731"/>
            <a:ext cx="3367087" cy="2619375"/>
            <a:chOff x="0" y="0"/>
            <a:chExt cx="2121" cy="2200"/>
          </a:xfrm>
        </p:grpSpPr>
        <p:sp>
          <p:nvSpPr>
            <p:cNvPr id="17411" name="Line 3"/>
            <p:cNvSpPr>
              <a:spLocks noChangeShapeType="1"/>
            </p:cNvSpPr>
            <p:nvPr/>
          </p:nvSpPr>
          <p:spPr bwMode="auto">
            <a:xfrm flipV="1">
              <a:off x="0" y="1723"/>
              <a:ext cx="1956" cy="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2" name="Line 4"/>
            <p:cNvSpPr>
              <a:spLocks noChangeShapeType="1"/>
            </p:cNvSpPr>
            <p:nvPr/>
          </p:nvSpPr>
          <p:spPr bwMode="auto">
            <a:xfrm>
              <a:off x="541" y="122"/>
              <a:ext cx="0" cy="2078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Text Box 5"/>
            <p:cNvSpPr txBox="1">
              <a:spLocks noChangeArrowheads="1"/>
            </p:cNvSpPr>
            <p:nvPr/>
          </p:nvSpPr>
          <p:spPr bwMode="auto">
            <a:xfrm>
              <a:off x="1769" y="1361"/>
              <a:ext cx="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itchFamily="18" charset="0"/>
                  <a:ea typeface="宋体" pitchFamily="2" charset="-122"/>
                </a:rPr>
                <a:t>x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589" y="0"/>
              <a:ext cx="424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Times New Roman" pitchFamily="18" charset="0"/>
                  <a:ea typeface="宋体" pitchFamily="2" charset="-122"/>
                </a:rPr>
                <a:t>y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7415" name="Text Box 7"/>
            <p:cNvSpPr txBox="1">
              <a:spLocks noChangeArrowheads="1"/>
            </p:cNvSpPr>
            <p:nvPr/>
          </p:nvSpPr>
          <p:spPr bwMode="auto">
            <a:xfrm>
              <a:off x="272" y="1679"/>
              <a:ext cx="27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>
                  <a:latin typeface="宋体" pitchFamily="2" charset="-122"/>
                  <a:ea typeface="宋体" pitchFamily="2" charset="-122"/>
                </a:rPr>
                <a:t>O</a:t>
              </a:r>
            </a:p>
          </p:txBody>
        </p:sp>
      </p:grpSp>
      <p:graphicFrame>
        <p:nvGraphicFramePr>
          <p:cNvPr id="1741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560391"/>
              </p:ext>
            </p:extLst>
          </p:nvPr>
        </p:nvGraphicFramePr>
        <p:xfrm>
          <a:off x="1043608" y="1115934"/>
          <a:ext cx="2438100" cy="167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r:id="rId3" imgW="1003617" imgH="914717" progId="Equation.DSMT4">
                  <p:embed/>
                </p:oleObj>
              </mc:Choice>
              <mc:Fallback>
                <p:oleObj r:id="rId3" imgW="1003617" imgH="9147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115934"/>
                        <a:ext cx="2438100" cy="16718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17" name="Group 9"/>
          <p:cNvGrpSpPr>
            <a:grpSpLocks/>
          </p:cNvGrpSpPr>
          <p:nvPr/>
        </p:nvGrpSpPr>
        <p:grpSpPr bwMode="auto">
          <a:xfrm>
            <a:off x="35496" y="627463"/>
            <a:ext cx="8876730" cy="3970734"/>
            <a:chOff x="0" y="527"/>
            <a:chExt cx="5614" cy="3335"/>
          </a:xfrm>
        </p:grpSpPr>
        <p:sp>
          <p:nvSpPr>
            <p:cNvPr id="17418" name="Text Box 10"/>
            <p:cNvSpPr txBox="1">
              <a:spLocks noChangeArrowheads="1"/>
            </p:cNvSpPr>
            <p:nvPr/>
          </p:nvSpPr>
          <p:spPr bwMode="auto">
            <a:xfrm>
              <a:off x="0" y="527"/>
              <a:ext cx="5614" cy="3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800" dirty="0">
                  <a:latin typeface="Times New Roman" panose="02020603050405020304" pitchFamily="18" charset="0"/>
                  <a:ea typeface="宋体" pitchFamily="2" charset="-122"/>
                </a:rPr>
                <a:t>   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设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分别为计划生产甲、乙两种混合肥料的车皮数，</a:t>
              </a: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则</a:t>
              </a: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zh-CN" sz="2800" dirty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en-US" altLang="zh-CN" sz="2800" dirty="0" smtClean="0">
                <a:latin typeface="Times New Roman" panose="02020603050405020304" pitchFamily="18" charset="0"/>
                <a:ea typeface="宋体" pitchFamily="2" charset="-122"/>
              </a:endParaRPr>
            </a:p>
            <a:p>
              <a:endParaRPr lang="en-US" altLang="zh-CN" sz="2800" dirty="0" smtClean="0">
                <a:latin typeface="Times New Roman" panose="02020603050405020304" pitchFamily="18" charset="0"/>
                <a:ea typeface="宋体" pitchFamily="2" charset="-122"/>
              </a:endParaRPr>
            </a:p>
            <a:p>
              <a:r>
                <a:rPr lang="zh-CN" sz="2800" dirty="0" smtClean="0">
                  <a:latin typeface="Times New Roman" panose="02020603050405020304" pitchFamily="18" charset="0"/>
                  <a:ea typeface="宋体" pitchFamily="2" charset="-122"/>
                </a:rPr>
                <a:t>相应</a:t>
              </a:r>
              <a:r>
                <a:rPr lang="zh-CN" sz="2800" dirty="0">
                  <a:latin typeface="Times New Roman" panose="02020603050405020304" pitchFamily="18" charset="0"/>
                  <a:ea typeface="宋体" pitchFamily="2" charset="-122"/>
                </a:rPr>
                <a:t>的平面区域如图</a:t>
              </a:r>
              <a:r>
                <a:rPr lang="zh-CN" altLang="zh-CN" sz="2800" dirty="0">
                  <a:latin typeface="Times New Roman" panose="02020603050405020304" pitchFamily="18" charset="0"/>
                  <a:ea typeface="宋体" pitchFamily="2" charset="-122"/>
                </a:rPr>
                <a:t>.</a:t>
              </a:r>
            </a:p>
          </p:txBody>
        </p:sp>
        <p:graphicFrame>
          <p:nvGraphicFramePr>
            <p:cNvPr id="17419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96293082"/>
                </p:ext>
              </p:extLst>
            </p:nvPr>
          </p:nvGraphicFramePr>
          <p:xfrm>
            <a:off x="1366" y="1579"/>
            <a:ext cx="242" cy="3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65" name="Equation" r:id="rId5" imgW="114120" imgH="177480" progId="Equation.DSMT4">
                    <p:embed/>
                  </p:oleObj>
                </mc:Choice>
                <mc:Fallback>
                  <p:oleObj name="Equation" r:id="rId5" imgW="114120" imgH="1774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66" y="1579"/>
                          <a:ext cx="242" cy="3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420" name="Group 12"/>
          <p:cNvGrpSpPr>
            <a:grpSpLocks/>
          </p:cNvGrpSpPr>
          <p:nvPr/>
        </p:nvGrpSpPr>
        <p:grpSpPr bwMode="auto">
          <a:xfrm>
            <a:off x="5005389" y="2151460"/>
            <a:ext cx="3959225" cy="1501378"/>
            <a:chOff x="0" y="0"/>
            <a:chExt cx="2494" cy="1261"/>
          </a:xfrm>
        </p:grpSpPr>
        <p:sp>
          <p:nvSpPr>
            <p:cNvPr id="17421" name="Text Box 13"/>
            <p:cNvSpPr txBox="1">
              <a:spLocks noChangeArrowheads="1"/>
            </p:cNvSpPr>
            <p:nvPr/>
          </p:nvSpPr>
          <p:spPr bwMode="auto">
            <a:xfrm>
              <a:off x="1224" y="807"/>
              <a:ext cx="127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6</a:t>
              </a:r>
              <a:r>
                <a:rPr lang="zh-CN" altLang="zh-CN" sz="2800" b="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＋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5</a:t>
              </a:r>
              <a:r>
                <a:rPr lang="zh-CN" altLang="zh-CN" sz="2800" b="0" i="1" dirty="0">
                  <a:latin typeface="Times New Roman" pitchFamily="18" charset="0"/>
                  <a:ea typeface="宋体" pitchFamily="2" charset="-122"/>
                </a:rPr>
                <a:t>y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22</a:t>
              </a:r>
              <a:endParaRPr lang="zh-CN" altLang="zh-CN" sz="2800" dirty="0">
                <a:ea typeface="宋体" pitchFamily="2" charset="-122"/>
              </a:endParaRPr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0" y="0"/>
              <a:ext cx="1418" cy="78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3" name="Group 15"/>
          <p:cNvGrpSpPr>
            <a:grpSpLocks/>
          </p:cNvGrpSpPr>
          <p:nvPr/>
        </p:nvGrpSpPr>
        <p:grpSpPr bwMode="auto">
          <a:xfrm>
            <a:off x="5075238" y="1281113"/>
            <a:ext cx="2305050" cy="2478881"/>
            <a:chOff x="0" y="0"/>
            <a:chExt cx="1452" cy="2082"/>
          </a:xfrm>
        </p:grpSpPr>
        <p:sp>
          <p:nvSpPr>
            <p:cNvPr id="17424" name="Line 16"/>
            <p:cNvSpPr>
              <a:spLocks noChangeShapeType="1"/>
            </p:cNvSpPr>
            <p:nvPr/>
          </p:nvSpPr>
          <p:spPr bwMode="auto">
            <a:xfrm>
              <a:off x="0" y="0"/>
              <a:ext cx="944" cy="180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Text Box 17"/>
            <p:cNvSpPr txBox="1">
              <a:spLocks noChangeArrowheads="1"/>
            </p:cNvSpPr>
            <p:nvPr/>
          </p:nvSpPr>
          <p:spPr bwMode="auto">
            <a:xfrm>
              <a:off x="182" y="1720"/>
              <a:ext cx="1270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4</a:t>
              </a:r>
              <a:r>
                <a:rPr lang="zh-CN" altLang="zh-CN" sz="2800" b="0" i="1" dirty="0">
                  <a:latin typeface="Times New Roman" pitchFamily="18" charset="0"/>
                  <a:ea typeface="宋体" pitchFamily="2" charset="-122"/>
                </a:rPr>
                <a:t>x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＋</a:t>
              </a:r>
              <a:r>
                <a:rPr lang="zh-CN" altLang="zh-CN" sz="2800" b="0" i="1" dirty="0">
                  <a:latin typeface="Times New Roman" pitchFamily="18" charset="0"/>
                  <a:ea typeface="宋体" pitchFamily="2" charset="-122"/>
                </a:rPr>
                <a:t>y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10</a:t>
              </a:r>
              <a:endParaRPr lang="zh-CN" altLang="zh-CN" sz="2800" dirty="0">
                <a:ea typeface="宋体" pitchFamily="2" charset="-122"/>
              </a:endParaRPr>
            </a:p>
          </p:txBody>
        </p:sp>
      </p:grp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5292080" y="2283718"/>
            <a:ext cx="987425" cy="636985"/>
            <a:chOff x="0" y="0"/>
            <a:chExt cx="622" cy="535"/>
          </a:xfrm>
        </p:grpSpPr>
        <p:sp>
          <p:nvSpPr>
            <p:cNvPr id="17427" name="AutoShape 19"/>
            <p:cNvSpPr>
              <a:spLocks noChangeArrowheads="1"/>
            </p:cNvSpPr>
            <p:nvPr/>
          </p:nvSpPr>
          <p:spPr bwMode="auto">
            <a:xfrm rot="2689661">
              <a:off x="0" y="146"/>
              <a:ext cx="622" cy="248"/>
            </a:xfrm>
            <a:prstGeom prst="pentagon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8" name="AutoShape 20"/>
            <p:cNvSpPr>
              <a:spLocks noChangeArrowheads="1"/>
            </p:cNvSpPr>
            <p:nvPr/>
          </p:nvSpPr>
          <p:spPr bwMode="auto">
            <a:xfrm>
              <a:off x="56" y="0"/>
              <a:ext cx="544" cy="535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154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" y="51470"/>
            <a:ext cx="1763687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ea typeface="宋体" pitchFamily="2" charset="-122"/>
              </a:rPr>
              <a:t>小结作业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96957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_GB2312" pitchFamily="49" charset="-122"/>
              </a:rPr>
              <a:t>1.</a:t>
            </a:r>
            <a:r>
              <a:rPr lang="zh-CN" sz="2800" b="1" dirty="0">
                <a:latin typeface="楷体_GB2312" pitchFamily="49" charset="-122"/>
              </a:rPr>
              <a:t>不等式组表示的平面区域是各个不等式所表示的平面区域的交集，即各个不等式所表示的平面区域的公共部分</a:t>
            </a:r>
            <a:r>
              <a:rPr lang="zh-CN" altLang="zh-CN" sz="2800" b="1" dirty="0">
                <a:latin typeface="楷体_GB2312" pitchFamily="49" charset="-122"/>
              </a:rPr>
              <a:t>.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42876" y="2247901"/>
            <a:ext cx="889317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latin typeface="楷体_GB2312" pitchFamily="49" charset="-122"/>
              </a:rPr>
              <a:t>2.</a:t>
            </a:r>
            <a:r>
              <a:rPr lang="zh-CN" sz="2800" b="1" dirty="0">
                <a:latin typeface="楷体_GB2312" pitchFamily="49" charset="-122"/>
              </a:rPr>
              <a:t>不等式组表示的平面区域可能是一个多边形，也可能是一个无界区域，还可能由几个子区域合成</a:t>
            </a:r>
            <a:r>
              <a:rPr lang="zh-CN" altLang="zh-CN" sz="2800" b="1" dirty="0">
                <a:latin typeface="楷体_GB2312" pitchFamily="49" charset="-122"/>
              </a:rPr>
              <a:t>.</a:t>
            </a:r>
            <a:r>
              <a:rPr lang="zh-CN" sz="2800" b="1" dirty="0">
                <a:latin typeface="楷体_GB2312" pitchFamily="49" charset="-122"/>
              </a:rPr>
              <a:t>若不等式组的解集为空集，则它不表示任何区域</a:t>
            </a:r>
            <a:r>
              <a:rPr lang="zh-CN" altLang="zh-CN" sz="2800" b="1" dirty="0">
                <a:latin typeface="楷体_GB2312" pitchFamily="49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253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79512" y="771550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r>
              <a:rPr lang="en-US" altLang="zh-CN" dirty="0"/>
              <a:t>1</a:t>
            </a:r>
            <a:r>
              <a:rPr lang="zh-CN" altLang="en-US" dirty="0" smtClean="0"/>
              <a:t>．</a:t>
            </a:r>
            <a:r>
              <a:rPr lang="zh-CN" altLang="zh-CN" dirty="0"/>
              <a:t>巩固二元一次不等式和二元一次不等式组所表示的平面区域；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</a:t>
            </a:r>
            <a:r>
              <a:rPr lang="zh-CN" altLang="zh-CN" dirty="0"/>
              <a:t>能根据实际问题中的已知条件，找出约束条件</a:t>
            </a:r>
            <a:r>
              <a:rPr lang="en-US" altLang="zh-CN" dirty="0" smtClean="0"/>
              <a:t>.</a:t>
            </a:r>
            <a:endParaRPr lang="zh-CN" altLang="en-US" dirty="0"/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zh-CN" altLang="en-US" dirty="0" smtClean="0"/>
              <a:t>重点：</a:t>
            </a:r>
            <a:r>
              <a:rPr lang="zh-CN" altLang="zh-CN" dirty="0"/>
              <a:t>理解二元一次不等式表示平面区域并能把不等式（组）所表示的平面区域画出来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难点：</a:t>
            </a:r>
            <a:r>
              <a:rPr lang="zh-CN" altLang="zh-CN" dirty="0"/>
              <a:t>把实际</a:t>
            </a:r>
            <a:r>
              <a:rPr lang="en-US" altLang="zh-CN" dirty="0"/>
              <a:t> </a:t>
            </a:r>
            <a:r>
              <a:rPr lang="zh-CN" altLang="zh-CN" dirty="0"/>
              <a:t>问题抽象化，用二元一次不等式（组）表示平面区域。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01553" y="123478"/>
            <a:ext cx="1684058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+mj-ea"/>
                <a:ea typeface="+mj-ea"/>
              </a:rPr>
              <a:t>问题提出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90627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sz="2800" b="1" dirty="0">
                <a:ea typeface="宋体" pitchFamily="2" charset="-122"/>
              </a:rPr>
              <a:t>二元一次不等式有哪两个基本特征？其一般形式如何？ 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80181" y="1648592"/>
            <a:ext cx="8443913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latin typeface="宋体" pitchFamily="2" charset="-122"/>
                <a:ea typeface="宋体" pitchFamily="2" charset="-122"/>
              </a:rPr>
              <a:t>特征：含有两个未知数；</a:t>
            </a:r>
          </a:p>
          <a:p>
            <a:r>
              <a:rPr lang="zh-CN" sz="2800" b="1" dirty="0">
                <a:latin typeface="宋体" pitchFamily="2" charset="-122"/>
                <a:ea typeface="宋体" pitchFamily="2" charset="-122"/>
              </a:rPr>
              <a:t>      未知数的最高次数是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1.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467519" y="3147814"/>
            <a:ext cx="81565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zh-CN" sz="2800" b="1" dirty="0">
                <a:latin typeface="宋体" pitchFamily="2" charset="-122"/>
                <a:ea typeface="宋体" pitchFamily="2" charset="-122"/>
              </a:rPr>
              <a:t>一般形式：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Ax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＋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By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＋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≤0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或</a:t>
            </a:r>
          </a:p>
          <a:p>
            <a:pPr algn="just"/>
            <a:r>
              <a:rPr lang="zh-CN" sz="2800" b="1" dirty="0">
                <a:latin typeface="宋体" pitchFamily="2" charset="-122"/>
                <a:ea typeface="宋体" pitchFamily="2" charset="-122"/>
              </a:rPr>
              <a:t>          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Ax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＋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By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＋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≥0.</a:t>
            </a:r>
          </a:p>
        </p:txBody>
      </p:sp>
    </p:spTree>
    <p:extLst>
      <p:ext uri="{BB962C8B-B14F-4D97-AF65-F5344CB8AC3E}">
        <p14:creationId xmlns:p14="http://schemas.microsoft.com/office/powerpoint/2010/main" val="7983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  <p:bldP spid="4100" grpId="0" autoUpdateAnimBg="0"/>
      <p:bldP spid="410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824394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怎样画二元一次不等式表示的平面区域？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9750" y="1869282"/>
            <a:ext cx="4787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ea typeface="宋体" pitchFamily="2" charset="-122"/>
              </a:rPr>
              <a:t>→</a:t>
            </a:r>
            <a:r>
              <a:rPr lang="zh-CN" sz="2800" b="1" dirty="0">
                <a:ea typeface="宋体" pitchFamily="2" charset="-122"/>
              </a:rPr>
              <a:t>取特殊点定区域</a:t>
            </a:r>
            <a:r>
              <a:rPr lang="zh-CN" altLang="zh-CN" sz="2800" b="1" dirty="0">
                <a:ea typeface="宋体" pitchFamily="2" charset="-122"/>
              </a:rPr>
              <a:t>. 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23851" y="1329929"/>
            <a:ext cx="27093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sz="2800" b="1" dirty="0">
                <a:ea typeface="宋体" pitchFamily="2" charset="-122"/>
              </a:rPr>
              <a:t>确定边界线虚实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898246" y="1336035"/>
            <a:ext cx="16257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 b="1" dirty="0">
                <a:ea typeface="宋体" pitchFamily="2" charset="-122"/>
              </a:rPr>
              <a:t>→</a:t>
            </a:r>
            <a:r>
              <a:rPr lang="zh-CN" sz="2800" b="1" dirty="0">
                <a:ea typeface="宋体" pitchFamily="2" charset="-122"/>
              </a:rPr>
              <a:t>画边界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2842023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对实际问题中的</a:t>
            </a:r>
            <a:r>
              <a:rPr lang="zh-CN" sz="2800" b="1" dirty="0">
                <a:ea typeface="宋体" pitchFamily="2" charset="-122"/>
              </a:rPr>
              <a:t>不等关系 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sz="2800" b="1" dirty="0">
                <a:ea typeface="宋体" pitchFamily="2" charset="-122"/>
              </a:rPr>
              <a:t>常需要用二元一次不等式组来表示，因此，如何画二元一次不等式组表示的平面区域，就是一个新的学习内容</a:t>
            </a:r>
            <a:r>
              <a:rPr lang="zh-CN" altLang="zh-CN" sz="2800" b="1" dirty="0">
                <a:ea typeface="宋体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56957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  <p:bldP spid="512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716464" y="2787254"/>
            <a:ext cx="2687637" cy="971550"/>
            <a:chOff x="0" y="0"/>
            <a:chExt cx="1693" cy="816"/>
          </a:xfrm>
        </p:grpSpPr>
        <p:sp>
          <p:nvSpPr>
            <p:cNvPr id="7171" name="Rectangle 3"/>
            <p:cNvSpPr>
              <a:spLocks noChangeArrowheads="1"/>
            </p:cNvSpPr>
            <p:nvPr/>
          </p:nvSpPr>
          <p:spPr bwMode="auto">
            <a:xfrm rot="20042963">
              <a:off x="0" y="0"/>
              <a:ext cx="1693" cy="8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" name="Text Box 4"/>
            <p:cNvSpPr txBox="1">
              <a:spLocks noChangeArrowheads="1"/>
            </p:cNvSpPr>
            <p:nvPr/>
          </p:nvSpPr>
          <p:spPr bwMode="auto">
            <a:xfrm>
              <a:off x="90" y="91"/>
              <a:ext cx="97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  <a:r>
                <a:rPr lang="zh-CN" altLang="en-US" dirty="0">
                  <a:ea typeface="宋体" pitchFamily="2" charset="-122"/>
                </a:rPr>
                <a:t>≤</a:t>
              </a:r>
              <a:r>
                <a:rPr lang="zh-CN" altLang="en-US" sz="3200" dirty="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</a:p>
          </p:txBody>
        </p:sp>
      </p:grpSp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12701" y="2788270"/>
            <a:ext cx="2771775" cy="2015728"/>
            <a:chOff x="8" y="0"/>
            <a:chExt cx="1746" cy="1693"/>
          </a:xfrm>
        </p:grpSpPr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 rot="14886943">
              <a:off x="465" y="439"/>
              <a:ext cx="1693" cy="8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8" y="970"/>
              <a:ext cx="1746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  <a:r>
                <a:rPr lang="zh-CN" sz="2800" dirty="0">
                  <a:latin typeface="宋体" pitchFamily="2" charset="-122"/>
                  <a:ea typeface="宋体" pitchFamily="2" charset="-122"/>
                </a:rPr>
                <a:t>＜－</a:t>
              </a:r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3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  <a:r>
                <a:rPr lang="zh-CN" sz="2800" dirty="0">
                  <a:latin typeface="宋体" pitchFamily="2" charset="-122"/>
                  <a:ea typeface="宋体" pitchFamily="2" charset="-122"/>
                </a:rPr>
                <a:t>＋</a:t>
              </a:r>
              <a:r>
                <a:rPr lang="zh-CN" altLang="zh-CN" sz="2800" dirty="0">
                  <a:latin typeface="宋体" pitchFamily="2" charset="-122"/>
                  <a:ea typeface="宋体" pitchFamily="2" charset="-122"/>
                </a:rPr>
                <a:t>12</a:t>
              </a:r>
            </a:p>
          </p:txBody>
        </p:sp>
      </p:grp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0" y="1545432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66FF33"/>
                </a:solidFill>
                <a:latin typeface="宋体" pitchFamily="2" charset="-122"/>
                <a:ea typeface="宋体" pitchFamily="2" charset="-122"/>
              </a:rPr>
              <a:t>思考</a:t>
            </a:r>
            <a:r>
              <a:rPr lang="zh-CN" altLang="zh-CN" sz="2800" b="1" dirty="0">
                <a:solidFill>
                  <a:srgbClr val="66FF33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sz="2800" b="1" dirty="0">
                <a:solidFill>
                  <a:srgbClr val="66FF33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不等式</a:t>
            </a:r>
            <a:r>
              <a:rPr lang="zh-CN" altLang="zh-CN" sz="2800" b="1" i="1" dirty="0">
                <a:latin typeface="+mn-lt"/>
                <a:ea typeface="宋体" pitchFamily="2" charset="-122"/>
              </a:rPr>
              <a:t>x</a:t>
            </a:r>
            <a:r>
              <a:rPr lang="zh-CN" altLang="zh-CN" sz="2800" b="1" dirty="0">
                <a:latin typeface="宋体" pitchFamily="2" charset="-122"/>
                <a:ea typeface="宋体" pitchFamily="2" charset="-122"/>
              </a:rPr>
              <a:t>≤2</a:t>
            </a:r>
            <a:r>
              <a:rPr lang="zh-CN" altLang="zh-CN" sz="2800" b="1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y</a:t>
            </a:r>
            <a:r>
              <a:rPr lang="zh-CN" sz="2800" b="1" dirty="0">
                <a:latin typeface="宋体" pitchFamily="2" charset="-122"/>
                <a:ea typeface="宋体" pitchFamily="2" charset="-122"/>
              </a:rPr>
              <a:t>表示的平面区域是哪一个半平面？ 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0" y="573882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>
              <a:spcBef>
                <a:spcPct val="50000"/>
              </a:spcBef>
              <a:defRPr sz="2800" b="1">
                <a:solidFill>
                  <a:srgbClr val="66FF33"/>
                </a:solidFill>
                <a:latin typeface="宋体" pitchFamily="2" charset="-122"/>
                <a:ea typeface="宋体" pitchFamily="2" charset="-122"/>
              </a:defRPr>
            </a:lvl1pPr>
          </a:lstStyle>
          <a:p>
            <a:r>
              <a:rPr lang="zh-CN" dirty="0">
                <a:solidFill>
                  <a:schemeClr val="tx1"/>
                </a:solidFill>
              </a:rPr>
              <a:t>思考</a:t>
            </a:r>
            <a:r>
              <a:rPr lang="zh-CN" altLang="zh-CN" dirty="0">
                <a:solidFill>
                  <a:schemeClr val="tx1"/>
                </a:solidFill>
              </a:rPr>
              <a:t>1</a:t>
            </a:r>
            <a:r>
              <a:rPr lang="zh-CN" dirty="0">
                <a:solidFill>
                  <a:schemeClr val="tx1"/>
                </a:solidFill>
              </a:rPr>
              <a:t>：不等式</a:t>
            </a:r>
            <a:r>
              <a:rPr lang="zh-CN" altLang="zh-CN" i="1" dirty="0">
                <a:solidFill>
                  <a:schemeClr val="tx1"/>
                </a:solidFill>
                <a:latin typeface="+mn-lt"/>
              </a:rPr>
              <a:t>y</a:t>
            </a:r>
            <a:r>
              <a:rPr lang="zh-CN" dirty="0">
                <a:solidFill>
                  <a:schemeClr val="tx1"/>
                </a:solidFill>
              </a:rPr>
              <a:t>＜－</a:t>
            </a:r>
            <a:r>
              <a:rPr lang="zh-CN" altLang="zh-CN" dirty="0">
                <a:solidFill>
                  <a:schemeClr val="tx1"/>
                </a:solidFill>
              </a:rPr>
              <a:t>3</a:t>
            </a:r>
            <a:r>
              <a:rPr lang="zh-CN" altLang="zh-CN" i="1" dirty="0">
                <a:solidFill>
                  <a:schemeClr val="tx1"/>
                </a:solidFill>
                <a:latin typeface="+mn-lt"/>
              </a:rPr>
              <a:t>x</a:t>
            </a:r>
            <a:r>
              <a:rPr lang="zh-CN" dirty="0">
                <a:solidFill>
                  <a:schemeClr val="tx1"/>
                </a:solidFill>
              </a:rPr>
              <a:t>＋</a:t>
            </a:r>
            <a:r>
              <a:rPr lang="zh-CN" altLang="zh-CN" dirty="0">
                <a:solidFill>
                  <a:schemeClr val="tx1"/>
                </a:solidFill>
              </a:rPr>
              <a:t>12</a:t>
            </a:r>
            <a:r>
              <a:rPr lang="zh-CN" dirty="0">
                <a:solidFill>
                  <a:schemeClr val="tx1"/>
                </a:solidFill>
              </a:rPr>
              <a:t>表示的平面区域是哪一个半平面？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-11113" y="-8335"/>
            <a:ext cx="91551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宋体" pitchFamily="2" charset="-122"/>
                <a:ea typeface="宋体" pitchFamily="2" charset="-122"/>
              </a:rPr>
              <a:t>探究一：</a:t>
            </a:r>
            <a:r>
              <a:rPr lang="zh-CN" sz="2800" b="1" dirty="0">
                <a:ea typeface="宋体" pitchFamily="2" charset="-122"/>
              </a:rPr>
              <a:t>两个不等式与平面区域 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0" y="22156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181" name="Group 13"/>
          <p:cNvGrpSpPr>
            <a:grpSpLocks/>
          </p:cNvGrpSpPr>
          <p:nvPr/>
        </p:nvGrpSpPr>
        <p:grpSpPr bwMode="auto">
          <a:xfrm>
            <a:off x="900114" y="2356248"/>
            <a:ext cx="3671887" cy="2287190"/>
            <a:chOff x="0" y="0"/>
            <a:chExt cx="2313" cy="1921"/>
          </a:xfrm>
        </p:grpSpPr>
        <p:sp>
          <p:nvSpPr>
            <p:cNvPr id="7182" name="Line 14"/>
            <p:cNvSpPr>
              <a:spLocks noChangeShapeType="1"/>
            </p:cNvSpPr>
            <p:nvPr/>
          </p:nvSpPr>
          <p:spPr bwMode="auto">
            <a:xfrm>
              <a:off x="0" y="1060"/>
              <a:ext cx="2086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Line 15"/>
            <p:cNvSpPr>
              <a:spLocks noChangeShapeType="1"/>
            </p:cNvSpPr>
            <p:nvPr/>
          </p:nvSpPr>
          <p:spPr bwMode="auto">
            <a:xfrm>
              <a:off x="952" y="152"/>
              <a:ext cx="0" cy="176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1860" y="969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1001" y="0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7186" name="Text Box 18"/>
            <p:cNvSpPr txBox="1">
              <a:spLocks noChangeArrowheads="1"/>
            </p:cNvSpPr>
            <p:nvPr/>
          </p:nvSpPr>
          <p:spPr bwMode="auto">
            <a:xfrm>
              <a:off x="900" y="925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latin typeface="宋体" pitchFamily="2" charset="-122"/>
                  <a:ea typeface="宋体" pitchFamily="2" charset="-122"/>
                </a:rPr>
                <a:t>o</a:t>
              </a:r>
            </a:p>
          </p:txBody>
        </p:sp>
      </p:grp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2300288" y="2566989"/>
            <a:ext cx="3424237" cy="2472928"/>
            <a:chOff x="66" y="-49"/>
            <a:chExt cx="2157" cy="2077"/>
          </a:xfrm>
        </p:grpSpPr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182" y="1537"/>
              <a:ext cx="2041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  <a:r>
                <a:rPr lang="zh-CN" altLang="en-US" sz="3200" dirty="0">
                  <a:ea typeface="宋体" pitchFamily="2" charset="-122"/>
                </a:rPr>
                <a:t>＝</a:t>
              </a:r>
              <a:r>
                <a:rPr lang="zh-CN" altLang="en-US" sz="3200" dirty="0">
                  <a:latin typeface="宋体" pitchFamily="2" charset="-122"/>
                  <a:ea typeface="宋体" pitchFamily="2" charset="-122"/>
                </a:rPr>
                <a:t>－3</a:t>
              </a: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3200" dirty="0">
                  <a:latin typeface="宋体" pitchFamily="2" charset="-122"/>
                  <a:ea typeface="宋体" pitchFamily="2" charset="-122"/>
                </a:rPr>
                <a:t>＋12</a:t>
              </a:r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>
              <a:off x="66" y="-49"/>
              <a:ext cx="460" cy="1622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0" name="Group 22"/>
          <p:cNvGrpSpPr>
            <a:grpSpLocks/>
          </p:cNvGrpSpPr>
          <p:nvPr/>
        </p:nvGrpSpPr>
        <p:grpSpPr bwMode="auto">
          <a:xfrm>
            <a:off x="4859339" y="2075260"/>
            <a:ext cx="3673475" cy="2332434"/>
            <a:chOff x="0" y="0"/>
            <a:chExt cx="2314" cy="1959"/>
          </a:xfrm>
        </p:grpSpPr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>
              <a:off x="0" y="1369"/>
              <a:ext cx="2086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>
              <a:off x="953" y="190"/>
              <a:ext cx="0" cy="176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Text Box 25"/>
            <p:cNvSpPr txBox="1">
              <a:spLocks noChangeArrowheads="1"/>
            </p:cNvSpPr>
            <p:nvPr/>
          </p:nvSpPr>
          <p:spPr bwMode="auto">
            <a:xfrm>
              <a:off x="1861" y="1279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969" y="0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900" y="1297"/>
              <a:ext cx="453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latin typeface="宋体" pitchFamily="2" charset="-122"/>
                  <a:ea typeface="宋体" pitchFamily="2" charset="-122"/>
                </a:rPr>
                <a:t>o</a:t>
              </a:r>
            </a:p>
          </p:txBody>
        </p:sp>
      </p:grpSp>
      <p:grpSp>
        <p:nvGrpSpPr>
          <p:cNvPr id="7196" name="Group 28"/>
          <p:cNvGrpSpPr>
            <a:grpSpLocks/>
          </p:cNvGrpSpPr>
          <p:nvPr/>
        </p:nvGrpSpPr>
        <p:grpSpPr bwMode="auto">
          <a:xfrm>
            <a:off x="5075238" y="2925366"/>
            <a:ext cx="3983037" cy="1372791"/>
            <a:chOff x="0" y="25"/>
            <a:chExt cx="2509" cy="1153"/>
          </a:xfrm>
        </p:grpSpPr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 flipV="1">
              <a:off x="0" y="245"/>
              <a:ext cx="1452" cy="933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1533" y="25"/>
              <a:ext cx="976" cy="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  <a:r>
                <a:rPr lang="zh-CN" altLang="en-US" dirty="0">
                  <a:ea typeface="宋体" pitchFamily="2" charset="-122"/>
                </a:rPr>
                <a:t>＝</a:t>
              </a:r>
              <a:r>
                <a:rPr lang="zh-CN" altLang="en-US" sz="3200" dirty="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32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413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utoUpdateAnimBg="0"/>
      <p:bldP spid="717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 descr="75%"/>
          <p:cNvSpPr>
            <a:spLocks noChangeArrowheads="1"/>
          </p:cNvSpPr>
          <p:nvPr/>
        </p:nvSpPr>
        <p:spPr bwMode="auto">
          <a:xfrm rot="20301015">
            <a:off x="1779588" y="3014662"/>
            <a:ext cx="2716212" cy="151923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" name="Rectangle 3" descr="70%"/>
          <p:cNvSpPr>
            <a:spLocks noChangeArrowheads="1"/>
          </p:cNvSpPr>
          <p:nvPr/>
        </p:nvSpPr>
        <p:spPr bwMode="auto">
          <a:xfrm rot="14939143">
            <a:off x="1960563" y="2801144"/>
            <a:ext cx="2114550" cy="2355850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 rot="14952133">
            <a:off x="2253604" y="2661056"/>
            <a:ext cx="1544241" cy="2254250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606550" y="21715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2627314" y="2625329"/>
            <a:ext cx="3830637" cy="2277665"/>
            <a:chOff x="0" y="0"/>
            <a:chExt cx="2413" cy="1913"/>
          </a:xfrm>
        </p:grpSpPr>
        <p:sp>
          <p:nvSpPr>
            <p:cNvPr id="8200" name="Line 8"/>
            <p:cNvSpPr>
              <a:spLocks noChangeShapeType="1"/>
            </p:cNvSpPr>
            <p:nvPr/>
          </p:nvSpPr>
          <p:spPr bwMode="auto">
            <a:xfrm>
              <a:off x="907" y="144"/>
              <a:ext cx="0" cy="176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Line 9"/>
            <p:cNvSpPr>
              <a:spLocks noChangeShapeType="1"/>
            </p:cNvSpPr>
            <p:nvPr/>
          </p:nvSpPr>
          <p:spPr bwMode="auto">
            <a:xfrm>
              <a:off x="0" y="1440"/>
              <a:ext cx="2146" cy="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1996" y="1415"/>
              <a:ext cx="417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954" y="0"/>
              <a:ext cx="49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+mn-lt"/>
                  <a:ea typeface="宋体" pitchFamily="2" charset="-122"/>
                </a:rPr>
                <a:t>y</a:t>
              </a:r>
            </a:p>
          </p:txBody>
        </p:sp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646" y="1446"/>
              <a:ext cx="352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O</a:t>
              </a:r>
            </a:p>
          </p:txBody>
        </p:sp>
      </p:grpSp>
      <p:grpSp>
        <p:nvGrpSpPr>
          <p:cNvPr id="8205" name="Group 13"/>
          <p:cNvGrpSpPr>
            <a:grpSpLocks/>
          </p:cNvGrpSpPr>
          <p:nvPr/>
        </p:nvGrpSpPr>
        <p:grpSpPr bwMode="auto">
          <a:xfrm>
            <a:off x="2555876" y="2247901"/>
            <a:ext cx="3065463" cy="2478881"/>
            <a:chOff x="0" y="0"/>
            <a:chExt cx="1931" cy="2082"/>
          </a:xfrm>
        </p:grpSpPr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0" y="0"/>
              <a:ext cx="1931" cy="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3</a:t>
              </a:r>
              <a:r>
                <a:rPr lang="zh-CN" altLang="zh-CN" sz="2800" b="0" i="1" dirty="0">
                  <a:latin typeface="+mn-lt"/>
                  <a:ea typeface="宋体" pitchFamily="2" charset="-122"/>
                </a:rPr>
                <a:t>x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＋</a:t>
              </a:r>
              <a:r>
                <a:rPr lang="zh-CN" altLang="zh-CN" sz="2800" b="0" i="1" dirty="0">
                  <a:latin typeface="+mn-lt"/>
                  <a:ea typeface="宋体" pitchFamily="2" charset="-122"/>
                </a:rPr>
                <a:t>y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－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12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0</a:t>
              </a:r>
              <a:endParaRPr lang="zh-CN" altLang="zh-CN" sz="2800" dirty="0">
                <a:ea typeface="宋体" pitchFamily="2" charset="-122"/>
              </a:endParaRPr>
            </a:p>
          </p:txBody>
        </p:sp>
        <p:sp>
          <p:nvSpPr>
            <p:cNvPr id="8207" name="Line 15"/>
            <p:cNvSpPr>
              <a:spLocks noChangeShapeType="1"/>
            </p:cNvSpPr>
            <p:nvPr/>
          </p:nvSpPr>
          <p:spPr bwMode="auto">
            <a:xfrm>
              <a:off x="771" y="351"/>
              <a:ext cx="494" cy="173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8" name="Group 16"/>
          <p:cNvGrpSpPr>
            <a:grpSpLocks/>
          </p:cNvGrpSpPr>
          <p:nvPr/>
        </p:nvGrpSpPr>
        <p:grpSpPr bwMode="auto">
          <a:xfrm>
            <a:off x="2195513" y="3507581"/>
            <a:ext cx="4608512" cy="1385888"/>
            <a:chOff x="0" y="0"/>
            <a:chExt cx="2903" cy="1164"/>
          </a:xfrm>
        </p:grpSpPr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 flipV="1">
              <a:off x="0" y="431"/>
              <a:ext cx="1849" cy="733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1492" y="0"/>
              <a:ext cx="1411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b="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x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－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2</a:t>
              </a:r>
              <a:r>
                <a:rPr lang="zh-CN" altLang="zh-CN" sz="2800" b="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y</a:t>
              </a:r>
              <a:r>
                <a:rPr lang="zh-CN" sz="2800" b="0" dirty="0">
                  <a:latin typeface="Times New Roman" pitchFamily="18" charset="0"/>
                  <a:ea typeface="宋体" pitchFamily="2" charset="-122"/>
                </a:rPr>
                <a:t>＝</a:t>
              </a:r>
              <a:r>
                <a:rPr lang="zh-CN" altLang="zh-CN" sz="2800" b="0" dirty="0">
                  <a:latin typeface="Times New Roman" pitchFamily="18" charset="0"/>
                  <a:ea typeface="宋体" pitchFamily="2" charset="-122"/>
                </a:rPr>
                <a:t>0</a:t>
              </a:r>
              <a:endParaRPr lang="zh-CN" altLang="zh-CN" sz="2800" dirty="0">
                <a:ea typeface="宋体" pitchFamily="2" charset="-122"/>
              </a:endParaRPr>
            </a:p>
          </p:txBody>
        </p:sp>
      </p:grp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34925" y="682699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思考</a:t>
            </a:r>
            <a:r>
              <a:rPr lang="zh-CN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3:</a:t>
            </a:r>
            <a:r>
              <a:rPr lang="zh-CN" sz="2800" b="1" dirty="0">
                <a:ea typeface="宋体" pitchFamily="2" charset="-122"/>
              </a:rPr>
              <a:t>不等式组</a:t>
            </a:r>
          </a:p>
          <a:p>
            <a:endParaRPr lang="zh-CN" sz="2800" b="1" dirty="0">
              <a:ea typeface="宋体" pitchFamily="2" charset="-122"/>
            </a:endParaRPr>
          </a:p>
          <a:p>
            <a:r>
              <a:rPr lang="zh-CN" sz="2800" b="1" dirty="0">
                <a:ea typeface="宋体" pitchFamily="2" charset="-122"/>
              </a:rPr>
              <a:t>表示的平面区域与上述两个平面区域有何关系？</a:t>
            </a:r>
          </a:p>
        </p:txBody>
      </p:sp>
      <p:graphicFrame>
        <p:nvGraphicFramePr>
          <p:cNvPr id="8212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966393"/>
              </p:ext>
            </p:extLst>
          </p:nvPr>
        </p:nvGraphicFramePr>
        <p:xfrm>
          <a:off x="2843808" y="325958"/>
          <a:ext cx="3348038" cy="130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r:id="rId5" imgW="876617" imgH="457517" progId="Equation.DSMT4">
                  <p:embed/>
                </p:oleObj>
              </mc:Choice>
              <mc:Fallback>
                <p:oleObj r:id="rId5" imgW="876617" imgH="4575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25958"/>
                        <a:ext cx="3348038" cy="1309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01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autoRev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autoRev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autoRev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autoRev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500" autoRev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4" grpId="1" animBg="1"/>
      <p:bldP spid="8194" grpId="2" animBg="1"/>
      <p:bldP spid="8195" grpId="0" animBg="1"/>
      <p:bldP spid="8195" grpId="1" animBg="1"/>
      <p:bldP spid="8195" grpId="2" animBg="1"/>
      <p:bldP spid="819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 rot="4133292">
            <a:off x="5547718" y="2714427"/>
            <a:ext cx="1544241" cy="2254250"/>
          </a:xfrm>
          <a:prstGeom prst="rtTriangle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20372010">
            <a:off x="4414839" y="1479947"/>
            <a:ext cx="2058987" cy="1690688"/>
          </a:xfrm>
          <a:prstGeom prst="rtTriangl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8575" y="606189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两条相交直线</a:t>
            </a:r>
            <a:r>
              <a:rPr lang="zh-CN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＝－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zh-CN" sz="24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4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将坐标平面分成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个角形区域</a:t>
            </a:r>
            <a:r>
              <a:rPr lang="zh-CN" sz="2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，其余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三个平面区域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不含边界</a:t>
            </a:r>
            <a:r>
              <a: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用不等式组分别如何表示？ 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 rot="9538065">
            <a:off x="3335339" y="3640931"/>
            <a:ext cx="2016125" cy="1781175"/>
          </a:xfrm>
          <a:prstGeom prst="rtTriangl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549401" y="1815704"/>
            <a:ext cx="3065463" cy="61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zh-CN" altLang="zh-CN" sz="2400" b="0" dirty="0">
                <a:latin typeface="Times New Roman" pitchFamily="18" charset="0"/>
                <a:ea typeface="宋体" pitchFamily="2" charset="-122"/>
              </a:rPr>
              <a:t>3</a:t>
            </a:r>
            <a:r>
              <a:rPr lang="zh-CN" altLang="zh-CN" sz="2400" b="0" i="1" dirty="0">
                <a:latin typeface="Times New Roman" pitchFamily="18" charset="0"/>
                <a:ea typeface="宋体" pitchFamily="2" charset="-122"/>
              </a:rPr>
              <a:t>x</a:t>
            </a:r>
            <a:r>
              <a:rPr lang="zh-CN" sz="2400" b="0" dirty="0">
                <a:latin typeface="Times New Roman" pitchFamily="18" charset="0"/>
                <a:ea typeface="宋体" pitchFamily="2" charset="-122"/>
              </a:rPr>
              <a:t>＋</a:t>
            </a:r>
            <a:r>
              <a:rPr lang="zh-CN" altLang="zh-CN" sz="2400" b="0" i="1" dirty="0">
                <a:latin typeface="Times New Roman" pitchFamily="18" charset="0"/>
                <a:ea typeface="宋体" pitchFamily="2" charset="-122"/>
              </a:rPr>
              <a:t>y</a:t>
            </a:r>
            <a:r>
              <a:rPr lang="zh-CN" sz="2400" b="0" dirty="0">
                <a:latin typeface="Times New Roman" pitchFamily="18" charset="0"/>
                <a:ea typeface="宋体" pitchFamily="2" charset="-122"/>
              </a:rPr>
              <a:t>－</a:t>
            </a:r>
            <a:r>
              <a:rPr lang="zh-CN" altLang="zh-CN" sz="2400" b="0" dirty="0">
                <a:latin typeface="Times New Roman" pitchFamily="18" charset="0"/>
                <a:ea typeface="宋体" pitchFamily="2" charset="-122"/>
              </a:rPr>
              <a:t>12</a:t>
            </a:r>
            <a:r>
              <a:rPr lang="zh-CN" sz="2400" b="0" dirty="0">
                <a:latin typeface="Times New Roman" pitchFamily="18" charset="0"/>
                <a:ea typeface="宋体" pitchFamily="2" charset="-122"/>
              </a:rPr>
              <a:t>＝</a:t>
            </a:r>
            <a:r>
              <a:rPr lang="zh-CN" altLang="zh-CN" sz="2400" b="0" dirty="0">
                <a:latin typeface="Times New Roman" pitchFamily="18" charset="0"/>
                <a:ea typeface="宋体" pitchFamily="2" charset="-122"/>
              </a:rPr>
              <a:t>0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6904038" y="2463404"/>
            <a:ext cx="2239962" cy="46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zh-CN" altLang="zh-CN" sz="2400" b="0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x</a:t>
            </a:r>
            <a:r>
              <a:rPr lang="zh-CN" sz="2400" b="0" dirty="0">
                <a:latin typeface="Times New Roman" pitchFamily="18" charset="0"/>
                <a:ea typeface="宋体" pitchFamily="2" charset="-122"/>
              </a:rPr>
              <a:t>－</a:t>
            </a:r>
            <a:r>
              <a:rPr lang="zh-CN" altLang="zh-CN" sz="2400" b="0" dirty="0">
                <a:latin typeface="Times New Roman" pitchFamily="18" charset="0"/>
                <a:ea typeface="宋体" pitchFamily="2" charset="-122"/>
              </a:rPr>
              <a:t>2</a:t>
            </a:r>
            <a:r>
              <a:rPr lang="zh-CN" altLang="zh-CN" sz="2400" b="0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y</a:t>
            </a:r>
            <a:r>
              <a:rPr lang="zh-CN" sz="2400" b="0" dirty="0">
                <a:latin typeface="Times New Roman" pitchFamily="18" charset="0"/>
                <a:ea typeface="宋体" pitchFamily="2" charset="-122"/>
              </a:rPr>
              <a:t>＝</a:t>
            </a:r>
            <a:r>
              <a:rPr lang="zh-CN" altLang="zh-CN" sz="2400" b="0" dirty="0">
                <a:latin typeface="Times New Roman" pitchFamily="18" charset="0"/>
                <a:ea typeface="宋体" pitchFamily="2" charset="-122"/>
              </a:rPr>
              <a:t>0</a:t>
            </a: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92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159658"/>
              </p:ext>
            </p:extLst>
          </p:nvPr>
        </p:nvGraphicFramePr>
        <p:xfrm>
          <a:off x="5221288" y="1491854"/>
          <a:ext cx="3097212" cy="996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6" r:id="rId3" imgW="876617" imgH="457517" progId="Equation.DSMT4">
                  <p:embed/>
                </p:oleObj>
              </mc:Choice>
              <mc:Fallback>
                <p:oleObj r:id="rId3" imgW="876617" imgH="4575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1288" y="1491854"/>
                        <a:ext cx="3097212" cy="9965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157212"/>
              </p:ext>
            </p:extLst>
          </p:nvPr>
        </p:nvGraphicFramePr>
        <p:xfrm>
          <a:off x="684213" y="4146948"/>
          <a:ext cx="3097212" cy="9965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7" r:id="rId5" imgW="876617" imgH="457517" progId="Equation.DSMT4">
                  <p:embed/>
                </p:oleObj>
              </mc:Choice>
              <mc:Fallback>
                <p:oleObj r:id="rId5" imgW="876617" imgH="4575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4146948"/>
                        <a:ext cx="3097212" cy="9965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037520"/>
              </p:ext>
            </p:extLst>
          </p:nvPr>
        </p:nvGraphicFramePr>
        <p:xfrm>
          <a:off x="5942013" y="3921919"/>
          <a:ext cx="3097212" cy="996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8" r:id="rId7" imgW="876617" imgH="457517" progId="Equation.DSMT4">
                  <p:embed/>
                </p:oleObj>
              </mc:Choice>
              <mc:Fallback>
                <p:oleObj r:id="rId7" imgW="876617" imgH="4575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2013" y="3921919"/>
                        <a:ext cx="3097212" cy="9965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250825" y="1783556"/>
            <a:ext cx="7215188" cy="3315891"/>
            <a:chOff x="0" y="0"/>
            <a:chExt cx="4545" cy="2785"/>
          </a:xfrm>
        </p:grpSpPr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 rot="14952133">
              <a:off x="1376" y="303"/>
              <a:ext cx="1297" cy="142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9" name="Line 13"/>
            <p:cNvSpPr>
              <a:spLocks noChangeShapeType="1"/>
            </p:cNvSpPr>
            <p:nvPr/>
          </p:nvSpPr>
          <p:spPr bwMode="auto">
            <a:xfrm>
              <a:off x="2692" y="144"/>
              <a:ext cx="30" cy="2514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0" name="Line 14"/>
            <p:cNvSpPr>
              <a:spLocks noChangeShapeType="1"/>
            </p:cNvSpPr>
            <p:nvPr/>
          </p:nvSpPr>
          <p:spPr bwMode="auto">
            <a:xfrm>
              <a:off x="1633" y="1433"/>
              <a:ext cx="2721" cy="27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4128" y="1415"/>
              <a:ext cx="417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2740" y="0"/>
              <a:ext cx="498" cy="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2432" y="1446"/>
              <a:ext cx="352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9234" name="Line 18"/>
            <p:cNvSpPr>
              <a:spLocks noChangeShapeType="1"/>
            </p:cNvSpPr>
            <p:nvPr/>
          </p:nvSpPr>
          <p:spPr bwMode="auto">
            <a:xfrm>
              <a:off x="2437" y="64"/>
              <a:ext cx="1011" cy="2721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35" name="Line 19"/>
            <p:cNvSpPr>
              <a:spLocks noChangeShapeType="1"/>
            </p:cNvSpPr>
            <p:nvPr/>
          </p:nvSpPr>
          <p:spPr bwMode="auto">
            <a:xfrm flipV="1">
              <a:off x="1514" y="870"/>
              <a:ext cx="2705" cy="1043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9236" name="Object 20"/>
            <p:cNvGraphicFramePr>
              <a:graphicFrameLocks noChangeAspect="1"/>
            </p:cNvGraphicFramePr>
            <p:nvPr/>
          </p:nvGraphicFramePr>
          <p:xfrm>
            <a:off x="0" y="481"/>
            <a:ext cx="1951" cy="8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69" r:id="rId9" imgW="876617" imgH="457517" progId="Equation.DSMT4">
                    <p:embed/>
                  </p:oleObj>
                </mc:Choice>
                <mc:Fallback>
                  <p:oleObj r:id="rId9" imgW="876617" imgH="4575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81"/>
                          <a:ext cx="1951" cy="8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1196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animBg="1"/>
      <p:bldP spid="92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-11113" y="-8335"/>
            <a:ext cx="9155113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宋体" pitchFamily="2" charset="-122"/>
                <a:ea typeface="宋体" pitchFamily="2" charset="-122"/>
              </a:rPr>
              <a:t>探究（二）：</a:t>
            </a:r>
            <a:r>
              <a:rPr lang="zh-CN" sz="2800" b="1" dirty="0">
                <a:ea typeface="宋体" pitchFamily="2" charset="-122"/>
              </a:rPr>
              <a:t>多个不等式与平面区域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627460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背景材料</a:t>
            </a:r>
            <a:r>
              <a:rPr lang="zh-CN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要将两种大小不同的钢板截成</a:t>
            </a:r>
            <a:r>
              <a:rPr lang="zh-CN" altLang="zh-CN" sz="2400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zh-CN" sz="2400" i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sz="2400" dirty="0">
                <a:latin typeface="宋体" pitchFamily="2" charset="-122"/>
                <a:ea typeface="宋体" pitchFamily="2" charset="-122"/>
              </a:rPr>
              <a:t>三种规格，每张钢板可同时截得三种规格的小钢板的块数如下表所示：</a:t>
            </a: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107504" y="2211710"/>
            <a:ext cx="8820150" cy="1940719"/>
            <a:chOff x="0" y="0"/>
            <a:chExt cx="5556" cy="1630"/>
          </a:xfrm>
        </p:grpSpPr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4195" y="1282"/>
              <a:ext cx="1361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3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2833" y="1282"/>
              <a:ext cx="1362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2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1447" y="1282"/>
              <a:ext cx="1386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1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0" y="1282"/>
              <a:ext cx="1447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第二种钢板</a:t>
              </a:r>
              <a:endParaRPr lang="zh-CN" sz="2800">
                <a:ea typeface="宋体" pitchFamily="2" charset="-122"/>
              </a:endParaRPr>
            </a:p>
          </p:txBody>
        </p: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4195" y="904"/>
              <a:ext cx="1361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1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51" name="Rectangle 11"/>
            <p:cNvSpPr>
              <a:spLocks noChangeArrowheads="1"/>
            </p:cNvSpPr>
            <p:nvPr/>
          </p:nvSpPr>
          <p:spPr bwMode="auto">
            <a:xfrm>
              <a:off x="2833" y="904"/>
              <a:ext cx="1362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1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52" name="Rectangle 12"/>
            <p:cNvSpPr>
              <a:spLocks noChangeArrowheads="1"/>
            </p:cNvSpPr>
            <p:nvPr/>
          </p:nvSpPr>
          <p:spPr bwMode="auto">
            <a:xfrm>
              <a:off x="1447" y="904"/>
              <a:ext cx="1386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2</a:t>
              </a:r>
              <a:endParaRPr lang="zh-CN" altLang="zh-CN" sz="2800">
                <a:ea typeface="宋体" pitchFamily="2" charset="-122"/>
              </a:endParaRPr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0" y="904"/>
              <a:ext cx="1447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 dirty="0">
                  <a:latin typeface="宋体" pitchFamily="2" charset="-122"/>
                  <a:ea typeface="宋体" pitchFamily="2" charset="-122"/>
                  <a:cs typeface="Courier New" pitchFamily="49" charset="0"/>
                </a:rPr>
                <a:t>第一种钢板</a:t>
              </a:r>
              <a:endParaRPr lang="zh-CN" sz="2800" dirty="0">
                <a:ea typeface="宋体" pitchFamily="2" charset="-122"/>
              </a:endParaRPr>
            </a:p>
          </p:txBody>
        </p:sp>
        <p:sp>
          <p:nvSpPr>
            <p:cNvPr id="10254" name="Rectangle 14"/>
            <p:cNvSpPr>
              <a:spLocks noChangeArrowheads="1"/>
            </p:cNvSpPr>
            <p:nvPr/>
          </p:nvSpPr>
          <p:spPr bwMode="auto">
            <a:xfrm>
              <a:off x="4195" y="0"/>
              <a:ext cx="1361" cy="904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C</a:t>
              </a:r>
              <a:r>
                <a:rPr lang="zh-CN" sz="2800" dirty="0"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2833" y="0"/>
              <a:ext cx="1362" cy="904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B</a:t>
              </a:r>
              <a:r>
                <a:rPr lang="zh-CN" sz="2800" dirty="0"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1447" y="0"/>
              <a:ext cx="1386" cy="904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 i="1" dirty="0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rPr>
                <a:t>A</a:t>
              </a:r>
              <a:r>
                <a:rPr lang="zh-CN" sz="2800" dirty="0">
                  <a:latin typeface="宋体" pitchFamily="2" charset="-122"/>
                  <a:ea typeface="宋体" pitchFamily="2" charset="-122"/>
                  <a:cs typeface="Times New Roman" pitchFamily="18" charset="0"/>
                </a:rPr>
                <a:t>规格</a:t>
              </a:r>
              <a:endParaRPr lang="zh-CN" sz="2800" dirty="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57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1447" cy="904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spcBef>
                  <a:spcPct val="20000"/>
                </a:spcBef>
              </a:pPr>
              <a:endParaRPr lang="zh-CN" altLang="zh-CN" sz="2800" b="0">
                <a:ea typeface="宋体" pitchFamily="2" charset="-122"/>
              </a:endParaRPr>
            </a:p>
          </p:txBody>
        </p:sp>
        <p:sp>
          <p:nvSpPr>
            <p:cNvPr id="10258" name="Line 18"/>
            <p:cNvSpPr>
              <a:spLocks noChangeShapeType="1"/>
            </p:cNvSpPr>
            <p:nvPr/>
          </p:nvSpPr>
          <p:spPr bwMode="auto">
            <a:xfrm>
              <a:off x="0" y="0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59" name="Line 19"/>
            <p:cNvSpPr>
              <a:spLocks noChangeShapeType="1"/>
            </p:cNvSpPr>
            <p:nvPr/>
          </p:nvSpPr>
          <p:spPr bwMode="auto">
            <a:xfrm>
              <a:off x="0" y="1630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0" name="Line 20"/>
            <p:cNvSpPr>
              <a:spLocks noChangeShapeType="1"/>
            </p:cNvSpPr>
            <p:nvPr/>
          </p:nvSpPr>
          <p:spPr bwMode="auto">
            <a:xfrm>
              <a:off x="0" y="0"/>
              <a:ext cx="0" cy="163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1" name="Line 21"/>
            <p:cNvSpPr>
              <a:spLocks noChangeShapeType="1"/>
            </p:cNvSpPr>
            <p:nvPr/>
          </p:nvSpPr>
          <p:spPr bwMode="auto">
            <a:xfrm>
              <a:off x="5556" y="0"/>
              <a:ext cx="0" cy="163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2" name="Line 22"/>
            <p:cNvSpPr>
              <a:spLocks noChangeShapeType="1"/>
            </p:cNvSpPr>
            <p:nvPr/>
          </p:nvSpPr>
          <p:spPr bwMode="auto">
            <a:xfrm>
              <a:off x="0" y="904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3" name="Line 23"/>
            <p:cNvSpPr>
              <a:spLocks noChangeShapeType="1"/>
            </p:cNvSpPr>
            <p:nvPr/>
          </p:nvSpPr>
          <p:spPr bwMode="auto">
            <a:xfrm>
              <a:off x="1447" y="0"/>
              <a:ext cx="0" cy="163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>
              <a:off x="2833" y="0"/>
              <a:ext cx="0" cy="163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5" name="Line 25"/>
            <p:cNvSpPr>
              <a:spLocks noChangeShapeType="1"/>
            </p:cNvSpPr>
            <p:nvPr/>
          </p:nvSpPr>
          <p:spPr bwMode="auto">
            <a:xfrm>
              <a:off x="4195" y="0"/>
              <a:ext cx="0" cy="163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10266" name="Line 26"/>
            <p:cNvSpPr>
              <a:spLocks noChangeShapeType="1"/>
            </p:cNvSpPr>
            <p:nvPr/>
          </p:nvSpPr>
          <p:spPr bwMode="auto">
            <a:xfrm>
              <a:off x="0" y="1282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2032000" y="2508648"/>
            <a:ext cx="50800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zh-CN" sz="500">
                <a:solidFill>
                  <a:srgbClr val="FFFFFF"/>
                </a:solidFill>
                <a:latin typeface="宋体" pitchFamily="2" charset="-122"/>
                <a:sym typeface="宋体" pitchFamily="2" charset="-122"/>
              </a:rPr>
              <a:t> z.xx.k</a:t>
            </a:r>
            <a:endParaRPr lang="zh-CN" altLang="zh-CN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068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2460833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用第一种钢板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张，第二种钢板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张，可截得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三种规格的小钢板各多少块？ 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04225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38112" y="837879"/>
            <a:ext cx="8820150" cy="1624013"/>
            <a:chOff x="0" y="266"/>
            <a:chExt cx="5556" cy="1364"/>
          </a:xfrm>
        </p:grpSpPr>
        <p:sp>
          <p:nvSpPr>
            <p:cNvPr id="11269" name="Rectangle 5"/>
            <p:cNvSpPr>
              <a:spLocks noChangeArrowheads="1"/>
            </p:cNvSpPr>
            <p:nvPr/>
          </p:nvSpPr>
          <p:spPr bwMode="auto">
            <a:xfrm>
              <a:off x="4195" y="1282"/>
              <a:ext cx="1361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3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Rectangle 6"/>
            <p:cNvSpPr>
              <a:spLocks noChangeArrowheads="1"/>
            </p:cNvSpPr>
            <p:nvPr/>
          </p:nvSpPr>
          <p:spPr bwMode="auto">
            <a:xfrm>
              <a:off x="2833" y="1282"/>
              <a:ext cx="1362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2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1447" y="1282"/>
              <a:ext cx="1386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Rectangle 8"/>
            <p:cNvSpPr>
              <a:spLocks noChangeArrowheads="1"/>
            </p:cNvSpPr>
            <p:nvPr/>
          </p:nvSpPr>
          <p:spPr bwMode="auto">
            <a:xfrm>
              <a:off x="0" y="1282"/>
              <a:ext cx="1447" cy="34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第二种钢板</a:t>
              </a:r>
              <a:endParaRPr 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3" name="Rectangle 9"/>
            <p:cNvSpPr>
              <a:spLocks noChangeArrowheads="1"/>
            </p:cNvSpPr>
            <p:nvPr/>
          </p:nvSpPr>
          <p:spPr bwMode="auto">
            <a:xfrm>
              <a:off x="4195" y="904"/>
              <a:ext cx="1361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4" name="Rectangle 10"/>
            <p:cNvSpPr>
              <a:spLocks noChangeArrowheads="1"/>
            </p:cNvSpPr>
            <p:nvPr/>
          </p:nvSpPr>
          <p:spPr bwMode="auto">
            <a:xfrm>
              <a:off x="2833" y="904"/>
              <a:ext cx="1362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1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5" name="Rectangle 11"/>
            <p:cNvSpPr>
              <a:spLocks noChangeArrowheads="1"/>
            </p:cNvSpPr>
            <p:nvPr/>
          </p:nvSpPr>
          <p:spPr bwMode="auto">
            <a:xfrm>
              <a:off x="1447" y="904"/>
              <a:ext cx="1386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alt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2</a:t>
              </a:r>
              <a:endParaRPr lang="zh-CN" alt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0" y="904"/>
              <a:ext cx="1447" cy="378"/>
            </a:xfrm>
            <a:prstGeom prst="rect">
              <a:avLst/>
            </a:prstGeom>
            <a:noFill/>
            <a:ln w="38100" cmpd="sng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zh-CN" sz="2800">
                  <a:latin typeface="Times New Roman" panose="02020603050405020304" pitchFamily="18" charset="0"/>
                  <a:ea typeface="宋体" panose="02010600030101010101" pitchFamily="2" charset="-122"/>
                  <a:cs typeface="Courier New" pitchFamily="49" charset="0"/>
                </a:rPr>
                <a:t>第一种钢板</a:t>
              </a:r>
              <a:endParaRPr lang="zh-CN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1" name="Line 17"/>
            <p:cNvSpPr>
              <a:spLocks noChangeShapeType="1"/>
            </p:cNvSpPr>
            <p:nvPr/>
          </p:nvSpPr>
          <p:spPr bwMode="auto">
            <a:xfrm>
              <a:off x="0" y="266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2" name="Line 18"/>
            <p:cNvSpPr>
              <a:spLocks noChangeShapeType="1"/>
            </p:cNvSpPr>
            <p:nvPr/>
          </p:nvSpPr>
          <p:spPr bwMode="auto">
            <a:xfrm>
              <a:off x="0" y="1630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3" name="Line 19"/>
            <p:cNvSpPr>
              <a:spLocks noChangeShapeType="1"/>
            </p:cNvSpPr>
            <p:nvPr/>
          </p:nvSpPr>
          <p:spPr bwMode="auto">
            <a:xfrm flipH="1">
              <a:off x="0" y="272"/>
              <a:ext cx="0" cy="1358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4" name="Line 20"/>
            <p:cNvSpPr>
              <a:spLocks noChangeShapeType="1"/>
            </p:cNvSpPr>
            <p:nvPr/>
          </p:nvSpPr>
          <p:spPr bwMode="auto">
            <a:xfrm flipH="1">
              <a:off x="5556" y="272"/>
              <a:ext cx="0" cy="1358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5" name="Line 21"/>
            <p:cNvSpPr>
              <a:spLocks noChangeShapeType="1"/>
            </p:cNvSpPr>
            <p:nvPr/>
          </p:nvSpPr>
          <p:spPr bwMode="auto">
            <a:xfrm>
              <a:off x="0" y="904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Line 22"/>
            <p:cNvSpPr>
              <a:spLocks noChangeShapeType="1"/>
            </p:cNvSpPr>
            <p:nvPr/>
          </p:nvSpPr>
          <p:spPr bwMode="auto">
            <a:xfrm>
              <a:off x="1447" y="272"/>
              <a:ext cx="0" cy="1358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7" name="Line 23"/>
            <p:cNvSpPr>
              <a:spLocks noChangeShapeType="1"/>
            </p:cNvSpPr>
            <p:nvPr/>
          </p:nvSpPr>
          <p:spPr bwMode="auto">
            <a:xfrm>
              <a:off x="2833" y="272"/>
              <a:ext cx="0" cy="1358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Line 24"/>
            <p:cNvSpPr>
              <a:spLocks noChangeShapeType="1"/>
            </p:cNvSpPr>
            <p:nvPr/>
          </p:nvSpPr>
          <p:spPr bwMode="auto">
            <a:xfrm>
              <a:off x="4195" y="272"/>
              <a:ext cx="0" cy="1358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89" name="Line 25"/>
            <p:cNvSpPr>
              <a:spLocks noChangeShapeType="1"/>
            </p:cNvSpPr>
            <p:nvPr/>
          </p:nvSpPr>
          <p:spPr bwMode="auto">
            <a:xfrm>
              <a:off x="0" y="1282"/>
              <a:ext cx="5556" cy="0"/>
            </a:xfrm>
            <a:prstGeom prst="line">
              <a:avLst/>
            </a:prstGeom>
            <a:noFill/>
            <a:ln w="38100" cap="rnd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2555876" y="3381376"/>
            <a:ext cx="3313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种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块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2555876" y="3921919"/>
            <a:ext cx="3313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种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块</a:t>
            </a:r>
          </a:p>
        </p:txBody>
      </p:sp>
      <p:sp>
        <p:nvSpPr>
          <p:cNvPr id="11292" name="Text Box 28"/>
          <p:cNvSpPr txBox="1">
            <a:spLocks noChangeArrowheads="1"/>
          </p:cNvSpPr>
          <p:nvPr/>
        </p:nvSpPr>
        <p:spPr bwMode="auto">
          <a:xfrm>
            <a:off x="2555876" y="4458570"/>
            <a:ext cx="33131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种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块</a:t>
            </a:r>
          </a:p>
        </p:txBody>
      </p:sp>
      <p:sp>
        <p:nvSpPr>
          <p:cNvPr id="2" name="矩形 1"/>
          <p:cNvSpPr/>
          <p:nvPr/>
        </p:nvSpPr>
        <p:spPr>
          <a:xfrm>
            <a:off x="2643432" y="987574"/>
            <a:ext cx="11624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A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规格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0116" y="987574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规格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8950" y="1009593"/>
            <a:ext cx="11416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C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规格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991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90" grpId="0" autoUpdateAnimBg="0"/>
      <p:bldP spid="11291" grpId="0" autoUpdateAnimBg="0"/>
      <p:bldP spid="11292" grpId="0" autoUpdateAnimBg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1997</TotalTime>
  <Words>875</Words>
  <Application>Microsoft Office PowerPoint</Application>
  <PresentationFormat>全屏显示(16:9)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650TGp_Proper_pride_light</vt:lpstr>
      <vt:lpstr>MathType 6.0 Equation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181</cp:revision>
  <dcterms:created xsi:type="dcterms:W3CDTF">2011-09-29T10:22:55Z</dcterms:created>
  <dcterms:modified xsi:type="dcterms:W3CDTF">2015-05-17T06:52:50Z</dcterms:modified>
</cp:coreProperties>
</file>