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321" r:id="rId2"/>
    <p:sldId id="340" r:id="rId3"/>
    <p:sldId id="322" r:id="rId4"/>
    <p:sldId id="370" r:id="rId5"/>
    <p:sldId id="397" r:id="rId6"/>
    <p:sldId id="371" r:id="rId7"/>
    <p:sldId id="372" r:id="rId8"/>
    <p:sldId id="373" r:id="rId9"/>
    <p:sldId id="374" r:id="rId10"/>
    <p:sldId id="375" r:id="rId11"/>
    <p:sldId id="376" r:id="rId12"/>
    <p:sldId id="380" r:id="rId13"/>
    <p:sldId id="381" r:id="rId14"/>
    <p:sldId id="382" r:id="rId15"/>
    <p:sldId id="385" r:id="rId16"/>
    <p:sldId id="386" r:id="rId17"/>
    <p:sldId id="387" r:id="rId18"/>
    <p:sldId id="388" r:id="rId19"/>
    <p:sldId id="332" r:id="rId20"/>
    <p:sldId id="339" r:id="rId21"/>
    <p:sldId id="327" r:id="rId22"/>
  </p:sldIdLst>
  <p:sldSz cx="9144000" cy="5143500" type="screen16x9"/>
  <p:notesSz cx="9144000" cy="6858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8F8F8"/>
    <a:srgbClr val="FF6600"/>
    <a:srgbClr val="336600"/>
    <a:srgbClr val="0E8BE0"/>
    <a:srgbClr val="8FD2FB"/>
    <a:srgbClr val="E66036"/>
    <a:srgbClr val="FFFF00"/>
    <a:srgbClr val="2FAB2F"/>
    <a:srgbClr val="1899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4" autoAdjust="0"/>
    <p:restoredTop sz="95209" autoAdjust="0"/>
  </p:normalViewPr>
  <p:slideViewPr>
    <p:cSldViewPr>
      <p:cViewPr varScale="1">
        <p:scale>
          <a:sx n="111" d="100"/>
          <a:sy n="111" d="100"/>
        </p:scale>
        <p:origin x="-750" y="-7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608" y="-90"/>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802" name="Rectangle 2"/>
          <p:cNvSpPr>
            <a:spLocks noGrp="1" noChangeArrowheads="1"/>
          </p:cNvSpPr>
          <p:nvPr>
            <p:ph type="hdr" sz="quarter"/>
          </p:nvPr>
        </p:nvSpPr>
        <p:spPr bwMode="auto">
          <a:xfrm>
            <a:off x="0" y="0"/>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76803" name="Rectangle 3"/>
          <p:cNvSpPr>
            <a:spLocks noGrp="1" noChangeArrowheads="1"/>
          </p:cNvSpPr>
          <p:nvPr>
            <p:ph type="dt" sz="quarter" idx="1"/>
          </p:nvPr>
        </p:nvSpPr>
        <p:spPr bwMode="auto">
          <a:xfrm>
            <a:off x="5180013" y="0"/>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76804" name="Rectangle 4"/>
          <p:cNvSpPr>
            <a:spLocks noGrp="1" noChangeArrowheads="1"/>
          </p:cNvSpPr>
          <p:nvPr>
            <p:ph type="ftr" sz="quarter" idx="2"/>
          </p:nvPr>
        </p:nvSpPr>
        <p:spPr bwMode="auto">
          <a:xfrm>
            <a:off x="0" y="6513513"/>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76805" name="Rectangle 5"/>
          <p:cNvSpPr>
            <a:spLocks noGrp="1" noChangeArrowheads="1"/>
          </p:cNvSpPr>
          <p:nvPr>
            <p:ph type="sldNum" sz="quarter" idx="3"/>
          </p:nvPr>
        </p:nvSpPr>
        <p:spPr bwMode="auto">
          <a:xfrm>
            <a:off x="5180013" y="6513513"/>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346AD4A-C628-470C-85A3-C6E8F8226425}" type="slidenum">
              <a:rPr lang="zh-CN" altLang="en-US"/>
              <a:pPr/>
              <a:t>‹#›</a:t>
            </a:fld>
            <a:endParaRPr lang="en-US" altLang="zh-CN"/>
          </a:p>
        </p:txBody>
      </p:sp>
    </p:spTree>
    <p:extLst>
      <p:ext uri="{BB962C8B-B14F-4D97-AF65-F5344CB8AC3E}">
        <p14:creationId xmlns:p14="http://schemas.microsoft.com/office/powerpoint/2010/main" val="6329961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zh-CN" altLang="en-US"/>
          </a:p>
        </p:txBody>
      </p:sp>
      <p:sp>
        <p:nvSpPr>
          <p:cNvPr id="19459" name="Rectangle 3"/>
          <p:cNvSpPr>
            <a:spLocks noGrp="1" noChangeArrowheads="1"/>
          </p:cNvSpPr>
          <p:nvPr>
            <p:ph type="dt" idx="1"/>
          </p:nvPr>
        </p:nvSpPr>
        <p:spPr bwMode="auto">
          <a:xfrm>
            <a:off x="5180013" y="0"/>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19460" name="Rectangle 4"/>
          <p:cNvSpPr>
            <a:spLocks noGrp="1" noRot="1" noChangeAspect="1" noChangeArrowheads="1" noTextEdit="1"/>
          </p:cNvSpPr>
          <p:nvPr>
            <p:ph type="sldImg" idx="2"/>
          </p:nvPr>
        </p:nvSpPr>
        <p:spPr bwMode="auto">
          <a:xfrm>
            <a:off x="2286000" y="514350"/>
            <a:ext cx="4572000" cy="257175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9461" name="Rectangle 5"/>
          <p:cNvSpPr>
            <a:spLocks noGrp="1" noChangeArrowheads="1"/>
          </p:cNvSpPr>
          <p:nvPr>
            <p:ph type="body" sz="quarter" idx="3"/>
          </p:nvPr>
        </p:nvSpPr>
        <p:spPr bwMode="auto">
          <a:xfrm>
            <a:off x="914400" y="3257550"/>
            <a:ext cx="7315200" cy="308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9462" name="Rectangle 6"/>
          <p:cNvSpPr>
            <a:spLocks noGrp="1" noChangeArrowheads="1"/>
          </p:cNvSpPr>
          <p:nvPr>
            <p:ph type="ftr" sz="quarter" idx="4"/>
          </p:nvPr>
        </p:nvSpPr>
        <p:spPr bwMode="auto">
          <a:xfrm>
            <a:off x="0" y="6513513"/>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19463" name="Rectangle 7"/>
          <p:cNvSpPr>
            <a:spLocks noGrp="1" noChangeArrowheads="1"/>
          </p:cNvSpPr>
          <p:nvPr>
            <p:ph type="sldNum" sz="quarter" idx="5"/>
          </p:nvPr>
        </p:nvSpPr>
        <p:spPr bwMode="auto">
          <a:xfrm>
            <a:off x="5180013" y="6513513"/>
            <a:ext cx="39624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1A5100B-049B-4821-B7C7-B2BAD6136063}" type="slidenum">
              <a:rPr lang="zh-CN" altLang="en-US"/>
              <a:pPr/>
              <a:t>‹#›</a:t>
            </a:fld>
            <a:endParaRPr lang="en-US" altLang="zh-CN"/>
          </a:p>
        </p:txBody>
      </p:sp>
    </p:spTree>
    <p:extLst>
      <p:ext uri="{BB962C8B-B14F-4D97-AF65-F5344CB8AC3E}">
        <p14:creationId xmlns:p14="http://schemas.microsoft.com/office/powerpoint/2010/main" val="21114621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900000">
            <a:off x="7298410" y="76043"/>
            <a:ext cx="1792287" cy="1371600"/>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763"/>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1" name="Freeform 39"/>
          <p:cNvSpPr>
            <a:spLocks/>
          </p:cNvSpPr>
          <p:nvPr/>
        </p:nvSpPr>
        <p:spPr bwMode="gray">
          <a:xfrm>
            <a:off x="1588" y="0"/>
            <a:ext cx="9156700" cy="483518"/>
          </a:xfrm>
          <a:custGeom>
            <a:avLst/>
            <a:gdLst>
              <a:gd name="T0" fmla="*/ 1 w 5768"/>
              <a:gd name="T1" fmla="*/ 0 h 237"/>
              <a:gd name="T2" fmla="*/ 5766 w 5768"/>
              <a:gd name="T3" fmla="*/ 0 h 237"/>
              <a:gd name="T4" fmla="*/ 5768 w 5768"/>
              <a:gd name="T5" fmla="*/ 108 h 237"/>
              <a:gd name="T6" fmla="*/ 1510 w 5768"/>
              <a:gd name="T7" fmla="*/ 108 h 237"/>
              <a:gd name="T8" fmla="*/ 1473 w 5768"/>
              <a:gd name="T9" fmla="*/ 124 h 237"/>
              <a:gd name="T10" fmla="*/ 1385 w 5768"/>
              <a:gd name="T11" fmla="*/ 215 h 237"/>
              <a:gd name="T12" fmla="*/ 1346 w 5768"/>
              <a:gd name="T13" fmla="*/ 237 h 237"/>
              <a:gd name="T14" fmla="*/ 0 w 5768"/>
              <a:gd name="T15" fmla="*/ 236 h 237"/>
              <a:gd name="T16" fmla="*/ 1 w 5768"/>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8" h="237">
                <a:moveTo>
                  <a:pt x="1" y="0"/>
                </a:moveTo>
                <a:lnTo>
                  <a:pt x="5766" y="0"/>
                </a:lnTo>
                <a:lnTo>
                  <a:pt x="5768" y="108"/>
                </a:lnTo>
                <a:cubicBezTo>
                  <a:pt x="5059" y="126"/>
                  <a:pt x="2226" y="105"/>
                  <a:pt x="1510" y="108"/>
                </a:cubicBezTo>
                <a:cubicBezTo>
                  <a:pt x="1490" y="112"/>
                  <a:pt x="1494" y="105"/>
                  <a:pt x="1473" y="124"/>
                </a:cubicBezTo>
                <a:lnTo>
                  <a:pt x="1385" y="215"/>
                </a:lnTo>
                <a:cubicBezTo>
                  <a:pt x="1364" y="233"/>
                  <a:pt x="1371" y="237"/>
                  <a:pt x="1346" y="237"/>
                </a:cubicBezTo>
                <a:cubicBezTo>
                  <a:pt x="1346" y="237"/>
                  <a:pt x="0" y="236"/>
                  <a:pt x="0" y="236"/>
                </a:cubicBezTo>
                <a:lnTo>
                  <a:pt x="1" y="0"/>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06" name="Group 34"/>
          <p:cNvGrpSpPr>
            <a:grpSpLocks/>
          </p:cNvGrpSpPr>
          <p:nvPr/>
        </p:nvGrpSpPr>
        <p:grpSpPr bwMode="auto">
          <a:xfrm>
            <a:off x="0" y="4065985"/>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cxnSp>
        <p:nvCxnSpPr>
          <p:cNvPr id="144" name="直接连接符 143"/>
          <p:cNvCxnSpPr/>
          <p:nvPr userDrawn="1"/>
        </p:nvCxnSpPr>
        <p:spPr>
          <a:xfrm>
            <a:off x="1173052" y="1437624"/>
            <a:ext cx="6720916"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userDrawn="1"/>
        </p:nvCxnSpPr>
        <p:spPr>
          <a:xfrm>
            <a:off x="1154456" y="2409732"/>
            <a:ext cx="6720916"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7" name="文本占位符 6"/>
          <p:cNvSpPr>
            <a:spLocks noGrp="1"/>
          </p:cNvSpPr>
          <p:nvPr>
            <p:ph type="body" sz="quarter" idx="10" hasCustomPrompt="1"/>
          </p:nvPr>
        </p:nvSpPr>
        <p:spPr>
          <a:xfrm>
            <a:off x="1619250" y="1545431"/>
            <a:ext cx="5905500" cy="1833153"/>
          </a:xfrm>
        </p:spPr>
        <p:txBody>
          <a:bodyPr/>
          <a:lstStyle>
            <a:lvl1pPr>
              <a:defRPr sz="3200" b="1">
                <a:solidFill>
                  <a:schemeClr val="tx1"/>
                </a:solidFill>
                <a:latin typeface="黑体" panose="02010609060101010101" pitchFamily="49" charset="-122"/>
                <a:ea typeface="黑体" panose="02010609060101010101" pitchFamily="49" charset="-122"/>
              </a:defRPr>
            </a:lvl1pPr>
          </a:lstStyle>
          <a:p>
            <a:pPr lvl="0"/>
            <a:r>
              <a:rPr lang="en-US" altLang="zh-CN" sz="3600" b="1" noProof="0" dirty="0" smtClean="0"/>
              <a:t>§</a:t>
            </a:r>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内容占位符 8"/>
          <p:cNvSpPr>
            <a:spLocks noGrp="1"/>
          </p:cNvSpPr>
          <p:nvPr>
            <p:ph sz="quarter" idx="11"/>
          </p:nvPr>
        </p:nvSpPr>
        <p:spPr>
          <a:xfrm>
            <a:off x="2124076" y="627460"/>
            <a:ext cx="3743325" cy="702469"/>
          </a:xfrm>
        </p:spPr>
        <p:txBody>
          <a:bodyPr/>
          <a:lstStyle>
            <a:lvl1pPr>
              <a:defRPr b="1" i="0" baseline="0">
                <a:latin typeface="+mn-lt"/>
                <a:ea typeface="黑体" pitchFamily="49" charset="-122"/>
              </a:defRPr>
            </a:lvl1pPr>
            <a:lvl3pPr>
              <a:defRPr b="1" i="0" baseline="0">
                <a:ea typeface="黑体" pitchFamily="49" charset="-122"/>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pic>
        <p:nvPicPr>
          <p:cNvPr id="14" name="Picture 2"/>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236296" y="4155926"/>
            <a:ext cx="1907703" cy="100687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9"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740569"/>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30239" y="1543050"/>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3733800" y="4800600"/>
            <a:ext cx="1447800" cy="228600"/>
          </a:xfrm>
          <a:prstGeom prst="rect">
            <a:avLst/>
          </a:prstGeom>
        </p:spPr>
        <p:txBody>
          <a:bodyPr/>
          <a:lstStyle>
            <a:lvl1pPr>
              <a:defRPr/>
            </a:lvl1pPr>
          </a:lstStyle>
          <a:p>
            <a:fld id="{3685C39C-014C-43C5-ACCC-4351920BBA29}" type="slidenum">
              <a:rPr lang="zh-CN" altLang="en-US"/>
              <a:pPr/>
              <a:t>‹#›</a:t>
            </a:fld>
            <a:endParaRPr lang="en-US" altLang="zh-CN"/>
          </a:p>
        </p:txBody>
      </p:sp>
    </p:spTree>
    <p:extLst>
      <p:ext uri="{BB962C8B-B14F-4D97-AF65-F5344CB8AC3E}">
        <p14:creationId xmlns:p14="http://schemas.microsoft.com/office/powerpoint/2010/main" val="3725759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9" y="342900"/>
            <a:ext cx="2949575" cy="120015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740569"/>
            <a:ext cx="4629150" cy="365521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30239" y="1543050"/>
            <a:ext cx="2949575"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3733800" y="4800600"/>
            <a:ext cx="1447800" cy="228600"/>
          </a:xfrm>
          <a:prstGeom prst="rect">
            <a:avLst/>
          </a:prstGeom>
        </p:spPr>
        <p:txBody>
          <a:bodyPr/>
          <a:lstStyle>
            <a:lvl1pPr>
              <a:defRPr/>
            </a:lvl1pPr>
          </a:lstStyle>
          <a:p>
            <a:fld id="{59872012-BEFF-4425-877E-6EA93EA633CB}" type="slidenum">
              <a:rPr lang="zh-CN" altLang="en-US"/>
              <a:pPr/>
              <a:t>‹#›</a:t>
            </a:fld>
            <a:endParaRPr lang="en-US" altLang="zh-CN"/>
          </a:p>
        </p:txBody>
      </p:sp>
    </p:spTree>
    <p:extLst>
      <p:ext uri="{BB962C8B-B14F-4D97-AF65-F5344CB8AC3E}">
        <p14:creationId xmlns:p14="http://schemas.microsoft.com/office/powerpoint/2010/main" val="4471166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2DA618F2-1279-466D-8BAE-3B00A5B3C732}" type="slidenum">
              <a:rPr lang="zh-CN" altLang="en-US"/>
              <a:pPr/>
              <a:t>‹#›</a:t>
            </a:fld>
            <a:endParaRPr lang="en-US" altLang="zh-CN"/>
          </a:p>
        </p:txBody>
      </p:sp>
    </p:spTree>
    <p:extLst>
      <p:ext uri="{BB962C8B-B14F-4D97-AF65-F5344CB8AC3E}">
        <p14:creationId xmlns:p14="http://schemas.microsoft.com/office/powerpoint/2010/main" val="796321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14301"/>
            <a:ext cx="2057400" cy="448032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14301"/>
            <a:ext cx="6019800" cy="448032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89FA1E0C-0218-4001-8ED5-9134121C3A8E}" type="slidenum">
              <a:rPr lang="zh-CN" altLang="en-US"/>
              <a:pPr/>
              <a:t>‹#›</a:t>
            </a:fld>
            <a:endParaRPr lang="en-US" altLang="zh-CN"/>
          </a:p>
        </p:txBody>
      </p:sp>
    </p:spTree>
    <p:extLst>
      <p:ext uri="{BB962C8B-B14F-4D97-AF65-F5344CB8AC3E}">
        <p14:creationId xmlns:p14="http://schemas.microsoft.com/office/powerpoint/2010/main" val="84762354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682" y="1597824"/>
            <a:ext cx="7772638"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363" y="2914650"/>
            <a:ext cx="6401276" cy="1314450"/>
          </a:xfrm>
          <a:prstGeom prst="rect">
            <a:avLst/>
          </a:prstGeo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493412284"/>
      </p:ext>
    </p:extLst>
  </p:cSld>
  <p:clrMapOvr>
    <a:masterClrMapping/>
  </p:clrMapOvr>
  <p:transition spd="slow"/>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122" y="205979"/>
            <a:ext cx="8229759"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122" y="1200155"/>
            <a:ext cx="8229759"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217924903"/>
      </p:ext>
    </p:extLst>
  </p:cSld>
  <p:clrMapOvr>
    <a:masterClrMapping/>
  </p:clrMapOvr>
  <p:transition spd="slow"/>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192" y="3305181"/>
            <a:ext cx="7772637" cy="1021556"/>
          </a:xfrm>
          <a:prstGeom prst="rect">
            <a:avLst/>
          </a:prstGeo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192" y="2180035"/>
            <a:ext cx="7772637" cy="1125140"/>
          </a:xfrm>
          <a:prstGeom prst="rect">
            <a:avLst/>
          </a:prstGeo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Tree>
    <p:extLst>
      <p:ext uri="{BB962C8B-B14F-4D97-AF65-F5344CB8AC3E}">
        <p14:creationId xmlns:p14="http://schemas.microsoft.com/office/powerpoint/2010/main" val="2398493929"/>
      </p:ext>
    </p:extLst>
  </p:cSld>
  <p:clrMapOvr>
    <a:masterClrMapping/>
  </p:clrMapOvr>
  <p:transition spd="slow"/>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122" y="205979"/>
            <a:ext cx="8229759"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122" y="1200155"/>
            <a:ext cx="4037899"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7393" y="1200155"/>
            <a:ext cx="4039486"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109976370"/>
      </p:ext>
    </p:extLst>
  </p:cSld>
  <p:clrMapOvr>
    <a:masterClrMapping/>
  </p:clrMapOvr>
  <p:transition spd="slow"/>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457122" y="205979"/>
            <a:ext cx="8229759"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122" y="1151335"/>
            <a:ext cx="4039486" cy="47982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122" y="1631156"/>
            <a:ext cx="4039486" cy="2963466"/>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811" y="1151335"/>
            <a:ext cx="4041073" cy="47982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811" y="1631156"/>
            <a:ext cx="4041073" cy="2963466"/>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81850679"/>
      </p:ext>
    </p:extLst>
  </p:cSld>
  <p:clrMapOvr>
    <a:masterClrMapping/>
  </p:clrMapOvr>
  <p:transition spd="slow"/>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122" y="205979"/>
            <a:ext cx="8229759"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952744193"/>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900000">
            <a:off x="7298410" y="76043"/>
            <a:ext cx="1792287" cy="1371600"/>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763"/>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1" name="Freeform 39"/>
          <p:cNvSpPr>
            <a:spLocks/>
          </p:cNvSpPr>
          <p:nvPr/>
        </p:nvSpPr>
        <p:spPr bwMode="gray">
          <a:xfrm>
            <a:off x="1588" y="0"/>
            <a:ext cx="9156700" cy="483518"/>
          </a:xfrm>
          <a:custGeom>
            <a:avLst/>
            <a:gdLst>
              <a:gd name="T0" fmla="*/ 1 w 5768"/>
              <a:gd name="T1" fmla="*/ 0 h 237"/>
              <a:gd name="T2" fmla="*/ 5766 w 5768"/>
              <a:gd name="T3" fmla="*/ 0 h 237"/>
              <a:gd name="T4" fmla="*/ 5768 w 5768"/>
              <a:gd name="T5" fmla="*/ 108 h 237"/>
              <a:gd name="T6" fmla="*/ 1510 w 5768"/>
              <a:gd name="T7" fmla="*/ 108 h 237"/>
              <a:gd name="T8" fmla="*/ 1473 w 5768"/>
              <a:gd name="T9" fmla="*/ 124 h 237"/>
              <a:gd name="T10" fmla="*/ 1385 w 5768"/>
              <a:gd name="T11" fmla="*/ 215 h 237"/>
              <a:gd name="T12" fmla="*/ 1346 w 5768"/>
              <a:gd name="T13" fmla="*/ 237 h 237"/>
              <a:gd name="T14" fmla="*/ 0 w 5768"/>
              <a:gd name="T15" fmla="*/ 236 h 237"/>
              <a:gd name="T16" fmla="*/ 1 w 5768"/>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8" h="237">
                <a:moveTo>
                  <a:pt x="1" y="0"/>
                </a:moveTo>
                <a:lnTo>
                  <a:pt x="5766" y="0"/>
                </a:lnTo>
                <a:lnTo>
                  <a:pt x="5768" y="108"/>
                </a:lnTo>
                <a:cubicBezTo>
                  <a:pt x="5059" y="126"/>
                  <a:pt x="2226" y="105"/>
                  <a:pt x="1510" y="108"/>
                </a:cubicBezTo>
                <a:cubicBezTo>
                  <a:pt x="1490" y="112"/>
                  <a:pt x="1494" y="105"/>
                  <a:pt x="1473" y="124"/>
                </a:cubicBezTo>
                <a:lnTo>
                  <a:pt x="1385" y="215"/>
                </a:lnTo>
                <a:cubicBezTo>
                  <a:pt x="1364" y="233"/>
                  <a:pt x="1371" y="237"/>
                  <a:pt x="1346" y="237"/>
                </a:cubicBezTo>
                <a:cubicBezTo>
                  <a:pt x="1346" y="237"/>
                  <a:pt x="0" y="236"/>
                  <a:pt x="0" y="236"/>
                </a:cubicBezTo>
                <a:lnTo>
                  <a:pt x="1" y="0"/>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06" name="Group 34"/>
          <p:cNvGrpSpPr>
            <a:grpSpLocks/>
          </p:cNvGrpSpPr>
          <p:nvPr/>
        </p:nvGrpSpPr>
        <p:grpSpPr bwMode="auto">
          <a:xfrm>
            <a:off x="0" y="4065985"/>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 name="文本占位符 6"/>
          <p:cNvSpPr>
            <a:spLocks noGrp="1"/>
          </p:cNvSpPr>
          <p:nvPr>
            <p:ph type="body" sz="quarter" idx="10" hasCustomPrompt="1"/>
          </p:nvPr>
        </p:nvSpPr>
        <p:spPr>
          <a:xfrm>
            <a:off x="1619250" y="1545431"/>
            <a:ext cx="5905500" cy="1833153"/>
          </a:xfrm>
        </p:spPr>
        <p:txBody>
          <a:bodyPr/>
          <a:lstStyle>
            <a:lvl1pPr>
              <a:defRPr sz="3200" b="1">
                <a:solidFill>
                  <a:schemeClr val="tx1"/>
                </a:solidFill>
                <a:latin typeface="黑体" panose="02010609060101010101" pitchFamily="49" charset="-122"/>
                <a:ea typeface="黑体" panose="02010609060101010101" pitchFamily="49" charset="-122"/>
              </a:defRPr>
            </a:lvl1pPr>
          </a:lstStyle>
          <a:p>
            <a:pPr lvl="0"/>
            <a:r>
              <a:rPr lang="en-US" altLang="zh-CN" sz="3600" b="1" noProof="0" dirty="0" smtClean="0"/>
              <a:t>§</a:t>
            </a:r>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内容占位符 8"/>
          <p:cNvSpPr>
            <a:spLocks noGrp="1"/>
          </p:cNvSpPr>
          <p:nvPr>
            <p:ph sz="quarter" idx="11"/>
          </p:nvPr>
        </p:nvSpPr>
        <p:spPr>
          <a:xfrm>
            <a:off x="2124076" y="627460"/>
            <a:ext cx="3743325" cy="702469"/>
          </a:xfrm>
        </p:spPr>
        <p:txBody>
          <a:bodyPr/>
          <a:lstStyle>
            <a:lvl1pPr>
              <a:defRPr b="1" i="0" baseline="0">
                <a:latin typeface="+mn-lt"/>
                <a:ea typeface="黑体" pitchFamily="49" charset="-122"/>
              </a:defRPr>
            </a:lvl1pPr>
            <a:lvl3pPr>
              <a:defRPr b="1" i="0" baseline="0">
                <a:ea typeface="黑体" pitchFamily="49" charset="-122"/>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pic>
        <p:nvPicPr>
          <p:cNvPr id="14" name="Picture 2"/>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236296" y="4155926"/>
            <a:ext cx="1907703" cy="1006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19546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9570029"/>
      </p:ext>
    </p:extLst>
  </p:cSld>
  <p:clrMapOvr>
    <a:masterClrMapping/>
  </p:clrMapOvr>
  <p:transition spd="slow"/>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1_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125" y="204787"/>
            <a:ext cx="3007791" cy="871538"/>
          </a:xfrm>
          <a:prstGeom prst="rect">
            <a:avLst/>
          </a:prstGeom>
        </p:spPr>
        <p:txBody>
          <a:bodyPr anchor="b"/>
          <a:lstStyle>
            <a:lvl1pPr algn="l">
              <a:defRPr sz="15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4429" y="204793"/>
            <a:ext cx="5112450"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125" y="1076328"/>
            <a:ext cx="3007791" cy="3518297"/>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3397219022"/>
      </p:ext>
    </p:extLst>
  </p:cSld>
  <p:clrMapOvr>
    <a:masterClrMapping/>
  </p:clrMapOvr>
  <p:transition spd="slow"/>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1_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1978" y="3600450"/>
            <a:ext cx="5487034" cy="425054"/>
          </a:xfrm>
          <a:prstGeom prst="rect">
            <a:avLst/>
          </a:prstGeo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1978" y="459581"/>
            <a:ext cx="5487034"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smtClean="0"/>
          </a:p>
        </p:txBody>
      </p:sp>
      <p:sp>
        <p:nvSpPr>
          <p:cNvPr id="4" name="文本占位符 3"/>
          <p:cNvSpPr>
            <a:spLocks noGrp="1"/>
          </p:cNvSpPr>
          <p:nvPr>
            <p:ph type="body" sz="half" idx="2"/>
          </p:nvPr>
        </p:nvSpPr>
        <p:spPr>
          <a:xfrm>
            <a:off x="1791978" y="4025503"/>
            <a:ext cx="5487034" cy="603647"/>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smtClean="0"/>
              <a:t>单击此处编辑母版文本样式</a:t>
            </a:r>
          </a:p>
        </p:txBody>
      </p:sp>
    </p:spTree>
    <p:extLst>
      <p:ext uri="{BB962C8B-B14F-4D97-AF65-F5344CB8AC3E}">
        <p14:creationId xmlns:p14="http://schemas.microsoft.com/office/powerpoint/2010/main" val="4179418744"/>
      </p:ext>
    </p:extLst>
  </p:cSld>
  <p:clrMapOvr>
    <a:masterClrMapping/>
  </p:clrMapOvr>
  <p:transition spd="slow"/>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1_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122" y="205979"/>
            <a:ext cx="8229759"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122" y="1200155"/>
            <a:ext cx="8229759"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79131291"/>
      </p:ext>
    </p:extLst>
  </p:cSld>
  <p:clrMapOvr>
    <a:masterClrMapping/>
  </p:clrMapOvr>
  <p:transition spd="slow"/>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841" y="205984"/>
            <a:ext cx="2057043" cy="438864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122" y="205984"/>
            <a:ext cx="6020342" cy="438864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69879272"/>
      </p:ext>
    </p:extLst>
  </p:cSld>
  <p:clrMapOvr>
    <a:masterClrMapping/>
  </p:clrMapOvr>
  <p:transition spd="slow"/>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8985209">
            <a:off x="4982015" y="947059"/>
            <a:ext cx="2743447" cy="2099503"/>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763"/>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06" name="Group 34"/>
          <p:cNvGrpSpPr>
            <a:grpSpLocks/>
          </p:cNvGrpSpPr>
          <p:nvPr/>
        </p:nvGrpSpPr>
        <p:grpSpPr bwMode="auto">
          <a:xfrm>
            <a:off x="0" y="4065985"/>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5" name="Group 34"/>
          <p:cNvGrpSpPr>
            <a:grpSpLocks/>
          </p:cNvGrpSpPr>
          <p:nvPr userDrawn="1"/>
        </p:nvGrpSpPr>
        <p:grpSpPr bwMode="auto">
          <a:xfrm rot="10800000">
            <a:off x="-2644" y="-3704"/>
            <a:ext cx="9158288" cy="1096565"/>
            <a:chOff x="-4" y="3243"/>
            <a:chExt cx="5769" cy="1086"/>
          </a:xfrm>
        </p:grpSpPr>
        <p:sp>
          <p:nvSpPr>
            <p:cNvPr id="16"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18" name="Picture 50" descr="sta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gray">
          <a:xfrm rot="900000">
            <a:off x="6597156" y="3753388"/>
            <a:ext cx="2743447" cy="209950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6624737" y="4165352"/>
            <a:ext cx="1907703" cy="100687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userDrawn="1"/>
        </p:nvSpPr>
        <p:spPr>
          <a:xfrm>
            <a:off x="1691680" y="1851670"/>
            <a:ext cx="6149480" cy="12003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zh-CN" altLang="en-US" sz="5400" b="1" i="0" baseline="0" dirty="0" smtClean="0">
                <a:latin typeface="+mj-ea"/>
                <a:ea typeface="+mj-ea"/>
              </a:rPr>
              <a:t>同学们</a:t>
            </a:r>
            <a:r>
              <a:rPr lang="zh-CN" altLang="en-US" sz="5400" b="1" i="1" baseline="0" dirty="0" smtClean="0">
                <a:latin typeface="+mj-ea"/>
                <a:ea typeface="+mj-ea"/>
              </a:rPr>
              <a:t>，</a:t>
            </a:r>
            <a:r>
              <a:rPr lang="zh-CN" altLang="en-US" sz="5400" b="1" i="0" baseline="0" dirty="0" smtClean="0">
                <a:latin typeface="+mj-ea"/>
                <a:ea typeface="+mj-ea"/>
              </a:rPr>
              <a:t>再见</a:t>
            </a:r>
            <a:r>
              <a:rPr lang="zh-CN" altLang="en-US" sz="5400" b="1" i="1" baseline="0" dirty="0" smtClean="0">
                <a:latin typeface="+mj-ea"/>
                <a:ea typeface="+mj-ea"/>
              </a:rPr>
              <a:t>！</a:t>
            </a:r>
          </a:p>
          <a:p>
            <a:endParaRPr lang="zh-CN" altLang="en-US" dirty="0"/>
          </a:p>
        </p:txBody>
      </p:sp>
    </p:spTree>
    <p:extLst>
      <p:ext uri="{BB962C8B-B14F-4D97-AF65-F5344CB8AC3E}">
        <p14:creationId xmlns:p14="http://schemas.microsoft.com/office/powerpoint/2010/main" val="774673437"/>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内容占位符 2"/>
          <p:cNvSpPr>
            <a:spLocks noGrp="1"/>
          </p:cNvSpPr>
          <p:nvPr>
            <p:ph sz="quarter" idx="10"/>
          </p:nvPr>
        </p:nvSpPr>
        <p:spPr>
          <a:xfrm>
            <a:off x="785787" y="693775"/>
            <a:ext cx="7889359" cy="3907465"/>
          </a:xfrm>
          <a:prstGeom prst="rect">
            <a:avLst/>
          </a:prstGeom>
        </p:spPr>
        <p:txBody>
          <a:bodyPr/>
          <a:lstStyle>
            <a:lvl1pPr marL="0" indent="0" eaLnBrk="1">
              <a:lnSpc>
                <a:spcPts val="3500"/>
              </a:lnSpc>
              <a:spcBef>
                <a:spcPts val="0"/>
              </a:spcBef>
              <a:buNone/>
              <a:defRPr sz="2400" b="1">
                <a:solidFill>
                  <a:srgbClr val="000000"/>
                </a:solidFill>
                <a:latin typeface="Times New Roman" pitchFamily="18" charset="0"/>
                <a:ea typeface="宋体" pitchFamily="2" charset="-122"/>
                <a:cs typeface="Times New Roman" pitchFamily="18" charset="0"/>
              </a:defRPr>
            </a:lvl1pPr>
            <a:lvl2pPr marL="0" indent="0" eaLnBrk="1">
              <a:lnSpc>
                <a:spcPts val="3500"/>
              </a:lnSpc>
              <a:spcBef>
                <a:spcPts val="0"/>
              </a:spcBef>
              <a:buNone/>
              <a:defRPr sz="2400" b="1">
                <a:solidFill>
                  <a:srgbClr val="0000FF"/>
                </a:solidFill>
                <a:latin typeface="Times New Roman" pitchFamily="18" charset="0"/>
                <a:ea typeface="仿宋_GB2312" pitchFamily="49" charset="-122"/>
                <a:cs typeface="Times New Roman" pitchFamily="18" charset="0"/>
              </a:defRPr>
            </a:lvl2pPr>
            <a:lvl3pPr marL="0" indent="0" eaLnBrk="1">
              <a:lnSpc>
                <a:spcPts val="3500"/>
              </a:lnSpc>
              <a:spcBef>
                <a:spcPts val="0"/>
              </a:spcBef>
              <a:buNone/>
              <a:defRPr sz="2400" b="1">
                <a:solidFill>
                  <a:srgbClr val="FF0000"/>
                </a:solidFill>
                <a:latin typeface="Times New Roman" pitchFamily="18" charset="0"/>
                <a:ea typeface="宋体" pitchFamily="2" charset="-122"/>
                <a:cs typeface="Times New Roman" pitchFamily="18" charset="0"/>
              </a:defRPr>
            </a:lvl3pPr>
            <a:lvl4pPr marL="0" indent="0" eaLnBrk="1">
              <a:lnSpc>
                <a:spcPts val="3500"/>
              </a:lnSpc>
              <a:spcBef>
                <a:spcPts val="0"/>
              </a:spcBef>
              <a:buNone/>
              <a:defRPr sz="2400" b="1">
                <a:solidFill>
                  <a:srgbClr val="00B050"/>
                </a:solidFill>
                <a:latin typeface="Times New Roman" pitchFamily="18" charset="0"/>
                <a:ea typeface="楷体_GB2312" pitchFamily="49" charset="-122"/>
                <a:cs typeface="Times New Roman" pitchFamily="18" charset="0"/>
              </a:defRPr>
            </a:lvl4pPr>
            <a:lvl5pPr marL="0" indent="0" eaLnBrk="1">
              <a:lnSpc>
                <a:spcPts val="3500"/>
              </a:lnSpc>
              <a:spcBef>
                <a:spcPts val="0"/>
              </a:spcBef>
              <a:buNone/>
              <a:defRPr sz="2400" b="1">
                <a:solidFill>
                  <a:schemeClr val="tx1"/>
                </a:solidFill>
                <a:latin typeface="Times New Roman" pitchFamily="18" charset="0"/>
                <a:ea typeface="黑体" pitchFamily="2" charset="-122"/>
                <a:cs typeface="Times New Roman" pitchFamily="18"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1452673482"/>
      </p:ext>
    </p:extLst>
  </p:cSld>
  <p:clrMapOvr>
    <a:masterClrMapping/>
  </p:clrMapOvr>
  <p:transition>
    <p:split orient="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3_标题幻灯片">
    <p:bg>
      <p:bgPr>
        <a:gradFill rotWithShape="0">
          <a:gsLst>
            <a:gs pos="0">
              <a:schemeClr val="bg1">
                <a:gamma/>
                <a:tint val="0"/>
                <a:invGamma/>
              </a:schemeClr>
            </a:gs>
            <a:gs pos="100000">
              <a:schemeClr val="bg1"/>
            </a:gs>
          </a:gsLst>
          <a:lin ang="2700000" scaled="1"/>
        </a:gradFill>
        <a:effectLst/>
      </p:bgPr>
    </p:bg>
    <p:spTree>
      <p:nvGrpSpPr>
        <p:cNvPr id="1" name=""/>
        <p:cNvGrpSpPr/>
        <p:nvPr/>
      </p:nvGrpSpPr>
      <p:grpSpPr>
        <a:xfrm>
          <a:off x="0" y="0"/>
          <a:ext cx="0" cy="0"/>
          <a:chOff x="0" y="0"/>
          <a:chExt cx="0" cy="0"/>
        </a:xfrm>
      </p:grpSpPr>
      <p:pic>
        <p:nvPicPr>
          <p:cNvPr id="3122" name="Picture 50" descr="st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rot="900000">
            <a:off x="7298410" y="76043"/>
            <a:ext cx="1792287" cy="1371600"/>
          </a:xfrm>
          <a:prstGeom prst="rect">
            <a:avLst/>
          </a:prstGeom>
          <a:noFill/>
          <a:extLst>
            <a:ext uri="{909E8E84-426E-40DD-AFC4-6F175D3DCCD1}">
              <a14:hiddenFill xmlns:a14="http://schemas.microsoft.com/office/drawing/2010/main">
                <a:solidFill>
                  <a:srgbClr val="FFFFFF"/>
                </a:solidFill>
              </a14:hiddenFill>
            </a:ext>
          </a:extLst>
        </p:spPr>
      </p:pic>
      <p:sp>
        <p:nvSpPr>
          <p:cNvPr id="3114" name="Freeform 42"/>
          <p:cNvSpPr>
            <a:spLocks/>
          </p:cNvSpPr>
          <p:nvPr/>
        </p:nvSpPr>
        <p:spPr bwMode="gray">
          <a:xfrm>
            <a:off x="15875" y="4763"/>
            <a:ext cx="9145588" cy="317897"/>
          </a:xfrm>
          <a:custGeom>
            <a:avLst/>
            <a:gdLst>
              <a:gd name="T0" fmla="*/ 3 w 5761"/>
              <a:gd name="T1" fmla="*/ 0 h 221"/>
              <a:gd name="T2" fmla="*/ 5761 w 5761"/>
              <a:gd name="T3" fmla="*/ 1 h 221"/>
              <a:gd name="T4" fmla="*/ 5761 w 5761"/>
              <a:gd name="T5" fmla="*/ 123 h 221"/>
              <a:gd name="T6" fmla="*/ 1508 w 5761"/>
              <a:gd name="T7" fmla="*/ 123 h 221"/>
              <a:gd name="T8" fmla="*/ 1471 w 5761"/>
              <a:gd name="T9" fmla="*/ 135 h 221"/>
              <a:gd name="T10" fmla="*/ 1383 w 5761"/>
              <a:gd name="T11" fmla="*/ 204 h 221"/>
              <a:gd name="T12" fmla="*/ 1344 w 5761"/>
              <a:gd name="T13" fmla="*/ 221 h 221"/>
              <a:gd name="T14" fmla="*/ 0 w 5761"/>
              <a:gd name="T15" fmla="*/ 220 h 221"/>
              <a:gd name="T16" fmla="*/ 3 w 5761"/>
              <a:gd name="T17"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1" h="221">
                <a:moveTo>
                  <a:pt x="3" y="0"/>
                </a:moveTo>
                <a:lnTo>
                  <a:pt x="5761" y="1"/>
                </a:lnTo>
                <a:lnTo>
                  <a:pt x="5761" y="123"/>
                </a:lnTo>
                <a:cubicBezTo>
                  <a:pt x="5052" y="143"/>
                  <a:pt x="2223" y="121"/>
                  <a:pt x="1508" y="123"/>
                </a:cubicBezTo>
                <a:cubicBezTo>
                  <a:pt x="1488" y="126"/>
                  <a:pt x="1492" y="121"/>
                  <a:pt x="1471" y="135"/>
                </a:cubicBezTo>
                <a:lnTo>
                  <a:pt x="1383" y="204"/>
                </a:lnTo>
                <a:cubicBezTo>
                  <a:pt x="1362" y="218"/>
                  <a:pt x="1369" y="221"/>
                  <a:pt x="1344" y="221"/>
                </a:cubicBezTo>
                <a:cubicBezTo>
                  <a:pt x="1344" y="221"/>
                  <a:pt x="0" y="220"/>
                  <a:pt x="0" y="220"/>
                </a:cubicBezTo>
                <a:lnTo>
                  <a:pt x="3"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11" name="Freeform 39"/>
          <p:cNvSpPr>
            <a:spLocks/>
          </p:cNvSpPr>
          <p:nvPr/>
        </p:nvSpPr>
        <p:spPr bwMode="gray">
          <a:xfrm>
            <a:off x="1588" y="0"/>
            <a:ext cx="9156700" cy="483518"/>
          </a:xfrm>
          <a:custGeom>
            <a:avLst/>
            <a:gdLst>
              <a:gd name="T0" fmla="*/ 1 w 5768"/>
              <a:gd name="T1" fmla="*/ 0 h 237"/>
              <a:gd name="T2" fmla="*/ 5766 w 5768"/>
              <a:gd name="T3" fmla="*/ 0 h 237"/>
              <a:gd name="T4" fmla="*/ 5768 w 5768"/>
              <a:gd name="T5" fmla="*/ 108 h 237"/>
              <a:gd name="T6" fmla="*/ 1510 w 5768"/>
              <a:gd name="T7" fmla="*/ 108 h 237"/>
              <a:gd name="T8" fmla="*/ 1473 w 5768"/>
              <a:gd name="T9" fmla="*/ 124 h 237"/>
              <a:gd name="T10" fmla="*/ 1385 w 5768"/>
              <a:gd name="T11" fmla="*/ 215 h 237"/>
              <a:gd name="T12" fmla="*/ 1346 w 5768"/>
              <a:gd name="T13" fmla="*/ 237 h 237"/>
              <a:gd name="T14" fmla="*/ 0 w 5768"/>
              <a:gd name="T15" fmla="*/ 236 h 237"/>
              <a:gd name="T16" fmla="*/ 1 w 5768"/>
              <a:gd name="T17"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8" h="237">
                <a:moveTo>
                  <a:pt x="1" y="0"/>
                </a:moveTo>
                <a:lnTo>
                  <a:pt x="5766" y="0"/>
                </a:lnTo>
                <a:lnTo>
                  <a:pt x="5768" y="108"/>
                </a:lnTo>
                <a:cubicBezTo>
                  <a:pt x="5059" y="126"/>
                  <a:pt x="2226" y="105"/>
                  <a:pt x="1510" y="108"/>
                </a:cubicBezTo>
                <a:cubicBezTo>
                  <a:pt x="1490" y="112"/>
                  <a:pt x="1494" y="105"/>
                  <a:pt x="1473" y="124"/>
                </a:cubicBezTo>
                <a:lnTo>
                  <a:pt x="1385" y="215"/>
                </a:lnTo>
                <a:cubicBezTo>
                  <a:pt x="1364" y="233"/>
                  <a:pt x="1371" y="237"/>
                  <a:pt x="1346" y="237"/>
                </a:cubicBezTo>
                <a:cubicBezTo>
                  <a:pt x="1346" y="237"/>
                  <a:pt x="0" y="236"/>
                  <a:pt x="0" y="236"/>
                </a:cubicBezTo>
                <a:lnTo>
                  <a:pt x="1" y="0"/>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098" name="Line 26"/>
          <p:cNvSpPr>
            <a:spLocks noChangeShapeType="1"/>
          </p:cNvSpPr>
          <p:nvPr/>
        </p:nvSpPr>
        <p:spPr bwMode="gray">
          <a:xfrm flipH="1">
            <a:off x="6194425" y="4694635"/>
            <a:ext cx="2967038" cy="4381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3106" name="Group 34"/>
          <p:cNvGrpSpPr>
            <a:grpSpLocks/>
          </p:cNvGrpSpPr>
          <p:nvPr/>
        </p:nvGrpSpPr>
        <p:grpSpPr bwMode="auto">
          <a:xfrm>
            <a:off x="0" y="4065985"/>
            <a:ext cx="9158288" cy="1096565"/>
            <a:chOff x="-4" y="3243"/>
            <a:chExt cx="5769" cy="1086"/>
          </a:xfrm>
        </p:grpSpPr>
        <p:sp>
          <p:nvSpPr>
            <p:cNvPr id="3099" name="Freeform 27"/>
            <p:cNvSpPr>
              <a:spLocks/>
            </p:cNvSpPr>
            <p:nvPr userDrawn="1"/>
          </p:nvSpPr>
          <p:spPr bwMode="gray">
            <a:xfrm>
              <a:off x="-4" y="3243"/>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00" name="Freeform 28"/>
            <p:cNvSpPr>
              <a:spLocks/>
            </p:cNvSpPr>
            <p:nvPr userDrawn="1"/>
          </p:nvSpPr>
          <p:spPr bwMode="gray">
            <a:xfrm>
              <a:off x="-4" y="3314"/>
              <a:ext cx="5769" cy="1015"/>
            </a:xfrm>
            <a:custGeom>
              <a:avLst/>
              <a:gdLst>
                <a:gd name="T0" fmla="*/ 5769 w 5769"/>
                <a:gd name="T1" fmla="*/ 0 h 1015"/>
                <a:gd name="T2" fmla="*/ 2704 w 5769"/>
                <a:gd name="T3" fmla="*/ 0 h 1015"/>
                <a:gd name="T4" fmla="*/ 2617 w 5769"/>
                <a:gd name="T5" fmla="*/ 35 h 1015"/>
                <a:gd name="T6" fmla="*/ 2391 w 5769"/>
                <a:gd name="T7" fmla="*/ 195 h 1015"/>
                <a:gd name="T8" fmla="*/ 2320 w 5769"/>
                <a:gd name="T9" fmla="*/ 225 h 1015"/>
                <a:gd name="T10" fmla="*/ 0 w 5769"/>
                <a:gd name="T11" fmla="*/ 224 h 1015"/>
                <a:gd name="T12" fmla="*/ 2 w 5769"/>
                <a:gd name="T13" fmla="*/ 1015 h 1015"/>
                <a:gd name="T14" fmla="*/ 5764 w 5769"/>
                <a:gd name="T15" fmla="*/ 1014 h 1015"/>
                <a:gd name="T16" fmla="*/ 5769 w 5769"/>
                <a:gd name="T17" fmla="*/ 0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9" h="1015">
                  <a:moveTo>
                    <a:pt x="5769" y="0"/>
                  </a:moveTo>
                  <a:lnTo>
                    <a:pt x="2704" y="0"/>
                  </a:lnTo>
                  <a:cubicBezTo>
                    <a:pt x="2652" y="0"/>
                    <a:pt x="2617" y="35"/>
                    <a:pt x="2617" y="35"/>
                  </a:cubicBezTo>
                  <a:lnTo>
                    <a:pt x="2391" y="195"/>
                  </a:lnTo>
                  <a:cubicBezTo>
                    <a:pt x="2391" y="195"/>
                    <a:pt x="2361" y="225"/>
                    <a:pt x="2320" y="225"/>
                  </a:cubicBezTo>
                  <a:lnTo>
                    <a:pt x="0" y="224"/>
                  </a:lnTo>
                  <a:lnTo>
                    <a:pt x="2" y="1015"/>
                  </a:lnTo>
                  <a:lnTo>
                    <a:pt x="5764" y="1014"/>
                  </a:lnTo>
                  <a:lnTo>
                    <a:pt x="5769" y="0"/>
                  </a:lnTo>
                  <a:close/>
                </a:path>
              </a:pathLst>
            </a:custGeom>
            <a:solidFill>
              <a:srgbClr val="8FD2FB"/>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7" name="文本占位符 6"/>
          <p:cNvSpPr>
            <a:spLocks noGrp="1"/>
          </p:cNvSpPr>
          <p:nvPr>
            <p:ph type="body" sz="quarter" idx="10" hasCustomPrompt="1"/>
          </p:nvPr>
        </p:nvSpPr>
        <p:spPr>
          <a:xfrm>
            <a:off x="1619250" y="1545431"/>
            <a:ext cx="5905500" cy="1833153"/>
          </a:xfrm>
        </p:spPr>
        <p:txBody>
          <a:bodyPr/>
          <a:lstStyle>
            <a:lvl1pPr>
              <a:defRPr sz="3200" b="1">
                <a:solidFill>
                  <a:schemeClr val="tx1"/>
                </a:solidFill>
                <a:latin typeface="黑体" panose="02010609060101010101" pitchFamily="49" charset="-122"/>
                <a:ea typeface="黑体" panose="02010609060101010101" pitchFamily="49" charset="-122"/>
              </a:defRPr>
            </a:lvl1pPr>
          </a:lstStyle>
          <a:p>
            <a:pPr lvl="0"/>
            <a:r>
              <a:rPr lang="en-US" altLang="zh-CN" sz="3600" b="1" noProof="0" dirty="0" smtClean="0"/>
              <a:t>§</a:t>
            </a:r>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9" name="内容占位符 8"/>
          <p:cNvSpPr>
            <a:spLocks noGrp="1"/>
          </p:cNvSpPr>
          <p:nvPr>
            <p:ph sz="quarter" idx="11"/>
          </p:nvPr>
        </p:nvSpPr>
        <p:spPr>
          <a:xfrm>
            <a:off x="2124076" y="627460"/>
            <a:ext cx="3743325" cy="702469"/>
          </a:xfrm>
        </p:spPr>
        <p:txBody>
          <a:bodyPr/>
          <a:lstStyle>
            <a:lvl1pPr>
              <a:defRPr b="1" i="0" baseline="0">
                <a:latin typeface="+mn-lt"/>
                <a:ea typeface="黑体" pitchFamily="49" charset="-122"/>
              </a:defRPr>
            </a:lvl1pPr>
            <a:lvl3pPr>
              <a:defRPr b="1" i="0" baseline="0">
                <a:ea typeface="黑体" pitchFamily="49" charset="-122"/>
              </a:defRPr>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pic>
        <p:nvPicPr>
          <p:cNvPr id="14" name="Picture 2"/>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7236296" y="4155926"/>
            <a:ext cx="1907703" cy="1006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4760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497187" y="100851"/>
            <a:ext cx="5099149" cy="481013"/>
          </a:xfrm>
        </p:spPr>
        <p:txBody>
          <a:bodyPr/>
          <a:lstStyle>
            <a:lvl1pPr>
              <a:defRPr sz="280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p:txBody>
          <a:bodyPr/>
          <a:lstStyle>
            <a:lvl1pPr>
              <a:defRPr sz="2800"/>
            </a:lvl1pPr>
            <a:lvl2pPr>
              <a:defRPr sz="2400"/>
            </a:lvl2pPr>
            <a:lvl3pPr>
              <a:defRPr sz="2200"/>
            </a:lvl3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551B85E8-410B-4E22-80A1-90EE6581B2E5}" type="slidenum">
              <a:rPr lang="zh-CN" altLang="en-US"/>
              <a:pPr/>
              <a:t>‹#›</a:t>
            </a:fld>
            <a:endParaRPr lang="en-US" altLang="zh-CN"/>
          </a:p>
        </p:txBody>
      </p:sp>
    </p:spTree>
    <p:extLst>
      <p:ext uri="{BB962C8B-B14F-4D97-AF65-F5344CB8AC3E}">
        <p14:creationId xmlns:p14="http://schemas.microsoft.com/office/powerpoint/2010/main" val="240191899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5" name="页脚占位符 4"/>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6" name="灯片编号占位符 5"/>
          <p:cNvSpPr>
            <a:spLocks noGrp="1"/>
          </p:cNvSpPr>
          <p:nvPr>
            <p:ph type="sldNum" sz="quarter" idx="12"/>
          </p:nvPr>
        </p:nvSpPr>
        <p:spPr>
          <a:xfrm>
            <a:off x="3733800" y="4800600"/>
            <a:ext cx="1447800" cy="228600"/>
          </a:xfrm>
          <a:prstGeom prst="rect">
            <a:avLst/>
          </a:prstGeom>
        </p:spPr>
        <p:txBody>
          <a:bodyPr/>
          <a:lstStyle>
            <a:lvl1pPr>
              <a:defRPr/>
            </a:lvl1pPr>
          </a:lstStyle>
          <a:p>
            <a:fld id="{E4AF68B8-45B6-4AFC-AB2A-BCA60B9BCFD5}" type="slidenum">
              <a:rPr lang="zh-CN" altLang="en-US"/>
              <a:pPr/>
              <a:t>‹#›</a:t>
            </a:fld>
            <a:endParaRPr lang="en-US" altLang="zh-CN"/>
          </a:p>
        </p:txBody>
      </p:sp>
    </p:spTree>
    <p:extLst>
      <p:ext uri="{BB962C8B-B14F-4D97-AF65-F5344CB8AC3E}">
        <p14:creationId xmlns:p14="http://schemas.microsoft.com/office/powerpoint/2010/main" val="238342217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71551"/>
            <a:ext cx="4038600" cy="36230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71551"/>
            <a:ext cx="4038600" cy="362307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6" name="页脚占位符 5"/>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7" name="灯片编号占位符 6"/>
          <p:cNvSpPr>
            <a:spLocks noGrp="1"/>
          </p:cNvSpPr>
          <p:nvPr>
            <p:ph type="sldNum" sz="quarter" idx="12"/>
          </p:nvPr>
        </p:nvSpPr>
        <p:spPr>
          <a:xfrm>
            <a:off x="3733800" y="4800600"/>
            <a:ext cx="1447800" cy="228600"/>
          </a:xfrm>
          <a:prstGeom prst="rect">
            <a:avLst/>
          </a:prstGeom>
        </p:spPr>
        <p:txBody>
          <a:bodyPr/>
          <a:lstStyle>
            <a:lvl1pPr>
              <a:defRPr/>
            </a:lvl1pPr>
          </a:lstStyle>
          <a:p>
            <a:fld id="{87970F70-90AD-45C1-B5F7-92833D73F9A0}" type="slidenum">
              <a:rPr lang="zh-CN" altLang="en-US"/>
              <a:pPr/>
              <a:t>‹#›</a:t>
            </a:fld>
            <a:endParaRPr lang="en-US" altLang="zh-CN"/>
          </a:p>
        </p:txBody>
      </p:sp>
    </p:spTree>
    <p:extLst>
      <p:ext uri="{BB962C8B-B14F-4D97-AF65-F5344CB8AC3E}">
        <p14:creationId xmlns:p14="http://schemas.microsoft.com/office/powerpoint/2010/main" val="416544269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9" y="1260872"/>
            <a:ext cx="3868737"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30239" y="1878806"/>
            <a:ext cx="3868737"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788"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788"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8" name="页脚占位符 7"/>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9" name="灯片编号占位符 8"/>
          <p:cNvSpPr>
            <a:spLocks noGrp="1"/>
          </p:cNvSpPr>
          <p:nvPr>
            <p:ph type="sldNum" sz="quarter" idx="12"/>
          </p:nvPr>
        </p:nvSpPr>
        <p:spPr>
          <a:xfrm>
            <a:off x="3733800" y="4800600"/>
            <a:ext cx="1447800" cy="228600"/>
          </a:xfrm>
          <a:prstGeom prst="rect">
            <a:avLst/>
          </a:prstGeom>
        </p:spPr>
        <p:txBody>
          <a:bodyPr/>
          <a:lstStyle>
            <a:lvl1pPr>
              <a:defRPr/>
            </a:lvl1pPr>
          </a:lstStyle>
          <a:p>
            <a:fld id="{2AFF1E79-BE3B-44F3-A545-365629419FBD}" type="slidenum">
              <a:rPr lang="zh-CN" altLang="en-US"/>
              <a:pPr/>
              <a:t>‹#›</a:t>
            </a:fld>
            <a:endParaRPr lang="en-US" altLang="zh-CN"/>
          </a:p>
        </p:txBody>
      </p:sp>
    </p:spTree>
    <p:extLst>
      <p:ext uri="{BB962C8B-B14F-4D97-AF65-F5344CB8AC3E}">
        <p14:creationId xmlns:p14="http://schemas.microsoft.com/office/powerpoint/2010/main" val="1017562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4" name="页脚占位符 3"/>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5" name="灯片编号占位符 4"/>
          <p:cNvSpPr>
            <a:spLocks noGrp="1"/>
          </p:cNvSpPr>
          <p:nvPr>
            <p:ph type="sldNum" sz="quarter" idx="12"/>
          </p:nvPr>
        </p:nvSpPr>
        <p:spPr>
          <a:xfrm>
            <a:off x="3733800" y="4800600"/>
            <a:ext cx="1447800" cy="228600"/>
          </a:xfrm>
          <a:prstGeom prst="rect">
            <a:avLst/>
          </a:prstGeom>
        </p:spPr>
        <p:txBody>
          <a:bodyPr/>
          <a:lstStyle>
            <a:lvl1pPr>
              <a:defRPr/>
            </a:lvl1pPr>
          </a:lstStyle>
          <a:p>
            <a:fld id="{61BCEC93-C02D-446B-94AD-760E04D30DB0}" type="slidenum">
              <a:rPr lang="zh-CN" altLang="en-US"/>
              <a:pPr/>
              <a:t>‹#›</a:t>
            </a:fld>
            <a:endParaRPr lang="en-US" altLang="zh-CN"/>
          </a:p>
        </p:txBody>
      </p:sp>
    </p:spTree>
    <p:extLst>
      <p:ext uri="{BB962C8B-B14F-4D97-AF65-F5344CB8AC3E}">
        <p14:creationId xmlns:p14="http://schemas.microsoft.com/office/powerpoint/2010/main" val="2617379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800600"/>
            <a:ext cx="1143000" cy="228600"/>
          </a:xfrm>
          <a:prstGeom prst="rect">
            <a:avLst/>
          </a:prstGeom>
        </p:spPr>
        <p:txBody>
          <a:bodyPr/>
          <a:lstStyle>
            <a:lvl1pPr>
              <a:defRPr/>
            </a:lvl1pPr>
          </a:lstStyle>
          <a:p>
            <a:endParaRPr lang="en-US" altLang="zh-CN"/>
          </a:p>
        </p:txBody>
      </p:sp>
      <p:sp>
        <p:nvSpPr>
          <p:cNvPr id="3" name="页脚占位符 2"/>
          <p:cNvSpPr>
            <a:spLocks noGrp="1"/>
          </p:cNvSpPr>
          <p:nvPr>
            <p:ph type="ftr" sz="quarter" idx="11"/>
          </p:nvPr>
        </p:nvSpPr>
        <p:spPr>
          <a:xfrm>
            <a:off x="1676400" y="4800600"/>
            <a:ext cx="1905000" cy="228600"/>
          </a:xfrm>
          <a:prstGeom prst="rect">
            <a:avLst/>
          </a:prstGeom>
        </p:spPr>
        <p:txBody>
          <a:bodyPr/>
          <a:lstStyle>
            <a:lvl1pPr>
              <a:defRPr/>
            </a:lvl1pPr>
          </a:lstStyle>
          <a:p>
            <a:endParaRPr lang="en-US" altLang="zh-CN"/>
          </a:p>
        </p:txBody>
      </p:sp>
      <p:sp>
        <p:nvSpPr>
          <p:cNvPr id="4" name="灯片编号占位符 3"/>
          <p:cNvSpPr>
            <a:spLocks noGrp="1"/>
          </p:cNvSpPr>
          <p:nvPr>
            <p:ph type="sldNum" sz="quarter" idx="12"/>
          </p:nvPr>
        </p:nvSpPr>
        <p:spPr>
          <a:xfrm>
            <a:off x="3733800" y="4800600"/>
            <a:ext cx="1447800" cy="228600"/>
          </a:xfrm>
          <a:prstGeom prst="rect">
            <a:avLst/>
          </a:prstGeom>
        </p:spPr>
        <p:txBody>
          <a:bodyPr/>
          <a:lstStyle>
            <a:lvl1pPr>
              <a:defRPr/>
            </a:lvl1pPr>
          </a:lstStyle>
          <a:p>
            <a:fld id="{4EC2D059-4316-4321-A79F-8CCCFAC1A07D}" type="slidenum">
              <a:rPr lang="zh-CN" altLang="en-US"/>
              <a:pPr/>
              <a:t>‹#›</a:t>
            </a:fld>
            <a:endParaRPr lang="en-US" altLang="zh-CN"/>
          </a:p>
        </p:txBody>
      </p:sp>
    </p:spTree>
    <p:extLst>
      <p:ext uri="{BB962C8B-B14F-4D97-AF65-F5344CB8AC3E}">
        <p14:creationId xmlns:p14="http://schemas.microsoft.com/office/powerpoint/2010/main" val="2853364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tint val="0"/>
                <a:invGamma/>
              </a:schemeClr>
            </a:gs>
            <a:gs pos="100000">
              <a:schemeClr val="bg1"/>
            </a:gs>
          </a:gsLst>
          <a:lin ang="18900000" scaled="1"/>
        </a:gradFill>
        <a:effectLst/>
      </p:bgPr>
    </p:bg>
    <p:spTree>
      <p:nvGrpSpPr>
        <p:cNvPr id="1" name=""/>
        <p:cNvGrpSpPr/>
        <p:nvPr/>
      </p:nvGrpSpPr>
      <p:grpSpPr>
        <a:xfrm>
          <a:off x="0" y="0"/>
          <a:ext cx="0" cy="0"/>
          <a:chOff x="0" y="0"/>
          <a:chExt cx="0" cy="0"/>
        </a:xfrm>
      </p:grpSpPr>
      <p:sp>
        <p:nvSpPr>
          <p:cNvPr id="1043" name="Line 19"/>
          <p:cNvSpPr>
            <a:spLocks noChangeShapeType="1"/>
          </p:cNvSpPr>
          <p:nvPr/>
        </p:nvSpPr>
        <p:spPr bwMode="gray">
          <a:xfrm>
            <a:off x="22225" y="2053829"/>
            <a:ext cx="1217613" cy="3089672"/>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6" name="Line 22"/>
          <p:cNvSpPr>
            <a:spLocks noChangeShapeType="1"/>
          </p:cNvSpPr>
          <p:nvPr/>
        </p:nvSpPr>
        <p:spPr bwMode="gray">
          <a:xfrm flipH="1">
            <a:off x="8767763" y="4629150"/>
            <a:ext cx="398463" cy="514350"/>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47" name="Line 23"/>
          <p:cNvSpPr>
            <a:spLocks noChangeShapeType="1"/>
          </p:cNvSpPr>
          <p:nvPr/>
        </p:nvSpPr>
        <p:spPr bwMode="gray">
          <a:xfrm flipH="1" flipV="1">
            <a:off x="38100" y="4763"/>
            <a:ext cx="9117013" cy="577453"/>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50" name="Line 26"/>
          <p:cNvSpPr>
            <a:spLocks noChangeShapeType="1"/>
          </p:cNvSpPr>
          <p:nvPr/>
        </p:nvSpPr>
        <p:spPr bwMode="gray">
          <a:xfrm flipH="1">
            <a:off x="6189663" y="4682728"/>
            <a:ext cx="2965450" cy="436959"/>
          </a:xfrm>
          <a:prstGeom prst="line">
            <a:avLst/>
          </a:prstGeom>
          <a:noFill/>
          <a:ln w="19050">
            <a:solidFill>
              <a:srgbClr val="FFFFFF">
                <a:alpha val="60001"/>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31" name="Freeform 7"/>
          <p:cNvSpPr>
            <a:spLocks/>
          </p:cNvSpPr>
          <p:nvPr/>
        </p:nvSpPr>
        <p:spPr bwMode="gray">
          <a:xfrm>
            <a:off x="-6350" y="-4762"/>
            <a:ext cx="9150350" cy="766762"/>
          </a:xfrm>
          <a:custGeom>
            <a:avLst/>
            <a:gdLst>
              <a:gd name="T0" fmla="*/ 1 w 5764"/>
              <a:gd name="T1" fmla="*/ 644 h 644"/>
              <a:gd name="T2" fmla="*/ 3603 w 5764"/>
              <a:gd name="T3" fmla="*/ 644 h 644"/>
              <a:gd name="T4" fmla="*/ 3704 w 5764"/>
              <a:gd name="T5" fmla="*/ 623 h 644"/>
              <a:gd name="T6" fmla="*/ 3970 w 5764"/>
              <a:gd name="T7" fmla="*/ 529 h 644"/>
              <a:gd name="T8" fmla="*/ 4053 w 5764"/>
              <a:gd name="T9" fmla="*/ 511 h 644"/>
              <a:gd name="T10" fmla="*/ 5764 w 5764"/>
              <a:gd name="T11" fmla="*/ 512 h 644"/>
              <a:gd name="T12" fmla="*/ 5762 w 5764"/>
              <a:gd name="T13" fmla="*/ 0 h 644"/>
              <a:gd name="T14" fmla="*/ 0 w 5764"/>
              <a:gd name="T15" fmla="*/ 2 h 644"/>
              <a:gd name="T16" fmla="*/ 1 w 5764"/>
              <a:gd name="T17" fmla="*/ 644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4" h="644">
                <a:moveTo>
                  <a:pt x="1" y="644"/>
                </a:moveTo>
                <a:lnTo>
                  <a:pt x="3603" y="644"/>
                </a:lnTo>
                <a:cubicBezTo>
                  <a:pt x="3663" y="644"/>
                  <a:pt x="3704" y="623"/>
                  <a:pt x="3704" y="623"/>
                </a:cubicBezTo>
                <a:lnTo>
                  <a:pt x="3970" y="529"/>
                </a:lnTo>
                <a:cubicBezTo>
                  <a:pt x="3970" y="529"/>
                  <a:pt x="4000" y="513"/>
                  <a:pt x="4053" y="511"/>
                </a:cubicBezTo>
                <a:lnTo>
                  <a:pt x="5764" y="512"/>
                </a:lnTo>
                <a:lnTo>
                  <a:pt x="5762" y="0"/>
                </a:lnTo>
                <a:lnTo>
                  <a:pt x="0" y="2"/>
                </a:lnTo>
                <a:lnTo>
                  <a:pt x="1" y="644"/>
                </a:lnTo>
                <a:close/>
              </a:path>
            </a:pathLst>
          </a:custGeom>
          <a:gradFill rotWithShape="1">
            <a:gsLst>
              <a:gs pos="0">
                <a:srgbClr val="FFFFFF">
                  <a:gamma/>
                  <a:tint val="0"/>
                  <a:invGamma/>
                  <a:alpha val="0"/>
                </a:srgbClr>
              </a:gs>
              <a:gs pos="100000">
                <a:srgbClr val="FFFFFF">
                  <a:alpha val="70000"/>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84" name="Freeform 60"/>
          <p:cNvSpPr>
            <a:spLocks/>
          </p:cNvSpPr>
          <p:nvPr userDrawn="1"/>
        </p:nvSpPr>
        <p:spPr bwMode="gray">
          <a:xfrm>
            <a:off x="6477000" y="604838"/>
            <a:ext cx="1828800" cy="342900"/>
          </a:xfrm>
          <a:custGeom>
            <a:avLst/>
            <a:gdLst>
              <a:gd name="T0" fmla="*/ 48 w 1152"/>
              <a:gd name="T1" fmla="*/ 0 h 288"/>
              <a:gd name="T2" fmla="*/ 0 w 1152"/>
              <a:gd name="T3" fmla="*/ 288 h 288"/>
              <a:gd name="T4" fmla="*/ 1056 w 1152"/>
              <a:gd name="T5" fmla="*/ 288 h 288"/>
              <a:gd name="T6" fmla="*/ 1152 w 1152"/>
              <a:gd name="T7" fmla="*/ 0 h 288"/>
              <a:gd name="T8" fmla="*/ 48 w 1152"/>
              <a:gd name="T9" fmla="*/ 0 h 288"/>
            </a:gdLst>
            <a:ahLst/>
            <a:cxnLst>
              <a:cxn ang="0">
                <a:pos x="T0" y="T1"/>
              </a:cxn>
              <a:cxn ang="0">
                <a:pos x="T2" y="T3"/>
              </a:cxn>
              <a:cxn ang="0">
                <a:pos x="T4" y="T5"/>
              </a:cxn>
              <a:cxn ang="0">
                <a:pos x="T6" y="T7"/>
              </a:cxn>
              <a:cxn ang="0">
                <a:pos x="T8" y="T9"/>
              </a:cxn>
            </a:cxnLst>
            <a:rect l="0" t="0" r="r" b="b"/>
            <a:pathLst>
              <a:path w="1152" h="288">
                <a:moveTo>
                  <a:pt x="48" y="0"/>
                </a:moveTo>
                <a:lnTo>
                  <a:pt x="0" y="288"/>
                </a:lnTo>
                <a:lnTo>
                  <a:pt x="1056" y="288"/>
                </a:lnTo>
                <a:lnTo>
                  <a:pt x="1152" y="0"/>
                </a:lnTo>
                <a:lnTo>
                  <a:pt x="48" y="0"/>
                </a:lnTo>
                <a:close/>
              </a:path>
            </a:pathLst>
          </a:custGeom>
          <a:solidFill>
            <a:srgbClr val="FFFFFF">
              <a:alpha val="10001"/>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26" name="Rectangle 2"/>
          <p:cNvSpPr>
            <a:spLocks noGrp="1" noChangeArrowheads="1"/>
          </p:cNvSpPr>
          <p:nvPr userDrawn="1">
            <p:ph type="title"/>
          </p:nvPr>
        </p:nvSpPr>
        <p:spPr bwMode="gray">
          <a:xfrm>
            <a:off x="733426" y="114300"/>
            <a:ext cx="7953375"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p>
        </p:txBody>
      </p:sp>
      <p:grpSp>
        <p:nvGrpSpPr>
          <p:cNvPr id="1063" name="Group 39"/>
          <p:cNvGrpSpPr>
            <a:grpSpLocks/>
          </p:cNvGrpSpPr>
          <p:nvPr userDrawn="1"/>
        </p:nvGrpSpPr>
        <p:grpSpPr bwMode="auto">
          <a:xfrm>
            <a:off x="327025" y="219075"/>
            <a:ext cx="361950" cy="271463"/>
            <a:chOff x="192" y="384"/>
            <a:chExt cx="336" cy="288"/>
          </a:xfrm>
        </p:grpSpPr>
        <p:sp>
          <p:nvSpPr>
            <p:cNvPr id="1064" name="AutoShape 40"/>
            <p:cNvSpPr>
              <a:spLocks noChangeArrowheads="1"/>
            </p:cNvSpPr>
            <p:nvPr userDrawn="1"/>
          </p:nvSpPr>
          <p:spPr bwMode="gray">
            <a:xfrm>
              <a:off x="192" y="384"/>
              <a:ext cx="192" cy="288"/>
            </a:xfrm>
            <a:prstGeom prst="chevron">
              <a:avLst>
                <a:gd name="adj" fmla="val 60935"/>
              </a:avLst>
            </a:prstGeom>
            <a:solidFill>
              <a:schemeClr val="bg1">
                <a:alpha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AutoShape 41"/>
            <p:cNvSpPr>
              <a:spLocks noChangeArrowheads="1"/>
            </p:cNvSpPr>
            <p:nvPr userDrawn="1"/>
          </p:nvSpPr>
          <p:spPr bwMode="gray">
            <a:xfrm>
              <a:off x="336" y="384"/>
              <a:ext cx="192" cy="288"/>
            </a:xfrm>
            <a:prstGeom prst="chevron">
              <a:avLst>
                <a:gd name="adj" fmla="val 60935"/>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027" name="Rectangle 3"/>
          <p:cNvSpPr>
            <a:spLocks noGrp="1" noChangeArrowheads="1"/>
          </p:cNvSpPr>
          <p:nvPr userDrawn="1">
            <p:ph type="body" idx="1"/>
          </p:nvPr>
        </p:nvSpPr>
        <p:spPr bwMode="gray">
          <a:xfrm>
            <a:off x="466271" y="886306"/>
            <a:ext cx="8229600" cy="3623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grpSp>
        <p:nvGrpSpPr>
          <p:cNvPr id="6" name="组合 5"/>
          <p:cNvGrpSpPr/>
          <p:nvPr userDrawn="1"/>
        </p:nvGrpSpPr>
        <p:grpSpPr>
          <a:xfrm>
            <a:off x="-6350" y="-2381"/>
            <a:ext cx="9153525" cy="5153026"/>
            <a:chOff x="-6350" y="-2381"/>
            <a:chExt cx="9153525" cy="5153026"/>
          </a:xfrm>
        </p:grpSpPr>
        <p:sp>
          <p:nvSpPr>
            <p:cNvPr id="1032" name="Freeform 8"/>
            <p:cNvSpPr>
              <a:spLocks/>
            </p:cNvSpPr>
            <p:nvPr/>
          </p:nvSpPr>
          <p:spPr bwMode="gray">
            <a:xfrm>
              <a:off x="-6350" y="-2381"/>
              <a:ext cx="9147175" cy="696648"/>
            </a:xfrm>
            <a:custGeom>
              <a:avLst/>
              <a:gdLst>
                <a:gd name="T0" fmla="*/ 2 w 5762"/>
                <a:gd name="T1" fmla="*/ 600 h 600"/>
                <a:gd name="T2" fmla="*/ 3603 w 5762"/>
                <a:gd name="T3" fmla="*/ 600 h 600"/>
                <a:gd name="T4" fmla="*/ 3704 w 5762"/>
                <a:gd name="T5" fmla="*/ 579 h 600"/>
                <a:gd name="T6" fmla="*/ 3970 w 5762"/>
                <a:gd name="T7" fmla="*/ 485 h 600"/>
                <a:gd name="T8" fmla="*/ 4053 w 5762"/>
                <a:gd name="T9" fmla="*/ 467 h 600"/>
                <a:gd name="T10" fmla="*/ 5762 w 5762"/>
                <a:gd name="T11" fmla="*/ 466 h 600"/>
                <a:gd name="T12" fmla="*/ 5762 w 5762"/>
                <a:gd name="T13" fmla="*/ 0 h 600"/>
                <a:gd name="T14" fmla="*/ 0 w 5762"/>
                <a:gd name="T15" fmla="*/ 2 h 600"/>
                <a:gd name="T16" fmla="*/ 2 w 5762"/>
                <a:gd name="T17" fmla="*/ 6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600">
                  <a:moveTo>
                    <a:pt x="2" y="600"/>
                  </a:moveTo>
                  <a:lnTo>
                    <a:pt x="3603" y="600"/>
                  </a:lnTo>
                  <a:cubicBezTo>
                    <a:pt x="3663" y="600"/>
                    <a:pt x="3704" y="579"/>
                    <a:pt x="3704" y="579"/>
                  </a:cubicBezTo>
                  <a:lnTo>
                    <a:pt x="3970" y="485"/>
                  </a:lnTo>
                  <a:cubicBezTo>
                    <a:pt x="3970" y="485"/>
                    <a:pt x="3996" y="473"/>
                    <a:pt x="4053" y="467"/>
                  </a:cubicBezTo>
                  <a:lnTo>
                    <a:pt x="5762" y="466"/>
                  </a:lnTo>
                  <a:lnTo>
                    <a:pt x="5762" y="0"/>
                  </a:lnTo>
                  <a:lnTo>
                    <a:pt x="0" y="2"/>
                  </a:lnTo>
                  <a:lnTo>
                    <a:pt x="2" y="600"/>
                  </a:ln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074" name="Group 50"/>
            <p:cNvGrpSpPr>
              <a:grpSpLocks/>
            </p:cNvGrpSpPr>
            <p:nvPr/>
          </p:nvGrpSpPr>
          <p:grpSpPr bwMode="auto">
            <a:xfrm flipH="1">
              <a:off x="-3175" y="4587974"/>
              <a:ext cx="9150350" cy="562671"/>
              <a:chOff x="-2" y="4151"/>
              <a:chExt cx="5764" cy="175"/>
            </a:xfrm>
          </p:grpSpPr>
          <p:sp>
            <p:nvSpPr>
              <p:cNvPr id="1073" name="Freeform 49"/>
              <p:cNvSpPr>
                <a:spLocks/>
              </p:cNvSpPr>
              <p:nvPr userDrawn="1"/>
            </p:nvSpPr>
            <p:spPr bwMode="gray">
              <a:xfrm>
                <a:off x="-2" y="4151"/>
                <a:ext cx="5762" cy="169"/>
              </a:xfrm>
              <a:custGeom>
                <a:avLst/>
                <a:gdLst>
                  <a:gd name="T0" fmla="*/ 0 w 5762"/>
                  <a:gd name="T1" fmla="*/ 169 h 169"/>
                  <a:gd name="T2" fmla="*/ 5762 w 5762"/>
                  <a:gd name="T3" fmla="*/ 168 h 169"/>
                  <a:gd name="T4" fmla="*/ 5762 w 5762"/>
                  <a:gd name="T5" fmla="*/ 56 h 169"/>
                  <a:gd name="T6" fmla="*/ 1513 w 5762"/>
                  <a:gd name="T7" fmla="*/ 57 h 169"/>
                  <a:gd name="T8" fmla="*/ 1465 w 5762"/>
                  <a:gd name="T9" fmla="*/ 47 h 169"/>
                  <a:gd name="T10" fmla="*/ 1403 w 5762"/>
                  <a:gd name="T11" fmla="*/ 14 h 169"/>
                  <a:gd name="T12" fmla="*/ 1346 w 5762"/>
                  <a:gd name="T13" fmla="*/ 2 h 169"/>
                  <a:gd name="T14" fmla="*/ 0 w 5762"/>
                  <a:gd name="T15" fmla="*/ 2 h 169"/>
                  <a:gd name="T16" fmla="*/ 0 w 5762"/>
                  <a:gd name="T17"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2" h="169">
                    <a:moveTo>
                      <a:pt x="0" y="169"/>
                    </a:moveTo>
                    <a:lnTo>
                      <a:pt x="5762" y="168"/>
                    </a:lnTo>
                    <a:lnTo>
                      <a:pt x="5762" y="56"/>
                    </a:lnTo>
                    <a:lnTo>
                      <a:pt x="1513" y="57"/>
                    </a:lnTo>
                    <a:cubicBezTo>
                      <a:pt x="1486" y="57"/>
                      <a:pt x="1486" y="54"/>
                      <a:pt x="1465" y="47"/>
                    </a:cubicBezTo>
                    <a:lnTo>
                      <a:pt x="1403" y="14"/>
                    </a:lnTo>
                    <a:cubicBezTo>
                      <a:pt x="1383" y="6"/>
                      <a:pt x="1385" y="0"/>
                      <a:pt x="1346" y="2"/>
                    </a:cubicBezTo>
                    <a:lnTo>
                      <a:pt x="0" y="2"/>
                    </a:lnTo>
                    <a:lnTo>
                      <a:pt x="0" y="169"/>
                    </a:lnTo>
                    <a:close/>
                  </a:path>
                </a:pathLst>
              </a:custGeom>
              <a:solidFill>
                <a:srgbClr val="FFFFFF"/>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61" name="Freeform 37"/>
              <p:cNvSpPr>
                <a:spLocks/>
              </p:cNvSpPr>
              <p:nvPr userDrawn="1"/>
            </p:nvSpPr>
            <p:spPr bwMode="gray">
              <a:xfrm>
                <a:off x="-2" y="4188"/>
                <a:ext cx="5764" cy="138"/>
              </a:xfrm>
              <a:custGeom>
                <a:avLst/>
                <a:gdLst>
                  <a:gd name="T0" fmla="*/ 2 w 5764"/>
                  <a:gd name="T1" fmla="*/ 138 h 138"/>
                  <a:gd name="T2" fmla="*/ 5764 w 5764"/>
                  <a:gd name="T3" fmla="*/ 136 h 138"/>
                  <a:gd name="T4" fmla="*/ 5762 w 5764"/>
                  <a:gd name="T5" fmla="*/ 56 h 138"/>
                  <a:gd name="T6" fmla="*/ 1513 w 5764"/>
                  <a:gd name="T7" fmla="*/ 57 h 138"/>
                  <a:gd name="T8" fmla="*/ 1465 w 5764"/>
                  <a:gd name="T9" fmla="*/ 47 h 138"/>
                  <a:gd name="T10" fmla="*/ 1403 w 5764"/>
                  <a:gd name="T11" fmla="*/ 14 h 138"/>
                  <a:gd name="T12" fmla="*/ 1346 w 5764"/>
                  <a:gd name="T13" fmla="*/ 2 h 138"/>
                  <a:gd name="T14" fmla="*/ 0 w 5764"/>
                  <a:gd name="T15" fmla="*/ 2 h 138"/>
                  <a:gd name="T16" fmla="*/ 2 w 5764"/>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4" h="138">
                    <a:moveTo>
                      <a:pt x="2" y="138"/>
                    </a:moveTo>
                    <a:lnTo>
                      <a:pt x="5764" y="136"/>
                    </a:lnTo>
                    <a:lnTo>
                      <a:pt x="5762" y="56"/>
                    </a:lnTo>
                    <a:lnTo>
                      <a:pt x="1513" y="57"/>
                    </a:lnTo>
                    <a:cubicBezTo>
                      <a:pt x="1486" y="57"/>
                      <a:pt x="1486" y="54"/>
                      <a:pt x="1465" y="47"/>
                    </a:cubicBezTo>
                    <a:lnTo>
                      <a:pt x="1403" y="14"/>
                    </a:lnTo>
                    <a:cubicBezTo>
                      <a:pt x="1383" y="6"/>
                      <a:pt x="1385" y="0"/>
                      <a:pt x="1346" y="2"/>
                    </a:cubicBezTo>
                    <a:lnTo>
                      <a:pt x="0" y="2"/>
                    </a:lnTo>
                    <a:lnTo>
                      <a:pt x="2" y="138"/>
                    </a:ln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pic>
          <p:nvPicPr>
            <p:cNvPr id="19" name="Picture 2"/>
            <p:cNvPicPr/>
            <p:nvPr userDrawn="1"/>
          </p:nvPicPr>
          <p:blipFill>
            <a:blip r:embed="rId28" cstate="print">
              <a:extLst>
                <a:ext uri="{28A0092B-C50C-407E-A947-70E740481C1C}">
                  <a14:useLocalDpi xmlns:a14="http://schemas.microsoft.com/office/drawing/2010/main" val="0"/>
                </a:ext>
              </a:extLst>
            </a:blip>
            <a:stretch>
              <a:fillRect/>
            </a:stretch>
          </p:blipFill>
          <p:spPr bwMode="auto">
            <a:xfrm>
              <a:off x="8371899" y="4748924"/>
              <a:ext cx="736605" cy="388776"/>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组合 26"/>
            <p:cNvGrpSpPr/>
            <p:nvPr userDrawn="1"/>
          </p:nvGrpSpPr>
          <p:grpSpPr>
            <a:xfrm>
              <a:off x="1935000" y="195487"/>
              <a:ext cx="508005" cy="304048"/>
              <a:chOff x="2497187" y="341358"/>
              <a:chExt cx="692784" cy="414641"/>
            </a:xfrm>
          </p:grpSpPr>
          <p:sp>
            <p:nvSpPr>
              <p:cNvPr id="28" name="燕尾形 27"/>
              <p:cNvSpPr/>
              <p:nvPr/>
            </p:nvSpPr>
            <p:spPr>
              <a:xfrm>
                <a:off x="2497187" y="341358"/>
                <a:ext cx="288032" cy="414641"/>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燕尾形 28"/>
              <p:cNvSpPr/>
              <p:nvPr/>
            </p:nvSpPr>
            <p:spPr>
              <a:xfrm>
                <a:off x="2701485" y="341358"/>
                <a:ext cx="288032" cy="414641"/>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燕尾形 29"/>
              <p:cNvSpPr/>
              <p:nvPr/>
            </p:nvSpPr>
            <p:spPr>
              <a:xfrm>
                <a:off x="2901939" y="341358"/>
                <a:ext cx="288032" cy="414641"/>
              </a:xfrm>
              <a:prstGeom prst="chevron">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spTree>
  </p:cSld>
  <p:clrMap bg1="lt1" tx1="dk1" bg2="lt2" tx2="dk2" accent1="accent1" accent2="accent2" accent3="accent3" accent4="accent4" accent5="accent5" accent6="accent6" hlink="hlink" folHlink="folHlink"/>
  <p:sldLayoutIdLst>
    <p:sldLayoutId id="2147483649" r:id="rId1"/>
    <p:sldLayoutId id="2147483671" r:id="rId2"/>
    <p:sldLayoutId id="2147483672"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4" r:id="rId25"/>
    <p:sldLayoutId id="2147483675" r:id="rId26"/>
  </p:sldLayoutIdLst>
  <p:timing>
    <p:tnLst>
      <p:par>
        <p:cTn id="1" dur="indefinite" restart="never" nodeType="tmRoot"/>
      </p:par>
    </p:tnLst>
  </p:timing>
  <p:txStyles>
    <p:title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p:titleStyle>
    <p:bodyStyle>
      <a:lvl1pPr marL="342900" indent="-342900" algn="l" rtl="0" fontAlgn="base">
        <a:spcBef>
          <a:spcPct val="20000"/>
        </a:spcBef>
        <a:spcAft>
          <a:spcPct val="0"/>
        </a:spcAft>
        <a:buChar char="•"/>
        <a:defRPr sz="28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file:///F:\&#20154;&#25945;A&#25968;&#23398;&#24517;&#20462;5\&#20154;&#25945;A&#25968;&#23398;&#24517;&#20462;5\S57.TIF" TargetMode="External"/><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file:///F:\&#20154;&#25945;A&#25968;&#23398;&#24517;&#20462;5\&#20154;&#25945;A&#25968;&#23398;&#24517;&#20462;5\S57A.TIF" TargetMode="External"/><Relationship Id="rId2" Type="http://schemas.openxmlformats.org/officeDocument/2006/relationships/image" Target="../media/image5.png"/><Relationship Id="rId1" Type="http://schemas.openxmlformats.org/officeDocument/2006/relationships/slideLayout" Target="../slideLayouts/slideLayout26.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6.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package" Target="../embeddings/Microsoft_Word___1.docx"/></Relationships>
</file>

<file path=ppt/slides/_rels/slide13.xml.rels><?xml version="1.0" encoding="UTF-8" standalone="yes"?>
<Relationships xmlns="http://schemas.openxmlformats.org/package/2006/relationships"><Relationship Id="rId3" Type="http://schemas.openxmlformats.org/officeDocument/2006/relationships/image" Target="file:///F:\&#20154;&#25945;A&#25968;&#23398;&#24517;&#20462;5\&#20154;&#25945;A&#25968;&#23398;&#24517;&#20462;5\S61.TIF" TargetMode="External"/><Relationship Id="rId2" Type="http://schemas.openxmlformats.org/officeDocument/2006/relationships/image" Target="../media/image8.pn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6.xml"/><Relationship Id="rId1" Type="http://schemas.openxmlformats.org/officeDocument/2006/relationships/vmlDrawing" Target="../drawings/vmlDrawing2.vml"/><Relationship Id="rId6" Type="http://schemas.openxmlformats.org/officeDocument/2006/relationships/image" Target="file:///F:\&#20154;&#25945;A&#25968;&#23398;&#24517;&#20462;5\&#20154;&#25945;A&#25968;&#23398;&#24517;&#20462;5\S65.TIF" TargetMode="External"/><Relationship Id="rId5" Type="http://schemas.openxmlformats.org/officeDocument/2006/relationships/image" Target="../media/image10.png"/><Relationship Id="rId4" Type="http://schemas.openxmlformats.org/officeDocument/2006/relationships/image" Target="../media/image9.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6.xml"/><Relationship Id="rId1" Type="http://schemas.openxmlformats.org/officeDocument/2006/relationships/vmlDrawing" Target="../drawings/vmlDrawing3.vml"/><Relationship Id="rId6" Type="http://schemas.openxmlformats.org/officeDocument/2006/relationships/image" Target="file:///F:\&#20154;&#25945;A&#25968;&#23398;&#24517;&#20462;5\&#20154;&#25945;A&#25968;&#23398;&#24517;&#20462;5\S66.tif" TargetMode="External"/><Relationship Id="rId5" Type="http://schemas.openxmlformats.org/officeDocument/2006/relationships/image" Target="../media/image12.png"/><Relationship Id="rId4" Type="http://schemas.openxmlformats.org/officeDocument/2006/relationships/image" Target="../media/image11.e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6.xml"/><Relationship Id="rId1" Type="http://schemas.openxmlformats.org/officeDocument/2006/relationships/vmlDrawing" Target="../drawings/vmlDrawing4.vml"/><Relationship Id="rId6" Type="http://schemas.openxmlformats.org/officeDocument/2006/relationships/image" Target="file:///F:\&#20154;&#25945;A&#25968;&#23398;&#24517;&#20462;5\&#20154;&#25945;A&#25968;&#23398;&#24517;&#20462;5\S67.TIF" TargetMode="External"/><Relationship Id="rId5" Type="http://schemas.openxmlformats.org/officeDocument/2006/relationships/image" Target="../media/image14.png"/><Relationship Id="rId4" Type="http://schemas.openxmlformats.org/officeDocument/2006/relationships/image" Target="../media/image13.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gray">
          <a:xfrm>
            <a:off x="1023046" y="663539"/>
            <a:ext cx="3534050" cy="540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pPr algn="ctr"/>
            <a:r>
              <a:rPr lang="zh-CN" altLang="en-US" sz="3600" dirty="0" smtClean="0">
                <a:solidFill>
                  <a:schemeClr val="tx1"/>
                </a:solidFill>
                <a:latin typeface="黑体" panose="02010609060101010101" pitchFamily="49" charset="-122"/>
                <a:ea typeface="黑体" panose="02010609060101010101" pitchFamily="49" charset="-122"/>
              </a:rPr>
              <a:t>第</a:t>
            </a:r>
            <a:r>
              <a:rPr lang="zh-CN" altLang="en-US" sz="3600" dirty="0">
                <a:solidFill>
                  <a:schemeClr val="tx1"/>
                </a:solidFill>
                <a:latin typeface="黑体" panose="02010609060101010101" pitchFamily="49" charset="-122"/>
                <a:ea typeface="黑体" panose="02010609060101010101" pitchFamily="49" charset="-122"/>
              </a:rPr>
              <a:t>三</a:t>
            </a:r>
            <a:r>
              <a:rPr lang="zh-CN" altLang="en-US" sz="3600" dirty="0" smtClean="0">
                <a:solidFill>
                  <a:schemeClr val="tx1"/>
                </a:solidFill>
                <a:latin typeface="黑体" panose="02010609060101010101" pitchFamily="49" charset="-122"/>
                <a:ea typeface="黑体" panose="02010609060101010101" pitchFamily="49" charset="-122"/>
              </a:rPr>
              <a:t>章  不等式</a:t>
            </a:r>
            <a:endParaRPr lang="en-US" altLang="zh-CN" sz="3600" dirty="0">
              <a:solidFill>
                <a:schemeClr val="tx1"/>
              </a:solidFill>
              <a:latin typeface="黑体" panose="02010609060101010101" pitchFamily="49" charset="-122"/>
              <a:ea typeface="黑体" panose="02010609060101010101" pitchFamily="49" charset="-122"/>
            </a:endParaRPr>
          </a:p>
        </p:txBody>
      </p:sp>
      <p:sp>
        <p:nvSpPr>
          <p:cNvPr id="7" name="内容占位符 1"/>
          <p:cNvSpPr txBox="1">
            <a:spLocks/>
          </p:cNvSpPr>
          <p:nvPr/>
        </p:nvSpPr>
        <p:spPr bwMode="auto">
          <a:xfrm>
            <a:off x="0" y="1707654"/>
            <a:ext cx="9144000"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eaLnBrk="0" hangingPunct="0">
              <a:defRPr b="1">
                <a:solidFill>
                  <a:schemeClr val="tx1"/>
                </a:solidFill>
                <a:latin typeface="Arial" pitchFamily="34" charset="0"/>
                <a:ea typeface="宋体" pitchFamily="2" charset="-122"/>
              </a:defRPr>
            </a:lvl5pPr>
            <a:lvl6pPr marL="457200" eaLnBrk="0" fontAlgn="base" hangingPunct="0">
              <a:spcBef>
                <a:spcPct val="0"/>
              </a:spcBef>
              <a:spcAft>
                <a:spcPct val="0"/>
              </a:spcAft>
              <a:defRPr b="1">
                <a:solidFill>
                  <a:schemeClr val="tx1"/>
                </a:solidFill>
                <a:latin typeface="Arial" pitchFamily="34" charset="0"/>
                <a:ea typeface="宋体" pitchFamily="2" charset="-122"/>
              </a:defRPr>
            </a:lvl6pPr>
            <a:lvl7pPr marL="914400" eaLnBrk="0" fontAlgn="base" hangingPunct="0">
              <a:spcBef>
                <a:spcPct val="0"/>
              </a:spcBef>
              <a:spcAft>
                <a:spcPct val="0"/>
              </a:spcAft>
              <a:defRPr b="1">
                <a:solidFill>
                  <a:schemeClr val="tx1"/>
                </a:solidFill>
                <a:latin typeface="Arial" pitchFamily="34" charset="0"/>
                <a:ea typeface="宋体" pitchFamily="2" charset="-122"/>
              </a:defRPr>
            </a:lvl7pPr>
            <a:lvl8pPr marL="1371600" eaLnBrk="0" fontAlgn="base" hangingPunct="0">
              <a:spcBef>
                <a:spcPct val="0"/>
              </a:spcBef>
              <a:spcAft>
                <a:spcPct val="0"/>
              </a:spcAft>
              <a:defRPr b="1">
                <a:solidFill>
                  <a:schemeClr val="tx1"/>
                </a:solidFill>
                <a:latin typeface="Arial" pitchFamily="34" charset="0"/>
                <a:ea typeface="宋体" pitchFamily="2" charset="-122"/>
              </a:defRPr>
            </a:lvl8pPr>
            <a:lvl9pPr marL="1828800" eaLnBrk="0" fontAlgn="base" hangingPunct="0">
              <a:spcBef>
                <a:spcPct val="0"/>
              </a:spcBef>
              <a:spcAft>
                <a:spcPct val="0"/>
              </a:spcAft>
              <a:defRPr b="1">
                <a:solidFill>
                  <a:schemeClr val="tx1"/>
                </a:solidFill>
                <a:latin typeface="Arial" pitchFamily="34" charset="0"/>
                <a:ea typeface="宋体" pitchFamily="2" charset="-122"/>
              </a:defRPr>
            </a:lvl9pPr>
          </a:lstStyle>
          <a:p>
            <a:pPr marL="0" lvl="4" algn="ctr" eaLnBrk="1">
              <a:lnSpc>
                <a:spcPts val="3500"/>
              </a:lnSpc>
            </a:pPr>
            <a:r>
              <a:rPr lang="en-US" altLang="zh-CN" sz="2800" dirty="0" smtClean="0">
                <a:latin typeface="黑体" panose="02010609060101010101" pitchFamily="49" charset="-122"/>
                <a:ea typeface="黑体" panose="02010609060101010101" pitchFamily="49" charset="-122"/>
              </a:rPr>
              <a:t>§3.3</a:t>
            </a:r>
            <a:r>
              <a:rPr lang="zh-CN" altLang="zh-CN" sz="2800" dirty="0" smtClean="0">
                <a:latin typeface="黑体" panose="02010609060101010101" pitchFamily="49" charset="-122"/>
                <a:ea typeface="黑体" panose="02010609060101010101" pitchFamily="49" charset="-122"/>
              </a:rPr>
              <a:t>　</a:t>
            </a:r>
            <a:r>
              <a:rPr lang="zh-CN" altLang="en-US" sz="2800" dirty="0" smtClean="0">
                <a:latin typeface="黑体" panose="02010609060101010101" pitchFamily="49" charset="-122"/>
                <a:ea typeface="黑体" panose="02010609060101010101" pitchFamily="49" charset="-122"/>
              </a:rPr>
              <a:t>二元一次不等式</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组</a:t>
            </a:r>
            <a:r>
              <a:rPr lang="en-US" altLang="zh-CN" sz="2800" dirty="0" smtClean="0">
                <a:latin typeface="黑体" panose="02010609060101010101" pitchFamily="49" charset="-122"/>
                <a:ea typeface="黑体" panose="02010609060101010101" pitchFamily="49" charset="-122"/>
              </a:rPr>
              <a:t>)</a:t>
            </a:r>
            <a:r>
              <a:rPr lang="zh-CN" altLang="en-US" sz="2800" dirty="0" smtClean="0">
                <a:latin typeface="黑体" panose="02010609060101010101" pitchFamily="49" charset="-122"/>
                <a:ea typeface="黑体" panose="02010609060101010101" pitchFamily="49" charset="-122"/>
              </a:rPr>
              <a:t>与简单的线性规划问题</a:t>
            </a:r>
            <a:endParaRPr lang="zh-CN" altLang="en-US" sz="2800" dirty="0">
              <a:latin typeface="黑体" panose="02010609060101010101" pitchFamily="49" charset="-122"/>
              <a:ea typeface="黑体" panose="02010609060101010101" pitchFamily="49" charset="-122"/>
            </a:endParaRPr>
          </a:p>
        </p:txBody>
      </p:sp>
      <p:sp>
        <p:nvSpPr>
          <p:cNvPr id="8" name="内容占位符 1"/>
          <p:cNvSpPr txBox="1">
            <a:spLocks/>
          </p:cNvSpPr>
          <p:nvPr/>
        </p:nvSpPr>
        <p:spPr bwMode="auto">
          <a:xfrm>
            <a:off x="0" y="2656706"/>
            <a:ext cx="91440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algn="ctr" eaLnBrk="1">
              <a:lnSpc>
                <a:spcPts val="3500"/>
              </a:lnSpc>
            </a:pPr>
            <a:r>
              <a:rPr lang="en-US" altLang="zh-CN" sz="2800" dirty="0">
                <a:solidFill>
                  <a:srgbClr val="000000"/>
                </a:solidFill>
                <a:latin typeface="+mn-ea"/>
                <a:ea typeface="+mn-ea"/>
              </a:rPr>
              <a:t>3.3.1    </a:t>
            </a:r>
            <a:r>
              <a:rPr lang="zh-CN" altLang="en-US" sz="2800" dirty="0">
                <a:latin typeface="+mn-ea"/>
                <a:ea typeface="+mn-ea"/>
              </a:rPr>
              <a:t>二元一次不等式</a:t>
            </a:r>
            <a:r>
              <a:rPr lang="en-US" altLang="zh-CN" sz="2800" dirty="0">
                <a:latin typeface="+mn-ea"/>
                <a:ea typeface="+mn-ea"/>
              </a:rPr>
              <a:t>(</a:t>
            </a:r>
            <a:r>
              <a:rPr lang="zh-CN" altLang="en-US" sz="2800" dirty="0">
                <a:latin typeface="+mn-ea"/>
                <a:ea typeface="+mn-ea"/>
              </a:rPr>
              <a:t>组</a:t>
            </a:r>
            <a:r>
              <a:rPr lang="en-US" altLang="zh-CN" sz="2800" dirty="0">
                <a:latin typeface="+mn-ea"/>
                <a:ea typeface="+mn-ea"/>
              </a:rPr>
              <a:t>)</a:t>
            </a:r>
            <a:r>
              <a:rPr lang="zh-CN" altLang="en-US" sz="2800" dirty="0">
                <a:latin typeface="+mn-ea"/>
                <a:ea typeface="+mn-ea"/>
              </a:rPr>
              <a:t>与平面区域</a:t>
            </a:r>
            <a:endParaRPr lang="zh-CN" altLang="en-US" sz="2800" dirty="0">
              <a:solidFill>
                <a:srgbClr val="000000"/>
              </a:solidFill>
              <a:latin typeface="+mn-ea"/>
              <a:ea typeface="+mn-ea"/>
            </a:endParaRPr>
          </a:p>
        </p:txBody>
      </p:sp>
    </p:spTree>
    <p:extLst>
      <p:ext uri="{BB962C8B-B14F-4D97-AF65-F5344CB8AC3E}">
        <p14:creationId xmlns:p14="http://schemas.microsoft.com/office/powerpoint/2010/main" val="20665517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内容占位符 1"/>
          <p:cNvSpPr txBox="1">
            <a:spLocks/>
          </p:cNvSpPr>
          <p:nvPr/>
        </p:nvSpPr>
        <p:spPr bwMode="auto">
          <a:xfrm>
            <a:off x="179512" y="123477"/>
            <a:ext cx="7889875" cy="420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eaLnBrk="0" hangingPunct="0">
              <a:defRPr b="1">
                <a:solidFill>
                  <a:schemeClr val="tx1"/>
                </a:solidFill>
                <a:latin typeface="Arial" pitchFamily="34" charset="0"/>
                <a:ea typeface="宋体" pitchFamily="2" charset="-122"/>
              </a:defRPr>
            </a:lvl5pPr>
            <a:lvl6pPr marL="457200" eaLnBrk="0" fontAlgn="base" hangingPunct="0">
              <a:spcBef>
                <a:spcPct val="0"/>
              </a:spcBef>
              <a:spcAft>
                <a:spcPct val="0"/>
              </a:spcAft>
              <a:defRPr b="1">
                <a:solidFill>
                  <a:schemeClr val="tx1"/>
                </a:solidFill>
                <a:latin typeface="Arial" pitchFamily="34" charset="0"/>
                <a:ea typeface="宋体" pitchFamily="2" charset="-122"/>
              </a:defRPr>
            </a:lvl6pPr>
            <a:lvl7pPr marL="914400" eaLnBrk="0" fontAlgn="base" hangingPunct="0">
              <a:spcBef>
                <a:spcPct val="0"/>
              </a:spcBef>
              <a:spcAft>
                <a:spcPct val="0"/>
              </a:spcAft>
              <a:defRPr b="1">
                <a:solidFill>
                  <a:schemeClr val="tx1"/>
                </a:solidFill>
                <a:latin typeface="Arial" pitchFamily="34" charset="0"/>
                <a:ea typeface="宋体" pitchFamily="2" charset="-122"/>
              </a:defRPr>
            </a:lvl7pPr>
            <a:lvl8pPr marL="1371600" eaLnBrk="0" fontAlgn="base" hangingPunct="0">
              <a:spcBef>
                <a:spcPct val="0"/>
              </a:spcBef>
              <a:spcAft>
                <a:spcPct val="0"/>
              </a:spcAft>
              <a:defRPr b="1">
                <a:solidFill>
                  <a:schemeClr val="tx1"/>
                </a:solidFill>
                <a:latin typeface="Arial" pitchFamily="34" charset="0"/>
                <a:ea typeface="宋体" pitchFamily="2" charset="-122"/>
              </a:defRPr>
            </a:lvl8pPr>
            <a:lvl9pPr marL="1828800" eaLnBrk="0" fontAlgn="base" hangingPunct="0">
              <a:spcBef>
                <a:spcPct val="0"/>
              </a:spcBef>
              <a:spcAft>
                <a:spcPct val="0"/>
              </a:spcAft>
              <a:defRPr b="1">
                <a:solidFill>
                  <a:schemeClr val="tx1"/>
                </a:solidFill>
                <a:latin typeface="Arial" pitchFamily="34" charset="0"/>
                <a:ea typeface="宋体" pitchFamily="2" charset="-122"/>
              </a:defRPr>
            </a:lvl9pPr>
          </a:lstStyle>
          <a:p>
            <a:pPr marL="0" lvl="4" algn="ctr" eaLnBrk="1">
              <a:lnSpc>
                <a:spcPts val="3500"/>
              </a:lnSpc>
            </a:pPr>
            <a:r>
              <a:rPr lang="zh-CN" altLang="zh-CN" sz="2800" dirty="0">
                <a:solidFill>
                  <a:srgbClr val="FF00FF"/>
                </a:solidFill>
                <a:latin typeface="+mj-ea"/>
                <a:ea typeface="+mj-ea"/>
              </a:rPr>
              <a:t>题型一　</a:t>
            </a:r>
            <a:r>
              <a:rPr lang="en-US" altLang="zh-CN" sz="2800" dirty="0" smtClean="0">
                <a:solidFill>
                  <a:srgbClr val="FF00FF"/>
                </a:solidFill>
                <a:latin typeface="+mj-ea"/>
                <a:ea typeface="+mj-ea"/>
              </a:rPr>
              <a:t>      </a:t>
            </a:r>
            <a:r>
              <a:rPr lang="zh-CN" altLang="en-US" sz="2800" dirty="0" smtClean="0">
                <a:solidFill>
                  <a:srgbClr val="FF00FF"/>
                </a:solidFill>
                <a:latin typeface="+mj-ea"/>
                <a:ea typeface="+mj-ea"/>
              </a:rPr>
              <a:t>二</a:t>
            </a:r>
            <a:r>
              <a:rPr lang="zh-CN" altLang="en-US" sz="2800" dirty="0">
                <a:solidFill>
                  <a:srgbClr val="FF00FF"/>
                </a:solidFill>
                <a:latin typeface="+mj-ea"/>
                <a:ea typeface="+mj-ea"/>
              </a:rPr>
              <a:t>元一次不等式表示的平面区域</a:t>
            </a:r>
          </a:p>
          <a:p>
            <a:pPr marL="0" lvl="4" algn="ctr" eaLnBrk="1">
              <a:lnSpc>
                <a:spcPts val="3500"/>
              </a:lnSpc>
            </a:pPr>
            <a:endParaRPr lang="zh-CN" altLang="en-US" sz="2800" dirty="0">
              <a:solidFill>
                <a:srgbClr val="FF00FF"/>
              </a:solidFill>
              <a:latin typeface="+mj-ea"/>
              <a:ea typeface="+mj-ea"/>
            </a:endParaRPr>
          </a:p>
        </p:txBody>
      </p:sp>
      <p:sp>
        <p:nvSpPr>
          <p:cNvPr id="19460" name="内容占位符 8"/>
          <p:cNvSpPr>
            <a:spLocks noGrp="1"/>
          </p:cNvSpPr>
          <p:nvPr>
            <p:ph sz="quarter" idx="10"/>
          </p:nvPr>
        </p:nvSpPr>
        <p:spPr bwMode="auto">
          <a:xfrm>
            <a:off x="552451" y="843558"/>
            <a:ext cx="7889875" cy="30241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zh-CN" altLang="en-US" dirty="0" smtClean="0"/>
              <a:t>      画出下面二元一次不等式表示的平面区域．</a:t>
            </a:r>
          </a:p>
          <a:p>
            <a:pPr>
              <a:spcBef>
                <a:spcPct val="0"/>
              </a:spcBef>
            </a:pPr>
            <a:r>
              <a:rPr lang="en-US" altLang="zh-CN" dirty="0" smtClean="0"/>
              <a:t>(1)</a:t>
            </a:r>
            <a:r>
              <a:rPr lang="en-US" altLang="zh-CN" i="1" dirty="0" smtClean="0"/>
              <a:t>x</a:t>
            </a:r>
            <a:r>
              <a:rPr lang="zh-CN" altLang="en-US" dirty="0" smtClean="0"/>
              <a:t>－</a:t>
            </a:r>
            <a:r>
              <a:rPr lang="en-US" altLang="zh-CN" dirty="0" smtClean="0"/>
              <a:t>2</a:t>
            </a:r>
            <a:r>
              <a:rPr lang="en-US" altLang="zh-CN" i="1" dirty="0" smtClean="0"/>
              <a:t>y</a:t>
            </a:r>
            <a:r>
              <a:rPr lang="zh-CN" altLang="en-US" dirty="0" smtClean="0"/>
              <a:t>＋</a:t>
            </a:r>
            <a:r>
              <a:rPr lang="en-US" altLang="zh-CN" dirty="0" smtClean="0"/>
              <a:t>4</a:t>
            </a:r>
            <a:r>
              <a:rPr lang="en-US" altLang="zh-CN" dirty="0" smtClean="0">
                <a:latin typeface="C-KT" pitchFamily="65" charset="-122"/>
                <a:ea typeface="C-KT" pitchFamily="65" charset="-122"/>
              </a:rPr>
              <a:t>≥</a:t>
            </a:r>
            <a:r>
              <a:rPr lang="en-US" altLang="zh-CN" dirty="0" smtClean="0"/>
              <a:t>0</a:t>
            </a:r>
            <a:r>
              <a:rPr lang="zh-CN" altLang="en-US" dirty="0" smtClean="0"/>
              <a:t>；</a:t>
            </a:r>
          </a:p>
          <a:p>
            <a:pPr>
              <a:spcBef>
                <a:spcPct val="0"/>
              </a:spcBef>
            </a:pPr>
            <a:r>
              <a:rPr lang="en-US" altLang="zh-CN" dirty="0" smtClean="0"/>
              <a:t>(2)</a:t>
            </a:r>
            <a:r>
              <a:rPr lang="en-US" altLang="zh-CN" i="1" dirty="0" smtClean="0"/>
              <a:t>y</a:t>
            </a:r>
            <a:r>
              <a:rPr lang="en-US" altLang="zh-CN" dirty="0" smtClean="0"/>
              <a:t>&gt;2</a:t>
            </a:r>
            <a:r>
              <a:rPr lang="en-US" altLang="zh-CN" i="1" dirty="0" smtClean="0"/>
              <a:t>x</a:t>
            </a:r>
            <a:r>
              <a:rPr lang="en-US" altLang="zh-CN" dirty="0" smtClean="0"/>
              <a:t>.</a:t>
            </a:r>
            <a:endParaRPr lang="zh-CN" altLang="en-US" dirty="0" smtClean="0"/>
          </a:p>
          <a:p>
            <a:pPr>
              <a:spcBef>
                <a:spcPct val="0"/>
              </a:spcBef>
            </a:pPr>
            <a:r>
              <a:rPr lang="en-US" altLang="zh-CN" dirty="0">
                <a:solidFill>
                  <a:srgbClr val="00B050"/>
                </a:solidFill>
                <a:latin typeface="+mj-ea"/>
                <a:ea typeface="+mj-ea"/>
              </a:rPr>
              <a:t>【</a:t>
            </a:r>
            <a:r>
              <a:rPr lang="zh-CN" altLang="en-US" dirty="0" smtClean="0">
                <a:solidFill>
                  <a:srgbClr val="00B050"/>
                </a:solidFill>
                <a:latin typeface="+mj-ea"/>
                <a:ea typeface="+mj-ea"/>
              </a:rPr>
              <a:t>思路探索</a:t>
            </a:r>
            <a:r>
              <a:rPr lang="en-US" altLang="zh-CN" dirty="0" smtClean="0">
                <a:solidFill>
                  <a:srgbClr val="00B050"/>
                </a:solidFill>
                <a:latin typeface="+mj-ea"/>
                <a:ea typeface="+mj-ea"/>
              </a:rPr>
              <a:t>】 </a:t>
            </a:r>
            <a:r>
              <a:rPr lang="zh-CN" altLang="en-US" dirty="0" smtClean="0">
                <a:solidFill>
                  <a:srgbClr val="00B050"/>
                </a:solidFill>
                <a:latin typeface="+mn-ea"/>
                <a:ea typeface="+mn-ea"/>
              </a:rPr>
              <a:t>先画出不等式对应的直线，再判定表示的区域即可．</a:t>
            </a:r>
            <a:endParaRPr lang="en-US" altLang="zh-CN" dirty="0" smtClean="0">
              <a:solidFill>
                <a:srgbClr val="00B050"/>
              </a:solidFill>
              <a:latin typeface="+mn-ea"/>
              <a:ea typeface="+mn-ea"/>
            </a:endParaRPr>
          </a:p>
          <a:p>
            <a:pPr>
              <a:spcBef>
                <a:spcPct val="0"/>
              </a:spcBef>
            </a:pPr>
            <a:r>
              <a:rPr lang="zh-CN" altLang="en-US" dirty="0" smtClean="0">
                <a:solidFill>
                  <a:srgbClr val="0000FF"/>
                </a:solidFill>
                <a:latin typeface="黑体" pitchFamily="2" charset="-122"/>
                <a:ea typeface="黑体" pitchFamily="2" charset="-122"/>
              </a:rPr>
              <a:t>解</a:t>
            </a:r>
            <a:r>
              <a:rPr lang="zh-CN" altLang="en-US" dirty="0" smtClean="0">
                <a:solidFill>
                  <a:srgbClr val="0000FF"/>
                </a:solidFill>
              </a:rPr>
              <a:t>　</a:t>
            </a:r>
            <a:r>
              <a:rPr lang="en-US" altLang="zh-CN" dirty="0" smtClean="0">
                <a:solidFill>
                  <a:srgbClr val="0000FF"/>
                </a:solidFill>
              </a:rPr>
              <a:t>(1)</a:t>
            </a:r>
            <a:r>
              <a:rPr lang="zh-CN" altLang="en-US" dirty="0" smtClean="0">
                <a:solidFill>
                  <a:srgbClr val="0000FF"/>
                </a:solidFill>
              </a:rPr>
              <a:t>画出直线</a:t>
            </a:r>
            <a:r>
              <a:rPr lang="en-US" altLang="zh-CN" i="1" dirty="0" smtClean="0">
                <a:solidFill>
                  <a:srgbClr val="0000FF"/>
                </a:solidFill>
              </a:rPr>
              <a:t>x</a:t>
            </a:r>
            <a:r>
              <a:rPr lang="zh-CN" altLang="en-US" dirty="0" smtClean="0">
                <a:solidFill>
                  <a:srgbClr val="0000FF"/>
                </a:solidFill>
              </a:rPr>
              <a:t>－</a:t>
            </a:r>
            <a:r>
              <a:rPr lang="en-US" altLang="zh-CN" dirty="0" smtClean="0">
                <a:solidFill>
                  <a:srgbClr val="0000FF"/>
                </a:solidFill>
              </a:rPr>
              <a:t>2</a:t>
            </a:r>
            <a:r>
              <a:rPr lang="en-US" altLang="zh-CN" i="1" dirty="0" smtClean="0">
                <a:solidFill>
                  <a:srgbClr val="0000FF"/>
                </a:solidFill>
              </a:rPr>
              <a:t>y</a:t>
            </a:r>
            <a:r>
              <a:rPr lang="zh-CN" altLang="en-US" dirty="0" smtClean="0">
                <a:solidFill>
                  <a:srgbClr val="0000FF"/>
                </a:solidFill>
              </a:rPr>
              <a:t>＋</a:t>
            </a:r>
            <a:r>
              <a:rPr lang="en-US" altLang="zh-CN" dirty="0" smtClean="0">
                <a:solidFill>
                  <a:srgbClr val="0000FF"/>
                </a:solidFill>
              </a:rPr>
              <a:t>4</a:t>
            </a:r>
            <a:r>
              <a:rPr lang="zh-CN" altLang="en-US" dirty="0" smtClean="0">
                <a:solidFill>
                  <a:srgbClr val="0000FF"/>
                </a:solidFill>
              </a:rPr>
              <a:t>＝</a:t>
            </a:r>
            <a:r>
              <a:rPr lang="en-US" altLang="zh-CN" dirty="0" smtClean="0">
                <a:solidFill>
                  <a:srgbClr val="0000FF"/>
                </a:solidFill>
              </a:rPr>
              <a:t>0</a:t>
            </a:r>
            <a:r>
              <a:rPr lang="zh-CN" altLang="en-US" dirty="0" smtClean="0">
                <a:solidFill>
                  <a:srgbClr val="0000FF"/>
                </a:solidFill>
              </a:rPr>
              <a:t>，</a:t>
            </a:r>
          </a:p>
          <a:p>
            <a:pPr>
              <a:spcBef>
                <a:spcPct val="0"/>
              </a:spcBef>
            </a:pPr>
            <a:r>
              <a:rPr lang="zh-CN" altLang="en-US" dirty="0" smtClean="0">
                <a:solidFill>
                  <a:srgbClr val="0000FF"/>
                </a:solidFill>
              </a:rPr>
              <a:t>∵</a:t>
            </a:r>
            <a:r>
              <a:rPr lang="en-US" altLang="zh-CN" dirty="0" smtClean="0">
                <a:solidFill>
                  <a:srgbClr val="0000FF"/>
                </a:solidFill>
              </a:rPr>
              <a:t>0</a:t>
            </a:r>
            <a:r>
              <a:rPr lang="zh-CN" altLang="en-US" dirty="0" smtClean="0">
                <a:solidFill>
                  <a:srgbClr val="0000FF"/>
                </a:solidFill>
              </a:rPr>
              <a:t>－</a:t>
            </a:r>
            <a:r>
              <a:rPr lang="en-US" altLang="zh-CN" dirty="0" smtClean="0">
                <a:solidFill>
                  <a:srgbClr val="0000FF"/>
                </a:solidFill>
              </a:rPr>
              <a:t>2×0</a:t>
            </a:r>
            <a:r>
              <a:rPr lang="zh-CN" altLang="en-US" dirty="0" smtClean="0">
                <a:solidFill>
                  <a:srgbClr val="0000FF"/>
                </a:solidFill>
              </a:rPr>
              <a:t>＋</a:t>
            </a:r>
            <a:r>
              <a:rPr lang="en-US" altLang="zh-CN" dirty="0" smtClean="0">
                <a:solidFill>
                  <a:srgbClr val="0000FF"/>
                </a:solidFill>
              </a:rPr>
              <a:t>4</a:t>
            </a:r>
            <a:r>
              <a:rPr lang="zh-CN" altLang="en-US" dirty="0" smtClean="0">
                <a:solidFill>
                  <a:srgbClr val="0000FF"/>
                </a:solidFill>
              </a:rPr>
              <a:t>＝</a:t>
            </a:r>
            <a:r>
              <a:rPr lang="en-US" altLang="zh-CN" dirty="0" smtClean="0">
                <a:solidFill>
                  <a:srgbClr val="0000FF"/>
                </a:solidFill>
              </a:rPr>
              <a:t>4&gt;0</a:t>
            </a:r>
            <a:r>
              <a:rPr lang="zh-CN" altLang="en-US" dirty="0" smtClean="0">
                <a:solidFill>
                  <a:srgbClr val="0000FF"/>
                </a:solidFill>
              </a:rPr>
              <a:t>，</a:t>
            </a:r>
          </a:p>
          <a:p>
            <a:pPr>
              <a:spcBef>
                <a:spcPct val="0"/>
              </a:spcBef>
            </a:pPr>
            <a:r>
              <a:rPr lang="zh-CN" altLang="en-US" dirty="0" smtClean="0">
                <a:solidFill>
                  <a:srgbClr val="0000FF"/>
                </a:solidFill>
              </a:rPr>
              <a:t>∴</a:t>
            </a:r>
            <a:r>
              <a:rPr lang="en-US" altLang="zh-CN" i="1" dirty="0" smtClean="0">
                <a:solidFill>
                  <a:srgbClr val="0000FF"/>
                </a:solidFill>
              </a:rPr>
              <a:t>x</a:t>
            </a:r>
            <a:r>
              <a:rPr lang="zh-CN" altLang="en-US" dirty="0" smtClean="0">
                <a:solidFill>
                  <a:srgbClr val="0000FF"/>
                </a:solidFill>
              </a:rPr>
              <a:t>－</a:t>
            </a:r>
            <a:r>
              <a:rPr lang="en-US" altLang="zh-CN" dirty="0" smtClean="0">
                <a:solidFill>
                  <a:srgbClr val="0000FF"/>
                </a:solidFill>
              </a:rPr>
              <a:t>2</a:t>
            </a:r>
            <a:r>
              <a:rPr lang="en-US" altLang="zh-CN" i="1" dirty="0" smtClean="0">
                <a:solidFill>
                  <a:srgbClr val="0000FF"/>
                </a:solidFill>
              </a:rPr>
              <a:t>y</a:t>
            </a:r>
            <a:r>
              <a:rPr lang="zh-CN" altLang="en-US" dirty="0" smtClean="0">
                <a:solidFill>
                  <a:srgbClr val="0000FF"/>
                </a:solidFill>
              </a:rPr>
              <a:t>＋</a:t>
            </a:r>
            <a:r>
              <a:rPr lang="en-US" altLang="zh-CN" dirty="0" smtClean="0">
                <a:solidFill>
                  <a:srgbClr val="0000FF"/>
                </a:solidFill>
              </a:rPr>
              <a:t>4&gt;0</a:t>
            </a:r>
            <a:r>
              <a:rPr lang="zh-CN" altLang="en-US" dirty="0" smtClean="0">
                <a:solidFill>
                  <a:srgbClr val="0000FF"/>
                </a:solidFill>
              </a:rPr>
              <a:t>表示的区域为含</a:t>
            </a:r>
            <a:r>
              <a:rPr lang="en-US" altLang="zh-CN" dirty="0" smtClean="0">
                <a:solidFill>
                  <a:srgbClr val="0000FF"/>
                </a:solidFill>
              </a:rPr>
              <a:t>(0,0)</a:t>
            </a:r>
            <a:r>
              <a:rPr lang="zh-CN" altLang="en-US" dirty="0" smtClean="0">
                <a:solidFill>
                  <a:srgbClr val="0000FF"/>
                </a:solidFill>
              </a:rPr>
              <a:t>的一侧，</a:t>
            </a:r>
          </a:p>
          <a:p>
            <a:pPr>
              <a:spcBef>
                <a:spcPct val="0"/>
              </a:spcBef>
            </a:pPr>
            <a:r>
              <a:rPr lang="zh-CN" altLang="en-US" dirty="0" smtClean="0">
                <a:solidFill>
                  <a:srgbClr val="0000FF"/>
                </a:solidFill>
              </a:rPr>
              <a:t>因此所求为如图所示的区域，包括边界．</a:t>
            </a:r>
          </a:p>
          <a:p>
            <a:pPr>
              <a:spcBef>
                <a:spcPct val="0"/>
              </a:spcBef>
            </a:pPr>
            <a:endParaRPr lang="zh-CN" altLang="en-US" dirty="0" smtClean="0">
              <a:solidFill>
                <a:srgbClr val="00B050"/>
              </a:solidFill>
              <a:latin typeface="楷体_GB2312" pitchFamily="49" charset="-122"/>
              <a:ea typeface="楷体_GB2312" pitchFamily="49" charset="-122"/>
            </a:endParaRPr>
          </a:p>
          <a:p>
            <a:pPr>
              <a:spcBef>
                <a:spcPct val="0"/>
              </a:spcBef>
            </a:pPr>
            <a:endParaRPr lang="zh-CN" altLang="en-US" dirty="0" smtClean="0"/>
          </a:p>
        </p:txBody>
      </p:sp>
      <p:sp>
        <p:nvSpPr>
          <p:cNvPr id="19461" name="矩形 4"/>
          <p:cNvSpPr>
            <a:spLocks noChangeArrowheads="1"/>
          </p:cNvSpPr>
          <p:nvPr/>
        </p:nvSpPr>
        <p:spPr bwMode="auto">
          <a:xfrm>
            <a:off x="-71438" y="915566"/>
            <a:ext cx="12618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dirty="0">
                <a:solidFill>
                  <a:srgbClr val="000000"/>
                </a:solidFill>
                <a:latin typeface="Times New Roman" pitchFamily="18" charset="0"/>
                <a:cs typeface="Times New Roman" pitchFamily="18" charset="0"/>
              </a:rPr>
              <a:t>【</a:t>
            </a:r>
            <a:r>
              <a:rPr lang="zh-CN" altLang="en-US" sz="2400" dirty="0">
                <a:solidFill>
                  <a:srgbClr val="000000"/>
                </a:solidFill>
                <a:latin typeface="Times New Roman" pitchFamily="18" charset="0"/>
                <a:ea typeface="黑体" pitchFamily="2" charset="-122"/>
              </a:rPr>
              <a:t>例</a:t>
            </a:r>
            <a:r>
              <a:rPr lang="en-US" altLang="zh-CN" sz="2400" dirty="0">
                <a:solidFill>
                  <a:srgbClr val="000000"/>
                </a:solidFill>
                <a:latin typeface="Times New Roman" pitchFamily="18" charset="0"/>
                <a:ea typeface="黑体" pitchFamily="2" charset="-122"/>
              </a:rPr>
              <a:t>1</a:t>
            </a:r>
            <a:r>
              <a:rPr lang="en-US" altLang="zh-CN" sz="2400" dirty="0">
                <a:solidFill>
                  <a:srgbClr val="000000"/>
                </a:solidFill>
                <a:latin typeface="Times New Roman" pitchFamily="18" charset="0"/>
                <a:cs typeface="Times New Roman" pitchFamily="18" charset="0"/>
              </a:rPr>
              <a:t>】</a:t>
            </a:r>
            <a:endParaRPr lang="zh-CN" altLang="en-US" dirty="0">
              <a:latin typeface="Times New Roman" pitchFamily="18" charset="0"/>
              <a:cs typeface="Times New Roman" pitchFamily="18" charset="0"/>
            </a:endParaRPr>
          </a:p>
        </p:txBody>
      </p:sp>
      <p:pic>
        <p:nvPicPr>
          <p:cNvPr id="7174" name="Picture 6" descr="F:\人教A数学必修5\人教A数学必修5\S57.TIF"/>
          <p:cNvPicPr>
            <a:picLocks noChangeAspect="1" noChangeArrowheads="1"/>
          </p:cNvPicPr>
          <p:nvPr/>
        </p:nvPicPr>
        <p:blipFill>
          <a:blip r:embed="rId2" r:link="rId3" cstate="print">
            <a:duotone>
              <a:schemeClr val="accent5">
                <a:shade val="45000"/>
                <a:satMod val="135000"/>
              </a:schemeClr>
              <a:prstClr val="white"/>
            </a:duotone>
          </a:blip>
          <a:srcRect/>
          <a:stretch>
            <a:fillRect/>
          </a:stretch>
        </p:blipFill>
        <p:spPr bwMode="auto">
          <a:xfrm>
            <a:off x="6386681" y="3020896"/>
            <a:ext cx="2381102" cy="1486818"/>
          </a:xfrm>
          <a:prstGeom prst="rect">
            <a:avLst/>
          </a:prstGeom>
          <a:noFill/>
          <a:ln w="9525">
            <a:noFill/>
            <a:miter lim="800000"/>
            <a:headEnd/>
            <a:tailEnd/>
          </a:ln>
        </p:spPr>
      </p:pic>
    </p:spTree>
    <p:extLst>
      <p:ext uri="{BB962C8B-B14F-4D97-AF65-F5344CB8AC3E}">
        <p14:creationId xmlns:p14="http://schemas.microsoft.com/office/powerpoint/2010/main" val="2043306950"/>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9460">
                                            <p:txEl>
                                              <p:pRg st="3" end="3"/>
                                            </p:txEl>
                                          </p:spTgt>
                                        </p:tgtEl>
                                        <p:attrNameLst>
                                          <p:attrName>style.visibility</p:attrName>
                                        </p:attrNameLst>
                                      </p:cBhvr>
                                      <p:to>
                                        <p:strVal val="visible"/>
                                      </p:to>
                                    </p:set>
                                    <p:animEffect transition="in" filter="strips(downLeft)">
                                      <p:cBhvr>
                                        <p:cTn id="7" dur="500"/>
                                        <p:tgtEl>
                                          <p:spTgt spid="19460">
                                            <p:txEl>
                                              <p:pRg st="3" end="3"/>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19460">
                                            <p:txEl>
                                              <p:pRg st="4" end="4"/>
                                            </p:txEl>
                                          </p:spTgt>
                                        </p:tgtEl>
                                        <p:attrNameLst>
                                          <p:attrName>style.visibility</p:attrName>
                                        </p:attrNameLst>
                                      </p:cBhvr>
                                      <p:to>
                                        <p:strVal val="visible"/>
                                      </p:to>
                                    </p:set>
                                    <p:animEffect transition="in" filter="barn(inHorizontal)">
                                      <p:cBhvr>
                                        <p:cTn id="12" dur="500"/>
                                        <p:tgtEl>
                                          <p:spTgt spid="19460">
                                            <p:txEl>
                                              <p:pRg st="4" end="4"/>
                                            </p:txEl>
                                          </p:spTgt>
                                        </p:tgtEl>
                                      </p:cBhvr>
                                    </p:animEffect>
                                  </p:childTnLst>
                                </p:cTn>
                              </p:par>
                              <p:par>
                                <p:cTn id="13" presetID="16" presetClass="entr" presetSubtype="26" fill="hold" nodeType="withEffect">
                                  <p:stCondLst>
                                    <p:cond delay="0"/>
                                  </p:stCondLst>
                                  <p:childTnLst>
                                    <p:set>
                                      <p:cBhvr>
                                        <p:cTn id="14" dur="1" fill="hold">
                                          <p:stCondLst>
                                            <p:cond delay="0"/>
                                          </p:stCondLst>
                                        </p:cTn>
                                        <p:tgtEl>
                                          <p:spTgt spid="19460">
                                            <p:txEl>
                                              <p:pRg st="5" end="5"/>
                                            </p:txEl>
                                          </p:spTgt>
                                        </p:tgtEl>
                                        <p:attrNameLst>
                                          <p:attrName>style.visibility</p:attrName>
                                        </p:attrNameLst>
                                      </p:cBhvr>
                                      <p:to>
                                        <p:strVal val="visible"/>
                                      </p:to>
                                    </p:set>
                                    <p:animEffect transition="in" filter="barn(inHorizontal)">
                                      <p:cBhvr>
                                        <p:cTn id="15" dur="500"/>
                                        <p:tgtEl>
                                          <p:spTgt spid="19460">
                                            <p:txEl>
                                              <p:pRg st="5" end="5"/>
                                            </p:txEl>
                                          </p:spTgt>
                                        </p:tgtEl>
                                      </p:cBhvr>
                                    </p:animEffect>
                                  </p:childTnLst>
                                </p:cTn>
                              </p:par>
                              <p:par>
                                <p:cTn id="16" presetID="16" presetClass="entr" presetSubtype="26" fill="hold" nodeType="withEffect">
                                  <p:stCondLst>
                                    <p:cond delay="0"/>
                                  </p:stCondLst>
                                  <p:childTnLst>
                                    <p:set>
                                      <p:cBhvr>
                                        <p:cTn id="17" dur="1" fill="hold">
                                          <p:stCondLst>
                                            <p:cond delay="0"/>
                                          </p:stCondLst>
                                        </p:cTn>
                                        <p:tgtEl>
                                          <p:spTgt spid="19460">
                                            <p:txEl>
                                              <p:pRg st="6" end="6"/>
                                            </p:txEl>
                                          </p:spTgt>
                                        </p:tgtEl>
                                        <p:attrNameLst>
                                          <p:attrName>style.visibility</p:attrName>
                                        </p:attrNameLst>
                                      </p:cBhvr>
                                      <p:to>
                                        <p:strVal val="visible"/>
                                      </p:to>
                                    </p:set>
                                    <p:animEffect transition="in" filter="barn(inHorizontal)">
                                      <p:cBhvr>
                                        <p:cTn id="18" dur="500"/>
                                        <p:tgtEl>
                                          <p:spTgt spid="19460">
                                            <p:txEl>
                                              <p:pRg st="6" end="6"/>
                                            </p:txEl>
                                          </p:spTgt>
                                        </p:tgtEl>
                                      </p:cBhvr>
                                    </p:animEffect>
                                  </p:childTnLst>
                                </p:cTn>
                              </p:par>
                              <p:par>
                                <p:cTn id="19" presetID="16" presetClass="entr" presetSubtype="26" fill="hold" nodeType="withEffect">
                                  <p:stCondLst>
                                    <p:cond delay="0"/>
                                  </p:stCondLst>
                                  <p:childTnLst>
                                    <p:set>
                                      <p:cBhvr>
                                        <p:cTn id="20" dur="1" fill="hold">
                                          <p:stCondLst>
                                            <p:cond delay="0"/>
                                          </p:stCondLst>
                                        </p:cTn>
                                        <p:tgtEl>
                                          <p:spTgt spid="19460">
                                            <p:txEl>
                                              <p:pRg st="7" end="7"/>
                                            </p:txEl>
                                          </p:spTgt>
                                        </p:tgtEl>
                                        <p:attrNameLst>
                                          <p:attrName>style.visibility</p:attrName>
                                        </p:attrNameLst>
                                      </p:cBhvr>
                                      <p:to>
                                        <p:strVal val="visible"/>
                                      </p:to>
                                    </p:set>
                                    <p:animEffect transition="in" filter="barn(inHorizontal)">
                                      <p:cBhvr>
                                        <p:cTn id="21" dur="500"/>
                                        <p:tgtEl>
                                          <p:spTgt spid="19460">
                                            <p:txEl>
                                              <p:pRg st="7" end="7"/>
                                            </p:txEl>
                                          </p:spTgt>
                                        </p:tgtEl>
                                      </p:cBhvr>
                                    </p:animEffect>
                                  </p:childTnLst>
                                </p:cTn>
                              </p:par>
                              <p:par>
                                <p:cTn id="22" presetID="16" presetClass="entr" presetSubtype="26" fill="hold" nodeType="withEffect">
                                  <p:stCondLst>
                                    <p:cond delay="0"/>
                                  </p:stCondLst>
                                  <p:childTnLst>
                                    <p:set>
                                      <p:cBhvr>
                                        <p:cTn id="23" dur="1" fill="hold">
                                          <p:stCondLst>
                                            <p:cond delay="0"/>
                                          </p:stCondLst>
                                        </p:cTn>
                                        <p:tgtEl>
                                          <p:spTgt spid="7174"/>
                                        </p:tgtEl>
                                        <p:attrNameLst>
                                          <p:attrName>style.visibility</p:attrName>
                                        </p:attrNameLst>
                                      </p:cBhvr>
                                      <p:to>
                                        <p:strVal val="visible"/>
                                      </p:to>
                                    </p:set>
                                    <p:animEffect transition="in" filter="barn(inHorizontal)">
                                      <p:cBhvr>
                                        <p:cTn id="24" dur="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内容占位符 1"/>
          <p:cNvSpPr>
            <a:spLocks noGrp="1"/>
          </p:cNvSpPr>
          <p:nvPr>
            <p:ph sz="quarter" idx="10"/>
          </p:nvPr>
        </p:nvSpPr>
        <p:spPr bwMode="auto">
          <a:xfrm>
            <a:off x="251520" y="533401"/>
            <a:ext cx="8535294" cy="390763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en-US" altLang="zh-CN" dirty="0" smtClean="0">
                <a:solidFill>
                  <a:srgbClr val="0000FF"/>
                </a:solidFill>
              </a:rPr>
              <a:t>(2)</a:t>
            </a:r>
            <a:r>
              <a:rPr lang="zh-CN" altLang="en-US" dirty="0" smtClean="0">
                <a:solidFill>
                  <a:srgbClr val="0000FF"/>
                </a:solidFill>
              </a:rPr>
              <a:t>画出直线</a:t>
            </a:r>
            <a:r>
              <a:rPr lang="en-US" altLang="zh-CN" i="1" dirty="0" smtClean="0">
                <a:solidFill>
                  <a:srgbClr val="0000FF"/>
                </a:solidFill>
              </a:rPr>
              <a:t>y</a:t>
            </a:r>
            <a:r>
              <a:rPr lang="zh-CN" altLang="en-US" dirty="0" smtClean="0">
                <a:solidFill>
                  <a:srgbClr val="0000FF"/>
                </a:solidFill>
              </a:rPr>
              <a:t>－</a:t>
            </a:r>
            <a:r>
              <a:rPr lang="en-US" altLang="zh-CN" dirty="0" smtClean="0">
                <a:solidFill>
                  <a:srgbClr val="0000FF"/>
                </a:solidFill>
              </a:rPr>
              <a:t>2</a:t>
            </a:r>
            <a:r>
              <a:rPr lang="en-US" altLang="zh-CN" i="1" dirty="0" smtClean="0">
                <a:solidFill>
                  <a:srgbClr val="0000FF"/>
                </a:solidFill>
              </a:rPr>
              <a:t>x</a:t>
            </a:r>
            <a:r>
              <a:rPr lang="zh-CN" altLang="en-US" dirty="0" smtClean="0">
                <a:solidFill>
                  <a:srgbClr val="0000FF"/>
                </a:solidFill>
              </a:rPr>
              <a:t>＝</a:t>
            </a:r>
            <a:r>
              <a:rPr lang="en-US" altLang="zh-CN" dirty="0" smtClean="0">
                <a:solidFill>
                  <a:srgbClr val="0000FF"/>
                </a:solidFill>
              </a:rPr>
              <a:t>0</a:t>
            </a:r>
            <a:r>
              <a:rPr lang="zh-CN" altLang="en-US" dirty="0" smtClean="0">
                <a:solidFill>
                  <a:srgbClr val="0000FF"/>
                </a:solidFill>
              </a:rPr>
              <a:t>，</a:t>
            </a:r>
          </a:p>
          <a:p>
            <a:pPr>
              <a:spcBef>
                <a:spcPct val="0"/>
              </a:spcBef>
            </a:pPr>
            <a:r>
              <a:rPr lang="zh-CN" altLang="en-US" dirty="0" smtClean="0">
                <a:solidFill>
                  <a:srgbClr val="0000FF"/>
                </a:solidFill>
              </a:rPr>
              <a:t>∵</a:t>
            </a:r>
            <a:r>
              <a:rPr lang="en-US" altLang="zh-CN" dirty="0" smtClean="0">
                <a:solidFill>
                  <a:srgbClr val="0000FF"/>
                </a:solidFill>
              </a:rPr>
              <a:t>0</a:t>
            </a:r>
            <a:r>
              <a:rPr lang="zh-CN" altLang="en-US" dirty="0" smtClean="0">
                <a:solidFill>
                  <a:srgbClr val="0000FF"/>
                </a:solidFill>
              </a:rPr>
              <a:t>－</a:t>
            </a:r>
            <a:r>
              <a:rPr lang="en-US" altLang="zh-CN" dirty="0" smtClean="0">
                <a:solidFill>
                  <a:srgbClr val="0000FF"/>
                </a:solidFill>
              </a:rPr>
              <a:t>2×1</a:t>
            </a:r>
            <a:r>
              <a:rPr lang="zh-CN" altLang="en-US" dirty="0" smtClean="0">
                <a:solidFill>
                  <a:srgbClr val="0000FF"/>
                </a:solidFill>
              </a:rPr>
              <a:t>＝－</a:t>
            </a:r>
            <a:r>
              <a:rPr lang="en-US" altLang="zh-CN" dirty="0" smtClean="0">
                <a:solidFill>
                  <a:srgbClr val="0000FF"/>
                </a:solidFill>
              </a:rPr>
              <a:t>2&lt;0</a:t>
            </a:r>
            <a:r>
              <a:rPr lang="zh-CN" altLang="en-US" dirty="0" smtClean="0">
                <a:solidFill>
                  <a:srgbClr val="0000FF"/>
                </a:solidFill>
              </a:rPr>
              <a:t>，∴</a:t>
            </a:r>
            <a:r>
              <a:rPr lang="en-US" altLang="zh-CN" i="1" dirty="0" smtClean="0">
                <a:solidFill>
                  <a:srgbClr val="0000FF"/>
                </a:solidFill>
              </a:rPr>
              <a:t>y</a:t>
            </a:r>
            <a:r>
              <a:rPr lang="zh-CN" altLang="en-US" dirty="0" smtClean="0">
                <a:solidFill>
                  <a:srgbClr val="0000FF"/>
                </a:solidFill>
              </a:rPr>
              <a:t>－</a:t>
            </a:r>
            <a:r>
              <a:rPr lang="en-US" altLang="zh-CN" dirty="0" smtClean="0">
                <a:solidFill>
                  <a:srgbClr val="0000FF"/>
                </a:solidFill>
              </a:rPr>
              <a:t>2</a:t>
            </a:r>
            <a:r>
              <a:rPr lang="en-US" altLang="zh-CN" i="1" dirty="0" smtClean="0">
                <a:solidFill>
                  <a:srgbClr val="0000FF"/>
                </a:solidFill>
              </a:rPr>
              <a:t>x</a:t>
            </a:r>
            <a:r>
              <a:rPr lang="en-US" altLang="zh-CN" dirty="0" smtClean="0">
                <a:solidFill>
                  <a:srgbClr val="0000FF"/>
                </a:solidFill>
              </a:rPr>
              <a:t>&gt;0(</a:t>
            </a:r>
            <a:r>
              <a:rPr lang="zh-CN" altLang="en-US" dirty="0" smtClean="0">
                <a:solidFill>
                  <a:srgbClr val="0000FF"/>
                </a:solidFill>
              </a:rPr>
              <a:t>即</a:t>
            </a:r>
            <a:r>
              <a:rPr lang="en-US" altLang="zh-CN" i="1" dirty="0" smtClean="0">
                <a:solidFill>
                  <a:srgbClr val="0000FF"/>
                </a:solidFill>
              </a:rPr>
              <a:t>y</a:t>
            </a:r>
            <a:r>
              <a:rPr lang="en-US" altLang="zh-CN" dirty="0" smtClean="0">
                <a:solidFill>
                  <a:srgbClr val="0000FF"/>
                </a:solidFill>
              </a:rPr>
              <a:t>&gt;2</a:t>
            </a:r>
            <a:r>
              <a:rPr lang="en-US" altLang="zh-CN" i="1" dirty="0" smtClean="0">
                <a:solidFill>
                  <a:srgbClr val="0000FF"/>
                </a:solidFill>
              </a:rPr>
              <a:t>x</a:t>
            </a:r>
            <a:r>
              <a:rPr lang="en-US" altLang="zh-CN" dirty="0" smtClean="0">
                <a:solidFill>
                  <a:srgbClr val="0000FF"/>
                </a:solidFill>
              </a:rPr>
              <a:t>)</a:t>
            </a:r>
          </a:p>
          <a:p>
            <a:pPr>
              <a:spcBef>
                <a:spcPct val="0"/>
              </a:spcBef>
            </a:pPr>
            <a:r>
              <a:rPr lang="zh-CN" altLang="en-US" dirty="0" smtClean="0">
                <a:solidFill>
                  <a:srgbClr val="0000FF"/>
                </a:solidFill>
              </a:rPr>
              <a:t>表示的区域为不含</a:t>
            </a:r>
            <a:r>
              <a:rPr lang="en-US" altLang="zh-CN" dirty="0" smtClean="0">
                <a:solidFill>
                  <a:srgbClr val="0000FF"/>
                </a:solidFill>
              </a:rPr>
              <a:t>(1,0)</a:t>
            </a:r>
            <a:r>
              <a:rPr lang="zh-CN" altLang="en-US" dirty="0" smtClean="0">
                <a:solidFill>
                  <a:srgbClr val="0000FF"/>
                </a:solidFill>
              </a:rPr>
              <a:t>的一侧，因此所求为如图所示的区域，不包括边界．</a:t>
            </a:r>
          </a:p>
          <a:p>
            <a:pPr>
              <a:spcBef>
                <a:spcPct val="0"/>
              </a:spcBef>
            </a:pPr>
            <a:endParaRPr lang="zh-CN" altLang="en-US" dirty="0" smtClean="0"/>
          </a:p>
        </p:txBody>
      </p:sp>
      <p:pic>
        <p:nvPicPr>
          <p:cNvPr id="22530" name="Picture 2" descr="F:\人教A数学必修5\人教A数学必修5\S57A.TIF"/>
          <p:cNvPicPr>
            <a:picLocks noChangeAspect="1" noChangeArrowheads="1"/>
          </p:cNvPicPr>
          <p:nvPr/>
        </p:nvPicPr>
        <p:blipFill>
          <a:blip r:embed="rId2" r:link="rId3" cstate="print">
            <a:duotone>
              <a:schemeClr val="accent5">
                <a:shade val="45000"/>
                <a:satMod val="135000"/>
              </a:schemeClr>
              <a:prstClr val="white"/>
            </a:duotone>
          </a:blip>
          <a:srcRect/>
          <a:stretch>
            <a:fillRect/>
          </a:stretch>
        </p:blipFill>
        <p:spPr bwMode="auto">
          <a:xfrm>
            <a:off x="6350646" y="482189"/>
            <a:ext cx="2293320" cy="1769368"/>
          </a:xfrm>
          <a:prstGeom prst="rect">
            <a:avLst/>
          </a:prstGeom>
          <a:noFill/>
          <a:ln w="9525">
            <a:noFill/>
            <a:miter lim="800000"/>
            <a:headEnd/>
            <a:tailEnd/>
          </a:ln>
        </p:spPr>
      </p:pic>
      <p:sp>
        <p:nvSpPr>
          <p:cNvPr id="20484" name="内容占位符 1"/>
          <p:cNvSpPr txBox="1">
            <a:spLocks/>
          </p:cNvSpPr>
          <p:nvPr/>
        </p:nvSpPr>
        <p:spPr bwMode="auto">
          <a:xfrm>
            <a:off x="571501" y="2211710"/>
            <a:ext cx="8215313" cy="203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marL="0" lvl="3" eaLnBrk="1">
              <a:lnSpc>
                <a:spcPts val="3500"/>
              </a:lnSpc>
            </a:pPr>
            <a:r>
              <a:rPr lang="zh-CN" altLang="en-US" sz="2400" b="0" dirty="0">
                <a:solidFill>
                  <a:srgbClr val="00B050"/>
                </a:solidFill>
                <a:latin typeface="Times New Roman" pitchFamily="18" charset="0"/>
              </a:rPr>
              <a:t>                  应用</a:t>
            </a:r>
            <a:r>
              <a:rPr lang="en-US" sz="2400" b="0" dirty="0">
                <a:solidFill>
                  <a:srgbClr val="00B050"/>
                </a:solidFill>
                <a:latin typeface="Times New Roman" pitchFamily="18" charset="0"/>
              </a:rPr>
              <a:t>“</a:t>
            </a:r>
            <a:r>
              <a:rPr lang="zh-CN" altLang="en-US" sz="2400" b="0" dirty="0">
                <a:solidFill>
                  <a:srgbClr val="00B050"/>
                </a:solidFill>
                <a:latin typeface="Times New Roman" pitchFamily="18" charset="0"/>
              </a:rPr>
              <a:t>以直线定界，以特殊点定域</a:t>
            </a:r>
            <a:r>
              <a:rPr lang="en-US" sz="2400" b="0" dirty="0">
                <a:solidFill>
                  <a:srgbClr val="00B050"/>
                </a:solidFill>
                <a:latin typeface="Times New Roman" pitchFamily="18" charset="0"/>
              </a:rPr>
              <a:t>”</a:t>
            </a:r>
            <a:r>
              <a:rPr lang="zh-CN" altLang="en-US" sz="2400" b="0" dirty="0">
                <a:solidFill>
                  <a:srgbClr val="00B050"/>
                </a:solidFill>
                <a:latin typeface="Times New Roman" pitchFamily="18" charset="0"/>
              </a:rPr>
              <a:t>的方法画平面区域，先画直线</a:t>
            </a:r>
            <a:r>
              <a:rPr lang="en-US" altLang="zh-CN" sz="2400" b="0" i="1" dirty="0">
                <a:solidFill>
                  <a:srgbClr val="00B050"/>
                </a:solidFill>
                <a:latin typeface="Times New Roman" pitchFamily="18" charset="0"/>
              </a:rPr>
              <a:t>Ax</a:t>
            </a:r>
            <a:r>
              <a:rPr lang="zh-CN" altLang="en-US" sz="2400" b="0" dirty="0">
                <a:solidFill>
                  <a:srgbClr val="00B050"/>
                </a:solidFill>
                <a:latin typeface="Times New Roman" pitchFamily="18" charset="0"/>
              </a:rPr>
              <a:t>＋</a:t>
            </a:r>
            <a:r>
              <a:rPr lang="en-US" altLang="zh-CN" sz="2400" b="0" i="1" dirty="0">
                <a:solidFill>
                  <a:srgbClr val="00B050"/>
                </a:solidFill>
                <a:latin typeface="Times New Roman" pitchFamily="18" charset="0"/>
              </a:rPr>
              <a:t>By</a:t>
            </a:r>
            <a:r>
              <a:rPr lang="zh-CN" altLang="en-US" sz="2400" b="0" dirty="0">
                <a:solidFill>
                  <a:srgbClr val="00B050"/>
                </a:solidFill>
                <a:latin typeface="Times New Roman" pitchFamily="18" charset="0"/>
              </a:rPr>
              <a:t>＋</a:t>
            </a:r>
            <a:r>
              <a:rPr lang="en-US" altLang="zh-CN" sz="2400" b="0" i="1" dirty="0">
                <a:solidFill>
                  <a:srgbClr val="00B050"/>
                </a:solidFill>
                <a:latin typeface="Times New Roman" pitchFamily="18" charset="0"/>
              </a:rPr>
              <a:t>C</a:t>
            </a:r>
            <a:r>
              <a:rPr lang="zh-CN" altLang="en-US" sz="2400" b="0" dirty="0">
                <a:solidFill>
                  <a:srgbClr val="00B050"/>
                </a:solidFill>
                <a:latin typeface="Times New Roman" pitchFamily="18" charset="0"/>
              </a:rPr>
              <a:t>＝</a:t>
            </a:r>
            <a:r>
              <a:rPr lang="en-US" altLang="zh-CN" sz="2400" b="0" dirty="0">
                <a:solidFill>
                  <a:srgbClr val="00B050"/>
                </a:solidFill>
                <a:latin typeface="Times New Roman" pitchFamily="18" charset="0"/>
              </a:rPr>
              <a:t>0</a:t>
            </a:r>
            <a:r>
              <a:rPr lang="zh-CN" altLang="en-US" sz="2400" b="0" dirty="0">
                <a:solidFill>
                  <a:srgbClr val="00B050"/>
                </a:solidFill>
                <a:latin typeface="Times New Roman" pitchFamily="18" charset="0"/>
              </a:rPr>
              <a:t>，取点代入</a:t>
            </a:r>
            <a:r>
              <a:rPr lang="en-US" altLang="zh-CN" sz="2400" b="0" i="1" dirty="0">
                <a:solidFill>
                  <a:srgbClr val="00B050"/>
                </a:solidFill>
                <a:latin typeface="Times New Roman" pitchFamily="18" charset="0"/>
              </a:rPr>
              <a:t>Ax</a:t>
            </a:r>
            <a:r>
              <a:rPr lang="zh-CN" altLang="en-US" sz="2400" b="0" dirty="0">
                <a:solidFill>
                  <a:srgbClr val="00B050"/>
                </a:solidFill>
                <a:latin typeface="Times New Roman" pitchFamily="18" charset="0"/>
              </a:rPr>
              <a:t>＋</a:t>
            </a:r>
            <a:r>
              <a:rPr lang="en-US" altLang="zh-CN" sz="2400" b="0" i="1" dirty="0">
                <a:solidFill>
                  <a:srgbClr val="00B050"/>
                </a:solidFill>
                <a:latin typeface="Times New Roman" pitchFamily="18" charset="0"/>
              </a:rPr>
              <a:t>By</a:t>
            </a:r>
            <a:r>
              <a:rPr lang="zh-CN" altLang="en-US" sz="2400" b="0" dirty="0">
                <a:solidFill>
                  <a:srgbClr val="00B050"/>
                </a:solidFill>
                <a:latin typeface="Times New Roman" pitchFamily="18" charset="0"/>
              </a:rPr>
              <a:t>＋</a:t>
            </a:r>
            <a:r>
              <a:rPr lang="en-US" altLang="zh-CN" sz="2400" b="0" i="1" dirty="0">
                <a:solidFill>
                  <a:srgbClr val="00B050"/>
                </a:solidFill>
                <a:latin typeface="Times New Roman" pitchFamily="18" charset="0"/>
              </a:rPr>
              <a:t>C</a:t>
            </a:r>
            <a:r>
              <a:rPr lang="zh-CN" altLang="en-US" sz="2400" b="0" dirty="0">
                <a:solidFill>
                  <a:srgbClr val="00B050"/>
                </a:solidFill>
                <a:latin typeface="Times New Roman" pitchFamily="18" charset="0"/>
              </a:rPr>
              <a:t>验证．在取点时，若直线不过原点，一般用</a:t>
            </a:r>
            <a:r>
              <a:rPr lang="en-US" sz="2400" b="0" dirty="0">
                <a:solidFill>
                  <a:srgbClr val="00B050"/>
                </a:solidFill>
                <a:latin typeface="Times New Roman" pitchFamily="18" charset="0"/>
              </a:rPr>
              <a:t>“</a:t>
            </a:r>
            <a:r>
              <a:rPr lang="zh-CN" altLang="en-US" sz="2400" b="0" dirty="0">
                <a:solidFill>
                  <a:srgbClr val="00B050"/>
                </a:solidFill>
                <a:latin typeface="Times New Roman" pitchFamily="18" charset="0"/>
              </a:rPr>
              <a:t>原点定域</a:t>
            </a:r>
            <a:r>
              <a:rPr lang="en-US" sz="2400" b="0" dirty="0">
                <a:solidFill>
                  <a:srgbClr val="00B050"/>
                </a:solidFill>
                <a:latin typeface="Times New Roman" pitchFamily="18" charset="0"/>
              </a:rPr>
              <a:t>”</a:t>
            </a:r>
            <a:r>
              <a:rPr lang="zh-CN" altLang="en-US" sz="2400" b="0" dirty="0">
                <a:solidFill>
                  <a:srgbClr val="00B050"/>
                </a:solidFill>
                <a:latin typeface="Times New Roman" pitchFamily="18" charset="0"/>
              </a:rPr>
              <a:t>；若直线过原点，则可取点</a:t>
            </a:r>
            <a:r>
              <a:rPr lang="en-US" altLang="zh-CN" sz="2400" b="0" dirty="0">
                <a:solidFill>
                  <a:srgbClr val="00B050"/>
                </a:solidFill>
                <a:latin typeface="Times New Roman" pitchFamily="18" charset="0"/>
              </a:rPr>
              <a:t>(1,0)</a:t>
            </a:r>
            <a:r>
              <a:rPr lang="zh-CN" altLang="en-US" sz="2400" b="0" dirty="0">
                <a:solidFill>
                  <a:srgbClr val="00B050"/>
                </a:solidFill>
                <a:latin typeface="Times New Roman" pitchFamily="18" charset="0"/>
              </a:rPr>
              <a:t>或</a:t>
            </a:r>
            <a:r>
              <a:rPr lang="en-US" altLang="zh-CN" sz="2400" b="0" dirty="0">
                <a:solidFill>
                  <a:srgbClr val="00B050"/>
                </a:solidFill>
                <a:latin typeface="Times New Roman" pitchFamily="18" charset="0"/>
              </a:rPr>
              <a:t>(0,1)</a:t>
            </a:r>
            <a:r>
              <a:rPr lang="zh-CN" altLang="en-US" sz="2400" b="0" dirty="0">
                <a:solidFill>
                  <a:srgbClr val="00B050"/>
                </a:solidFill>
                <a:latin typeface="Times New Roman" pitchFamily="18" charset="0"/>
              </a:rPr>
              <a:t>，这样可以简化运算．画出所求区域，若包括边界，则把边界画成实线；若不包括边界，则把边界画成虚线．</a:t>
            </a:r>
          </a:p>
          <a:p>
            <a:pPr marL="0" lvl="3" eaLnBrk="1">
              <a:lnSpc>
                <a:spcPts val="3500"/>
              </a:lnSpc>
            </a:pPr>
            <a:endParaRPr lang="zh-CN" altLang="en-US" sz="2400" dirty="0">
              <a:solidFill>
                <a:srgbClr val="00B050"/>
              </a:solidFill>
              <a:latin typeface="Times New Roman" pitchFamily="18" charset="0"/>
              <a:ea typeface="楷体_GB2312" pitchFamily="49" charset="-122"/>
            </a:endParaRPr>
          </a:p>
        </p:txBody>
      </p:sp>
      <p:pic>
        <p:nvPicPr>
          <p:cNvPr id="20485" name="图片 2" descr="1.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2776" y="2307431"/>
            <a:ext cx="1304925" cy="33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9270733"/>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nodeType="clickEffect">
                                  <p:stCondLst>
                                    <p:cond delay="0"/>
                                  </p:stCondLst>
                                  <p:childTnLst>
                                    <p:set>
                                      <p:cBhvr>
                                        <p:cTn id="6" dur="1" fill="hold">
                                          <p:stCondLst>
                                            <p:cond delay="0"/>
                                          </p:stCondLst>
                                        </p:cTn>
                                        <p:tgtEl>
                                          <p:spTgt spid="20485"/>
                                        </p:tgtEl>
                                        <p:attrNameLst>
                                          <p:attrName>style.visibility</p:attrName>
                                        </p:attrNameLst>
                                      </p:cBhvr>
                                      <p:to>
                                        <p:strVal val="visible"/>
                                      </p:to>
                                    </p:set>
                                    <p:animEffect transition="in" filter="plus(in)">
                                      <p:cBhvr>
                                        <p:cTn id="7" dur="2000"/>
                                        <p:tgtEl>
                                          <p:spTgt spid="20485"/>
                                        </p:tgtEl>
                                      </p:cBhvr>
                                    </p:animEffect>
                                  </p:childTnLst>
                                </p:cTn>
                              </p:par>
                              <p:par>
                                <p:cTn id="8" presetID="13" presetClass="entr" presetSubtype="16" fill="hold" nodeType="withEffect">
                                  <p:stCondLst>
                                    <p:cond delay="0"/>
                                  </p:stCondLst>
                                  <p:childTnLst>
                                    <p:set>
                                      <p:cBhvr>
                                        <p:cTn id="9" dur="1" fill="hold">
                                          <p:stCondLst>
                                            <p:cond delay="0"/>
                                          </p:stCondLst>
                                        </p:cTn>
                                        <p:tgtEl>
                                          <p:spTgt spid="20484">
                                            <p:txEl>
                                              <p:pRg st="0" end="0"/>
                                            </p:txEl>
                                          </p:spTgt>
                                        </p:tgtEl>
                                        <p:attrNameLst>
                                          <p:attrName>style.visibility</p:attrName>
                                        </p:attrNameLst>
                                      </p:cBhvr>
                                      <p:to>
                                        <p:strVal val="visible"/>
                                      </p:to>
                                    </p:set>
                                    <p:animEffect transition="in" filter="plus(in)">
                                      <p:cBhvr>
                                        <p:cTn id="10" dur="2000"/>
                                        <p:tgtEl>
                                          <p:spTgt spid="2048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内容占位符 1"/>
          <p:cNvSpPr>
            <a:spLocks noGrp="1"/>
          </p:cNvSpPr>
          <p:nvPr>
            <p:ph sz="quarter" idx="10"/>
          </p:nvPr>
        </p:nvSpPr>
        <p:spPr bwMode="auto">
          <a:xfrm>
            <a:off x="785814" y="897732"/>
            <a:ext cx="7889875" cy="370403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zh-CN" altLang="en-US" sz="2800" dirty="0" smtClean="0"/>
              <a:t>      画出下列不等式组所表示的平面区域．</a:t>
            </a:r>
          </a:p>
          <a:p>
            <a:pPr>
              <a:spcBef>
                <a:spcPct val="0"/>
              </a:spcBef>
            </a:pPr>
            <a:endParaRPr lang="zh-CN" altLang="en-US" dirty="0" smtClean="0"/>
          </a:p>
        </p:txBody>
      </p:sp>
      <p:sp>
        <p:nvSpPr>
          <p:cNvPr id="1028" name="内容占位符 1"/>
          <p:cNvSpPr txBox="1">
            <a:spLocks/>
          </p:cNvSpPr>
          <p:nvPr/>
        </p:nvSpPr>
        <p:spPr bwMode="auto">
          <a:xfrm>
            <a:off x="395536" y="123478"/>
            <a:ext cx="788987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eaLnBrk="0" hangingPunct="0">
              <a:defRPr b="1">
                <a:solidFill>
                  <a:schemeClr val="tx1"/>
                </a:solidFill>
                <a:latin typeface="Arial" pitchFamily="34" charset="0"/>
                <a:ea typeface="宋体" pitchFamily="2" charset="-122"/>
              </a:defRPr>
            </a:lvl5pPr>
            <a:lvl6pPr marL="457200" eaLnBrk="0" fontAlgn="base" hangingPunct="0">
              <a:spcBef>
                <a:spcPct val="0"/>
              </a:spcBef>
              <a:spcAft>
                <a:spcPct val="0"/>
              </a:spcAft>
              <a:defRPr b="1">
                <a:solidFill>
                  <a:schemeClr val="tx1"/>
                </a:solidFill>
                <a:latin typeface="Arial" pitchFamily="34" charset="0"/>
                <a:ea typeface="宋体" pitchFamily="2" charset="-122"/>
              </a:defRPr>
            </a:lvl6pPr>
            <a:lvl7pPr marL="914400" eaLnBrk="0" fontAlgn="base" hangingPunct="0">
              <a:spcBef>
                <a:spcPct val="0"/>
              </a:spcBef>
              <a:spcAft>
                <a:spcPct val="0"/>
              </a:spcAft>
              <a:defRPr b="1">
                <a:solidFill>
                  <a:schemeClr val="tx1"/>
                </a:solidFill>
                <a:latin typeface="Arial" pitchFamily="34" charset="0"/>
                <a:ea typeface="宋体" pitchFamily="2" charset="-122"/>
              </a:defRPr>
            </a:lvl7pPr>
            <a:lvl8pPr marL="1371600" eaLnBrk="0" fontAlgn="base" hangingPunct="0">
              <a:spcBef>
                <a:spcPct val="0"/>
              </a:spcBef>
              <a:spcAft>
                <a:spcPct val="0"/>
              </a:spcAft>
              <a:defRPr b="1">
                <a:solidFill>
                  <a:schemeClr val="tx1"/>
                </a:solidFill>
                <a:latin typeface="Arial" pitchFamily="34" charset="0"/>
                <a:ea typeface="宋体" pitchFamily="2" charset="-122"/>
              </a:defRPr>
            </a:lvl8pPr>
            <a:lvl9pPr marL="1828800" eaLnBrk="0" fontAlgn="base" hangingPunct="0">
              <a:spcBef>
                <a:spcPct val="0"/>
              </a:spcBef>
              <a:spcAft>
                <a:spcPct val="0"/>
              </a:spcAft>
              <a:defRPr b="1">
                <a:solidFill>
                  <a:schemeClr val="tx1"/>
                </a:solidFill>
                <a:latin typeface="Arial" pitchFamily="34" charset="0"/>
                <a:ea typeface="宋体" pitchFamily="2" charset="-122"/>
              </a:defRPr>
            </a:lvl9pPr>
          </a:lstStyle>
          <a:p>
            <a:pPr marL="0" lvl="4" algn="ctr" eaLnBrk="1">
              <a:lnSpc>
                <a:spcPts val="3500"/>
              </a:lnSpc>
            </a:pPr>
            <a:r>
              <a:rPr lang="zh-CN" altLang="zh-CN" sz="2800" dirty="0">
                <a:solidFill>
                  <a:srgbClr val="FF00FF"/>
                </a:solidFill>
                <a:latin typeface="+mj-ea"/>
                <a:ea typeface="+mj-ea"/>
              </a:rPr>
              <a:t>题型</a:t>
            </a:r>
            <a:r>
              <a:rPr lang="zh-CN" altLang="en-US" sz="2800" dirty="0" smtClean="0">
                <a:solidFill>
                  <a:srgbClr val="FF00FF"/>
                </a:solidFill>
                <a:latin typeface="+mj-ea"/>
                <a:ea typeface="+mj-ea"/>
              </a:rPr>
              <a:t>二 </a:t>
            </a:r>
            <a:r>
              <a:rPr lang="zh-CN" altLang="zh-CN" sz="2800" dirty="0">
                <a:solidFill>
                  <a:srgbClr val="FF00FF"/>
                </a:solidFill>
                <a:latin typeface="+mj-ea"/>
                <a:ea typeface="+mj-ea"/>
              </a:rPr>
              <a:t>　</a:t>
            </a:r>
            <a:r>
              <a:rPr lang="zh-CN" altLang="en-US" sz="2800" dirty="0">
                <a:solidFill>
                  <a:srgbClr val="FF00FF"/>
                </a:solidFill>
                <a:latin typeface="+mj-ea"/>
                <a:ea typeface="+mj-ea"/>
              </a:rPr>
              <a:t>二元一次不等式组表示的平面区域</a:t>
            </a:r>
          </a:p>
          <a:p>
            <a:pPr marL="0" lvl="4" algn="ctr" eaLnBrk="1">
              <a:lnSpc>
                <a:spcPts val="3500"/>
              </a:lnSpc>
            </a:pPr>
            <a:endParaRPr lang="zh-CN" altLang="en-US" sz="2800" dirty="0">
              <a:solidFill>
                <a:srgbClr val="FF00FF"/>
              </a:solidFill>
              <a:latin typeface="+mj-ea"/>
              <a:ea typeface="+mj-ea"/>
            </a:endParaRPr>
          </a:p>
        </p:txBody>
      </p:sp>
      <p:sp>
        <p:nvSpPr>
          <p:cNvPr id="1029" name="矩形 4"/>
          <p:cNvSpPr>
            <a:spLocks noChangeArrowheads="1"/>
          </p:cNvSpPr>
          <p:nvPr/>
        </p:nvSpPr>
        <p:spPr bwMode="auto">
          <a:xfrm>
            <a:off x="107951" y="916782"/>
            <a:ext cx="14414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dirty="0">
                <a:solidFill>
                  <a:srgbClr val="000000"/>
                </a:solidFill>
                <a:latin typeface="+mn-ea"/>
                <a:cs typeface="Times New Roman" pitchFamily="18" charset="0"/>
              </a:rPr>
              <a:t>【</a:t>
            </a:r>
            <a:r>
              <a:rPr lang="zh-CN" altLang="en-US" sz="2800" dirty="0">
                <a:solidFill>
                  <a:srgbClr val="000000"/>
                </a:solidFill>
                <a:latin typeface="+mn-ea"/>
              </a:rPr>
              <a:t>例</a:t>
            </a:r>
            <a:r>
              <a:rPr lang="en-US" altLang="zh-CN" sz="2800" dirty="0">
                <a:solidFill>
                  <a:srgbClr val="000000"/>
                </a:solidFill>
                <a:latin typeface="+mn-ea"/>
              </a:rPr>
              <a:t>2</a:t>
            </a:r>
            <a:r>
              <a:rPr lang="en-US" altLang="zh-CN" sz="2800" dirty="0">
                <a:solidFill>
                  <a:srgbClr val="000000"/>
                </a:solidFill>
                <a:latin typeface="+mn-ea"/>
                <a:cs typeface="Times New Roman" pitchFamily="18" charset="0"/>
              </a:rPr>
              <a:t>】</a:t>
            </a:r>
            <a:endParaRPr lang="zh-CN" altLang="en-US" sz="2800" dirty="0">
              <a:latin typeface="+mn-ea"/>
              <a:cs typeface="Times New Roman" pitchFamily="18" charset="0"/>
            </a:endParaRPr>
          </a:p>
        </p:txBody>
      </p:sp>
      <p:graphicFrame>
        <p:nvGraphicFramePr>
          <p:cNvPr id="1026" name="Object 5"/>
          <p:cNvGraphicFramePr>
            <a:graphicFrameLocks noChangeAspect="1"/>
          </p:cNvGraphicFramePr>
          <p:nvPr>
            <p:extLst>
              <p:ext uri="{D42A27DB-BD31-4B8C-83A1-F6EECF244321}">
                <p14:modId xmlns:p14="http://schemas.microsoft.com/office/powerpoint/2010/main" val="2366078824"/>
              </p:ext>
            </p:extLst>
          </p:nvPr>
        </p:nvGraphicFramePr>
        <p:xfrm>
          <a:off x="828661" y="1440002"/>
          <a:ext cx="3635375" cy="3168353"/>
        </p:xfrm>
        <a:graphic>
          <a:graphicData uri="http://schemas.openxmlformats.org/presentationml/2006/ole">
            <mc:AlternateContent xmlns:mc="http://schemas.openxmlformats.org/markup-compatibility/2006">
              <mc:Choice xmlns:v="urn:schemas-microsoft-com:vml" Requires="v">
                <p:oleObj spid="_x0000_s19472" name="文档" r:id="rId4" imgW="3649944" imgH="4881427" progId="Word.Document.12">
                  <p:embed/>
                </p:oleObj>
              </mc:Choice>
              <mc:Fallback>
                <p:oleObj name="文档" r:id="rId4" imgW="3649944" imgH="4881427" progId="Word.Document.12">
                  <p:embed/>
                  <p:pic>
                    <p:nvPicPr>
                      <p:cNvPr id="0" name=""/>
                      <p:cNvPicPr>
                        <a:picLocks noChangeAspect="1" noChangeArrowheads="1"/>
                      </p:cNvPicPr>
                      <p:nvPr/>
                    </p:nvPicPr>
                    <p:blipFill>
                      <a:blip r:embed="rId5"/>
                      <a:srcRect/>
                      <a:stretch>
                        <a:fillRect/>
                      </a:stretch>
                    </p:blipFill>
                    <p:spPr bwMode="auto">
                      <a:xfrm>
                        <a:off x="828661" y="1440002"/>
                        <a:ext cx="3635375" cy="3168353"/>
                      </a:xfrm>
                      <a:prstGeom prst="rect">
                        <a:avLst/>
                      </a:prstGeom>
                      <a:noFill/>
                      <a:ln>
                        <a:noFill/>
                      </a:ln>
                      <a:effectLst/>
                      <a:extLst/>
                    </p:spPr>
                  </p:pic>
                </p:oleObj>
              </mc:Fallback>
            </mc:AlternateContent>
          </a:graphicData>
        </a:graphic>
      </p:graphicFrame>
    </p:spTree>
    <p:extLst>
      <p:ext uri="{BB962C8B-B14F-4D97-AF65-F5344CB8AC3E}">
        <p14:creationId xmlns:p14="http://schemas.microsoft.com/office/powerpoint/2010/main" val="2635132462"/>
      </p:ext>
    </p:extLst>
  </p:cSld>
  <p:clrMapOvr>
    <a:masterClrMapping/>
  </p:clrMapOvr>
  <p:transition>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内容占位符 1"/>
          <p:cNvSpPr>
            <a:spLocks noGrp="1"/>
          </p:cNvSpPr>
          <p:nvPr>
            <p:ph sz="quarter" idx="10"/>
          </p:nvPr>
        </p:nvSpPr>
        <p:spPr bwMode="auto">
          <a:xfrm>
            <a:off x="714376" y="694135"/>
            <a:ext cx="7889875" cy="34313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en-US" altLang="zh-CN" dirty="0" smtClean="0">
                <a:solidFill>
                  <a:srgbClr val="00B050"/>
                </a:solidFill>
                <a:latin typeface="黑体" pitchFamily="2" charset="-122"/>
                <a:ea typeface="黑体" pitchFamily="2" charset="-122"/>
              </a:rPr>
              <a:t>【</a:t>
            </a:r>
            <a:r>
              <a:rPr lang="zh-CN" altLang="en-US" dirty="0" smtClean="0">
                <a:solidFill>
                  <a:srgbClr val="00B050"/>
                </a:solidFill>
                <a:latin typeface="+mn-ea"/>
                <a:ea typeface="+mn-ea"/>
              </a:rPr>
              <a:t>思路探索</a:t>
            </a:r>
            <a:r>
              <a:rPr lang="en-US" altLang="zh-CN" dirty="0" smtClean="0">
                <a:solidFill>
                  <a:srgbClr val="00B050"/>
                </a:solidFill>
                <a:latin typeface="黑体" pitchFamily="2" charset="-122"/>
                <a:ea typeface="黑体" pitchFamily="2" charset="-122"/>
              </a:rPr>
              <a:t>】</a:t>
            </a:r>
            <a:r>
              <a:rPr lang="en-US" altLang="zh-CN" dirty="0" smtClean="0">
                <a:solidFill>
                  <a:srgbClr val="00B050"/>
                </a:solidFill>
              </a:rPr>
              <a:t> </a:t>
            </a:r>
            <a:r>
              <a:rPr lang="zh-CN" altLang="en-US" dirty="0" smtClean="0">
                <a:solidFill>
                  <a:srgbClr val="00B050"/>
                </a:solidFill>
                <a:latin typeface="+mn-ea"/>
                <a:ea typeface="+mn-ea"/>
              </a:rPr>
              <a:t>分别画出每个不等式所表示的平面区域，然后取各平面区域的公共部分．</a:t>
            </a:r>
          </a:p>
          <a:p>
            <a:pPr>
              <a:spcBef>
                <a:spcPct val="0"/>
              </a:spcBef>
            </a:pPr>
            <a:r>
              <a:rPr lang="zh-CN" altLang="en-US" dirty="0" smtClean="0">
                <a:solidFill>
                  <a:srgbClr val="0000FF"/>
                </a:solidFill>
                <a:latin typeface="黑体" pitchFamily="2" charset="-122"/>
                <a:ea typeface="黑体" pitchFamily="2" charset="-122"/>
              </a:rPr>
              <a:t>解</a:t>
            </a:r>
            <a:r>
              <a:rPr lang="en-US" altLang="zh-CN" dirty="0">
                <a:solidFill>
                  <a:srgbClr val="0000FF"/>
                </a:solidFill>
              </a:rPr>
              <a:t>:</a:t>
            </a:r>
            <a:r>
              <a:rPr lang="en-US" altLang="zh-CN" i="1" dirty="0" smtClean="0">
                <a:solidFill>
                  <a:srgbClr val="0000FF"/>
                </a:solidFill>
              </a:rPr>
              <a:t>x</a:t>
            </a:r>
            <a:r>
              <a:rPr lang="zh-CN" altLang="en-US" dirty="0" smtClean="0">
                <a:solidFill>
                  <a:srgbClr val="0000FF"/>
                </a:solidFill>
              </a:rPr>
              <a:t>－</a:t>
            </a:r>
            <a:r>
              <a:rPr lang="en-US" altLang="zh-CN" dirty="0" smtClean="0">
                <a:solidFill>
                  <a:srgbClr val="0000FF"/>
                </a:solidFill>
              </a:rPr>
              <a:t>2</a:t>
            </a:r>
            <a:r>
              <a:rPr lang="en-US" altLang="zh-CN" i="1" dirty="0" smtClean="0">
                <a:solidFill>
                  <a:srgbClr val="0000FF"/>
                </a:solidFill>
              </a:rPr>
              <a:t>y</a:t>
            </a:r>
            <a:r>
              <a:rPr lang="en-US" altLang="zh-CN" dirty="0" smtClean="0">
                <a:solidFill>
                  <a:srgbClr val="0000FF"/>
                </a:solidFill>
                <a:latin typeface="C-KT" pitchFamily="65" charset="-122"/>
                <a:ea typeface="C-KT" pitchFamily="65" charset="-122"/>
              </a:rPr>
              <a:t>≤</a:t>
            </a:r>
            <a:r>
              <a:rPr lang="en-US" altLang="zh-CN" dirty="0" smtClean="0">
                <a:solidFill>
                  <a:srgbClr val="0000FF"/>
                </a:solidFill>
              </a:rPr>
              <a:t>3</a:t>
            </a:r>
            <a:r>
              <a:rPr lang="zh-CN" altLang="en-US" dirty="0" smtClean="0">
                <a:solidFill>
                  <a:srgbClr val="0000FF"/>
                </a:solidFill>
              </a:rPr>
              <a:t>，即</a:t>
            </a:r>
            <a:r>
              <a:rPr lang="en-US" altLang="zh-CN" i="1" dirty="0" smtClean="0">
                <a:solidFill>
                  <a:srgbClr val="0000FF"/>
                </a:solidFill>
              </a:rPr>
              <a:t>x</a:t>
            </a:r>
            <a:r>
              <a:rPr lang="zh-CN" altLang="en-US" dirty="0" smtClean="0">
                <a:solidFill>
                  <a:srgbClr val="0000FF"/>
                </a:solidFill>
              </a:rPr>
              <a:t>－</a:t>
            </a:r>
            <a:r>
              <a:rPr lang="en-US" altLang="zh-CN" dirty="0" smtClean="0">
                <a:solidFill>
                  <a:srgbClr val="0000FF"/>
                </a:solidFill>
              </a:rPr>
              <a:t>2</a:t>
            </a:r>
            <a:r>
              <a:rPr lang="en-US" altLang="zh-CN" i="1" dirty="0" smtClean="0">
                <a:solidFill>
                  <a:srgbClr val="0000FF"/>
                </a:solidFill>
              </a:rPr>
              <a:t>y</a:t>
            </a:r>
            <a:r>
              <a:rPr lang="zh-CN" altLang="en-US" dirty="0" smtClean="0">
                <a:solidFill>
                  <a:srgbClr val="0000FF"/>
                </a:solidFill>
              </a:rPr>
              <a:t>－</a:t>
            </a:r>
            <a:r>
              <a:rPr lang="en-US" altLang="zh-CN" dirty="0" smtClean="0">
                <a:solidFill>
                  <a:srgbClr val="0000FF"/>
                </a:solidFill>
              </a:rPr>
              <a:t>3</a:t>
            </a:r>
            <a:r>
              <a:rPr lang="en-US" altLang="zh-CN" dirty="0" smtClean="0">
                <a:solidFill>
                  <a:srgbClr val="0000FF"/>
                </a:solidFill>
                <a:latin typeface="C-KT" pitchFamily="65" charset="-122"/>
                <a:ea typeface="C-KT" pitchFamily="65" charset="-122"/>
              </a:rPr>
              <a:t>≤</a:t>
            </a:r>
            <a:r>
              <a:rPr lang="en-US" altLang="zh-CN" dirty="0" smtClean="0">
                <a:solidFill>
                  <a:srgbClr val="0000FF"/>
                </a:solidFill>
              </a:rPr>
              <a:t>0</a:t>
            </a:r>
            <a:r>
              <a:rPr lang="zh-CN" altLang="en-US" dirty="0" smtClean="0">
                <a:solidFill>
                  <a:srgbClr val="0000FF"/>
                </a:solidFill>
              </a:rPr>
              <a:t>，表示</a:t>
            </a:r>
            <a:endParaRPr lang="en-US" altLang="zh-CN" dirty="0" smtClean="0">
              <a:solidFill>
                <a:srgbClr val="0000FF"/>
              </a:solidFill>
            </a:endParaRPr>
          </a:p>
          <a:p>
            <a:pPr>
              <a:spcBef>
                <a:spcPct val="0"/>
              </a:spcBef>
            </a:pPr>
            <a:r>
              <a:rPr lang="zh-CN" altLang="en-US" dirty="0" smtClean="0">
                <a:solidFill>
                  <a:srgbClr val="0000FF"/>
                </a:solidFill>
              </a:rPr>
              <a:t>直线</a:t>
            </a:r>
            <a:r>
              <a:rPr lang="en-US" altLang="zh-CN" i="1" dirty="0" smtClean="0">
                <a:solidFill>
                  <a:srgbClr val="0000FF"/>
                </a:solidFill>
              </a:rPr>
              <a:t>x</a:t>
            </a:r>
            <a:r>
              <a:rPr lang="zh-CN" altLang="en-US" dirty="0" smtClean="0">
                <a:solidFill>
                  <a:srgbClr val="0000FF"/>
                </a:solidFill>
              </a:rPr>
              <a:t>－</a:t>
            </a:r>
            <a:r>
              <a:rPr lang="en-US" altLang="zh-CN" dirty="0" smtClean="0">
                <a:solidFill>
                  <a:srgbClr val="0000FF"/>
                </a:solidFill>
              </a:rPr>
              <a:t>2</a:t>
            </a:r>
            <a:r>
              <a:rPr lang="en-US" altLang="zh-CN" i="1" dirty="0" smtClean="0">
                <a:solidFill>
                  <a:srgbClr val="0000FF"/>
                </a:solidFill>
              </a:rPr>
              <a:t>y</a:t>
            </a:r>
            <a:r>
              <a:rPr lang="zh-CN" altLang="en-US" dirty="0" smtClean="0">
                <a:solidFill>
                  <a:srgbClr val="0000FF"/>
                </a:solidFill>
              </a:rPr>
              <a:t>－</a:t>
            </a:r>
            <a:r>
              <a:rPr lang="en-US" altLang="zh-CN" dirty="0" smtClean="0">
                <a:solidFill>
                  <a:srgbClr val="0000FF"/>
                </a:solidFill>
              </a:rPr>
              <a:t>3</a:t>
            </a:r>
            <a:r>
              <a:rPr lang="zh-CN" altLang="en-US" dirty="0" smtClean="0">
                <a:solidFill>
                  <a:srgbClr val="0000FF"/>
                </a:solidFill>
              </a:rPr>
              <a:t>＝</a:t>
            </a:r>
            <a:r>
              <a:rPr lang="en-US" altLang="zh-CN" dirty="0" smtClean="0">
                <a:solidFill>
                  <a:srgbClr val="0000FF"/>
                </a:solidFill>
              </a:rPr>
              <a:t>0</a:t>
            </a:r>
            <a:r>
              <a:rPr lang="zh-CN" altLang="en-US" dirty="0" smtClean="0">
                <a:solidFill>
                  <a:srgbClr val="0000FF"/>
                </a:solidFill>
              </a:rPr>
              <a:t>上及左上方的区域；</a:t>
            </a:r>
          </a:p>
          <a:p>
            <a:pPr>
              <a:spcBef>
                <a:spcPct val="0"/>
              </a:spcBef>
            </a:pPr>
            <a:r>
              <a:rPr lang="en-US" altLang="zh-CN" i="1" dirty="0" smtClean="0">
                <a:solidFill>
                  <a:srgbClr val="0000FF"/>
                </a:solidFill>
              </a:rPr>
              <a:t>x</a:t>
            </a:r>
            <a:r>
              <a:rPr lang="zh-CN" altLang="en-US" dirty="0" smtClean="0">
                <a:solidFill>
                  <a:srgbClr val="0000FF"/>
                </a:solidFill>
              </a:rPr>
              <a:t>＋</a:t>
            </a:r>
            <a:r>
              <a:rPr lang="en-US" altLang="zh-CN" i="1" dirty="0" smtClean="0">
                <a:solidFill>
                  <a:srgbClr val="0000FF"/>
                </a:solidFill>
              </a:rPr>
              <a:t>y</a:t>
            </a:r>
            <a:r>
              <a:rPr lang="en-US" altLang="zh-CN" dirty="0" smtClean="0">
                <a:solidFill>
                  <a:srgbClr val="0000FF"/>
                </a:solidFill>
                <a:latin typeface="C-KT" pitchFamily="65" charset="-122"/>
                <a:ea typeface="C-KT" pitchFamily="65" charset="-122"/>
              </a:rPr>
              <a:t>≤</a:t>
            </a:r>
            <a:r>
              <a:rPr lang="en-US" altLang="zh-CN" dirty="0" smtClean="0">
                <a:solidFill>
                  <a:srgbClr val="0000FF"/>
                </a:solidFill>
              </a:rPr>
              <a:t>3</a:t>
            </a:r>
            <a:r>
              <a:rPr lang="zh-CN" altLang="en-US" dirty="0" smtClean="0">
                <a:solidFill>
                  <a:srgbClr val="0000FF"/>
                </a:solidFill>
              </a:rPr>
              <a:t>，即</a:t>
            </a:r>
            <a:r>
              <a:rPr lang="en-US" altLang="zh-CN" i="1" dirty="0" smtClean="0">
                <a:solidFill>
                  <a:srgbClr val="0000FF"/>
                </a:solidFill>
              </a:rPr>
              <a:t>x</a:t>
            </a:r>
            <a:r>
              <a:rPr lang="zh-CN" altLang="en-US" dirty="0" smtClean="0">
                <a:solidFill>
                  <a:srgbClr val="0000FF"/>
                </a:solidFill>
              </a:rPr>
              <a:t>＋</a:t>
            </a:r>
            <a:r>
              <a:rPr lang="en-US" altLang="zh-CN" i="1" dirty="0" smtClean="0">
                <a:solidFill>
                  <a:srgbClr val="0000FF"/>
                </a:solidFill>
              </a:rPr>
              <a:t>y</a:t>
            </a:r>
            <a:r>
              <a:rPr lang="zh-CN" altLang="en-US" dirty="0" smtClean="0">
                <a:solidFill>
                  <a:srgbClr val="0000FF"/>
                </a:solidFill>
              </a:rPr>
              <a:t>－</a:t>
            </a:r>
            <a:r>
              <a:rPr lang="en-US" altLang="zh-CN" dirty="0" smtClean="0">
                <a:solidFill>
                  <a:srgbClr val="0000FF"/>
                </a:solidFill>
              </a:rPr>
              <a:t>3</a:t>
            </a:r>
            <a:r>
              <a:rPr lang="en-US" altLang="zh-CN" dirty="0" smtClean="0">
                <a:solidFill>
                  <a:srgbClr val="0000FF"/>
                </a:solidFill>
                <a:latin typeface="C-KT" pitchFamily="65" charset="-122"/>
                <a:ea typeface="C-KT" pitchFamily="65" charset="-122"/>
              </a:rPr>
              <a:t>≤</a:t>
            </a:r>
            <a:r>
              <a:rPr lang="en-US" altLang="zh-CN" dirty="0" smtClean="0">
                <a:solidFill>
                  <a:srgbClr val="0000FF"/>
                </a:solidFill>
              </a:rPr>
              <a:t>0</a:t>
            </a:r>
            <a:r>
              <a:rPr lang="zh-CN" altLang="en-US" dirty="0" smtClean="0">
                <a:solidFill>
                  <a:srgbClr val="0000FF"/>
                </a:solidFill>
              </a:rPr>
              <a:t>，表示直线</a:t>
            </a:r>
            <a:endParaRPr lang="en-US" altLang="zh-CN" dirty="0" smtClean="0">
              <a:solidFill>
                <a:srgbClr val="0000FF"/>
              </a:solidFill>
            </a:endParaRPr>
          </a:p>
          <a:p>
            <a:pPr>
              <a:spcBef>
                <a:spcPct val="0"/>
              </a:spcBef>
            </a:pPr>
            <a:r>
              <a:rPr lang="en-US" altLang="zh-CN" i="1" dirty="0" smtClean="0">
                <a:solidFill>
                  <a:srgbClr val="0000FF"/>
                </a:solidFill>
              </a:rPr>
              <a:t>x</a:t>
            </a:r>
            <a:r>
              <a:rPr lang="zh-CN" altLang="en-US" dirty="0" smtClean="0">
                <a:solidFill>
                  <a:srgbClr val="0000FF"/>
                </a:solidFill>
              </a:rPr>
              <a:t>＋</a:t>
            </a:r>
            <a:r>
              <a:rPr lang="en-US" altLang="zh-CN" i="1" dirty="0" smtClean="0">
                <a:solidFill>
                  <a:srgbClr val="0000FF"/>
                </a:solidFill>
              </a:rPr>
              <a:t>y</a:t>
            </a:r>
            <a:r>
              <a:rPr lang="zh-CN" altLang="en-US" dirty="0" smtClean="0">
                <a:solidFill>
                  <a:srgbClr val="0000FF"/>
                </a:solidFill>
              </a:rPr>
              <a:t>－</a:t>
            </a:r>
            <a:r>
              <a:rPr lang="en-US" altLang="zh-CN" dirty="0" smtClean="0">
                <a:solidFill>
                  <a:srgbClr val="0000FF"/>
                </a:solidFill>
              </a:rPr>
              <a:t>3</a:t>
            </a:r>
            <a:r>
              <a:rPr lang="zh-CN" altLang="en-US" dirty="0" smtClean="0">
                <a:solidFill>
                  <a:srgbClr val="0000FF"/>
                </a:solidFill>
              </a:rPr>
              <a:t>＝</a:t>
            </a:r>
            <a:r>
              <a:rPr lang="en-US" altLang="zh-CN" dirty="0" smtClean="0">
                <a:solidFill>
                  <a:srgbClr val="0000FF"/>
                </a:solidFill>
              </a:rPr>
              <a:t>0</a:t>
            </a:r>
            <a:r>
              <a:rPr lang="zh-CN" altLang="en-US" dirty="0" smtClean="0">
                <a:solidFill>
                  <a:srgbClr val="0000FF"/>
                </a:solidFill>
              </a:rPr>
              <a:t>上及左下方区域；</a:t>
            </a:r>
          </a:p>
          <a:p>
            <a:pPr>
              <a:spcBef>
                <a:spcPct val="0"/>
              </a:spcBef>
            </a:pPr>
            <a:r>
              <a:rPr lang="en-US" altLang="zh-CN" i="1" dirty="0" smtClean="0">
                <a:solidFill>
                  <a:srgbClr val="0000FF"/>
                </a:solidFill>
              </a:rPr>
              <a:t>x</a:t>
            </a:r>
            <a:r>
              <a:rPr lang="en-US" altLang="zh-CN" dirty="0" smtClean="0">
                <a:solidFill>
                  <a:srgbClr val="0000FF"/>
                </a:solidFill>
                <a:latin typeface="C-KT" pitchFamily="65" charset="-122"/>
                <a:ea typeface="C-KT" pitchFamily="65" charset="-122"/>
              </a:rPr>
              <a:t>≥</a:t>
            </a:r>
            <a:r>
              <a:rPr lang="en-US" altLang="zh-CN" dirty="0" smtClean="0">
                <a:solidFill>
                  <a:srgbClr val="0000FF"/>
                </a:solidFill>
              </a:rPr>
              <a:t>0</a:t>
            </a:r>
            <a:r>
              <a:rPr lang="zh-CN" altLang="en-US" dirty="0" smtClean="0">
                <a:solidFill>
                  <a:srgbClr val="0000FF"/>
                </a:solidFill>
              </a:rPr>
              <a:t>表示</a:t>
            </a:r>
            <a:r>
              <a:rPr lang="en-US" altLang="zh-CN" i="1" dirty="0" smtClean="0">
                <a:solidFill>
                  <a:srgbClr val="0000FF"/>
                </a:solidFill>
              </a:rPr>
              <a:t>y</a:t>
            </a:r>
            <a:r>
              <a:rPr lang="zh-CN" altLang="en-US" dirty="0" smtClean="0">
                <a:solidFill>
                  <a:srgbClr val="0000FF"/>
                </a:solidFill>
              </a:rPr>
              <a:t>轴及其右边区域；</a:t>
            </a:r>
          </a:p>
          <a:p>
            <a:pPr>
              <a:spcBef>
                <a:spcPct val="0"/>
              </a:spcBef>
            </a:pPr>
            <a:r>
              <a:rPr lang="en-US" altLang="zh-CN" i="1" dirty="0" smtClean="0">
                <a:solidFill>
                  <a:srgbClr val="0000FF"/>
                </a:solidFill>
              </a:rPr>
              <a:t>y</a:t>
            </a:r>
            <a:r>
              <a:rPr lang="en-US" altLang="zh-CN" dirty="0" smtClean="0">
                <a:solidFill>
                  <a:srgbClr val="0000FF"/>
                </a:solidFill>
                <a:latin typeface="C-KT" pitchFamily="65" charset="-122"/>
                <a:ea typeface="C-KT" pitchFamily="65" charset="-122"/>
              </a:rPr>
              <a:t>≥</a:t>
            </a:r>
            <a:r>
              <a:rPr lang="en-US" altLang="zh-CN" dirty="0" smtClean="0">
                <a:solidFill>
                  <a:srgbClr val="0000FF"/>
                </a:solidFill>
              </a:rPr>
              <a:t>0</a:t>
            </a:r>
            <a:r>
              <a:rPr lang="zh-CN" altLang="en-US" dirty="0" smtClean="0">
                <a:solidFill>
                  <a:srgbClr val="0000FF"/>
                </a:solidFill>
              </a:rPr>
              <a:t>表示</a:t>
            </a:r>
            <a:r>
              <a:rPr lang="en-US" altLang="zh-CN" i="1" dirty="0" smtClean="0">
                <a:solidFill>
                  <a:srgbClr val="0000FF"/>
                </a:solidFill>
              </a:rPr>
              <a:t>x</a:t>
            </a:r>
            <a:r>
              <a:rPr lang="zh-CN" altLang="en-US" dirty="0" smtClean="0">
                <a:solidFill>
                  <a:srgbClr val="0000FF"/>
                </a:solidFill>
              </a:rPr>
              <a:t>轴及其上方区域．</a:t>
            </a:r>
          </a:p>
          <a:p>
            <a:pPr>
              <a:spcBef>
                <a:spcPct val="0"/>
              </a:spcBef>
            </a:pPr>
            <a:r>
              <a:rPr lang="zh-CN" altLang="en-US" dirty="0" smtClean="0">
                <a:solidFill>
                  <a:srgbClr val="0000FF"/>
                </a:solidFill>
              </a:rPr>
              <a:t>综上可知，不等式组</a:t>
            </a:r>
            <a:r>
              <a:rPr lang="en-US" altLang="zh-CN" dirty="0" smtClean="0">
                <a:solidFill>
                  <a:srgbClr val="0000FF"/>
                </a:solidFill>
              </a:rPr>
              <a:t>(1)</a:t>
            </a:r>
            <a:r>
              <a:rPr lang="zh-CN" altLang="en-US" dirty="0" smtClean="0">
                <a:solidFill>
                  <a:srgbClr val="0000FF"/>
                </a:solidFill>
              </a:rPr>
              <a:t>表示的区域如图所示．</a:t>
            </a:r>
          </a:p>
          <a:p>
            <a:pPr>
              <a:spcBef>
                <a:spcPct val="0"/>
              </a:spcBef>
            </a:pPr>
            <a:endParaRPr lang="zh-CN" altLang="en-US" dirty="0" smtClean="0"/>
          </a:p>
        </p:txBody>
      </p:sp>
      <p:pic>
        <p:nvPicPr>
          <p:cNvPr id="15363" name="Picture 3" descr="F:\人教A数学必修5\人教A数学必修5\S61.TIF"/>
          <p:cNvPicPr>
            <a:picLocks noChangeAspect="1" noChangeArrowheads="1"/>
          </p:cNvPicPr>
          <p:nvPr/>
        </p:nvPicPr>
        <p:blipFill>
          <a:blip r:embed="rId2" r:link="rId3" cstate="print">
            <a:duotone>
              <a:schemeClr val="accent5">
                <a:shade val="45000"/>
                <a:satMod val="135000"/>
              </a:schemeClr>
              <a:prstClr val="white"/>
            </a:duotone>
          </a:blip>
          <a:srcRect/>
          <a:stretch>
            <a:fillRect/>
          </a:stretch>
        </p:blipFill>
        <p:spPr bwMode="auto">
          <a:xfrm>
            <a:off x="5762000" y="1714494"/>
            <a:ext cx="3024842" cy="1843434"/>
          </a:xfrm>
          <a:prstGeom prst="rect">
            <a:avLst/>
          </a:prstGeom>
          <a:noFill/>
          <a:ln w="9525">
            <a:noFill/>
            <a:miter lim="800000"/>
            <a:headEnd/>
            <a:tailEnd/>
          </a:ln>
        </p:spPr>
      </p:pic>
    </p:spTree>
    <p:extLst>
      <p:ext uri="{BB962C8B-B14F-4D97-AF65-F5344CB8AC3E}">
        <p14:creationId xmlns:p14="http://schemas.microsoft.com/office/powerpoint/2010/main" val="3827223424"/>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4578">
                                            <p:txEl>
                                              <p:pRg st="1" end="1"/>
                                            </p:txEl>
                                          </p:spTgt>
                                        </p:tgtEl>
                                        <p:attrNameLst>
                                          <p:attrName>style.visibility</p:attrName>
                                        </p:attrNameLst>
                                      </p:cBhvr>
                                      <p:to>
                                        <p:strVal val="visible"/>
                                      </p:to>
                                    </p:set>
                                    <p:animEffect transition="in" filter="dissolve">
                                      <p:cBhvr>
                                        <p:cTn id="7" dur="500"/>
                                        <p:tgtEl>
                                          <p:spTgt spid="24578">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24578">
                                            <p:txEl>
                                              <p:pRg st="2" end="2"/>
                                            </p:txEl>
                                          </p:spTgt>
                                        </p:tgtEl>
                                        <p:attrNameLst>
                                          <p:attrName>style.visibility</p:attrName>
                                        </p:attrNameLst>
                                      </p:cBhvr>
                                      <p:to>
                                        <p:strVal val="visible"/>
                                      </p:to>
                                    </p:set>
                                    <p:animEffect transition="in" filter="dissolve">
                                      <p:cBhvr>
                                        <p:cTn id="10" dur="500"/>
                                        <p:tgtEl>
                                          <p:spTgt spid="24578">
                                            <p:txEl>
                                              <p:pRg st="2" end="2"/>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24578">
                                            <p:txEl>
                                              <p:pRg st="3" end="3"/>
                                            </p:txEl>
                                          </p:spTgt>
                                        </p:tgtEl>
                                        <p:attrNameLst>
                                          <p:attrName>style.visibility</p:attrName>
                                        </p:attrNameLst>
                                      </p:cBhvr>
                                      <p:to>
                                        <p:strVal val="visible"/>
                                      </p:to>
                                    </p:set>
                                    <p:animEffect transition="in" filter="dissolve">
                                      <p:cBhvr>
                                        <p:cTn id="13" dur="500"/>
                                        <p:tgtEl>
                                          <p:spTgt spid="24578">
                                            <p:txEl>
                                              <p:pRg st="3" end="3"/>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24578">
                                            <p:txEl>
                                              <p:pRg st="4" end="4"/>
                                            </p:txEl>
                                          </p:spTgt>
                                        </p:tgtEl>
                                        <p:attrNameLst>
                                          <p:attrName>style.visibility</p:attrName>
                                        </p:attrNameLst>
                                      </p:cBhvr>
                                      <p:to>
                                        <p:strVal val="visible"/>
                                      </p:to>
                                    </p:set>
                                    <p:animEffect transition="in" filter="dissolve">
                                      <p:cBhvr>
                                        <p:cTn id="16" dur="500"/>
                                        <p:tgtEl>
                                          <p:spTgt spid="24578">
                                            <p:txEl>
                                              <p:pRg st="4" end="4"/>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24578">
                                            <p:txEl>
                                              <p:pRg st="5" end="5"/>
                                            </p:txEl>
                                          </p:spTgt>
                                        </p:tgtEl>
                                        <p:attrNameLst>
                                          <p:attrName>style.visibility</p:attrName>
                                        </p:attrNameLst>
                                      </p:cBhvr>
                                      <p:to>
                                        <p:strVal val="visible"/>
                                      </p:to>
                                    </p:set>
                                    <p:animEffect transition="in" filter="dissolve">
                                      <p:cBhvr>
                                        <p:cTn id="19" dur="500"/>
                                        <p:tgtEl>
                                          <p:spTgt spid="24578">
                                            <p:txEl>
                                              <p:pRg st="5" end="5"/>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24578">
                                            <p:txEl>
                                              <p:pRg st="6" end="6"/>
                                            </p:txEl>
                                          </p:spTgt>
                                        </p:tgtEl>
                                        <p:attrNameLst>
                                          <p:attrName>style.visibility</p:attrName>
                                        </p:attrNameLst>
                                      </p:cBhvr>
                                      <p:to>
                                        <p:strVal val="visible"/>
                                      </p:to>
                                    </p:set>
                                    <p:animEffect transition="in" filter="dissolve">
                                      <p:cBhvr>
                                        <p:cTn id="22" dur="500"/>
                                        <p:tgtEl>
                                          <p:spTgt spid="24578">
                                            <p:txEl>
                                              <p:pRg st="6" end="6"/>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24578">
                                            <p:txEl>
                                              <p:pRg st="7" end="7"/>
                                            </p:txEl>
                                          </p:spTgt>
                                        </p:tgtEl>
                                        <p:attrNameLst>
                                          <p:attrName>style.visibility</p:attrName>
                                        </p:attrNameLst>
                                      </p:cBhvr>
                                      <p:to>
                                        <p:strVal val="visible"/>
                                      </p:to>
                                    </p:set>
                                    <p:animEffect transition="in" filter="dissolve">
                                      <p:cBhvr>
                                        <p:cTn id="25" dur="500"/>
                                        <p:tgtEl>
                                          <p:spTgt spid="24578">
                                            <p:txEl>
                                              <p:pRg st="7" end="7"/>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15363"/>
                                        </p:tgtEl>
                                        <p:attrNameLst>
                                          <p:attrName>style.visibility</p:attrName>
                                        </p:attrNameLst>
                                      </p:cBhvr>
                                      <p:to>
                                        <p:strVal val="visible"/>
                                      </p:to>
                                    </p:set>
                                    <p:animEffect transition="in" filter="dissolve">
                                      <p:cBhvr>
                                        <p:cTn id="28" dur="500"/>
                                        <p:tgtEl>
                                          <p:spTgt spid="15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1"/>
          <p:cNvSpPr txBox="1">
            <a:spLocks/>
          </p:cNvSpPr>
          <p:nvPr/>
        </p:nvSpPr>
        <p:spPr bwMode="auto">
          <a:xfrm>
            <a:off x="646114" y="1203598"/>
            <a:ext cx="7712075"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eaLnBrk="1">
              <a:lnSpc>
                <a:spcPts val="3500"/>
              </a:lnSpc>
            </a:pPr>
            <a:r>
              <a:rPr lang="en-US" altLang="zh-CN" sz="2400" dirty="0">
                <a:solidFill>
                  <a:srgbClr val="000000"/>
                </a:solidFill>
                <a:latin typeface="Times New Roman" pitchFamily="18" charset="0"/>
                <a:cs typeface="Times New Roman" pitchFamily="18" charset="0"/>
              </a:rPr>
              <a:t>                 </a:t>
            </a:r>
            <a:r>
              <a:rPr lang="en-US" altLang="zh-CN" sz="2800" dirty="0">
                <a:solidFill>
                  <a:srgbClr val="00B050"/>
                </a:solidFill>
                <a:latin typeface="Times New Roman" pitchFamily="18" charset="0"/>
                <a:ea typeface="楷体_GB2312" pitchFamily="49" charset="-122"/>
              </a:rPr>
              <a:t>(1)</a:t>
            </a:r>
            <a:r>
              <a:rPr lang="zh-CN" altLang="en-US" sz="2800" dirty="0">
                <a:solidFill>
                  <a:srgbClr val="00B050"/>
                </a:solidFill>
                <a:latin typeface="Times New Roman" pitchFamily="18" charset="0"/>
                <a:ea typeface="楷体_GB2312" pitchFamily="49" charset="-122"/>
              </a:rPr>
              <a:t>不等式组的解集是各个不等式解集的交集，所以不等式组表示的平面区域是各个不等式所表示的平面区域的公共部分．</a:t>
            </a:r>
          </a:p>
          <a:p>
            <a:pPr eaLnBrk="1">
              <a:lnSpc>
                <a:spcPts val="3500"/>
              </a:lnSpc>
            </a:pPr>
            <a:r>
              <a:rPr lang="en-US" altLang="zh-CN" sz="2800" dirty="0">
                <a:solidFill>
                  <a:srgbClr val="00B050"/>
                </a:solidFill>
                <a:latin typeface="Times New Roman" pitchFamily="18" charset="0"/>
                <a:ea typeface="楷体_GB2312" pitchFamily="49" charset="-122"/>
              </a:rPr>
              <a:t>(2)</a:t>
            </a:r>
            <a:r>
              <a:rPr lang="zh-CN" altLang="en-US" sz="2800" dirty="0">
                <a:solidFill>
                  <a:srgbClr val="00B050"/>
                </a:solidFill>
                <a:latin typeface="Times New Roman" pitchFamily="18" charset="0"/>
                <a:ea typeface="楷体_GB2312" pitchFamily="49" charset="-122"/>
              </a:rPr>
              <a:t>在画二元一次不等式组表示的平面区域时，应先画出每个不等式表示的区域，再取它们的公共部分即可．其步骤为：①画线；②定侧；③求</a:t>
            </a:r>
            <a:r>
              <a:rPr lang="en-US" sz="2800" dirty="0">
                <a:solidFill>
                  <a:srgbClr val="00B050"/>
                </a:solidFill>
                <a:latin typeface="Times New Roman" pitchFamily="18" charset="0"/>
                <a:ea typeface="楷体_GB2312" pitchFamily="49" charset="-122"/>
              </a:rPr>
              <a:t>“</a:t>
            </a:r>
            <a:r>
              <a:rPr lang="zh-CN" altLang="en-US" sz="2800" dirty="0">
                <a:solidFill>
                  <a:srgbClr val="00B050"/>
                </a:solidFill>
                <a:latin typeface="Times New Roman" pitchFamily="18" charset="0"/>
                <a:ea typeface="楷体_GB2312" pitchFamily="49" charset="-122"/>
              </a:rPr>
              <a:t>交</a:t>
            </a:r>
            <a:r>
              <a:rPr lang="en-US" sz="2800" dirty="0">
                <a:solidFill>
                  <a:srgbClr val="00B050"/>
                </a:solidFill>
                <a:latin typeface="Times New Roman" pitchFamily="18" charset="0"/>
                <a:ea typeface="楷体_GB2312" pitchFamily="49" charset="-122"/>
              </a:rPr>
              <a:t>”</a:t>
            </a:r>
            <a:r>
              <a:rPr lang="zh-CN" altLang="en-US" sz="2800" dirty="0">
                <a:solidFill>
                  <a:srgbClr val="00B050"/>
                </a:solidFill>
                <a:latin typeface="Times New Roman" pitchFamily="18" charset="0"/>
                <a:ea typeface="楷体_GB2312" pitchFamily="49" charset="-122"/>
              </a:rPr>
              <a:t>；④表示．</a:t>
            </a:r>
          </a:p>
          <a:p>
            <a:pPr marL="0" lvl="3" eaLnBrk="1">
              <a:lnSpc>
                <a:spcPts val="3500"/>
              </a:lnSpc>
            </a:pPr>
            <a:endParaRPr lang="zh-CN" altLang="en-US" sz="2400" dirty="0">
              <a:solidFill>
                <a:srgbClr val="00B050"/>
              </a:solidFill>
              <a:latin typeface="Times New Roman" pitchFamily="18" charset="0"/>
              <a:ea typeface="楷体_GB2312" pitchFamily="49" charset="-122"/>
            </a:endParaRPr>
          </a:p>
        </p:txBody>
      </p:sp>
      <p:pic>
        <p:nvPicPr>
          <p:cNvPr id="25605" name="图片 2" descr="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4462" y="1203598"/>
            <a:ext cx="1304925" cy="504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6634024"/>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blinds(horizontal)">
                                      <p:cBhvr>
                                        <p:cTn id="7" dur="500"/>
                                        <p:tgtEl>
                                          <p:spTgt spid="256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blinds(horizontal)">
                                      <p:cBhvr>
                                        <p:cTn id="15"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内容占位符 1"/>
          <p:cNvSpPr>
            <a:spLocks noGrp="1"/>
          </p:cNvSpPr>
          <p:nvPr>
            <p:ph sz="quarter" idx="10"/>
          </p:nvPr>
        </p:nvSpPr>
        <p:spPr bwMode="auto">
          <a:xfrm>
            <a:off x="896939" y="3774282"/>
            <a:ext cx="7889875" cy="42267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zh-CN" altLang="en-US" u="sng" dirty="0" smtClean="0">
                <a:solidFill>
                  <a:srgbClr val="00B050"/>
                </a:solidFill>
                <a:latin typeface="+mj-ea"/>
                <a:ea typeface="+mj-ea"/>
              </a:rPr>
              <a:t>审题指导</a:t>
            </a:r>
            <a:r>
              <a:rPr lang="en-US" dirty="0" smtClean="0">
                <a:solidFill>
                  <a:srgbClr val="00B050"/>
                </a:solidFill>
                <a:latin typeface="+mj-ea"/>
                <a:ea typeface="+mj-ea"/>
              </a:rPr>
              <a:t> </a:t>
            </a:r>
            <a:endParaRPr lang="zh-CN" altLang="en-US" dirty="0" smtClean="0">
              <a:solidFill>
                <a:srgbClr val="00B050"/>
              </a:solidFill>
              <a:latin typeface="+mj-ea"/>
              <a:ea typeface="+mj-ea"/>
            </a:endParaRPr>
          </a:p>
          <a:p>
            <a:pPr>
              <a:spcBef>
                <a:spcPct val="0"/>
              </a:spcBef>
            </a:pPr>
            <a:endParaRPr lang="zh-CN" altLang="en-US" dirty="0" smtClean="0"/>
          </a:p>
        </p:txBody>
      </p:sp>
      <p:sp>
        <p:nvSpPr>
          <p:cNvPr id="4100" name="内容占位符 1"/>
          <p:cNvSpPr txBox="1">
            <a:spLocks/>
          </p:cNvSpPr>
          <p:nvPr/>
        </p:nvSpPr>
        <p:spPr bwMode="auto">
          <a:xfrm>
            <a:off x="107504" y="123478"/>
            <a:ext cx="788987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eaLnBrk="0" hangingPunct="0">
              <a:defRPr b="1">
                <a:solidFill>
                  <a:schemeClr val="tx1"/>
                </a:solidFill>
                <a:latin typeface="Arial" pitchFamily="34" charset="0"/>
                <a:ea typeface="宋体" pitchFamily="2" charset="-122"/>
              </a:defRPr>
            </a:lvl5pPr>
            <a:lvl6pPr marL="457200" eaLnBrk="0" fontAlgn="base" hangingPunct="0">
              <a:spcBef>
                <a:spcPct val="0"/>
              </a:spcBef>
              <a:spcAft>
                <a:spcPct val="0"/>
              </a:spcAft>
              <a:defRPr b="1">
                <a:solidFill>
                  <a:schemeClr val="tx1"/>
                </a:solidFill>
                <a:latin typeface="Arial" pitchFamily="34" charset="0"/>
                <a:ea typeface="宋体" pitchFamily="2" charset="-122"/>
              </a:defRPr>
            </a:lvl6pPr>
            <a:lvl7pPr marL="914400" eaLnBrk="0" fontAlgn="base" hangingPunct="0">
              <a:spcBef>
                <a:spcPct val="0"/>
              </a:spcBef>
              <a:spcAft>
                <a:spcPct val="0"/>
              </a:spcAft>
              <a:defRPr b="1">
                <a:solidFill>
                  <a:schemeClr val="tx1"/>
                </a:solidFill>
                <a:latin typeface="Arial" pitchFamily="34" charset="0"/>
                <a:ea typeface="宋体" pitchFamily="2" charset="-122"/>
              </a:defRPr>
            </a:lvl7pPr>
            <a:lvl8pPr marL="1371600" eaLnBrk="0" fontAlgn="base" hangingPunct="0">
              <a:spcBef>
                <a:spcPct val="0"/>
              </a:spcBef>
              <a:spcAft>
                <a:spcPct val="0"/>
              </a:spcAft>
              <a:defRPr b="1">
                <a:solidFill>
                  <a:schemeClr val="tx1"/>
                </a:solidFill>
                <a:latin typeface="Arial" pitchFamily="34" charset="0"/>
                <a:ea typeface="宋体" pitchFamily="2" charset="-122"/>
              </a:defRPr>
            </a:lvl8pPr>
            <a:lvl9pPr marL="1828800" eaLnBrk="0" fontAlgn="base" hangingPunct="0">
              <a:spcBef>
                <a:spcPct val="0"/>
              </a:spcBef>
              <a:spcAft>
                <a:spcPct val="0"/>
              </a:spcAft>
              <a:defRPr b="1">
                <a:solidFill>
                  <a:schemeClr val="tx1"/>
                </a:solidFill>
                <a:latin typeface="Arial" pitchFamily="34" charset="0"/>
                <a:ea typeface="宋体" pitchFamily="2" charset="-122"/>
              </a:defRPr>
            </a:lvl9pPr>
          </a:lstStyle>
          <a:p>
            <a:pPr marL="0" lvl="4" algn="ctr" eaLnBrk="1">
              <a:lnSpc>
                <a:spcPts val="3500"/>
              </a:lnSpc>
            </a:pPr>
            <a:r>
              <a:rPr lang="zh-CN" altLang="zh-CN" sz="2800" dirty="0">
                <a:solidFill>
                  <a:srgbClr val="FF00FF"/>
                </a:solidFill>
                <a:latin typeface="+mj-ea"/>
                <a:ea typeface="+mj-ea"/>
              </a:rPr>
              <a:t>题型</a:t>
            </a:r>
            <a:r>
              <a:rPr lang="zh-CN" altLang="en-US" sz="2800" dirty="0" smtClean="0">
                <a:solidFill>
                  <a:srgbClr val="FF00FF"/>
                </a:solidFill>
                <a:latin typeface="+mj-ea"/>
                <a:ea typeface="+mj-ea"/>
              </a:rPr>
              <a:t>三   </a:t>
            </a:r>
            <a:r>
              <a:rPr lang="zh-CN" altLang="zh-CN" sz="2800" dirty="0">
                <a:solidFill>
                  <a:srgbClr val="FF00FF"/>
                </a:solidFill>
                <a:latin typeface="+mj-ea"/>
                <a:ea typeface="+mj-ea"/>
              </a:rPr>
              <a:t>　</a:t>
            </a:r>
            <a:r>
              <a:rPr lang="zh-CN" altLang="en-US" sz="2800" dirty="0">
                <a:solidFill>
                  <a:srgbClr val="FF00FF"/>
                </a:solidFill>
                <a:latin typeface="+mj-ea"/>
                <a:ea typeface="+mj-ea"/>
              </a:rPr>
              <a:t>不等式组表示平面区域的应用</a:t>
            </a:r>
          </a:p>
          <a:p>
            <a:pPr marL="0" lvl="4" algn="ctr" eaLnBrk="1">
              <a:lnSpc>
                <a:spcPts val="3500"/>
              </a:lnSpc>
            </a:pPr>
            <a:endParaRPr lang="zh-CN" altLang="en-US" sz="2800" dirty="0">
              <a:solidFill>
                <a:srgbClr val="FF00FF"/>
              </a:solidFill>
              <a:latin typeface="+mj-ea"/>
              <a:ea typeface="+mj-ea"/>
            </a:endParaRPr>
          </a:p>
        </p:txBody>
      </p:sp>
      <p:sp>
        <p:nvSpPr>
          <p:cNvPr id="4101" name="矩形 4"/>
          <p:cNvSpPr>
            <a:spLocks noChangeArrowheads="1"/>
          </p:cNvSpPr>
          <p:nvPr/>
        </p:nvSpPr>
        <p:spPr bwMode="auto">
          <a:xfrm>
            <a:off x="107504" y="915566"/>
            <a:ext cx="14414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dirty="0">
                <a:solidFill>
                  <a:srgbClr val="000000"/>
                </a:solidFill>
                <a:latin typeface="+mn-ea"/>
                <a:cs typeface="Times New Roman" pitchFamily="18" charset="0"/>
              </a:rPr>
              <a:t>【</a:t>
            </a:r>
            <a:r>
              <a:rPr lang="zh-CN" altLang="en-US" sz="2800" dirty="0">
                <a:solidFill>
                  <a:srgbClr val="000000"/>
                </a:solidFill>
                <a:latin typeface="+mn-ea"/>
              </a:rPr>
              <a:t>例</a:t>
            </a:r>
            <a:r>
              <a:rPr lang="en-US" altLang="zh-CN" sz="2800" dirty="0">
                <a:solidFill>
                  <a:srgbClr val="000000"/>
                </a:solidFill>
                <a:latin typeface="+mn-ea"/>
              </a:rPr>
              <a:t>3</a:t>
            </a:r>
            <a:r>
              <a:rPr lang="en-US" altLang="zh-CN" sz="2800" dirty="0">
                <a:solidFill>
                  <a:srgbClr val="000000"/>
                </a:solidFill>
                <a:latin typeface="+mn-ea"/>
                <a:cs typeface="Times New Roman" pitchFamily="18" charset="0"/>
              </a:rPr>
              <a:t>】</a:t>
            </a:r>
            <a:endParaRPr lang="zh-CN" altLang="en-US" sz="2000" dirty="0">
              <a:latin typeface="+mn-ea"/>
              <a:cs typeface="Times New Roman" pitchFamily="18" charset="0"/>
            </a:endParaRPr>
          </a:p>
        </p:txBody>
      </p:sp>
      <p:graphicFrame>
        <p:nvGraphicFramePr>
          <p:cNvPr id="4098" name="Object 5"/>
          <p:cNvGraphicFramePr>
            <a:graphicFrameLocks noChangeAspect="1"/>
          </p:cNvGraphicFramePr>
          <p:nvPr/>
        </p:nvGraphicFramePr>
        <p:xfrm>
          <a:off x="968375" y="564357"/>
          <a:ext cx="7646988" cy="3351610"/>
        </p:xfrm>
        <a:graphic>
          <a:graphicData uri="http://schemas.openxmlformats.org/presentationml/2006/ole">
            <mc:AlternateContent xmlns:mc="http://schemas.openxmlformats.org/markup-compatibility/2006">
              <mc:Choice xmlns:v="urn:schemas-microsoft-com:vml" Requires="v">
                <p:oleObj spid="_x0000_s22544" name="文档" r:id="rId3" imgW="7755430" imgH="5083387" progId="Word.Document.12">
                  <p:embed/>
                </p:oleObj>
              </mc:Choice>
              <mc:Fallback>
                <p:oleObj name="文档" r:id="rId3" imgW="7755430" imgH="5083387" progId="Word.Document.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8375" y="564357"/>
                        <a:ext cx="7646988" cy="335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7414" name="Picture 6" descr="F:\人教A数学必修5\人教A数学必修5\S65.TIF"/>
          <p:cNvPicPr>
            <a:picLocks noChangeAspect="1" noChangeArrowheads="1"/>
          </p:cNvPicPr>
          <p:nvPr/>
        </p:nvPicPr>
        <p:blipFill>
          <a:blip r:embed="rId5" r:link="rId6" cstate="print">
            <a:duotone>
              <a:prstClr val="black"/>
              <a:srgbClr val="00B050">
                <a:tint val="45000"/>
                <a:satMod val="400000"/>
              </a:srgbClr>
            </a:duotone>
          </a:blip>
          <a:srcRect/>
          <a:stretch>
            <a:fillRect/>
          </a:stretch>
        </p:blipFill>
        <p:spPr bwMode="auto">
          <a:xfrm>
            <a:off x="1111281" y="4229098"/>
            <a:ext cx="6528830" cy="342900"/>
          </a:xfrm>
          <a:prstGeom prst="rect">
            <a:avLst/>
          </a:prstGeom>
          <a:noFill/>
          <a:ln w="9525">
            <a:noFill/>
            <a:miter lim="800000"/>
            <a:headEnd/>
            <a:tailEnd/>
          </a:ln>
        </p:spPr>
      </p:pic>
    </p:spTree>
    <p:extLst>
      <p:ext uri="{BB962C8B-B14F-4D97-AF65-F5344CB8AC3E}">
        <p14:creationId xmlns:p14="http://schemas.microsoft.com/office/powerpoint/2010/main" val="1209211071"/>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wedge">
                                      <p:cBhvr>
                                        <p:cTn id="7" dur="2000"/>
                                        <p:tgtEl>
                                          <p:spTgt spid="4099">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7414"/>
                                        </p:tgtEl>
                                        <p:attrNameLst>
                                          <p:attrName>style.visibility</p:attrName>
                                        </p:attrNameLst>
                                      </p:cBhvr>
                                      <p:to>
                                        <p:strVal val="visible"/>
                                      </p:to>
                                    </p:set>
                                    <p:animEffect transition="in" filter="wedge">
                                      <p:cBhvr>
                                        <p:cTn id="10" dur="20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122" name="Object 2"/>
          <p:cNvGraphicFramePr>
            <a:graphicFrameLocks noChangeAspect="1"/>
          </p:cNvGraphicFramePr>
          <p:nvPr/>
        </p:nvGraphicFramePr>
        <p:xfrm>
          <a:off x="0" y="258366"/>
          <a:ext cx="7486650" cy="4938713"/>
        </p:xfrm>
        <a:graphic>
          <a:graphicData uri="http://schemas.openxmlformats.org/presentationml/2006/ole">
            <mc:AlternateContent xmlns:mc="http://schemas.openxmlformats.org/markup-compatibility/2006">
              <mc:Choice xmlns:v="urn:schemas-microsoft-com:vml" Requires="v">
                <p:oleObj spid="_x0000_s23567" name="文档" r:id="rId3" imgW="7518167" imgH="6622302" progId="Word.Document.12">
                  <p:embed/>
                </p:oleObj>
              </mc:Choice>
              <mc:Fallback>
                <p:oleObj name="文档" r:id="rId3" imgW="7518167" imgH="6622302" progId="Word.Document.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58366"/>
                        <a:ext cx="7486650" cy="4938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30723" name="Picture 3" descr="F:\人教A数学必修5\人教A数学必修5\S66.tif"/>
          <p:cNvPicPr>
            <a:picLocks noChangeAspect="1" noChangeArrowheads="1"/>
          </p:cNvPicPr>
          <p:nvPr/>
        </p:nvPicPr>
        <p:blipFill>
          <a:blip r:embed="rId5" r:link="rId6" cstate="print">
            <a:duotone>
              <a:schemeClr val="accent5">
                <a:shade val="45000"/>
                <a:satMod val="135000"/>
              </a:schemeClr>
              <a:prstClr val="white"/>
            </a:duotone>
          </a:blip>
          <a:srcRect/>
          <a:stretch>
            <a:fillRect/>
          </a:stretch>
        </p:blipFill>
        <p:spPr bwMode="auto">
          <a:xfrm>
            <a:off x="5357819" y="570604"/>
            <a:ext cx="3456439" cy="2858420"/>
          </a:xfrm>
          <a:prstGeom prst="rect">
            <a:avLst/>
          </a:prstGeom>
          <a:noFill/>
          <a:ln w="9525">
            <a:noFill/>
            <a:miter lim="800000"/>
            <a:headEnd/>
            <a:tailEnd/>
          </a:ln>
        </p:spPr>
      </p:pic>
    </p:spTree>
    <p:extLst>
      <p:ext uri="{BB962C8B-B14F-4D97-AF65-F5344CB8AC3E}">
        <p14:creationId xmlns:p14="http://schemas.microsoft.com/office/powerpoint/2010/main" val="2150553256"/>
      </p:ext>
    </p:extLst>
  </p:cSld>
  <p:clrMapOvr>
    <a:masterClrMapping/>
  </p:clrMapOvr>
  <p:transition>
    <p:split orient="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2"/>
          <p:cNvGraphicFramePr>
            <a:graphicFrameLocks noChangeAspect="1"/>
          </p:cNvGraphicFramePr>
          <p:nvPr/>
        </p:nvGraphicFramePr>
        <p:xfrm>
          <a:off x="428626" y="417910"/>
          <a:ext cx="6423025" cy="4243388"/>
        </p:xfrm>
        <a:graphic>
          <a:graphicData uri="http://schemas.openxmlformats.org/presentationml/2006/ole">
            <mc:AlternateContent xmlns:mc="http://schemas.openxmlformats.org/markup-compatibility/2006">
              <mc:Choice xmlns:v="urn:schemas-microsoft-com:vml" Requires="v">
                <p:oleObj spid="_x0000_s24591" name="文档" r:id="rId3" imgW="6688900" imgH="5906134" progId="Word.Document.12">
                  <p:embed/>
                </p:oleObj>
              </mc:Choice>
              <mc:Fallback>
                <p:oleObj name="文档" r:id="rId3" imgW="6688900" imgH="5906134" progId="Word.Document.12">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626" y="417910"/>
                        <a:ext cx="6423025" cy="424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31747" name="Picture 3" descr="F:\人教A数学必修5\人教A数学必修5\S67.TIF"/>
          <p:cNvPicPr>
            <a:picLocks noChangeAspect="1" noChangeArrowheads="1"/>
          </p:cNvPicPr>
          <p:nvPr/>
        </p:nvPicPr>
        <p:blipFill>
          <a:blip r:embed="rId5" r:link="rId6" cstate="print">
            <a:duotone>
              <a:schemeClr val="accent5">
                <a:shade val="45000"/>
                <a:satMod val="135000"/>
              </a:schemeClr>
              <a:prstClr val="white"/>
            </a:duotone>
          </a:blip>
          <a:srcRect/>
          <a:stretch>
            <a:fillRect/>
          </a:stretch>
        </p:blipFill>
        <p:spPr bwMode="auto">
          <a:xfrm>
            <a:off x="6005320" y="2828587"/>
            <a:ext cx="2852933" cy="1717247"/>
          </a:xfrm>
          <a:prstGeom prst="rect">
            <a:avLst/>
          </a:prstGeom>
          <a:noFill/>
          <a:ln w="9525">
            <a:noFill/>
            <a:miter lim="800000"/>
            <a:headEnd/>
            <a:tailEnd/>
          </a:ln>
        </p:spPr>
      </p:pic>
    </p:spTree>
    <p:extLst>
      <p:ext uri="{BB962C8B-B14F-4D97-AF65-F5344CB8AC3E}">
        <p14:creationId xmlns:p14="http://schemas.microsoft.com/office/powerpoint/2010/main" val="2201783772"/>
      </p:ext>
    </p:extLst>
  </p:cSld>
  <p:clrMapOvr>
    <a:masterClrMapping/>
  </p:clrMapOvr>
  <p:transition>
    <p:split orient="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内容占位符 1"/>
          <p:cNvSpPr>
            <a:spLocks noGrp="1"/>
          </p:cNvSpPr>
          <p:nvPr>
            <p:ph sz="quarter" idx="10"/>
          </p:nvPr>
        </p:nvSpPr>
        <p:spPr bwMode="auto">
          <a:xfrm>
            <a:off x="611560" y="987574"/>
            <a:ext cx="7889875" cy="171688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150000"/>
              </a:lnSpc>
              <a:spcBef>
                <a:spcPct val="0"/>
              </a:spcBef>
            </a:pPr>
            <a:r>
              <a:rPr lang="en-US" altLang="zh-CN" dirty="0" smtClean="0">
                <a:solidFill>
                  <a:srgbClr val="00B050"/>
                </a:solidFill>
              </a:rPr>
              <a:t>【</a:t>
            </a:r>
            <a:r>
              <a:rPr lang="zh-CN" altLang="en-US" dirty="0" smtClean="0">
                <a:solidFill>
                  <a:srgbClr val="00B050"/>
                </a:solidFill>
                <a:latin typeface="+mn-ea"/>
                <a:ea typeface="+mn-ea"/>
              </a:rPr>
              <a:t>题后反思</a:t>
            </a:r>
            <a:r>
              <a:rPr lang="en-US" altLang="zh-CN" dirty="0" smtClean="0">
                <a:solidFill>
                  <a:srgbClr val="00B050"/>
                </a:solidFill>
              </a:rPr>
              <a:t>】</a:t>
            </a:r>
            <a:r>
              <a:rPr lang="en-US" altLang="zh-CN" dirty="0" smtClean="0">
                <a:solidFill>
                  <a:srgbClr val="00B050"/>
                </a:solidFill>
                <a:latin typeface="楷体_GB2312" pitchFamily="49" charset="-122"/>
                <a:ea typeface="楷体_GB2312" pitchFamily="49" charset="-122"/>
              </a:rPr>
              <a:t> </a:t>
            </a:r>
            <a:r>
              <a:rPr lang="zh-CN" altLang="en-US" dirty="0" smtClean="0">
                <a:solidFill>
                  <a:srgbClr val="00B050"/>
                </a:solidFill>
                <a:latin typeface="楷体_GB2312" pitchFamily="49" charset="-122"/>
                <a:ea typeface="楷体_GB2312" pitchFamily="49" charset="-122"/>
              </a:rPr>
              <a:t>求</a:t>
            </a:r>
            <a:r>
              <a:rPr lang="zh-CN" altLang="en-US" dirty="0" smtClean="0">
                <a:solidFill>
                  <a:srgbClr val="00B050"/>
                </a:solidFill>
                <a:latin typeface="+mn-ea"/>
                <a:ea typeface="+mn-ea"/>
              </a:rPr>
              <a:t>平面区域的面积，先画出不等式组表示的平面区域，然后根据区域的形状求面积，若画出的图形为规则的，则直接利用面积公式求解；若图形为不规则图形，可采用分割的方法，将平面区域分为几个规则图形后求解．</a:t>
            </a:r>
          </a:p>
          <a:p>
            <a:pPr>
              <a:spcBef>
                <a:spcPct val="0"/>
              </a:spcBef>
            </a:pPr>
            <a:endParaRPr lang="zh-CN" altLang="en-US" dirty="0" smtClean="0"/>
          </a:p>
        </p:txBody>
      </p:sp>
    </p:spTree>
    <p:extLst>
      <p:ext uri="{BB962C8B-B14F-4D97-AF65-F5344CB8AC3E}">
        <p14:creationId xmlns:p14="http://schemas.microsoft.com/office/powerpoint/2010/main" val="111732532"/>
      </p:ext>
    </p:extLst>
  </p:cSld>
  <p:clrMapOvr>
    <a:masterClrMapping/>
  </p:clrMapOvr>
  <p:transition>
    <p:split orient="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92097"/>
            <a:ext cx="1656184" cy="481013"/>
          </a:xfrm>
        </p:spPr>
        <p:txBody>
          <a:bodyPr/>
          <a:lstStyle/>
          <a:p>
            <a:r>
              <a:rPr lang="zh-CN" altLang="en-US" dirty="0" smtClean="0">
                <a:solidFill>
                  <a:srgbClr val="FFFF00"/>
                </a:solidFill>
                <a:latin typeface="+mj-ea"/>
              </a:rPr>
              <a:t>课堂小结</a:t>
            </a:r>
            <a:endParaRPr lang="zh-CN" altLang="en-US" dirty="0">
              <a:solidFill>
                <a:srgbClr val="FFFF00"/>
              </a:solidFill>
              <a:latin typeface="+mj-ea"/>
            </a:endParaRPr>
          </a:p>
        </p:txBody>
      </p:sp>
      <p:sp>
        <p:nvSpPr>
          <p:cNvPr id="2" name="TextBox 1"/>
          <p:cNvSpPr txBox="1"/>
          <p:nvPr/>
        </p:nvSpPr>
        <p:spPr>
          <a:xfrm>
            <a:off x="611560" y="1203598"/>
            <a:ext cx="7920880" cy="954107"/>
          </a:xfrm>
          <a:prstGeom prst="rect">
            <a:avLst/>
          </a:prstGeom>
          <a:noFill/>
        </p:spPr>
        <p:txBody>
          <a:bodyPr wrap="square" rtlCol="0">
            <a:spAutoFit/>
          </a:bodyPr>
          <a:lstStyle/>
          <a:p>
            <a:r>
              <a:rPr lang="en-US" altLang="zh-CN" sz="2800" b="1" dirty="0" smtClean="0"/>
              <a:t>1.</a:t>
            </a:r>
            <a:r>
              <a:rPr lang="zh-CN" altLang="en-US" sz="2800" b="1" dirty="0"/>
              <a:t>二元一</a:t>
            </a:r>
            <a:r>
              <a:rPr lang="zh-CN" altLang="en-US" sz="2800" b="1" dirty="0" smtClean="0"/>
              <a:t>次不等式在平面直角坐标系中表示平面区域 </a:t>
            </a:r>
            <a:r>
              <a:rPr lang="zh-CN" altLang="zh-CN" sz="2800" b="1" dirty="0" smtClean="0"/>
              <a:t>；</a:t>
            </a:r>
            <a:endParaRPr lang="zh-CN" altLang="zh-CN" sz="2800" b="1" dirty="0"/>
          </a:p>
        </p:txBody>
      </p:sp>
      <p:sp>
        <p:nvSpPr>
          <p:cNvPr id="3" name="矩形 2"/>
          <p:cNvSpPr/>
          <p:nvPr/>
        </p:nvSpPr>
        <p:spPr>
          <a:xfrm>
            <a:off x="645594" y="2643758"/>
            <a:ext cx="7467380" cy="523220"/>
          </a:xfrm>
          <a:prstGeom prst="rect">
            <a:avLst/>
          </a:prstGeom>
        </p:spPr>
        <p:txBody>
          <a:bodyPr wrap="square">
            <a:spAutoFit/>
          </a:bodyPr>
          <a:lstStyle/>
          <a:p>
            <a:r>
              <a:rPr lang="en-US" altLang="zh-CN" sz="2800" b="1" dirty="0"/>
              <a:t>2</a:t>
            </a:r>
            <a:r>
              <a:rPr lang="en-US" altLang="zh-CN" sz="2800" b="1" dirty="0" smtClean="0"/>
              <a:t>.</a:t>
            </a:r>
            <a:r>
              <a:rPr lang="zh-CN" altLang="en-US" sz="2800" b="1" dirty="0" smtClean="0"/>
              <a:t>二元一次不等式组表示平面区域的应用</a:t>
            </a:r>
            <a:r>
              <a:rPr lang="zh-CN" altLang="zh-CN" sz="2800" b="1" dirty="0" smtClean="0"/>
              <a:t>。</a:t>
            </a:r>
            <a:endParaRPr lang="zh-CN" altLang="zh-CN" sz="2800" b="1" dirty="0"/>
          </a:p>
        </p:txBody>
      </p:sp>
    </p:spTree>
    <p:extLst>
      <p:ext uri="{BB962C8B-B14F-4D97-AF65-F5344CB8AC3E}">
        <p14:creationId xmlns:p14="http://schemas.microsoft.com/office/powerpoint/2010/main" val="36926912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内容占位符 1"/>
          <p:cNvSpPr>
            <a:spLocks noGrp="1"/>
          </p:cNvSpPr>
          <p:nvPr>
            <p:ph sz="quarter" idx="10"/>
          </p:nvPr>
        </p:nvSpPr>
        <p:spPr bwMode="auto">
          <a:xfrm>
            <a:off x="251520" y="843558"/>
            <a:ext cx="8750174" cy="381642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en-US" altLang="zh-CN" dirty="0" smtClean="0"/>
              <a:t>【</a:t>
            </a:r>
            <a:r>
              <a:rPr lang="zh-CN" altLang="en-US" dirty="0" smtClean="0"/>
              <a:t>学习目标</a:t>
            </a:r>
            <a:r>
              <a:rPr lang="en-US" altLang="zh-CN" dirty="0" smtClean="0"/>
              <a:t>】</a:t>
            </a:r>
          </a:p>
          <a:p>
            <a:pPr>
              <a:spcBef>
                <a:spcPct val="0"/>
              </a:spcBef>
            </a:pPr>
            <a:r>
              <a:rPr lang="en-US" altLang="zh-CN" dirty="0"/>
              <a:t>1</a:t>
            </a:r>
            <a:r>
              <a:rPr lang="zh-CN" altLang="en-US" dirty="0"/>
              <a:t>．了解二元一次不等式</a:t>
            </a:r>
            <a:r>
              <a:rPr lang="en-US" altLang="zh-CN" dirty="0"/>
              <a:t>(</a:t>
            </a:r>
            <a:r>
              <a:rPr lang="zh-CN" altLang="en-US" dirty="0"/>
              <a:t>组</a:t>
            </a:r>
            <a:r>
              <a:rPr lang="en-US" altLang="zh-CN" dirty="0"/>
              <a:t>)</a:t>
            </a:r>
            <a:r>
              <a:rPr lang="zh-CN" altLang="en-US" dirty="0"/>
              <a:t>的几何意义．</a:t>
            </a:r>
          </a:p>
          <a:p>
            <a:pPr>
              <a:spcBef>
                <a:spcPct val="0"/>
              </a:spcBef>
            </a:pPr>
            <a:r>
              <a:rPr lang="en-US" altLang="zh-CN" dirty="0" smtClean="0"/>
              <a:t>2</a:t>
            </a:r>
            <a:r>
              <a:rPr lang="zh-CN" altLang="en-US" dirty="0"/>
              <a:t>．能从实际情境中抽象出二元一次不等式组．</a:t>
            </a:r>
          </a:p>
          <a:p>
            <a:pPr>
              <a:spcBef>
                <a:spcPct val="0"/>
              </a:spcBef>
            </a:pPr>
            <a:r>
              <a:rPr lang="en-US" altLang="zh-CN" dirty="0" smtClean="0"/>
              <a:t>3</a:t>
            </a:r>
            <a:r>
              <a:rPr lang="zh-CN" altLang="en-US" dirty="0" smtClean="0"/>
              <a:t>．</a:t>
            </a:r>
            <a:r>
              <a:rPr lang="zh-CN" altLang="en-US" dirty="0"/>
              <a:t>会画二元一次不等式</a:t>
            </a:r>
            <a:r>
              <a:rPr lang="en-US" altLang="zh-CN" dirty="0"/>
              <a:t>(</a:t>
            </a:r>
            <a:r>
              <a:rPr lang="zh-CN" altLang="en-US" dirty="0"/>
              <a:t>组</a:t>
            </a:r>
            <a:r>
              <a:rPr lang="en-US" altLang="zh-CN" dirty="0"/>
              <a:t>)</a:t>
            </a:r>
            <a:r>
              <a:rPr lang="zh-CN" altLang="en-US" dirty="0"/>
              <a:t>表示的平面区域．</a:t>
            </a:r>
          </a:p>
          <a:p>
            <a:pPr>
              <a:spcBef>
                <a:spcPct val="0"/>
              </a:spcBef>
            </a:pPr>
            <a:r>
              <a:rPr lang="en-US" altLang="zh-CN" dirty="0" smtClean="0"/>
              <a:t>【</a:t>
            </a:r>
            <a:r>
              <a:rPr lang="zh-CN" altLang="en-US" dirty="0" smtClean="0"/>
              <a:t>重、难点</a:t>
            </a:r>
            <a:r>
              <a:rPr lang="en-US" altLang="zh-CN" dirty="0" smtClean="0"/>
              <a:t>】</a:t>
            </a:r>
          </a:p>
          <a:p>
            <a:pPr>
              <a:spcBef>
                <a:spcPct val="0"/>
              </a:spcBef>
            </a:pPr>
            <a:r>
              <a:rPr lang="zh-CN" altLang="en-US" dirty="0" smtClean="0"/>
              <a:t>重点</a:t>
            </a:r>
            <a:r>
              <a:rPr lang="zh-CN" altLang="en-US" dirty="0"/>
              <a:t>：画出或准确判断二元一次不等式</a:t>
            </a:r>
            <a:r>
              <a:rPr lang="en-US" altLang="zh-CN" dirty="0"/>
              <a:t>(</a:t>
            </a:r>
            <a:r>
              <a:rPr lang="zh-CN" altLang="en-US" dirty="0"/>
              <a:t>组</a:t>
            </a:r>
            <a:r>
              <a:rPr lang="en-US" altLang="zh-CN" dirty="0"/>
              <a:t>)</a:t>
            </a:r>
            <a:r>
              <a:rPr lang="zh-CN" altLang="en-US" dirty="0"/>
              <a:t>所表示的平面</a:t>
            </a:r>
            <a:r>
              <a:rPr lang="zh-CN" altLang="en-US" dirty="0" smtClean="0"/>
              <a:t>区域</a:t>
            </a:r>
            <a:r>
              <a:rPr lang="zh-CN" altLang="en-US" dirty="0"/>
              <a:t>．</a:t>
            </a:r>
            <a:endParaRPr lang="en-US" altLang="zh-CN" dirty="0" smtClean="0"/>
          </a:p>
          <a:p>
            <a:pPr>
              <a:spcBef>
                <a:spcPct val="0"/>
              </a:spcBef>
            </a:pPr>
            <a:r>
              <a:rPr lang="zh-CN" altLang="en-US" dirty="0" smtClean="0"/>
              <a:t>难点</a:t>
            </a:r>
            <a:r>
              <a:rPr lang="zh-CN" altLang="en-US" dirty="0"/>
              <a:t>：二元一次不等式</a:t>
            </a:r>
            <a:r>
              <a:rPr lang="en-US" altLang="zh-CN" dirty="0"/>
              <a:t>(</a:t>
            </a:r>
            <a:r>
              <a:rPr lang="zh-CN" altLang="en-US" dirty="0"/>
              <a:t>组</a:t>
            </a:r>
            <a:r>
              <a:rPr lang="en-US" altLang="zh-CN" dirty="0"/>
              <a:t>)</a:t>
            </a:r>
            <a:r>
              <a:rPr lang="zh-CN" altLang="en-US" dirty="0"/>
              <a:t>表示平面区域的探究过程．</a:t>
            </a:r>
            <a:endParaRPr lang="zh-CN" altLang="en-US" dirty="0" smtClean="0"/>
          </a:p>
        </p:txBody>
      </p:sp>
      <p:sp>
        <p:nvSpPr>
          <p:cNvPr id="5" name="Rectangle 2"/>
          <p:cNvSpPr txBox="1">
            <a:spLocks noChangeArrowheads="1"/>
          </p:cNvSpPr>
          <p:nvPr/>
        </p:nvSpPr>
        <p:spPr>
          <a:xfrm>
            <a:off x="251520" y="83305"/>
            <a:ext cx="1656184" cy="481013"/>
          </a:xfrm>
          <a:prstGeom prst="rect">
            <a:avLst/>
          </a:prstGeom>
        </p:spPr>
        <p:txBody>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目标定位</a:t>
            </a:r>
            <a:endParaRPr lang="zh-CN" altLang="en-US" dirty="0">
              <a:solidFill>
                <a:srgbClr val="FFFF00"/>
              </a:solidFill>
              <a:latin typeface="+mj-ea"/>
            </a:endParaRPr>
          </a:p>
        </p:txBody>
      </p:sp>
    </p:spTree>
    <p:extLst>
      <p:ext uri="{BB962C8B-B14F-4D97-AF65-F5344CB8AC3E}">
        <p14:creationId xmlns:p14="http://schemas.microsoft.com/office/powerpoint/2010/main" val="2277733459"/>
      </p:ext>
    </p:extLst>
  </p:cSld>
  <p:clrMapOvr>
    <a:masterClrMapping/>
  </p:clrMapOvr>
  <p:transition>
    <p:split orient="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2931" y="123478"/>
            <a:ext cx="5099149" cy="481013"/>
          </a:xfrm>
        </p:spPr>
        <p:txBody>
          <a:bodyPr/>
          <a:lstStyle/>
          <a:p>
            <a:r>
              <a:rPr lang="zh-CN" altLang="en-US" dirty="0" smtClean="0"/>
              <a:t>作业</a:t>
            </a:r>
            <a:endParaRPr lang="zh-CN" altLang="en-US" dirty="0"/>
          </a:p>
        </p:txBody>
      </p:sp>
      <p:sp>
        <p:nvSpPr>
          <p:cNvPr id="3" name="内容占位符 2"/>
          <p:cNvSpPr>
            <a:spLocks noGrp="1"/>
          </p:cNvSpPr>
          <p:nvPr>
            <p:ph idx="1"/>
          </p:nvPr>
        </p:nvSpPr>
        <p:spPr>
          <a:xfrm>
            <a:off x="251520" y="1347614"/>
            <a:ext cx="8229600" cy="3623072"/>
          </a:xfrm>
        </p:spPr>
        <p:txBody>
          <a:bodyPr/>
          <a:lstStyle/>
          <a:p>
            <a:pPr marL="0" indent="0">
              <a:buNone/>
            </a:pPr>
            <a:r>
              <a:rPr lang="zh-CN" altLang="zh-CN" b="1" dirty="0" smtClean="0"/>
              <a:t>习题</a:t>
            </a:r>
            <a:r>
              <a:rPr lang="en-US" altLang="zh-CN" b="1" dirty="0" smtClean="0"/>
              <a:t>3.3</a:t>
            </a:r>
            <a:r>
              <a:rPr lang="zh-CN" altLang="zh-CN" b="1" dirty="0" smtClean="0"/>
              <a:t>：</a:t>
            </a:r>
            <a:r>
              <a:rPr lang="zh-CN" altLang="zh-CN" b="1" dirty="0"/>
              <a:t>（</a:t>
            </a:r>
            <a:r>
              <a:rPr lang="en-US" altLang="zh-CN" b="1" dirty="0"/>
              <a:t>A</a:t>
            </a:r>
            <a:r>
              <a:rPr lang="zh-CN" altLang="zh-CN" b="1" dirty="0"/>
              <a:t>组</a:t>
            </a:r>
            <a:r>
              <a:rPr lang="zh-CN" altLang="zh-CN" b="1" dirty="0" smtClean="0"/>
              <a:t>）</a:t>
            </a:r>
            <a:r>
              <a:rPr lang="en-US" altLang="zh-CN" b="1" dirty="0" smtClean="0"/>
              <a:t>1,    2</a:t>
            </a:r>
            <a:r>
              <a:rPr lang="zh-CN" altLang="en-US" b="1" dirty="0" smtClean="0"/>
              <a:t>。</a:t>
            </a:r>
            <a:endParaRPr lang="zh-CN" altLang="zh-CN" b="1" dirty="0"/>
          </a:p>
        </p:txBody>
      </p:sp>
    </p:spTree>
    <p:extLst>
      <p:ext uri="{BB962C8B-B14F-4D97-AF65-F5344CB8AC3E}">
        <p14:creationId xmlns:p14="http://schemas.microsoft.com/office/powerpoint/2010/main" val="9762975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804807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251520" y="83305"/>
            <a:ext cx="1656184" cy="481013"/>
          </a:xfrm>
        </p:spPr>
        <p:txBody>
          <a:bodyPr/>
          <a:lstStyle/>
          <a:p>
            <a:r>
              <a:rPr lang="zh-CN" altLang="en-US" dirty="0" smtClean="0">
                <a:solidFill>
                  <a:srgbClr val="FFFF00"/>
                </a:solidFill>
                <a:latin typeface="+mj-ea"/>
              </a:rPr>
              <a:t>知识链接</a:t>
            </a:r>
            <a:endParaRPr lang="zh-CN" altLang="en-US" dirty="0">
              <a:solidFill>
                <a:srgbClr val="FFFF00"/>
              </a:solidFill>
              <a:latin typeface="+mj-ea"/>
            </a:endParaRPr>
          </a:p>
        </p:txBody>
      </p:sp>
      <p:sp>
        <p:nvSpPr>
          <p:cNvPr id="9" name="Rectangle 2"/>
          <p:cNvSpPr txBox="1">
            <a:spLocks noChangeArrowheads="1"/>
          </p:cNvSpPr>
          <p:nvPr/>
        </p:nvSpPr>
        <p:spPr bwMode="gray">
          <a:xfrm>
            <a:off x="2483768" y="97322"/>
            <a:ext cx="6768751"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800" b="1" kern="1200">
                <a:solidFill>
                  <a:srgbClr val="FFFFFF"/>
                </a:solidFill>
                <a:latin typeface="+mj-lt"/>
                <a:ea typeface="+mj-ea"/>
                <a:cs typeface="+mj-cs"/>
              </a:defRPr>
            </a:lvl1pPr>
            <a:lvl2pPr algn="l" rtl="0" fontAlgn="base">
              <a:spcBef>
                <a:spcPct val="0"/>
              </a:spcBef>
              <a:spcAft>
                <a:spcPct val="0"/>
              </a:spcAft>
              <a:defRPr sz="4000" b="1">
                <a:solidFill>
                  <a:srgbClr val="FFFFFF"/>
                </a:solidFill>
                <a:latin typeface="Arial" panose="020B0604020202020204" pitchFamily="34" charset="0"/>
              </a:defRPr>
            </a:lvl2pPr>
            <a:lvl3pPr algn="l" rtl="0" fontAlgn="base">
              <a:spcBef>
                <a:spcPct val="0"/>
              </a:spcBef>
              <a:spcAft>
                <a:spcPct val="0"/>
              </a:spcAft>
              <a:defRPr sz="4000" b="1">
                <a:solidFill>
                  <a:srgbClr val="FFFFFF"/>
                </a:solidFill>
                <a:latin typeface="Arial" panose="020B0604020202020204" pitchFamily="34" charset="0"/>
              </a:defRPr>
            </a:lvl3pPr>
            <a:lvl4pPr algn="l" rtl="0" fontAlgn="base">
              <a:spcBef>
                <a:spcPct val="0"/>
              </a:spcBef>
              <a:spcAft>
                <a:spcPct val="0"/>
              </a:spcAft>
              <a:defRPr sz="4000" b="1">
                <a:solidFill>
                  <a:srgbClr val="FFFFFF"/>
                </a:solidFill>
                <a:latin typeface="Arial" panose="020B0604020202020204" pitchFamily="34" charset="0"/>
              </a:defRPr>
            </a:lvl4pPr>
            <a:lvl5pPr algn="l" rtl="0" fontAlgn="base">
              <a:spcBef>
                <a:spcPct val="0"/>
              </a:spcBef>
              <a:spcAft>
                <a:spcPct val="0"/>
              </a:spcAft>
              <a:defRPr sz="4000" b="1">
                <a:solidFill>
                  <a:srgbClr val="FFFFFF"/>
                </a:solidFill>
                <a:latin typeface="Arial" panose="020B0604020202020204" pitchFamily="34" charset="0"/>
              </a:defRPr>
            </a:lvl5pPr>
            <a:lvl6pPr marL="457200" algn="l" rtl="0" fontAlgn="base">
              <a:spcBef>
                <a:spcPct val="0"/>
              </a:spcBef>
              <a:spcAft>
                <a:spcPct val="0"/>
              </a:spcAft>
              <a:defRPr sz="4000" b="1">
                <a:solidFill>
                  <a:srgbClr val="FFFFFF"/>
                </a:solidFill>
                <a:latin typeface="Arial" panose="020B0604020202020204" pitchFamily="34" charset="0"/>
              </a:defRPr>
            </a:lvl6pPr>
            <a:lvl7pPr marL="914400" algn="l" rtl="0" fontAlgn="base">
              <a:spcBef>
                <a:spcPct val="0"/>
              </a:spcBef>
              <a:spcAft>
                <a:spcPct val="0"/>
              </a:spcAft>
              <a:defRPr sz="4000" b="1">
                <a:solidFill>
                  <a:srgbClr val="FFFFFF"/>
                </a:solidFill>
                <a:latin typeface="Arial" panose="020B0604020202020204" pitchFamily="34" charset="0"/>
              </a:defRPr>
            </a:lvl7pPr>
            <a:lvl8pPr marL="1371600" algn="l" rtl="0" fontAlgn="base">
              <a:spcBef>
                <a:spcPct val="0"/>
              </a:spcBef>
              <a:spcAft>
                <a:spcPct val="0"/>
              </a:spcAft>
              <a:defRPr sz="4000" b="1">
                <a:solidFill>
                  <a:srgbClr val="FFFFFF"/>
                </a:solidFill>
                <a:latin typeface="Arial" panose="020B0604020202020204" pitchFamily="34" charset="0"/>
              </a:defRPr>
            </a:lvl8pPr>
            <a:lvl9pPr marL="1828800" algn="l" rtl="0" fontAlgn="base">
              <a:spcBef>
                <a:spcPct val="0"/>
              </a:spcBef>
              <a:spcAft>
                <a:spcPct val="0"/>
              </a:spcAft>
              <a:defRPr sz="4000" b="1">
                <a:solidFill>
                  <a:srgbClr val="FFFFFF"/>
                </a:solidFill>
                <a:latin typeface="Arial" panose="020B0604020202020204" pitchFamily="34" charset="0"/>
              </a:defRPr>
            </a:lvl9pPr>
          </a:lstStyle>
          <a:p>
            <a:r>
              <a:rPr lang="zh-CN" altLang="en-US" dirty="0" smtClean="0">
                <a:solidFill>
                  <a:srgbClr val="FFFF00"/>
                </a:solidFill>
                <a:latin typeface="+mj-ea"/>
              </a:rPr>
              <a:t>二元一次不等式（组）</a:t>
            </a:r>
            <a:endParaRPr lang="zh-CN" altLang="en-US" dirty="0">
              <a:solidFill>
                <a:srgbClr val="FFFF00"/>
              </a:solidFill>
              <a:latin typeface="+mj-ea"/>
            </a:endParaRPr>
          </a:p>
        </p:txBody>
      </p:sp>
      <p:sp>
        <p:nvSpPr>
          <p:cNvPr id="6" name="矩形 5"/>
          <p:cNvSpPr/>
          <p:nvPr/>
        </p:nvSpPr>
        <p:spPr>
          <a:xfrm>
            <a:off x="683568" y="1462013"/>
            <a:ext cx="6647974" cy="523220"/>
          </a:xfrm>
          <a:prstGeom prst="rect">
            <a:avLst/>
          </a:prstGeom>
        </p:spPr>
        <p:txBody>
          <a:bodyPr wrap="none">
            <a:spAutoFit/>
          </a:bodyPr>
          <a:lstStyle/>
          <a:p>
            <a:r>
              <a:rPr lang="zh-CN" altLang="en-US" sz="2800" dirty="0" smtClean="0">
                <a:latin typeface="+mn-ea"/>
              </a:rPr>
              <a:t>问题</a:t>
            </a:r>
            <a:r>
              <a:rPr lang="en-US" altLang="zh-CN" sz="2800" dirty="0" smtClean="0">
                <a:latin typeface="+mn-ea"/>
              </a:rPr>
              <a:t>1</a:t>
            </a:r>
            <a:r>
              <a:rPr lang="zh-CN" altLang="zh-CN" sz="2800" dirty="0" smtClean="0">
                <a:latin typeface="+mn-ea"/>
              </a:rPr>
              <a:t>．</a:t>
            </a:r>
            <a:r>
              <a:rPr lang="zh-CN" altLang="en-US" sz="2800" dirty="0" smtClean="0">
                <a:latin typeface="+mn-ea"/>
              </a:rPr>
              <a:t>二元</a:t>
            </a:r>
            <a:r>
              <a:rPr lang="zh-CN" altLang="en-US" sz="2800" dirty="0">
                <a:latin typeface="+mn-ea"/>
              </a:rPr>
              <a:t>一</a:t>
            </a:r>
            <a:r>
              <a:rPr lang="zh-CN" altLang="en-US" sz="2800" dirty="0" smtClean="0">
                <a:latin typeface="+mn-ea"/>
              </a:rPr>
              <a:t>次不等式（组）的定义</a:t>
            </a:r>
            <a:r>
              <a:rPr lang="zh-CN" altLang="zh-CN" sz="2800" dirty="0" smtClean="0">
                <a:latin typeface="+mn-ea"/>
              </a:rPr>
              <a:t>？</a:t>
            </a:r>
            <a:r>
              <a:rPr lang="en-US" altLang="zh-CN" sz="2800" dirty="0" smtClean="0">
                <a:latin typeface="+mn-ea"/>
              </a:rPr>
              <a:t> </a:t>
            </a:r>
            <a:endParaRPr lang="zh-CN" altLang="zh-CN" sz="2800" dirty="0">
              <a:latin typeface="+mn-ea"/>
            </a:endParaRPr>
          </a:p>
        </p:txBody>
      </p:sp>
      <p:sp>
        <p:nvSpPr>
          <p:cNvPr id="23" name="矩形 22"/>
          <p:cNvSpPr/>
          <p:nvPr/>
        </p:nvSpPr>
        <p:spPr>
          <a:xfrm>
            <a:off x="683568" y="2427734"/>
            <a:ext cx="7545655" cy="954107"/>
          </a:xfrm>
          <a:prstGeom prst="rect">
            <a:avLst/>
          </a:prstGeom>
        </p:spPr>
        <p:txBody>
          <a:bodyPr wrap="none">
            <a:spAutoFit/>
          </a:bodyPr>
          <a:lstStyle/>
          <a:p>
            <a:r>
              <a:rPr lang="zh-CN" altLang="en-US" sz="2800" dirty="0" smtClean="0">
                <a:latin typeface="+mn-ea"/>
              </a:rPr>
              <a:t>问题</a:t>
            </a:r>
            <a:r>
              <a:rPr lang="en-US" altLang="zh-CN" sz="2800" dirty="0" smtClean="0">
                <a:latin typeface="+mn-ea"/>
              </a:rPr>
              <a:t>2</a:t>
            </a:r>
            <a:r>
              <a:rPr lang="zh-CN" altLang="zh-CN" sz="2800" dirty="0" smtClean="0">
                <a:latin typeface="+mn-ea"/>
              </a:rPr>
              <a:t>．</a:t>
            </a:r>
            <a:r>
              <a:rPr lang="zh-CN" altLang="en-US" sz="2800" dirty="0" smtClean="0">
                <a:latin typeface="+mn-ea"/>
              </a:rPr>
              <a:t>二元一次不等式在平面直角坐标系表示</a:t>
            </a:r>
            <a:endParaRPr lang="en-US" altLang="zh-CN" sz="2800" dirty="0" smtClean="0">
              <a:latin typeface="+mn-ea"/>
            </a:endParaRPr>
          </a:p>
          <a:p>
            <a:r>
              <a:rPr lang="zh-CN" altLang="en-US" sz="2800" dirty="0" smtClean="0">
                <a:latin typeface="+mn-ea"/>
              </a:rPr>
              <a:t>什么图形</a:t>
            </a:r>
            <a:r>
              <a:rPr lang="zh-CN" altLang="zh-CN" sz="2800" dirty="0" smtClean="0">
                <a:latin typeface="+mn-ea"/>
              </a:rPr>
              <a:t>？</a:t>
            </a:r>
            <a:endParaRPr lang="zh-CN" altLang="zh-CN" sz="2800" dirty="0">
              <a:latin typeface="+mn-ea"/>
            </a:endParaRPr>
          </a:p>
        </p:txBody>
      </p:sp>
    </p:spTree>
    <p:extLst>
      <p:ext uri="{BB962C8B-B14F-4D97-AF65-F5344CB8AC3E}">
        <p14:creationId xmlns:p14="http://schemas.microsoft.com/office/powerpoint/2010/main" val="8166966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内容占位符 1"/>
          <p:cNvSpPr>
            <a:spLocks noGrp="1"/>
          </p:cNvSpPr>
          <p:nvPr>
            <p:ph sz="quarter" idx="10"/>
          </p:nvPr>
        </p:nvSpPr>
        <p:spPr bwMode="auto">
          <a:xfrm>
            <a:off x="501650" y="771550"/>
            <a:ext cx="8318500" cy="364212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zh-CN" altLang="en-US" sz="2800" b="0" dirty="0" smtClean="0"/>
              <a:t>二元一次不等式</a:t>
            </a:r>
            <a:r>
              <a:rPr lang="en-US" altLang="zh-CN" sz="2800" b="0" dirty="0" smtClean="0"/>
              <a:t>(</a:t>
            </a:r>
            <a:r>
              <a:rPr lang="zh-CN" altLang="en-US" sz="2800" b="0" dirty="0" smtClean="0"/>
              <a:t>组</a:t>
            </a:r>
            <a:r>
              <a:rPr lang="en-US" altLang="zh-CN" sz="2800" b="0" dirty="0" smtClean="0"/>
              <a:t>)</a:t>
            </a:r>
            <a:r>
              <a:rPr lang="zh-CN" altLang="en-US" sz="2800" b="0" dirty="0" smtClean="0"/>
              <a:t>的概念</a:t>
            </a:r>
          </a:p>
          <a:p>
            <a:pPr>
              <a:spcBef>
                <a:spcPct val="0"/>
              </a:spcBef>
            </a:pPr>
            <a:r>
              <a:rPr lang="en-US" altLang="zh-CN" sz="2800" b="0" dirty="0" smtClean="0"/>
              <a:t>(1)</a:t>
            </a:r>
            <a:r>
              <a:rPr lang="zh-CN" altLang="en-US" sz="2800" b="0" dirty="0" smtClean="0"/>
              <a:t>含有</a:t>
            </a:r>
            <a:r>
              <a:rPr lang="en-US" altLang="zh-CN" sz="2800" b="0" dirty="0" smtClean="0"/>
              <a:t>_____</a:t>
            </a:r>
            <a:r>
              <a:rPr lang="zh-CN" altLang="en-US" sz="2800" b="0" dirty="0" smtClean="0"/>
              <a:t>未知数，并且未知数的次数是</a:t>
            </a:r>
            <a:r>
              <a:rPr lang="en-US" altLang="zh-CN" sz="2800" b="0" dirty="0" smtClean="0"/>
              <a:t>___</a:t>
            </a:r>
            <a:r>
              <a:rPr lang="zh-CN" altLang="en-US" sz="2800" b="0" dirty="0" smtClean="0"/>
              <a:t>的不等式称为二元一次不等式．由几个二元一次不等式组成的不等式组称为二元一次不等式组．</a:t>
            </a:r>
          </a:p>
          <a:p>
            <a:pPr>
              <a:spcBef>
                <a:spcPct val="0"/>
              </a:spcBef>
            </a:pPr>
            <a:r>
              <a:rPr lang="en-US" altLang="zh-CN" sz="2800" b="0" dirty="0" smtClean="0"/>
              <a:t>(2)</a:t>
            </a:r>
            <a:r>
              <a:rPr lang="zh-CN" altLang="en-US" sz="2800" b="0" dirty="0" smtClean="0"/>
              <a:t>满足二元一次不等式</a:t>
            </a:r>
            <a:r>
              <a:rPr lang="en-US" altLang="zh-CN" sz="2800" b="0" dirty="0" smtClean="0"/>
              <a:t>(</a:t>
            </a:r>
            <a:r>
              <a:rPr lang="zh-CN" altLang="en-US" sz="2800" b="0" dirty="0" smtClean="0"/>
              <a:t>组</a:t>
            </a:r>
            <a:r>
              <a:rPr lang="en-US" altLang="zh-CN" sz="2800" b="0" dirty="0" smtClean="0"/>
              <a:t>)</a:t>
            </a:r>
            <a:r>
              <a:rPr lang="zh-CN" altLang="en-US" sz="2800" b="0" dirty="0" smtClean="0"/>
              <a:t>的</a:t>
            </a:r>
            <a:r>
              <a:rPr lang="en-US" altLang="zh-CN" sz="2800" b="0" i="1" dirty="0" smtClean="0"/>
              <a:t>x</a:t>
            </a:r>
            <a:r>
              <a:rPr lang="zh-CN" altLang="en-US" sz="2800" b="0" dirty="0" smtClean="0"/>
              <a:t>和</a:t>
            </a:r>
            <a:r>
              <a:rPr lang="en-US" altLang="zh-CN" sz="2800" b="0" i="1" dirty="0" smtClean="0"/>
              <a:t>y</a:t>
            </a:r>
            <a:r>
              <a:rPr lang="zh-CN" altLang="en-US" sz="2800" b="0" dirty="0" smtClean="0"/>
              <a:t>的取值构成有序数对</a:t>
            </a:r>
            <a:r>
              <a:rPr lang="en-US" altLang="zh-CN" sz="2800" b="0" dirty="0" smtClean="0"/>
              <a:t>(</a:t>
            </a:r>
            <a:r>
              <a:rPr lang="en-US" altLang="zh-CN" sz="2800" b="0" i="1" dirty="0" smtClean="0"/>
              <a:t>x</a:t>
            </a:r>
            <a:r>
              <a:rPr lang="zh-CN" altLang="en-US" sz="2800" b="0" dirty="0" smtClean="0"/>
              <a:t>，</a:t>
            </a:r>
            <a:r>
              <a:rPr lang="en-US" altLang="zh-CN" sz="2800" b="0" i="1" dirty="0" smtClean="0"/>
              <a:t>y</a:t>
            </a:r>
            <a:r>
              <a:rPr lang="en-US" altLang="zh-CN" sz="2800" b="0" dirty="0" smtClean="0"/>
              <a:t>)</a:t>
            </a:r>
            <a:r>
              <a:rPr lang="zh-CN" altLang="en-US" sz="2800" b="0" dirty="0" smtClean="0"/>
              <a:t>，所有这样的有序数对</a:t>
            </a:r>
            <a:r>
              <a:rPr lang="en-US" altLang="zh-CN" sz="2800" b="0" dirty="0" smtClean="0"/>
              <a:t>(</a:t>
            </a:r>
            <a:r>
              <a:rPr lang="en-US" altLang="zh-CN" sz="2800" b="0" i="1" dirty="0" smtClean="0"/>
              <a:t>x</a:t>
            </a:r>
            <a:r>
              <a:rPr lang="zh-CN" altLang="en-US" sz="2800" b="0" dirty="0" smtClean="0"/>
              <a:t>，</a:t>
            </a:r>
            <a:r>
              <a:rPr lang="en-US" altLang="zh-CN" sz="2800" b="0" i="1" dirty="0" smtClean="0"/>
              <a:t>y</a:t>
            </a:r>
            <a:r>
              <a:rPr lang="en-US" altLang="zh-CN" sz="2800" b="0" dirty="0" smtClean="0"/>
              <a:t>)</a:t>
            </a:r>
            <a:r>
              <a:rPr lang="zh-CN" altLang="en-US" sz="2800" b="0" dirty="0" smtClean="0"/>
              <a:t>构成的集合称为二元一次不等式</a:t>
            </a:r>
            <a:r>
              <a:rPr lang="en-US" altLang="zh-CN" sz="2800" b="0" dirty="0" smtClean="0"/>
              <a:t>(</a:t>
            </a:r>
            <a:r>
              <a:rPr lang="zh-CN" altLang="en-US" sz="2800" b="0" dirty="0" smtClean="0"/>
              <a:t>组</a:t>
            </a:r>
            <a:r>
              <a:rPr lang="en-US" altLang="zh-CN" sz="2800" b="0" dirty="0" smtClean="0"/>
              <a:t>)</a:t>
            </a:r>
            <a:r>
              <a:rPr lang="zh-CN" altLang="en-US" sz="2800" b="0" dirty="0" smtClean="0"/>
              <a:t>的解集．</a:t>
            </a:r>
          </a:p>
        </p:txBody>
      </p:sp>
      <p:sp>
        <p:nvSpPr>
          <p:cNvPr id="14340" name="内容占位符 1"/>
          <p:cNvSpPr txBox="1">
            <a:spLocks/>
          </p:cNvSpPr>
          <p:nvPr/>
        </p:nvSpPr>
        <p:spPr bwMode="auto">
          <a:xfrm>
            <a:off x="-36513" y="123478"/>
            <a:ext cx="1995553"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algn="ctr" eaLnBrk="1">
              <a:lnSpc>
                <a:spcPts val="3500"/>
              </a:lnSpc>
            </a:pPr>
            <a:r>
              <a:rPr lang="zh-CN" altLang="en-US" sz="2800" dirty="0">
                <a:solidFill>
                  <a:srgbClr val="FF00FF"/>
                </a:solidFill>
                <a:latin typeface="+mj-ea"/>
                <a:ea typeface="+mj-ea"/>
              </a:rPr>
              <a:t>自学导引</a:t>
            </a:r>
          </a:p>
        </p:txBody>
      </p:sp>
      <p:sp>
        <p:nvSpPr>
          <p:cNvPr id="5" name="矩形 4"/>
          <p:cNvSpPr/>
          <p:nvPr/>
        </p:nvSpPr>
        <p:spPr>
          <a:xfrm>
            <a:off x="187288" y="771550"/>
            <a:ext cx="723275" cy="523220"/>
          </a:xfrm>
          <a:prstGeom prst="rect">
            <a:avLst/>
          </a:prstGeom>
        </p:spPr>
        <p:txBody>
          <a:bodyPr wrap="none">
            <a:spAutoFit/>
          </a:bodyPr>
          <a:lstStyle/>
          <a:p>
            <a:pPr>
              <a:defRPr/>
            </a:pPr>
            <a:r>
              <a:rPr lang="en-US" sz="2800" kern="0" dirty="0">
                <a:solidFill>
                  <a:srgbClr val="000000"/>
                </a:solidFill>
                <a:latin typeface="Times New Roman" panose="02020603050405020304" pitchFamily="18" charset="0"/>
                <a:ea typeface="宋体" panose="02010600030101010101" pitchFamily="2" charset="-122"/>
                <a:cs typeface="Times New Roman" pitchFamily="18" charset="0"/>
              </a:rPr>
              <a:t>1</a:t>
            </a:r>
            <a:r>
              <a:rPr lang="zh-CN" altLang="en-US" sz="2800" kern="0" dirty="0">
                <a:solidFill>
                  <a:srgbClr val="000000"/>
                </a:solidFill>
                <a:latin typeface="Times New Roman" panose="02020603050405020304" pitchFamily="18" charset="0"/>
                <a:ea typeface="宋体" panose="02010600030101010101" pitchFamily="2" charset="-122"/>
                <a:cs typeface="Times New Roman" pitchFamily="18" charset="0"/>
              </a:rPr>
              <a:t>．</a:t>
            </a:r>
            <a:endParaRPr lang="zh-CN" altLang="en-US" sz="2800" dirty="0">
              <a:latin typeface="Times New Roman" panose="02020603050405020304" pitchFamily="18" charset="0"/>
              <a:ea typeface="宋体" panose="02010600030101010101" pitchFamily="2" charset="-122"/>
            </a:endParaRPr>
          </a:p>
        </p:txBody>
      </p:sp>
      <p:sp>
        <p:nvSpPr>
          <p:cNvPr id="7" name="矩形 6"/>
          <p:cNvSpPr/>
          <p:nvPr/>
        </p:nvSpPr>
        <p:spPr>
          <a:xfrm>
            <a:off x="1763688" y="1203597"/>
            <a:ext cx="800219" cy="461665"/>
          </a:xfrm>
          <a:prstGeom prst="rect">
            <a:avLst/>
          </a:prstGeom>
        </p:spPr>
        <p:txBody>
          <a:bodyPr wrap="none">
            <a:spAutoFit/>
          </a:bodyPr>
          <a:lstStyle/>
          <a:p>
            <a:pPr>
              <a:defRPr/>
            </a:pPr>
            <a:r>
              <a:rPr lang="zh-CN" altLang="en-US" sz="2400" kern="0" dirty="0">
                <a:solidFill>
                  <a:srgbClr val="FF0000"/>
                </a:solidFill>
                <a:latin typeface="Times New Roman" pitchFamily="18" charset="0"/>
                <a:cs typeface="Times New Roman" pitchFamily="18" charset="0"/>
              </a:rPr>
              <a:t>两个</a:t>
            </a:r>
            <a:endParaRPr lang="zh-CN" altLang="en-US" dirty="0">
              <a:solidFill>
                <a:srgbClr val="FF0000"/>
              </a:solidFill>
              <a:latin typeface="Arial" charset="0"/>
            </a:endParaRPr>
          </a:p>
        </p:txBody>
      </p:sp>
      <p:sp>
        <p:nvSpPr>
          <p:cNvPr id="9" name="矩形 8"/>
          <p:cNvSpPr/>
          <p:nvPr/>
        </p:nvSpPr>
        <p:spPr>
          <a:xfrm>
            <a:off x="7380312" y="1124098"/>
            <a:ext cx="364202" cy="523220"/>
          </a:xfrm>
          <a:prstGeom prst="rect">
            <a:avLst/>
          </a:prstGeom>
        </p:spPr>
        <p:txBody>
          <a:bodyPr wrap="none">
            <a:spAutoFit/>
          </a:bodyPr>
          <a:lstStyle/>
          <a:p>
            <a:pPr>
              <a:defRPr/>
            </a:pPr>
            <a:r>
              <a:rPr lang="en-US" altLang="zh-CN" sz="2800" kern="0" dirty="0">
                <a:solidFill>
                  <a:srgbClr val="FF0000"/>
                </a:solidFill>
                <a:latin typeface="Times New Roman" pitchFamily="18" charset="0"/>
                <a:cs typeface="Times New Roman" pitchFamily="18" charset="0"/>
              </a:rPr>
              <a:t>1</a:t>
            </a:r>
            <a:endParaRPr lang="zh-CN" altLang="en-US" sz="2000" dirty="0">
              <a:solidFill>
                <a:srgbClr val="FF0000"/>
              </a:solidFill>
              <a:latin typeface="Arial" charset="0"/>
            </a:endParaRPr>
          </a:p>
        </p:txBody>
      </p:sp>
    </p:spTree>
    <p:extLst>
      <p:ext uri="{BB962C8B-B14F-4D97-AF65-F5344CB8AC3E}">
        <p14:creationId xmlns:p14="http://schemas.microsoft.com/office/powerpoint/2010/main" val="2727318955"/>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in)">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p:txBody>
          <a:bodyPr/>
          <a:lstStyle/>
          <a:p>
            <a:pPr>
              <a:spcBef>
                <a:spcPct val="0"/>
              </a:spcBef>
            </a:pPr>
            <a:r>
              <a:rPr lang="zh-CN" altLang="en-US" sz="2800" b="0" dirty="0">
                <a:latin typeface="+mn-ea"/>
                <a:ea typeface="+mn-ea"/>
              </a:rPr>
              <a:t>二元一次不等式表示平面区域</a:t>
            </a:r>
          </a:p>
          <a:p>
            <a:pPr>
              <a:spcBef>
                <a:spcPct val="0"/>
              </a:spcBef>
            </a:pPr>
            <a:r>
              <a:rPr lang="zh-CN" altLang="en-US" sz="2800" b="0" dirty="0">
                <a:latin typeface="+mn-ea"/>
                <a:ea typeface="+mn-ea"/>
              </a:rPr>
              <a:t>在平面直角坐标系中，二元一次不等式</a:t>
            </a:r>
            <a:r>
              <a:rPr lang="en-US" altLang="zh-CN" sz="2800" b="0" i="1" dirty="0">
                <a:latin typeface="+mn-lt"/>
                <a:ea typeface="+mn-ea"/>
              </a:rPr>
              <a:t>Ax</a:t>
            </a:r>
            <a:r>
              <a:rPr lang="zh-CN" altLang="en-US" sz="2800" b="0" dirty="0">
                <a:latin typeface="+mn-ea"/>
                <a:ea typeface="+mn-ea"/>
              </a:rPr>
              <a:t>＋</a:t>
            </a:r>
            <a:r>
              <a:rPr lang="en-US" altLang="zh-CN" sz="2800" b="0" i="1" dirty="0">
                <a:latin typeface="+mn-lt"/>
                <a:ea typeface="+mn-ea"/>
              </a:rPr>
              <a:t>By</a:t>
            </a:r>
            <a:r>
              <a:rPr lang="zh-CN" altLang="en-US" sz="2800" b="0" dirty="0">
                <a:latin typeface="+mn-ea"/>
                <a:ea typeface="+mn-ea"/>
              </a:rPr>
              <a:t>＋</a:t>
            </a:r>
            <a:r>
              <a:rPr lang="en-US" altLang="zh-CN" sz="2800" b="0" i="1" dirty="0">
                <a:latin typeface="+mn-lt"/>
                <a:ea typeface="+mn-ea"/>
              </a:rPr>
              <a:t>C</a:t>
            </a:r>
            <a:r>
              <a:rPr lang="en-US" altLang="zh-CN" sz="2800" b="0" dirty="0">
                <a:latin typeface="+mn-ea"/>
                <a:ea typeface="+mn-ea"/>
              </a:rPr>
              <a:t>&gt;0</a:t>
            </a:r>
            <a:r>
              <a:rPr lang="zh-CN" altLang="en-US" sz="2800" b="0" dirty="0">
                <a:latin typeface="+mn-ea"/>
                <a:ea typeface="+mn-ea"/>
              </a:rPr>
              <a:t>表示直线</a:t>
            </a:r>
            <a:r>
              <a:rPr lang="en-US" altLang="zh-CN" sz="2800" b="0" i="1" dirty="0">
                <a:latin typeface="+mn-ea"/>
                <a:ea typeface="+mn-ea"/>
              </a:rPr>
              <a:t>______________</a:t>
            </a:r>
            <a:r>
              <a:rPr lang="zh-CN" altLang="en-US" sz="2800" b="0" dirty="0">
                <a:latin typeface="+mn-ea"/>
                <a:ea typeface="+mn-ea"/>
              </a:rPr>
              <a:t>某一侧所有点组成的平面区域，把直线画成</a:t>
            </a:r>
            <a:r>
              <a:rPr lang="en-US" altLang="zh-CN" sz="2800" b="0" i="1" dirty="0">
                <a:latin typeface="+mn-ea"/>
                <a:ea typeface="+mn-ea"/>
              </a:rPr>
              <a:t>_____</a:t>
            </a:r>
            <a:r>
              <a:rPr lang="zh-CN" altLang="en-US" sz="2800" b="0" dirty="0">
                <a:latin typeface="+mn-ea"/>
                <a:ea typeface="+mn-ea"/>
              </a:rPr>
              <a:t>以表示区域不包括边界．</a:t>
            </a:r>
          </a:p>
          <a:p>
            <a:pPr>
              <a:spcBef>
                <a:spcPct val="0"/>
              </a:spcBef>
            </a:pPr>
            <a:endParaRPr lang="zh-CN" altLang="en-US" sz="2800" b="0" dirty="0">
              <a:latin typeface="+mn-ea"/>
              <a:ea typeface="+mn-ea"/>
            </a:endParaRPr>
          </a:p>
          <a:p>
            <a:endParaRPr lang="zh-CN" altLang="en-US" sz="2800" b="0" dirty="0">
              <a:latin typeface="+mn-ea"/>
              <a:ea typeface="+mn-ea"/>
            </a:endParaRPr>
          </a:p>
        </p:txBody>
      </p:sp>
      <p:sp>
        <p:nvSpPr>
          <p:cNvPr id="3" name="矩形 2"/>
          <p:cNvSpPr/>
          <p:nvPr/>
        </p:nvSpPr>
        <p:spPr>
          <a:xfrm>
            <a:off x="188985" y="699542"/>
            <a:ext cx="723275" cy="523220"/>
          </a:xfrm>
          <a:prstGeom prst="rect">
            <a:avLst/>
          </a:prstGeom>
        </p:spPr>
        <p:txBody>
          <a:bodyPr wrap="none">
            <a:spAutoFit/>
          </a:bodyPr>
          <a:lstStyle/>
          <a:p>
            <a:pPr>
              <a:defRPr/>
            </a:pPr>
            <a:r>
              <a:rPr lang="en-US" sz="2800" kern="0" dirty="0">
                <a:solidFill>
                  <a:srgbClr val="000000"/>
                </a:solidFill>
                <a:latin typeface="+mn-ea"/>
                <a:cs typeface="Times New Roman" pitchFamily="18" charset="0"/>
              </a:rPr>
              <a:t>2</a:t>
            </a:r>
            <a:r>
              <a:rPr lang="zh-CN" altLang="en-US" sz="2800" kern="0" dirty="0">
                <a:solidFill>
                  <a:srgbClr val="000000"/>
                </a:solidFill>
                <a:latin typeface="+mn-ea"/>
                <a:cs typeface="Times New Roman" pitchFamily="18" charset="0"/>
              </a:rPr>
              <a:t>．</a:t>
            </a:r>
            <a:endParaRPr lang="zh-CN" altLang="en-US" sz="2800" dirty="0">
              <a:latin typeface="+mn-ea"/>
            </a:endParaRPr>
          </a:p>
        </p:txBody>
      </p:sp>
      <p:sp>
        <p:nvSpPr>
          <p:cNvPr id="4" name="矩形 3"/>
          <p:cNvSpPr/>
          <p:nvPr/>
        </p:nvSpPr>
        <p:spPr>
          <a:xfrm>
            <a:off x="3131840" y="1563637"/>
            <a:ext cx="2114681" cy="461665"/>
          </a:xfrm>
          <a:prstGeom prst="rect">
            <a:avLst/>
          </a:prstGeom>
        </p:spPr>
        <p:txBody>
          <a:bodyPr wrap="none">
            <a:spAutoFit/>
          </a:bodyPr>
          <a:lstStyle/>
          <a:p>
            <a:pPr>
              <a:defRPr/>
            </a:pPr>
            <a:r>
              <a:rPr lang="en-US" sz="2400" i="1" kern="0" dirty="0">
                <a:solidFill>
                  <a:srgbClr val="FF0000"/>
                </a:solidFill>
                <a:latin typeface="Times New Roman" pitchFamily="18" charset="0"/>
                <a:cs typeface="Times New Roman" pitchFamily="18" charset="0"/>
              </a:rPr>
              <a:t>Ax</a:t>
            </a:r>
            <a:r>
              <a:rPr lang="zh-CN" altLang="en-US" sz="2400" kern="0" dirty="0">
                <a:solidFill>
                  <a:srgbClr val="FF0000"/>
                </a:solidFill>
                <a:latin typeface="Times New Roman" pitchFamily="18" charset="0"/>
                <a:cs typeface="Times New Roman" pitchFamily="18" charset="0"/>
              </a:rPr>
              <a:t>＋</a:t>
            </a:r>
            <a:r>
              <a:rPr lang="en-US" sz="2400" i="1" kern="0" dirty="0">
                <a:solidFill>
                  <a:srgbClr val="FF0000"/>
                </a:solidFill>
                <a:latin typeface="Times New Roman" pitchFamily="18" charset="0"/>
                <a:cs typeface="Times New Roman" pitchFamily="18" charset="0"/>
              </a:rPr>
              <a:t>By</a:t>
            </a:r>
            <a:r>
              <a:rPr lang="zh-CN" altLang="en-US" sz="2400" kern="0" dirty="0">
                <a:solidFill>
                  <a:srgbClr val="FF0000"/>
                </a:solidFill>
                <a:latin typeface="Times New Roman" pitchFamily="18" charset="0"/>
                <a:cs typeface="Times New Roman" pitchFamily="18" charset="0"/>
              </a:rPr>
              <a:t>＋</a:t>
            </a:r>
            <a:r>
              <a:rPr lang="en-US" sz="2400" i="1" kern="0" dirty="0">
                <a:solidFill>
                  <a:srgbClr val="FF0000"/>
                </a:solidFill>
                <a:latin typeface="Times New Roman" pitchFamily="18" charset="0"/>
                <a:cs typeface="Times New Roman" pitchFamily="18" charset="0"/>
              </a:rPr>
              <a:t>C</a:t>
            </a:r>
            <a:r>
              <a:rPr lang="zh-CN" altLang="en-US" sz="2400" kern="0" dirty="0">
                <a:solidFill>
                  <a:srgbClr val="FF0000"/>
                </a:solidFill>
                <a:latin typeface="Times New Roman" pitchFamily="18" charset="0"/>
                <a:cs typeface="Times New Roman" pitchFamily="18" charset="0"/>
              </a:rPr>
              <a:t>＝</a:t>
            </a:r>
            <a:r>
              <a:rPr lang="en-US" sz="2400" kern="0" dirty="0">
                <a:solidFill>
                  <a:srgbClr val="FF0000"/>
                </a:solidFill>
                <a:latin typeface="Times New Roman" pitchFamily="18" charset="0"/>
                <a:cs typeface="Times New Roman" pitchFamily="18" charset="0"/>
              </a:rPr>
              <a:t>0</a:t>
            </a:r>
            <a:endParaRPr lang="zh-CN" altLang="en-US" dirty="0">
              <a:solidFill>
                <a:srgbClr val="FF0000"/>
              </a:solidFill>
              <a:latin typeface="Arial" charset="0"/>
            </a:endParaRPr>
          </a:p>
        </p:txBody>
      </p:sp>
      <p:sp>
        <p:nvSpPr>
          <p:cNvPr id="5" name="矩形 4"/>
          <p:cNvSpPr/>
          <p:nvPr/>
        </p:nvSpPr>
        <p:spPr>
          <a:xfrm>
            <a:off x="4572000" y="2025302"/>
            <a:ext cx="800219" cy="461665"/>
          </a:xfrm>
          <a:prstGeom prst="rect">
            <a:avLst/>
          </a:prstGeom>
        </p:spPr>
        <p:txBody>
          <a:bodyPr wrap="none">
            <a:spAutoFit/>
          </a:bodyPr>
          <a:lstStyle/>
          <a:p>
            <a:pPr>
              <a:defRPr/>
            </a:pPr>
            <a:r>
              <a:rPr lang="zh-CN" altLang="en-US" sz="2400" kern="0" dirty="0">
                <a:solidFill>
                  <a:srgbClr val="FF0000"/>
                </a:solidFill>
                <a:latin typeface="Times New Roman" pitchFamily="18" charset="0"/>
                <a:cs typeface="Times New Roman" pitchFamily="18" charset="0"/>
              </a:rPr>
              <a:t>虚线</a:t>
            </a:r>
            <a:endParaRPr lang="zh-CN" altLang="en-US" dirty="0">
              <a:solidFill>
                <a:srgbClr val="FF0000"/>
              </a:solidFill>
              <a:latin typeface="Arial" charset="0"/>
            </a:endParaRPr>
          </a:p>
        </p:txBody>
      </p:sp>
    </p:spTree>
    <p:extLst>
      <p:ext uri="{BB962C8B-B14F-4D97-AF65-F5344CB8AC3E}">
        <p14:creationId xmlns:p14="http://schemas.microsoft.com/office/powerpoint/2010/main" val="2536791573"/>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内容占位符 1"/>
          <p:cNvSpPr>
            <a:spLocks noGrp="1"/>
          </p:cNvSpPr>
          <p:nvPr>
            <p:ph sz="quarter" idx="10"/>
          </p:nvPr>
        </p:nvSpPr>
        <p:spPr bwMode="auto">
          <a:xfrm>
            <a:off x="790576" y="771550"/>
            <a:ext cx="8029575" cy="2895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zh-CN" altLang="en-US" dirty="0" smtClean="0"/>
              <a:t>不等式</a:t>
            </a:r>
            <a:r>
              <a:rPr lang="en-US" altLang="zh-CN" i="1" dirty="0" smtClean="0"/>
              <a:t>Ax</a:t>
            </a:r>
            <a:r>
              <a:rPr lang="zh-CN" altLang="en-US" dirty="0" smtClean="0"/>
              <a:t>＋</a:t>
            </a:r>
            <a:r>
              <a:rPr lang="en-US" altLang="zh-CN" i="1" dirty="0" smtClean="0"/>
              <a:t>By</a:t>
            </a:r>
            <a:r>
              <a:rPr lang="zh-CN" altLang="en-US" dirty="0" smtClean="0"/>
              <a:t>＋</a:t>
            </a:r>
            <a:r>
              <a:rPr lang="en-US" altLang="zh-CN" i="1" dirty="0" smtClean="0"/>
              <a:t>C</a:t>
            </a:r>
            <a:r>
              <a:rPr lang="en-US" altLang="zh-CN" dirty="0" smtClean="0">
                <a:latin typeface="C-KT" pitchFamily="65" charset="-122"/>
                <a:ea typeface="C-KT" pitchFamily="65" charset="-122"/>
              </a:rPr>
              <a:t>≥</a:t>
            </a:r>
            <a:r>
              <a:rPr lang="en-US" altLang="zh-CN" dirty="0" smtClean="0"/>
              <a:t>0</a:t>
            </a:r>
            <a:r>
              <a:rPr lang="zh-CN" altLang="en-US" dirty="0" smtClean="0"/>
              <a:t>表示的平面区域包括边界，把边界画成</a:t>
            </a:r>
            <a:r>
              <a:rPr lang="en-US" altLang="zh-CN" dirty="0" smtClean="0"/>
              <a:t>_____</a:t>
            </a:r>
            <a:r>
              <a:rPr lang="zh-CN" altLang="en-US" dirty="0" smtClean="0"/>
              <a:t>．</a:t>
            </a:r>
          </a:p>
          <a:p>
            <a:pPr>
              <a:spcBef>
                <a:spcPct val="0"/>
              </a:spcBef>
            </a:pPr>
            <a:r>
              <a:rPr lang="zh-CN" altLang="en-US" dirty="0" smtClean="0">
                <a:latin typeface="黑体" pitchFamily="2" charset="-122"/>
                <a:ea typeface="黑体" pitchFamily="2" charset="-122"/>
              </a:rPr>
              <a:t>二元一次不等式表示平面区域的确定</a:t>
            </a:r>
          </a:p>
          <a:p>
            <a:pPr>
              <a:spcBef>
                <a:spcPct val="0"/>
              </a:spcBef>
            </a:pPr>
            <a:r>
              <a:rPr lang="en-US" altLang="zh-CN" dirty="0" smtClean="0"/>
              <a:t>(1)</a:t>
            </a:r>
            <a:r>
              <a:rPr lang="zh-CN" altLang="en-US" dirty="0" smtClean="0"/>
              <a:t>把直线</a:t>
            </a:r>
            <a:r>
              <a:rPr lang="en-US" altLang="zh-CN" i="1" dirty="0" smtClean="0"/>
              <a:t>Ax</a:t>
            </a:r>
            <a:r>
              <a:rPr lang="zh-CN" altLang="en-US" dirty="0" smtClean="0"/>
              <a:t>＋</a:t>
            </a:r>
            <a:r>
              <a:rPr lang="en-US" altLang="zh-CN" i="1" dirty="0" smtClean="0"/>
              <a:t>By</a:t>
            </a:r>
            <a:r>
              <a:rPr lang="zh-CN" altLang="en-US" dirty="0" smtClean="0"/>
              <a:t>＋</a:t>
            </a:r>
            <a:r>
              <a:rPr lang="en-US" altLang="zh-CN" i="1" dirty="0" smtClean="0"/>
              <a:t>C</a:t>
            </a:r>
            <a:r>
              <a:rPr lang="zh-CN" altLang="en-US" dirty="0" smtClean="0"/>
              <a:t>＝</a:t>
            </a:r>
            <a:r>
              <a:rPr lang="en-US" altLang="zh-CN" dirty="0" smtClean="0"/>
              <a:t>0</a:t>
            </a:r>
            <a:r>
              <a:rPr lang="zh-CN" altLang="en-US" dirty="0" smtClean="0"/>
              <a:t>同一侧的所有点的坐标</a:t>
            </a:r>
            <a:r>
              <a:rPr lang="en-US" altLang="zh-CN" dirty="0" smtClean="0"/>
              <a:t>(</a:t>
            </a:r>
            <a:r>
              <a:rPr lang="en-US" altLang="zh-CN" i="1" dirty="0" smtClean="0"/>
              <a:t>x</a:t>
            </a:r>
            <a:r>
              <a:rPr lang="zh-CN" altLang="en-US" dirty="0" smtClean="0"/>
              <a:t>，</a:t>
            </a:r>
            <a:r>
              <a:rPr lang="en-US" altLang="zh-CN" i="1" dirty="0" smtClean="0"/>
              <a:t>y</a:t>
            </a:r>
            <a:r>
              <a:rPr lang="en-US" altLang="zh-CN" dirty="0" smtClean="0"/>
              <a:t>)</a:t>
            </a:r>
            <a:r>
              <a:rPr lang="zh-CN" altLang="en-US" dirty="0" smtClean="0"/>
              <a:t>代入</a:t>
            </a:r>
            <a:r>
              <a:rPr lang="en-US" altLang="zh-CN" i="1" dirty="0" smtClean="0"/>
              <a:t>Ax</a:t>
            </a:r>
            <a:r>
              <a:rPr lang="zh-CN" altLang="en-US" dirty="0" smtClean="0"/>
              <a:t>＋</a:t>
            </a:r>
            <a:r>
              <a:rPr lang="en-US" altLang="zh-CN" i="1" dirty="0" smtClean="0"/>
              <a:t>By</a:t>
            </a:r>
            <a:r>
              <a:rPr lang="zh-CN" altLang="en-US" dirty="0" smtClean="0"/>
              <a:t>＋</a:t>
            </a:r>
            <a:r>
              <a:rPr lang="en-US" altLang="zh-CN" i="1" dirty="0" smtClean="0"/>
              <a:t>C</a:t>
            </a:r>
            <a:r>
              <a:rPr lang="zh-CN" altLang="en-US" dirty="0" smtClean="0"/>
              <a:t>所得的符号都</a:t>
            </a:r>
            <a:r>
              <a:rPr lang="en-US" altLang="zh-CN" dirty="0" smtClean="0"/>
              <a:t>_____</a:t>
            </a:r>
            <a:r>
              <a:rPr lang="zh-CN" altLang="en-US" dirty="0" smtClean="0"/>
              <a:t>．</a:t>
            </a:r>
          </a:p>
          <a:p>
            <a:pPr>
              <a:spcBef>
                <a:spcPct val="0"/>
              </a:spcBef>
            </a:pPr>
            <a:r>
              <a:rPr lang="en-US" altLang="zh-CN" dirty="0" smtClean="0"/>
              <a:t>(2)</a:t>
            </a:r>
            <a:r>
              <a:rPr lang="zh-CN" altLang="en-US" dirty="0" smtClean="0"/>
              <a:t>在直线</a:t>
            </a:r>
            <a:r>
              <a:rPr lang="en-US" altLang="zh-CN" i="1" dirty="0" smtClean="0"/>
              <a:t>Ax</a:t>
            </a:r>
            <a:r>
              <a:rPr lang="zh-CN" altLang="en-US" dirty="0" smtClean="0"/>
              <a:t>＋</a:t>
            </a:r>
            <a:r>
              <a:rPr lang="en-US" altLang="zh-CN" i="1" dirty="0" smtClean="0"/>
              <a:t>By</a:t>
            </a:r>
            <a:r>
              <a:rPr lang="zh-CN" altLang="en-US" dirty="0" smtClean="0"/>
              <a:t>＋</a:t>
            </a:r>
            <a:r>
              <a:rPr lang="en-US" altLang="zh-CN" i="1" dirty="0" smtClean="0"/>
              <a:t>C</a:t>
            </a:r>
            <a:r>
              <a:rPr lang="zh-CN" altLang="en-US" dirty="0" smtClean="0"/>
              <a:t>＝</a:t>
            </a:r>
            <a:r>
              <a:rPr lang="en-US" altLang="zh-CN" dirty="0" smtClean="0"/>
              <a:t>0</a:t>
            </a:r>
            <a:r>
              <a:rPr lang="zh-CN" altLang="en-US" dirty="0" smtClean="0"/>
              <a:t>的一侧取某个特殊点</a:t>
            </a:r>
            <a:r>
              <a:rPr lang="en-US" altLang="zh-CN" dirty="0" smtClean="0"/>
              <a:t>(</a:t>
            </a:r>
            <a:r>
              <a:rPr lang="en-US" altLang="zh-CN" i="1" dirty="0" smtClean="0"/>
              <a:t>x</a:t>
            </a:r>
            <a:r>
              <a:rPr lang="en-US" altLang="zh-CN" baseline="-25000" dirty="0" smtClean="0"/>
              <a:t>0</a:t>
            </a:r>
            <a:r>
              <a:rPr lang="zh-CN" altLang="en-US" dirty="0" smtClean="0"/>
              <a:t>，</a:t>
            </a:r>
            <a:r>
              <a:rPr lang="en-US" altLang="zh-CN" i="1" dirty="0" smtClean="0"/>
              <a:t>y</a:t>
            </a:r>
            <a:r>
              <a:rPr lang="en-US" altLang="zh-CN" baseline="-25000" dirty="0" smtClean="0"/>
              <a:t>0</a:t>
            </a:r>
            <a:r>
              <a:rPr lang="en-US" altLang="zh-CN" dirty="0" smtClean="0"/>
              <a:t>)</a:t>
            </a:r>
            <a:r>
              <a:rPr lang="zh-CN" altLang="en-US" dirty="0" smtClean="0"/>
              <a:t>，由</a:t>
            </a:r>
            <a:r>
              <a:rPr lang="en-US" altLang="zh-CN" i="1" dirty="0" smtClean="0"/>
              <a:t>____________</a:t>
            </a:r>
            <a:r>
              <a:rPr lang="zh-CN" altLang="en-US" dirty="0" smtClean="0"/>
              <a:t>的符号就可以断定</a:t>
            </a:r>
            <a:r>
              <a:rPr lang="en-US" altLang="zh-CN" i="1" dirty="0" smtClean="0"/>
              <a:t>Ax</a:t>
            </a:r>
            <a:r>
              <a:rPr lang="zh-CN" altLang="en-US" dirty="0" smtClean="0"/>
              <a:t>＋</a:t>
            </a:r>
            <a:r>
              <a:rPr lang="en-US" altLang="zh-CN" i="1" dirty="0" smtClean="0"/>
              <a:t>By</a:t>
            </a:r>
            <a:r>
              <a:rPr lang="zh-CN" altLang="en-US" dirty="0" smtClean="0"/>
              <a:t>＋</a:t>
            </a:r>
            <a:r>
              <a:rPr lang="en-US" altLang="zh-CN" i="1" dirty="0" smtClean="0"/>
              <a:t>C</a:t>
            </a:r>
            <a:r>
              <a:rPr lang="en-US" altLang="zh-CN" dirty="0" smtClean="0"/>
              <a:t>&gt;0</a:t>
            </a:r>
            <a:r>
              <a:rPr lang="zh-CN" altLang="en-US" dirty="0" smtClean="0"/>
              <a:t>表示的是直线</a:t>
            </a:r>
            <a:r>
              <a:rPr lang="en-US" altLang="zh-CN" i="1" dirty="0" smtClean="0"/>
              <a:t>Ax</a:t>
            </a:r>
            <a:r>
              <a:rPr lang="zh-CN" altLang="en-US" dirty="0" smtClean="0"/>
              <a:t>＋</a:t>
            </a:r>
            <a:r>
              <a:rPr lang="en-US" altLang="zh-CN" i="1" dirty="0" smtClean="0"/>
              <a:t>By</a:t>
            </a:r>
            <a:r>
              <a:rPr lang="zh-CN" altLang="en-US" dirty="0" smtClean="0"/>
              <a:t>＋</a:t>
            </a:r>
            <a:r>
              <a:rPr lang="en-US" altLang="zh-CN" i="1" dirty="0" smtClean="0"/>
              <a:t>C</a:t>
            </a:r>
            <a:r>
              <a:rPr lang="zh-CN" altLang="en-US" dirty="0" smtClean="0"/>
              <a:t>＝</a:t>
            </a:r>
            <a:r>
              <a:rPr lang="en-US" altLang="zh-CN" dirty="0" smtClean="0"/>
              <a:t>0</a:t>
            </a:r>
            <a:r>
              <a:rPr lang="zh-CN" altLang="en-US" dirty="0" smtClean="0"/>
              <a:t>哪一侧的平面区域．</a:t>
            </a:r>
          </a:p>
          <a:p>
            <a:pPr>
              <a:spcBef>
                <a:spcPct val="0"/>
              </a:spcBef>
            </a:pPr>
            <a:endParaRPr lang="zh-CN" altLang="en-US" dirty="0" smtClean="0"/>
          </a:p>
        </p:txBody>
      </p:sp>
      <p:sp>
        <p:nvSpPr>
          <p:cNvPr id="3" name="矩形 2"/>
          <p:cNvSpPr/>
          <p:nvPr/>
        </p:nvSpPr>
        <p:spPr>
          <a:xfrm>
            <a:off x="1187451" y="1232297"/>
            <a:ext cx="800219" cy="461665"/>
          </a:xfrm>
          <a:prstGeom prst="rect">
            <a:avLst/>
          </a:prstGeom>
        </p:spPr>
        <p:txBody>
          <a:bodyPr wrap="none">
            <a:spAutoFit/>
          </a:bodyPr>
          <a:lstStyle/>
          <a:p>
            <a:pPr>
              <a:defRPr/>
            </a:pPr>
            <a:r>
              <a:rPr lang="zh-CN" altLang="en-US" sz="2400" kern="0" dirty="0">
                <a:solidFill>
                  <a:srgbClr val="FF0000"/>
                </a:solidFill>
                <a:latin typeface="Times New Roman" pitchFamily="18" charset="0"/>
                <a:cs typeface="Times New Roman" pitchFamily="18" charset="0"/>
              </a:rPr>
              <a:t>实线</a:t>
            </a:r>
            <a:endParaRPr lang="zh-CN" altLang="en-US" dirty="0">
              <a:solidFill>
                <a:srgbClr val="FF0000"/>
              </a:solidFill>
              <a:latin typeface="Arial" charset="0"/>
            </a:endParaRPr>
          </a:p>
        </p:txBody>
      </p:sp>
      <p:sp>
        <p:nvSpPr>
          <p:cNvPr id="4" name="矩形 3"/>
          <p:cNvSpPr/>
          <p:nvPr/>
        </p:nvSpPr>
        <p:spPr>
          <a:xfrm>
            <a:off x="4241801" y="2470125"/>
            <a:ext cx="800219" cy="461665"/>
          </a:xfrm>
          <a:prstGeom prst="rect">
            <a:avLst/>
          </a:prstGeom>
        </p:spPr>
        <p:txBody>
          <a:bodyPr wrap="none">
            <a:spAutoFit/>
          </a:bodyPr>
          <a:lstStyle/>
          <a:p>
            <a:pPr>
              <a:defRPr/>
            </a:pPr>
            <a:r>
              <a:rPr lang="zh-CN" altLang="en-US" sz="2400" kern="0" dirty="0">
                <a:solidFill>
                  <a:srgbClr val="FF0000"/>
                </a:solidFill>
                <a:latin typeface="Times New Roman" pitchFamily="18" charset="0"/>
                <a:cs typeface="Times New Roman" pitchFamily="18" charset="0"/>
              </a:rPr>
              <a:t>相同</a:t>
            </a:r>
            <a:endParaRPr lang="zh-CN" altLang="en-US" dirty="0">
              <a:solidFill>
                <a:srgbClr val="FF0000"/>
              </a:solidFill>
              <a:latin typeface="Arial" charset="0"/>
            </a:endParaRPr>
          </a:p>
        </p:txBody>
      </p:sp>
      <p:sp>
        <p:nvSpPr>
          <p:cNvPr id="5" name="矩形 4"/>
          <p:cNvSpPr/>
          <p:nvPr/>
        </p:nvSpPr>
        <p:spPr>
          <a:xfrm>
            <a:off x="804864" y="3406229"/>
            <a:ext cx="1858201" cy="461665"/>
          </a:xfrm>
          <a:prstGeom prst="rect">
            <a:avLst/>
          </a:prstGeom>
        </p:spPr>
        <p:txBody>
          <a:bodyPr wrap="none">
            <a:spAutoFit/>
          </a:bodyPr>
          <a:lstStyle/>
          <a:p>
            <a:pPr>
              <a:defRPr/>
            </a:pPr>
            <a:r>
              <a:rPr lang="en-US" sz="2400" i="1" kern="0" dirty="0">
                <a:solidFill>
                  <a:srgbClr val="FF0000"/>
                </a:solidFill>
                <a:latin typeface="Times New Roman" pitchFamily="18" charset="0"/>
                <a:cs typeface="Times New Roman" pitchFamily="18" charset="0"/>
              </a:rPr>
              <a:t>Ax</a:t>
            </a:r>
            <a:r>
              <a:rPr lang="en-US" sz="2400" kern="0" baseline="-25000" dirty="0">
                <a:solidFill>
                  <a:srgbClr val="FF0000"/>
                </a:solidFill>
                <a:latin typeface="Times New Roman" pitchFamily="18" charset="0"/>
                <a:cs typeface="Times New Roman" pitchFamily="18" charset="0"/>
              </a:rPr>
              <a:t>0</a:t>
            </a:r>
            <a:r>
              <a:rPr lang="zh-CN" altLang="en-US" sz="2400" kern="0" dirty="0">
                <a:solidFill>
                  <a:srgbClr val="FF0000"/>
                </a:solidFill>
                <a:latin typeface="Times New Roman" pitchFamily="18" charset="0"/>
                <a:cs typeface="Times New Roman" pitchFamily="18" charset="0"/>
              </a:rPr>
              <a:t>＋</a:t>
            </a:r>
            <a:r>
              <a:rPr lang="en-US" sz="2400" i="1" kern="0" dirty="0">
                <a:solidFill>
                  <a:srgbClr val="FF0000"/>
                </a:solidFill>
                <a:latin typeface="Times New Roman" pitchFamily="18" charset="0"/>
                <a:cs typeface="Times New Roman" pitchFamily="18" charset="0"/>
              </a:rPr>
              <a:t>By</a:t>
            </a:r>
            <a:r>
              <a:rPr lang="en-US" sz="2400" kern="0" baseline="-25000" dirty="0">
                <a:solidFill>
                  <a:srgbClr val="FF0000"/>
                </a:solidFill>
                <a:latin typeface="Times New Roman" pitchFamily="18" charset="0"/>
                <a:cs typeface="Times New Roman" pitchFamily="18" charset="0"/>
              </a:rPr>
              <a:t>0</a:t>
            </a:r>
            <a:r>
              <a:rPr lang="zh-CN" altLang="en-US" sz="2400" kern="0" dirty="0">
                <a:solidFill>
                  <a:srgbClr val="FF0000"/>
                </a:solidFill>
                <a:latin typeface="Times New Roman" pitchFamily="18" charset="0"/>
                <a:cs typeface="Times New Roman" pitchFamily="18" charset="0"/>
              </a:rPr>
              <a:t>＋</a:t>
            </a:r>
            <a:r>
              <a:rPr lang="en-US" sz="2400" i="1" kern="0" dirty="0">
                <a:solidFill>
                  <a:srgbClr val="FF0000"/>
                </a:solidFill>
                <a:latin typeface="Times New Roman" pitchFamily="18" charset="0"/>
                <a:cs typeface="Times New Roman" pitchFamily="18" charset="0"/>
              </a:rPr>
              <a:t>C</a:t>
            </a:r>
            <a:endParaRPr lang="zh-CN" altLang="en-US" dirty="0">
              <a:solidFill>
                <a:srgbClr val="FF0000"/>
              </a:solidFill>
              <a:latin typeface="Arial" charset="0"/>
            </a:endParaRPr>
          </a:p>
        </p:txBody>
      </p:sp>
      <p:sp>
        <p:nvSpPr>
          <p:cNvPr id="6" name="矩形 5"/>
          <p:cNvSpPr/>
          <p:nvPr/>
        </p:nvSpPr>
        <p:spPr>
          <a:xfrm>
            <a:off x="428625" y="1678037"/>
            <a:ext cx="646331" cy="461665"/>
          </a:xfrm>
          <a:prstGeom prst="rect">
            <a:avLst/>
          </a:prstGeom>
        </p:spPr>
        <p:txBody>
          <a:bodyPr wrap="none">
            <a:spAutoFit/>
          </a:bodyPr>
          <a:lstStyle/>
          <a:p>
            <a:pPr>
              <a:defRPr/>
            </a:pPr>
            <a:r>
              <a:rPr lang="en-US" sz="2400" kern="0" dirty="0">
                <a:solidFill>
                  <a:srgbClr val="000000"/>
                </a:solidFill>
                <a:latin typeface="Times New Roman" pitchFamily="18" charset="0"/>
                <a:cs typeface="Times New Roman" pitchFamily="18" charset="0"/>
              </a:rPr>
              <a:t>3</a:t>
            </a:r>
            <a:r>
              <a:rPr lang="zh-CN" altLang="en-US" sz="2400" kern="0" dirty="0">
                <a:solidFill>
                  <a:srgbClr val="000000"/>
                </a:solidFill>
                <a:latin typeface="Times New Roman" pitchFamily="18" charset="0"/>
                <a:cs typeface="Times New Roman" pitchFamily="18" charset="0"/>
              </a:rPr>
              <a:t>．</a:t>
            </a:r>
            <a:endParaRPr lang="zh-CN" altLang="en-US" dirty="0">
              <a:latin typeface="Arial" charset="0"/>
            </a:endParaRPr>
          </a:p>
        </p:txBody>
      </p:sp>
    </p:spTree>
    <p:extLst>
      <p:ext uri="{BB962C8B-B14F-4D97-AF65-F5344CB8AC3E}">
        <p14:creationId xmlns:p14="http://schemas.microsoft.com/office/powerpoint/2010/main" val="1010568722"/>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内容占位符 1"/>
          <p:cNvSpPr>
            <a:spLocks noGrp="1"/>
          </p:cNvSpPr>
          <p:nvPr>
            <p:ph sz="quarter" idx="10"/>
          </p:nvPr>
        </p:nvSpPr>
        <p:spPr bwMode="auto">
          <a:xfrm>
            <a:off x="755576" y="1131590"/>
            <a:ext cx="7889875" cy="150256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150000"/>
              </a:lnSpc>
              <a:spcBef>
                <a:spcPct val="0"/>
              </a:spcBef>
            </a:pPr>
            <a:r>
              <a:rPr lang="zh-CN" altLang="en-US" sz="2800" dirty="0" smtClean="0"/>
              <a:t>          试一试：尝试探求</a:t>
            </a:r>
            <a:r>
              <a:rPr lang="en-US" altLang="zh-CN" sz="2800" i="1" dirty="0" smtClean="0"/>
              <a:t>A</a:t>
            </a:r>
            <a:r>
              <a:rPr lang="en-US" altLang="zh-CN" sz="2800" dirty="0" smtClean="0"/>
              <a:t>(</a:t>
            </a:r>
            <a:r>
              <a:rPr lang="en-US" altLang="zh-CN" sz="2800" i="1" dirty="0" smtClean="0"/>
              <a:t>x</a:t>
            </a:r>
            <a:r>
              <a:rPr lang="en-US" altLang="zh-CN" sz="2800" baseline="-25000" dirty="0" smtClean="0"/>
              <a:t>1</a:t>
            </a:r>
            <a:r>
              <a:rPr lang="zh-CN" altLang="en-US" sz="2800" dirty="0" smtClean="0"/>
              <a:t>，</a:t>
            </a:r>
            <a:r>
              <a:rPr lang="en-US" altLang="zh-CN" sz="2800" i="1" dirty="0" smtClean="0"/>
              <a:t>y</a:t>
            </a:r>
            <a:r>
              <a:rPr lang="en-US" altLang="zh-CN" sz="2800" baseline="-25000" dirty="0" smtClean="0"/>
              <a:t>1</a:t>
            </a:r>
            <a:r>
              <a:rPr lang="en-US" altLang="zh-CN" sz="2800" dirty="0" smtClean="0"/>
              <a:t>)</a:t>
            </a:r>
            <a:r>
              <a:rPr lang="zh-CN" altLang="en-US" sz="2800" dirty="0" smtClean="0"/>
              <a:t>，</a:t>
            </a:r>
            <a:r>
              <a:rPr lang="en-US" altLang="zh-CN" sz="2800" i="1" dirty="0" smtClean="0"/>
              <a:t>B</a:t>
            </a:r>
            <a:r>
              <a:rPr lang="en-US" altLang="zh-CN" sz="2800" dirty="0" smtClean="0"/>
              <a:t>(</a:t>
            </a:r>
            <a:r>
              <a:rPr lang="en-US" altLang="zh-CN" sz="2800" i="1" dirty="0" smtClean="0"/>
              <a:t>x</a:t>
            </a:r>
            <a:r>
              <a:rPr lang="en-US" altLang="zh-CN" sz="2800" baseline="-25000" dirty="0" smtClean="0"/>
              <a:t>2</a:t>
            </a:r>
            <a:r>
              <a:rPr lang="zh-CN" altLang="en-US" sz="2800" dirty="0" smtClean="0"/>
              <a:t>，</a:t>
            </a:r>
            <a:r>
              <a:rPr lang="en-US" altLang="zh-CN" sz="2800" i="1" dirty="0" smtClean="0"/>
              <a:t>y</a:t>
            </a:r>
            <a:r>
              <a:rPr lang="en-US" altLang="zh-CN" sz="2800" baseline="-25000" dirty="0" smtClean="0"/>
              <a:t>2</a:t>
            </a:r>
            <a:r>
              <a:rPr lang="en-US" altLang="zh-CN" sz="2800" dirty="0" smtClean="0"/>
              <a:t>)</a:t>
            </a:r>
            <a:r>
              <a:rPr lang="zh-CN" altLang="en-US" sz="2800" dirty="0" smtClean="0"/>
              <a:t>两点在直线</a:t>
            </a:r>
            <a:r>
              <a:rPr lang="en-US" altLang="zh-CN" sz="2800" i="1" dirty="0" smtClean="0"/>
              <a:t>Ax</a:t>
            </a:r>
            <a:r>
              <a:rPr lang="zh-CN" altLang="en-US" sz="2800" dirty="0" smtClean="0"/>
              <a:t>＋</a:t>
            </a:r>
            <a:r>
              <a:rPr lang="en-US" altLang="zh-CN" sz="2800" i="1" dirty="0" smtClean="0"/>
              <a:t>By</a:t>
            </a:r>
            <a:r>
              <a:rPr lang="zh-CN" altLang="en-US" sz="2800" dirty="0" smtClean="0"/>
              <a:t>＋</a:t>
            </a:r>
            <a:r>
              <a:rPr lang="en-US" altLang="zh-CN" sz="2800" i="1" dirty="0" smtClean="0"/>
              <a:t>C</a:t>
            </a:r>
            <a:r>
              <a:rPr lang="zh-CN" altLang="en-US" sz="2800" dirty="0" smtClean="0"/>
              <a:t>＝</a:t>
            </a:r>
            <a:r>
              <a:rPr lang="en-US" altLang="zh-CN" sz="2800" dirty="0" smtClean="0"/>
              <a:t>0</a:t>
            </a:r>
            <a:r>
              <a:rPr lang="zh-CN" altLang="en-US" sz="2800" dirty="0" smtClean="0"/>
              <a:t>的同侧或两侧应满足的条件？</a:t>
            </a:r>
          </a:p>
          <a:p>
            <a:pPr lvl="1">
              <a:lnSpc>
                <a:spcPct val="150000"/>
              </a:lnSpc>
              <a:spcBef>
                <a:spcPct val="0"/>
              </a:spcBef>
            </a:pPr>
            <a:r>
              <a:rPr lang="zh-CN" altLang="en-US" sz="2800" dirty="0" smtClean="0">
                <a:latin typeface="黑体" pitchFamily="2" charset="-122"/>
                <a:ea typeface="黑体" pitchFamily="2" charset="-122"/>
              </a:rPr>
              <a:t>提示</a:t>
            </a:r>
            <a:r>
              <a:rPr lang="zh-CN" altLang="en-US" sz="2800" dirty="0" smtClean="0">
                <a:ea typeface="宋体" pitchFamily="2" charset="-122"/>
              </a:rPr>
              <a:t>：同侧</a:t>
            </a:r>
            <a:r>
              <a:rPr lang="en-US" altLang="zh-CN" sz="2800" dirty="0" smtClean="0">
                <a:ea typeface="宋体" pitchFamily="2" charset="-122"/>
              </a:rPr>
              <a:t>(</a:t>
            </a:r>
            <a:r>
              <a:rPr lang="en-US" altLang="zh-CN" sz="2800" i="1" dirty="0" smtClean="0">
                <a:ea typeface="宋体" pitchFamily="2" charset="-122"/>
              </a:rPr>
              <a:t>Ax</a:t>
            </a:r>
            <a:r>
              <a:rPr lang="en-US" altLang="zh-CN" sz="2800" baseline="-25000" dirty="0" smtClean="0">
                <a:ea typeface="宋体" pitchFamily="2" charset="-122"/>
              </a:rPr>
              <a:t>1</a:t>
            </a:r>
            <a:r>
              <a:rPr lang="zh-CN" altLang="en-US" sz="2800" dirty="0" smtClean="0">
                <a:ea typeface="宋体" pitchFamily="2" charset="-122"/>
              </a:rPr>
              <a:t>＋</a:t>
            </a:r>
            <a:r>
              <a:rPr lang="en-US" altLang="zh-CN" sz="2800" i="1" dirty="0" smtClean="0">
                <a:ea typeface="宋体" pitchFamily="2" charset="-122"/>
              </a:rPr>
              <a:t>By</a:t>
            </a:r>
            <a:r>
              <a:rPr lang="en-US" altLang="zh-CN" sz="2800" baseline="-25000" dirty="0" smtClean="0">
                <a:ea typeface="宋体" pitchFamily="2" charset="-122"/>
              </a:rPr>
              <a:t>1</a:t>
            </a:r>
            <a:r>
              <a:rPr lang="zh-CN" altLang="en-US" sz="2800" dirty="0" smtClean="0">
                <a:ea typeface="宋体" pitchFamily="2" charset="-122"/>
              </a:rPr>
              <a:t>＋</a:t>
            </a:r>
            <a:r>
              <a:rPr lang="en-US" altLang="zh-CN" sz="2800" i="1" dirty="0" smtClean="0">
                <a:ea typeface="宋体" pitchFamily="2" charset="-122"/>
              </a:rPr>
              <a:t>C</a:t>
            </a:r>
            <a:r>
              <a:rPr lang="en-US" altLang="zh-CN" sz="2800" dirty="0" smtClean="0">
                <a:ea typeface="宋体" pitchFamily="2" charset="-122"/>
              </a:rPr>
              <a:t>)(</a:t>
            </a:r>
            <a:r>
              <a:rPr lang="en-US" altLang="zh-CN" sz="2800" i="1" dirty="0" smtClean="0">
                <a:ea typeface="宋体" pitchFamily="2" charset="-122"/>
              </a:rPr>
              <a:t>Ax</a:t>
            </a:r>
            <a:r>
              <a:rPr lang="en-US" altLang="zh-CN" sz="2800" baseline="-25000" dirty="0" smtClean="0">
                <a:ea typeface="宋体" pitchFamily="2" charset="-122"/>
              </a:rPr>
              <a:t>2</a:t>
            </a:r>
            <a:r>
              <a:rPr lang="zh-CN" altLang="en-US" sz="2800" dirty="0" smtClean="0">
                <a:ea typeface="宋体" pitchFamily="2" charset="-122"/>
              </a:rPr>
              <a:t>＋</a:t>
            </a:r>
            <a:r>
              <a:rPr lang="en-US" altLang="zh-CN" sz="2800" i="1" dirty="0" smtClean="0">
                <a:ea typeface="宋体" pitchFamily="2" charset="-122"/>
              </a:rPr>
              <a:t>By</a:t>
            </a:r>
            <a:r>
              <a:rPr lang="en-US" altLang="zh-CN" sz="2800" baseline="-25000" dirty="0" smtClean="0">
                <a:ea typeface="宋体" pitchFamily="2" charset="-122"/>
              </a:rPr>
              <a:t>2</a:t>
            </a:r>
            <a:r>
              <a:rPr lang="zh-CN" altLang="en-US" sz="2800" dirty="0" smtClean="0">
                <a:ea typeface="宋体" pitchFamily="2" charset="-122"/>
              </a:rPr>
              <a:t>＋</a:t>
            </a:r>
            <a:r>
              <a:rPr lang="en-US" altLang="zh-CN" sz="2800" i="1" dirty="0" smtClean="0">
                <a:ea typeface="宋体" pitchFamily="2" charset="-122"/>
              </a:rPr>
              <a:t>C</a:t>
            </a:r>
            <a:r>
              <a:rPr lang="en-US" altLang="zh-CN" sz="2800" dirty="0" smtClean="0">
                <a:ea typeface="宋体" pitchFamily="2" charset="-122"/>
              </a:rPr>
              <a:t>)&gt;0.</a:t>
            </a:r>
            <a:r>
              <a:rPr lang="zh-CN" altLang="en-US" sz="2800" dirty="0" smtClean="0">
                <a:ea typeface="宋体" pitchFamily="2" charset="-122"/>
              </a:rPr>
              <a:t>异侧</a:t>
            </a:r>
            <a:r>
              <a:rPr lang="en-US" altLang="zh-CN" sz="2800" dirty="0" smtClean="0">
                <a:ea typeface="宋体" pitchFamily="2" charset="-122"/>
              </a:rPr>
              <a:t>(</a:t>
            </a:r>
            <a:r>
              <a:rPr lang="en-US" altLang="zh-CN" sz="2800" i="1" dirty="0" smtClean="0">
                <a:ea typeface="宋体" pitchFamily="2" charset="-122"/>
              </a:rPr>
              <a:t>Ax</a:t>
            </a:r>
            <a:r>
              <a:rPr lang="en-US" altLang="zh-CN" sz="2800" baseline="-25000" dirty="0" smtClean="0">
                <a:ea typeface="宋体" pitchFamily="2" charset="-122"/>
              </a:rPr>
              <a:t>1</a:t>
            </a:r>
            <a:r>
              <a:rPr lang="zh-CN" altLang="en-US" sz="2800" dirty="0" smtClean="0">
                <a:ea typeface="宋体" pitchFamily="2" charset="-122"/>
              </a:rPr>
              <a:t>＋</a:t>
            </a:r>
            <a:r>
              <a:rPr lang="en-US" altLang="zh-CN" sz="2800" i="1" dirty="0" smtClean="0">
                <a:ea typeface="宋体" pitchFamily="2" charset="-122"/>
              </a:rPr>
              <a:t>By</a:t>
            </a:r>
            <a:r>
              <a:rPr lang="en-US" altLang="zh-CN" sz="2800" baseline="-25000" dirty="0" smtClean="0">
                <a:ea typeface="宋体" pitchFamily="2" charset="-122"/>
              </a:rPr>
              <a:t>1</a:t>
            </a:r>
            <a:r>
              <a:rPr lang="zh-CN" altLang="en-US" sz="2800" dirty="0" smtClean="0">
                <a:ea typeface="宋体" pitchFamily="2" charset="-122"/>
              </a:rPr>
              <a:t>＋</a:t>
            </a:r>
            <a:r>
              <a:rPr lang="en-US" altLang="zh-CN" sz="2800" i="1" dirty="0" smtClean="0">
                <a:ea typeface="宋体" pitchFamily="2" charset="-122"/>
              </a:rPr>
              <a:t>C</a:t>
            </a:r>
            <a:r>
              <a:rPr lang="en-US" altLang="zh-CN" sz="2800" dirty="0" smtClean="0">
                <a:ea typeface="宋体" pitchFamily="2" charset="-122"/>
              </a:rPr>
              <a:t>)(</a:t>
            </a:r>
            <a:r>
              <a:rPr lang="en-US" altLang="zh-CN" sz="2800" i="1" dirty="0" smtClean="0">
                <a:ea typeface="宋体" pitchFamily="2" charset="-122"/>
              </a:rPr>
              <a:t>Ax</a:t>
            </a:r>
            <a:r>
              <a:rPr lang="en-US" altLang="zh-CN" sz="2800" baseline="-25000" dirty="0" smtClean="0">
                <a:ea typeface="宋体" pitchFamily="2" charset="-122"/>
              </a:rPr>
              <a:t>2</a:t>
            </a:r>
            <a:r>
              <a:rPr lang="zh-CN" altLang="en-US" sz="2800" dirty="0" smtClean="0">
                <a:ea typeface="宋体" pitchFamily="2" charset="-122"/>
              </a:rPr>
              <a:t>＋</a:t>
            </a:r>
            <a:r>
              <a:rPr lang="en-US" altLang="zh-CN" sz="2800" i="1" dirty="0" smtClean="0">
                <a:ea typeface="宋体" pitchFamily="2" charset="-122"/>
              </a:rPr>
              <a:t>By</a:t>
            </a:r>
            <a:r>
              <a:rPr lang="en-US" altLang="zh-CN" sz="2800" baseline="-25000" dirty="0" smtClean="0">
                <a:ea typeface="宋体" pitchFamily="2" charset="-122"/>
              </a:rPr>
              <a:t>2</a:t>
            </a:r>
            <a:r>
              <a:rPr lang="zh-CN" altLang="en-US" sz="2800" dirty="0" smtClean="0">
                <a:ea typeface="宋体" pitchFamily="2" charset="-122"/>
              </a:rPr>
              <a:t>＋</a:t>
            </a:r>
            <a:r>
              <a:rPr lang="en-US" altLang="zh-CN" sz="2800" i="1" dirty="0" smtClean="0">
                <a:ea typeface="宋体" pitchFamily="2" charset="-122"/>
              </a:rPr>
              <a:t>C</a:t>
            </a:r>
            <a:r>
              <a:rPr lang="en-US" altLang="zh-CN" sz="2800" dirty="0" smtClean="0">
                <a:ea typeface="宋体" pitchFamily="2" charset="-122"/>
              </a:rPr>
              <a:t>)&lt;0.</a:t>
            </a:r>
            <a:endParaRPr lang="zh-CN" altLang="en-US" sz="2800" dirty="0" smtClean="0">
              <a:ea typeface="宋体" pitchFamily="2" charset="-122"/>
            </a:endParaRPr>
          </a:p>
          <a:p>
            <a:pPr>
              <a:lnSpc>
                <a:spcPct val="150000"/>
              </a:lnSpc>
              <a:spcBef>
                <a:spcPct val="0"/>
              </a:spcBef>
            </a:pPr>
            <a:endParaRPr lang="zh-CN" altLang="en-US" dirty="0" smtClean="0"/>
          </a:p>
        </p:txBody>
      </p:sp>
    </p:spTree>
    <p:extLst>
      <p:ext uri="{BB962C8B-B14F-4D97-AF65-F5344CB8AC3E}">
        <p14:creationId xmlns:p14="http://schemas.microsoft.com/office/powerpoint/2010/main" val="444066825"/>
      </p:ext>
    </p:extLst>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xEl>
                                              <p:pRg st="1" end="1"/>
                                            </p:txEl>
                                          </p:spTgt>
                                        </p:tgtEl>
                                        <p:attrNameLst>
                                          <p:attrName>style.visibility</p:attrName>
                                        </p:attrNameLst>
                                      </p:cBhvr>
                                      <p:to>
                                        <p:strVal val="visible"/>
                                      </p:to>
                                    </p:set>
                                    <p:anim calcmode="lin" valueType="num">
                                      <p:cBhvr additive="base">
                                        <p:cTn id="7" dur="500" fill="hold"/>
                                        <p:tgtEl>
                                          <p:spTgt spid="1638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内容占位符 1"/>
          <p:cNvSpPr>
            <a:spLocks noGrp="1"/>
          </p:cNvSpPr>
          <p:nvPr>
            <p:ph sz="quarter" idx="10"/>
          </p:nvPr>
        </p:nvSpPr>
        <p:spPr bwMode="auto">
          <a:xfrm>
            <a:off x="683568" y="843558"/>
            <a:ext cx="7889875" cy="269200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zh-CN" altLang="en-US" sz="2800" b="0" dirty="0" smtClean="0">
                <a:latin typeface="黑体" pitchFamily="2" charset="-122"/>
                <a:ea typeface="黑体" pitchFamily="2" charset="-122"/>
              </a:rPr>
              <a:t>二元一次不等式表示的平面区域的判定</a:t>
            </a:r>
          </a:p>
          <a:p>
            <a:pPr>
              <a:spcBef>
                <a:spcPct val="0"/>
              </a:spcBef>
            </a:pPr>
            <a:r>
              <a:rPr lang="zh-CN" altLang="en-US" sz="2800" b="0" dirty="0" smtClean="0"/>
              <a:t>在平面直角坐标系中，二元一次不等式</a:t>
            </a:r>
            <a:r>
              <a:rPr lang="en-US" altLang="zh-CN" sz="2800" b="0" i="1" dirty="0" smtClean="0"/>
              <a:t>Ax</a:t>
            </a:r>
            <a:r>
              <a:rPr lang="zh-CN" altLang="en-US" sz="2800" b="0" dirty="0" smtClean="0"/>
              <a:t>＋</a:t>
            </a:r>
            <a:r>
              <a:rPr lang="en-US" altLang="zh-CN" sz="2800" b="0" i="1" dirty="0" smtClean="0"/>
              <a:t>By</a:t>
            </a:r>
            <a:r>
              <a:rPr lang="zh-CN" altLang="en-US" sz="2800" b="0" dirty="0" smtClean="0"/>
              <a:t>＋</a:t>
            </a:r>
            <a:r>
              <a:rPr lang="en-US" altLang="zh-CN" sz="2800" b="0" i="1" dirty="0" smtClean="0"/>
              <a:t>C</a:t>
            </a:r>
            <a:r>
              <a:rPr lang="en-US" altLang="zh-CN" sz="2800" b="0" dirty="0" smtClean="0"/>
              <a:t>&gt;0</a:t>
            </a:r>
            <a:r>
              <a:rPr lang="zh-CN" altLang="en-US" sz="2800" b="0" dirty="0" smtClean="0"/>
              <a:t>表示直线</a:t>
            </a:r>
            <a:r>
              <a:rPr lang="en-US" altLang="zh-CN" sz="2800" b="0" i="1" dirty="0" smtClean="0"/>
              <a:t>Ax</a:t>
            </a:r>
            <a:r>
              <a:rPr lang="zh-CN" altLang="en-US" sz="2800" b="0" dirty="0" smtClean="0"/>
              <a:t>＋</a:t>
            </a:r>
            <a:r>
              <a:rPr lang="en-US" altLang="zh-CN" sz="2800" b="0" i="1" dirty="0" smtClean="0"/>
              <a:t>By</a:t>
            </a:r>
            <a:r>
              <a:rPr lang="zh-CN" altLang="en-US" sz="2800" b="0" dirty="0" smtClean="0"/>
              <a:t>＋</a:t>
            </a:r>
            <a:r>
              <a:rPr lang="en-US" altLang="zh-CN" sz="2800" b="0" i="1" dirty="0" smtClean="0"/>
              <a:t>C</a:t>
            </a:r>
            <a:r>
              <a:rPr lang="zh-CN" altLang="en-US" sz="2800" b="0" dirty="0" smtClean="0"/>
              <a:t>＝</a:t>
            </a:r>
            <a:r>
              <a:rPr lang="en-US" altLang="zh-CN" sz="2800" b="0" dirty="0" smtClean="0"/>
              <a:t>0</a:t>
            </a:r>
            <a:r>
              <a:rPr lang="zh-CN" altLang="en-US" sz="2800" b="0" dirty="0" smtClean="0"/>
              <a:t>某一侧所有点组成的平面区域，因为把在直线同一侧的所有点的坐标</a:t>
            </a:r>
            <a:r>
              <a:rPr lang="en-US" altLang="zh-CN" sz="2800" b="0" dirty="0" smtClean="0"/>
              <a:t>(</a:t>
            </a:r>
            <a:r>
              <a:rPr lang="en-US" altLang="zh-CN" sz="2800" b="0" i="1" dirty="0" smtClean="0"/>
              <a:t>x</a:t>
            </a:r>
            <a:r>
              <a:rPr lang="zh-CN" altLang="en-US" sz="2800" b="0" dirty="0" smtClean="0"/>
              <a:t>，</a:t>
            </a:r>
            <a:r>
              <a:rPr lang="en-US" altLang="zh-CN" sz="2800" b="0" i="1" dirty="0" smtClean="0"/>
              <a:t>y</a:t>
            </a:r>
            <a:r>
              <a:rPr lang="en-US" altLang="zh-CN" sz="2800" b="0" dirty="0" smtClean="0"/>
              <a:t>)</a:t>
            </a:r>
            <a:r>
              <a:rPr lang="zh-CN" altLang="en-US" sz="2800" b="0" dirty="0" smtClean="0"/>
              <a:t>代入</a:t>
            </a:r>
            <a:r>
              <a:rPr lang="en-US" altLang="zh-CN" sz="2800" b="0" i="1" dirty="0" smtClean="0"/>
              <a:t>Ax</a:t>
            </a:r>
            <a:r>
              <a:rPr lang="zh-CN" altLang="en-US" sz="2800" b="0" dirty="0" smtClean="0"/>
              <a:t>＋</a:t>
            </a:r>
            <a:r>
              <a:rPr lang="en-US" altLang="zh-CN" sz="2800" b="0" i="1" dirty="0" smtClean="0"/>
              <a:t>By</a:t>
            </a:r>
            <a:r>
              <a:rPr lang="zh-CN" altLang="en-US" sz="2800" b="0" dirty="0" smtClean="0"/>
              <a:t>＋</a:t>
            </a:r>
            <a:r>
              <a:rPr lang="en-US" altLang="zh-CN" sz="2800" b="0" i="1" dirty="0" smtClean="0"/>
              <a:t>C</a:t>
            </a:r>
            <a:r>
              <a:rPr lang="zh-CN" altLang="en-US" sz="2800" b="0" dirty="0" smtClean="0"/>
              <a:t>所得的符号都相同，所以可以取某个特殊点</a:t>
            </a:r>
            <a:r>
              <a:rPr lang="en-US" altLang="zh-CN" sz="2800" b="0" dirty="0" smtClean="0"/>
              <a:t>(</a:t>
            </a:r>
            <a:r>
              <a:rPr lang="en-US" altLang="zh-CN" sz="2800" b="0" i="1" dirty="0" smtClean="0"/>
              <a:t>x</a:t>
            </a:r>
            <a:r>
              <a:rPr lang="en-US" altLang="zh-CN" sz="2800" b="0" baseline="-25000" dirty="0" smtClean="0"/>
              <a:t>0</a:t>
            </a:r>
            <a:r>
              <a:rPr lang="zh-CN" altLang="en-US" sz="2800" b="0" dirty="0" smtClean="0"/>
              <a:t>，</a:t>
            </a:r>
            <a:r>
              <a:rPr lang="en-US" altLang="zh-CN" sz="2800" b="0" i="1" dirty="0" smtClean="0"/>
              <a:t>y</a:t>
            </a:r>
            <a:r>
              <a:rPr lang="en-US" altLang="zh-CN" sz="2800" b="0" baseline="-25000" dirty="0" smtClean="0"/>
              <a:t>0</a:t>
            </a:r>
            <a:r>
              <a:rPr lang="en-US" altLang="zh-CN" sz="2800" b="0" dirty="0" smtClean="0"/>
              <a:t>)</a:t>
            </a:r>
            <a:r>
              <a:rPr lang="zh-CN" altLang="en-US" sz="2800" b="0" dirty="0" smtClean="0"/>
              <a:t>作为测试点</a:t>
            </a:r>
            <a:r>
              <a:rPr lang="en-US" altLang="zh-CN" sz="2800" b="0" dirty="0" smtClean="0"/>
              <a:t>(</a:t>
            </a:r>
            <a:r>
              <a:rPr lang="zh-CN" altLang="en-US" sz="2800" b="0" dirty="0" smtClean="0"/>
              <a:t>当</a:t>
            </a:r>
            <a:r>
              <a:rPr lang="en-US" altLang="zh-CN" sz="2800" b="0" i="1" dirty="0" smtClean="0"/>
              <a:t>C</a:t>
            </a:r>
            <a:r>
              <a:rPr lang="en-US" altLang="zh-CN" sz="2800" b="0" dirty="0" smtClean="0"/>
              <a:t>≠0</a:t>
            </a:r>
            <a:r>
              <a:rPr lang="zh-CN" altLang="en-US" sz="2800" b="0" dirty="0" smtClean="0"/>
              <a:t>时，常取原点为测试点；当</a:t>
            </a:r>
            <a:r>
              <a:rPr lang="en-US" altLang="zh-CN" sz="2800" b="0" i="1" dirty="0" smtClean="0"/>
              <a:t>C</a:t>
            </a:r>
            <a:r>
              <a:rPr lang="zh-CN" altLang="en-US" sz="2800" b="0" dirty="0" smtClean="0"/>
              <a:t>＝</a:t>
            </a:r>
            <a:r>
              <a:rPr lang="en-US" altLang="zh-CN" sz="2800" b="0" dirty="0" smtClean="0"/>
              <a:t>0</a:t>
            </a:r>
            <a:r>
              <a:rPr lang="zh-CN" altLang="en-US" sz="2800" b="0" dirty="0" smtClean="0"/>
              <a:t>时，常取</a:t>
            </a:r>
            <a:r>
              <a:rPr lang="en-US" altLang="zh-CN" sz="2800" b="0" dirty="0" smtClean="0"/>
              <a:t>(1,0)</a:t>
            </a:r>
            <a:r>
              <a:rPr lang="zh-CN" altLang="en-US" sz="2800" b="0" dirty="0" smtClean="0"/>
              <a:t>或</a:t>
            </a:r>
            <a:r>
              <a:rPr lang="en-US" altLang="zh-CN" sz="2800" b="0" dirty="0" smtClean="0"/>
              <a:t>(0,1)</a:t>
            </a:r>
            <a:r>
              <a:rPr lang="zh-CN" altLang="en-US" sz="2800" b="0" dirty="0" smtClean="0"/>
              <a:t>作为测试点</a:t>
            </a:r>
            <a:r>
              <a:rPr lang="en-US" altLang="zh-CN" sz="2800" b="0" dirty="0" smtClean="0"/>
              <a:t>)</a:t>
            </a:r>
            <a:r>
              <a:rPr lang="zh-CN" altLang="en-US" sz="2800" b="0" dirty="0" smtClean="0"/>
              <a:t>，这种方法简称为</a:t>
            </a:r>
            <a:r>
              <a:rPr lang="en-US" sz="2800" b="0" dirty="0" smtClean="0">
                <a:ea typeface="黑体" pitchFamily="2" charset="-122"/>
              </a:rPr>
              <a:t>“</a:t>
            </a:r>
            <a:r>
              <a:rPr lang="zh-CN" altLang="en-US" sz="2800" b="0" dirty="0" smtClean="0"/>
              <a:t>直线定界、特殊点定域</a:t>
            </a:r>
            <a:r>
              <a:rPr lang="en-US" sz="2800" b="0" dirty="0" smtClean="0">
                <a:ea typeface="黑体" pitchFamily="2" charset="-122"/>
              </a:rPr>
              <a:t>”</a:t>
            </a:r>
            <a:r>
              <a:rPr lang="zh-CN" altLang="en-US" sz="2800" b="0" dirty="0" smtClean="0"/>
              <a:t>．</a:t>
            </a:r>
          </a:p>
          <a:p>
            <a:pPr>
              <a:spcBef>
                <a:spcPct val="0"/>
              </a:spcBef>
            </a:pPr>
            <a:endParaRPr lang="zh-CN" altLang="en-US" sz="2800" b="0" dirty="0" smtClean="0"/>
          </a:p>
        </p:txBody>
      </p:sp>
      <p:sp>
        <p:nvSpPr>
          <p:cNvPr id="17411" name="内容占位符 1"/>
          <p:cNvSpPr txBox="1">
            <a:spLocks/>
          </p:cNvSpPr>
          <p:nvPr/>
        </p:nvSpPr>
        <p:spPr bwMode="auto">
          <a:xfrm>
            <a:off x="-36513" y="123478"/>
            <a:ext cx="2016225"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b="1">
                <a:solidFill>
                  <a:schemeClr val="tx1"/>
                </a:solidFill>
                <a:latin typeface="Arial" pitchFamily="34" charset="0"/>
                <a:ea typeface="宋体" pitchFamily="2" charset="-122"/>
              </a:defRPr>
            </a:lvl1pPr>
            <a:lvl2pPr marL="742950" indent="-285750" eaLnBrk="0" hangingPunct="0">
              <a:defRPr b="1">
                <a:solidFill>
                  <a:schemeClr val="tx1"/>
                </a:solidFill>
                <a:latin typeface="Arial" pitchFamily="34" charset="0"/>
                <a:ea typeface="宋体" pitchFamily="2" charset="-122"/>
              </a:defRPr>
            </a:lvl2pPr>
            <a:lvl3pPr marL="1143000" indent="-228600" eaLnBrk="0" hangingPunct="0">
              <a:defRPr b="1">
                <a:solidFill>
                  <a:schemeClr val="tx1"/>
                </a:solidFill>
                <a:latin typeface="Arial" pitchFamily="34" charset="0"/>
                <a:ea typeface="宋体" pitchFamily="2" charset="-122"/>
              </a:defRPr>
            </a:lvl3pPr>
            <a:lvl4pPr marL="1600200" indent="-228600" eaLnBrk="0" hangingPunct="0">
              <a:defRPr b="1">
                <a:solidFill>
                  <a:schemeClr val="tx1"/>
                </a:solidFill>
                <a:latin typeface="Arial" pitchFamily="34" charset="0"/>
                <a:ea typeface="宋体" pitchFamily="2" charset="-122"/>
              </a:defRPr>
            </a:lvl4pPr>
            <a:lvl5pPr marL="2057400" indent="-228600" eaLnBrk="0" hangingPunct="0">
              <a:defRPr b="1">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b="1">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b="1">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b="1">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b="1">
                <a:solidFill>
                  <a:schemeClr val="tx1"/>
                </a:solidFill>
                <a:latin typeface="Arial" pitchFamily="34" charset="0"/>
                <a:ea typeface="宋体" pitchFamily="2" charset="-122"/>
              </a:defRPr>
            </a:lvl9pPr>
          </a:lstStyle>
          <a:p>
            <a:pPr algn="ctr" eaLnBrk="1">
              <a:lnSpc>
                <a:spcPts val="3500"/>
              </a:lnSpc>
            </a:pPr>
            <a:r>
              <a:rPr lang="zh-CN" altLang="en-US" sz="2800" dirty="0">
                <a:solidFill>
                  <a:srgbClr val="FF00FF"/>
                </a:solidFill>
                <a:latin typeface="+mj-ea"/>
                <a:ea typeface="+mj-ea"/>
              </a:rPr>
              <a:t>名师点睛</a:t>
            </a:r>
          </a:p>
        </p:txBody>
      </p:sp>
      <p:sp>
        <p:nvSpPr>
          <p:cNvPr id="4" name="矩形 3"/>
          <p:cNvSpPr/>
          <p:nvPr/>
        </p:nvSpPr>
        <p:spPr>
          <a:xfrm>
            <a:off x="244736" y="843558"/>
            <a:ext cx="723275" cy="523220"/>
          </a:xfrm>
          <a:prstGeom prst="rect">
            <a:avLst/>
          </a:prstGeom>
        </p:spPr>
        <p:txBody>
          <a:bodyPr wrap="none">
            <a:spAutoFit/>
          </a:bodyPr>
          <a:lstStyle/>
          <a:p>
            <a:pPr>
              <a:defRPr/>
            </a:pPr>
            <a:r>
              <a:rPr lang="en-US" sz="2800" kern="0" dirty="0">
                <a:solidFill>
                  <a:srgbClr val="000000"/>
                </a:solidFill>
                <a:latin typeface="Times New Roman" pitchFamily="18" charset="0"/>
                <a:cs typeface="Times New Roman" pitchFamily="18" charset="0"/>
              </a:rPr>
              <a:t>1</a:t>
            </a:r>
            <a:r>
              <a:rPr lang="zh-CN" altLang="en-US" sz="2800" kern="0" dirty="0">
                <a:solidFill>
                  <a:srgbClr val="000000"/>
                </a:solidFill>
                <a:latin typeface="Times New Roman" pitchFamily="18" charset="0"/>
                <a:cs typeface="Times New Roman" pitchFamily="18" charset="0"/>
              </a:rPr>
              <a:t>．</a:t>
            </a:r>
            <a:endParaRPr lang="zh-CN" altLang="en-US" sz="2800" dirty="0">
              <a:latin typeface="Arial" charset="0"/>
            </a:endParaRPr>
          </a:p>
        </p:txBody>
      </p:sp>
    </p:spTree>
    <p:extLst>
      <p:ext uri="{BB962C8B-B14F-4D97-AF65-F5344CB8AC3E}">
        <p14:creationId xmlns:p14="http://schemas.microsoft.com/office/powerpoint/2010/main" val="3750936847"/>
      </p:ext>
    </p:extLst>
  </p:cSld>
  <p:clrMapOvr>
    <a:masterClrMapping/>
  </p:clrMapOvr>
  <p:transition>
    <p:split orient="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内容占位符 1"/>
          <p:cNvSpPr>
            <a:spLocks noGrp="1"/>
          </p:cNvSpPr>
          <p:nvPr>
            <p:ph sz="quarter" idx="10"/>
          </p:nvPr>
        </p:nvSpPr>
        <p:spPr bwMode="auto">
          <a:xfrm>
            <a:off x="179512" y="635191"/>
            <a:ext cx="8712968" cy="364569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Bef>
                <a:spcPct val="0"/>
              </a:spcBef>
            </a:pPr>
            <a:r>
              <a:rPr lang="zh-CN" altLang="en-US" dirty="0" smtClean="0"/>
              <a:t>画平面区域的步骤是：</a:t>
            </a:r>
          </a:p>
          <a:p>
            <a:pPr>
              <a:spcBef>
                <a:spcPct val="0"/>
              </a:spcBef>
            </a:pPr>
            <a:r>
              <a:rPr lang="en-US" altLang="zh-CN" dirty="0" smtClean="0"/>
              <a:t>(1)</a:t>
            </a:r>
            <a:r>
              <a:rPr lang="zh-CN" altLang="en-US" dirty="0" smtClean="0"/>
              <a:t>画线：画出不等式所对应的方程所表示的直线</a:t>
            </a:r>
            <a:r>
              <a:rPr lang="en-US" altLang="zh-CN" dirty="0" smtClean="0"/>
              <a:t>(</a:t>
            </a:r>
            <a:r>
              <a:rPr lang="zh-CN" altLang="en-US" dirty="0" smtClean="0"/>
              <a:t>如果原不等式中带等号，则画成实线，否则，画成虚线</a:t>
            </a:r>
            <a:r>
              <a:rPr lang="en-US" altLang="zh-CN" dirty="0" smtClean="0"/>
              <a:t>)</a:t>
            </a:r>
            <a:r>
              <a:rPr lang="zh-CN" altLang="en-US" dirty="0" smtClean="0"/>
              <a:t>；</a:t>
            </a:r>
          </a:p>
          <a:p>
            <a:pPr>
              <a:spcBef>
                <a:spcPct val="0"/>
              </a:spcBef>
            </a:pPr>
            <a:r>
              <a:rPr lang="en-US" altLang="zh-CN" dirty="0" smtClean="0"/>
              <a:t>(2)</a:t>
            </a:r>
            <a:r>
              <a:rPr lang="zh-CN" altLang="en-US" dirty="0" smtClean="0"/>
              <a:t>定侧</a:t>
            </a:r>
            <a:r>
              <a:rPr lang="zh-CN" altLang="en-US" dirty="0"/>
              <a:t>：</a:t>
            </a:r>
            <a:r>
              <a:rPr lang="zh-CN" altLang="en-US" dirty="0" smtClean="0"/>
              <a:t>将某个区域位置明显的特殊点的坐标代入不等式，根据</a:t>
            </a:r>
            <a:r>
              <a:rPr lang="en-US" dirty="0" smtClean="0">
                <a:ea typeface="黑体" pitchFamily="2" charset="-122"/>
              </a:rPr>
              <a:t>“</a:t>
            </a:r>
            <a:r>
              <a:rPr lang="zh-CN" altLang="en-US" dirty="0" smtClean="0"/>
              <a:t>直线定界、特殊点定域</a:t>
            </a:r>
            <a:r>
              <a:rPr lang="en-US" dirty="0" smtClean="0">
                <a:ea typeface="黑体" pitchFamily="2" charset="-122"/>
              </a:rPr>
              <a:t>”</a:t>
            </a:r>
            <a:r>
              <a:rPr lang="zh-CN" altLang="en-US" dirty="0" smtClean="0"/>
              <a:t>的规律确定不等式所表示的平面区域在直线的哪一侧；常用的特殊点为</a:t>
            </a:r>
            <a:r>
              <a:rPr lang="en-US" altLang="zh-CN" dirty="0" smtClean="0"/>
              <a:t>(0,0)</a:t>
            </a:r>
            <a:r>
              <a:rPr lang="zh-CN" altLang="en-US" dirty="0" smtClean="0"/>
              <a:t>、</a:t>
            </a:r>
            <a:r>
              <a:rPr lang="en-US" altLang="zh-CN" dirty="0" smtClean="0"/>
              <a:t>(±1,0)</a:t>
            </a:r>
            <a:r>
              <a:rPr lang="zh-CN" altLang="en-US" dirty="0" smtClean="0"/>
              <a:t>、</a:t>
            </a:r>
            <a:r>
              <a:rPr lang="en-US" altLang="zh-CN" dirty="0" smtClean="0"/>
              <a:t>(0</a:t>
            </a:r>
            <a:r>
              <a:rPr lang="zh-CN" altLang="en-US" dirty="0" smtClean="0"/>
              <a:t>，</a:t>
            </a:r>
            <a:r>
              <a:rPr lang="en-US" altLang="zh-CN" dirty="0" smtClean="0"/>
              <a:t>±1)</a:t>
            </a:r>
            <a:r>
              <a:rPr lang="zh-CN" altLang="en-US" dirty="0" smtClean="0"/>
              <a:t>．</a:t>
            </a:r>
          </a:p>
          <a:p>
            <a:pPr>
              <a:spcBef>
                <a:spcPct val="0"/>
              </a:spcBef>
            </a:pPr>
            <a:r>
              <a:rPr lang="en-US" altLang="zh-CN" dirty="0" smtClean="0"/>
              <a:t>(3)</a:t>
            </a:r>
            <a:r>
              <a:rPr lang="zh-CN" altLang="en-US" dirty="0" smtClean="0"/>
              <a:t>求</a:t>
            </a:r>
            <a:r>
              <a:rPr lang="en-US" dirty="0" smtClean="0">
                <a:ea typeface="黑体" pitchFamily="2" charset="-122"/>
              </a:rPr>
              <a:t>“</a:t>
            </a:r>
            <a:r>
              <a:rPr lang="zh-CN" altLang="en-US" dirty="0" smtClean="0"/>
              <a:t>交</a:t>
            </a:r>
            <a:r>
              <a:rPr lang="en-US" dirty="0" smtClean="0">
                <a:ea typeface="黑体" pitchFamily="2" charset="-122"/>
              </a:rPr>
              <a:t>”</a:t>
            </a:r>
            <a:r>
              <a:rPr lang="en-US" altLang="zh-CN" dirty="0" smtClean="0"/>
              <a:t>——</a:t>
            </a:r>
            <a:r>
              <a:rPr lang="zh-CN" altLang="en-US" dirty="0" smtClean="0"/>
              <a:t>如果平面区域是由不等式组决定的，则在确定了各个不等式所表示的区域后，再求这些区域的公共部分，这个公共部分就是不等式组所表示的平面区域．</a:t>
            </a:r>
          </a:p>
          <a:p>
            <a:pPr>
              <a:spcBef>
                <a:spcPct val="0"/>
              </a:spcBef>
            </a:pPr>
            <a:r>
              <a:rPr lang="en-US" altLang="zh-CN" dirty="0" smtClean="0"/>
              <a:t/>
            </a:r>
            <a:br>
              <a:rPr lang="en-US" altLang="zh-CN" dirty="0" smtClean="0"/>
            </a:br>
            <a:endParaRPr lang="zh-CN" altLang="en-US" dirty="0" smtClean="0"/>
          </a:p>
        </p:txBody>
      </p:sp>
      <p:sp>
        <p:nvSpPr>
          <p:cNvPr id="3" name="矩形 2"/>
          <p:cNvSpPr/>
          <p:nvPr/>
        </p:nvSpPr>
        <p:spPr>
          <a:xfrm>
            <a:off x="107504" y="51470"/>
            <a:ext cx="6827510" cy="800219"/>
          </a:xfrm>
          <a:prstGeom prst="rect">
            <a:avLst/>
          </a:prstGeom>
        </p:spPr>
        <p:txBody>
          <a:bodyPr wrap="none">
            <a:spAutoFit/>
          </a:bodyPr>
          <a:lstStyle/>
          <a:p>
            <a:pPr>
              <a:defRPr/>
            </a:pPr>
            <a:r>
              <a:rPr lang="en-US" sz="2800" b="1" kern="0" dirty="0">
                <a:solidFill>
                  <a:srgbClr val="FF0000"/>
                </a:solidFill>
                <a:latin typeface="+mj-ea"/>
                <a:ea typeface="+mj-ea"/>
                <a:cs typeface="Times New Roman" pitchFamily="18" charset="0"/>
              </a:rPr>
              <a:t>2</a:t>
            </a:r>
            <a:r>
              <a:rPr lang="zh-CN" altLang="en-US" sz="2800" b="1" kern="0" dirty="0" smtClean="0">
                <a:solidFill>
                  <a:srgbClr val="FF0000"/>
                </a:solidFill>
                <a:latin typeface="+mj-ea"/>
                <a:ea typeface="+mj-ea"/>
                <a:cs typeface="Times New Roman" pitchFamily="18" charset="0"/>
              </a:rPr>
              <a:t>．</a:t>
            </a:r>
            <a:r>
              <a:rPr lang="zh-CN" altLang="en-US" sz="2800" b="1" dirty="0">
                <a:solidFill>
                  <a:srgbClr val="FF0000"/>
                </a:solidFill>
                <a:latin typeface="+mj-ea"/>
                <a:ea typeface="+mj-ea"/>
              </a:rPr>
              <a:t>二元一次不等式组表示平面区域的画法</a:t>
            </a:r>
          </a:p>
          <a:p>
            <a:pPr>
              <a:defRPr/>
            </a:pPr>
            <a:endParaRPr lang="zh-CN" altLang="en-US" dirty="0">
              <a:solidFill>
                <a:srgbClr val="FF0000"/>
              </a:solidFill>
              <a:latin typeface="Arial" charset="0"/>
            </a:endParaRPr>
          </a:p>
        </p:txBody>
      </p:sp>
    </p:spTree>
    <p:extLst>
      <p:ext uri="{BB962C8B-B14F-4D97-AF65-F5344CB8AC3E}">
        <p14:creationId xmlns:p14="http://schemas.microsoft.com/office/powerpoint/2010/main" val="2452741494"/>
      </p:ext>
    </p:extLst>
  </p:cSld>
  <p:clrMapOvr>
    <a:masterClrMapping/>
  </p:clrMapOvr>
  <p:transition>
    <p:split orient="vert"/>
  </p:transition>
  <p:timing>
    <p:tnLst>
      <p:par>
        <p:cTn id="1" dur="indefinite" restart="never" nodeType="tmRoot"/>
      </p:par>
    </p:tnLst>
  </p:timing>
</p:sld>
</file>

<file path=ppt/theme/theme1.xml><?xml version="1.0" encoding="utf-8"?>
<a:theme xmlns:a="http://schemas.openxmlformats.org/drawingml/2006/main" name="650TGp_Proper_pride_light">
  <a:themeElements>
    <a:clrScheme name="650TGp_Proper_pride_light 3">
      <a:dk1>
        <a:srgbClr val="000000"/>
      </a:dk1>
      <a:lt1>
        <a:srgbClr val="8FD2FB"/>
      </a:lt1>
      <a:dk2>
        <a:srgbClr val="0A2252"/>
      </a:dk2>
      <a:lt2>
        <a:srgbClr val="808080"/>
      </a:lt2>
      <a:accent1>
        <a:srgbClr val="0E8BE0"/>
      </a:accent1>
      <a:accent2>
        <a:srgbClr val="E66036"/>
      </a:accent2>
      <a:accent3>
        <a:srgbClr val="C6E5FD"/>
      </a:accent3>
      <a:accent4>
        <a:srgbClr val="000000"/>
      </a:accent4>
      <a:accent5>
        <a:srgbClr val="AAC4ED"/>
      </a:accent5>
      <a:accent6>
        <a:srgbClr val="D05630"/>
      </a:accent6>
      <a:hlink>
        <a:srgbClr val="2FAB2F"/>
      </a:hlink>
      <a:folHlink>
        <a:srgbClr val="3DB8DF"/>
      </a:folHlink>
    </a:clrScheme>
    <a:fontScheme name="数学课件字体">
      <a:majorFont>
        <a:latin typeface="Times New Roman"/>
        <a:ea typeface="宋体"/>
        <a:cs typeface=""/>
      </a:majorFont>
      <a:minorFont>
        <a:latin typeface="Times New Roman"/>
        <a:ea typeface="宋体"/>
        <a:cs typeface=""/>
      </a:minorFont>
    </a:fontScheme>
    <a:fmtScheme name="穿越">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650TGp_Proper_pride_light 1">
        <a:dk1>
          <a:srgbClr val="000000"/>
        </a:dk1>
        <a:lt1>
          <a:srgbClr val="ABC5C2"/>
        </a:lt1>
        <a:dk2>
          <a:srgbClr val="003F3E"/>
        </a:dk2>
        <a:lt2>
          <a:srgbClr val="808080"/>
        </a:lt2>
        <a:accent1>
          <a:srgbClr val="54B1B8"/>
        </a:accent1>
        <a:accent2>
          <a:srgbClr val="F79D25"/>
        </a:accent2>
        <a:accent3>
          <a:srgbClr val="D2DFDD"/>
        </a:accent3>
        <a:accent4>
          <a:srgbClr val="000000"/>
        </a:accent4>
        <a:accent5>
          <a:srgbClr val="B3D5D8"/>
        </a:accent5>
        <a:accent6>
          <a:srgbClr val="E08E20"/>
        </a:accent6>
        <a:hlink>
          <a:srgbClr val="8ECA52"/>
        </a:hlink>
        <a:folHlink>
          <a:srgbClr val="E05E5E"/>
        </a:folHlink>
      </a:clrScheme>
      <a:clrMap bg1="lt1" tx1="dk1" bg2="lt2" tx2="dk2" accent1="accent1" accent2="accent2" accent3="accent3" accent4="accent4" accent5="accent5" accent6="accent6" hlink="hlink" folHlink="folHlink"/>
    </a:extraClrScheme>
    <a:extraClrScheme>
      <a:clrScheme name="650TGp_Proper_pride_light 2">
        <a:dk1>
          <a:srgbClr val="000000"/>
        </a:dk1>
        <a:lt1>
          <a:srgbClr val="C4D1E6"/>
        </a:lt1>
        <a:dk2>
          <a:srgbClr val="000066"/>
        </a:dk2>
        <a:lt2>
          <a:srgbClr val="808080"/>
        </a:lt2>
        <a:accent1>
          <a:srgbClr val="465CBA"/>
        </a:accent1>
        <a:accent2>
          <a:srgbClr val="589CE6"/>
        </a:accent2>
        <a:accent3>
          <a:srgbClr val="DEE5F0"/>
        </a:accent3>
        <a:accent4>
          <a:srgbClr val="000000"/>
        </a:accent4>
        <a:accent5>
          <a:srgbClr val="B0B5D9"/>
        </a:accent5>
        <a:accent6>
          <a:srgbClr val="4F8DD0"/>
        </a:accent6>
        <a:hlink>
          <a:srgbClr val="A6B743"/>
        </a:hlink>
        <a:folHlink>
          <a:srgbClr val="63C9B6"/>
        </a:folHlink>
      </a:clrScheme>
      <a:clrMap bg1="lt1" tx1="dk1" bg2="lt2" tx2="dk2" accent1="accent1" accent2="accent2" accent3="accent3" accent4="accent4" accent5="accent5" accent6="accent6" hlink="hlink" folHlink="folHlink"/>
    </a:extraClrScheme>
    <a:extraClrScheme>
      <a:clrScheme name="650TGp_Proper_pride_light 3">
        <a:dk1>
          <a:srgbClr val="000000"/>
        </a:dk1>
        <a:lt1>
          <a:srgbClr val="8FD2FB"/>
        </a:lt1>
        <a:dk2>
          <a:srgbClr val="0A2252"/>
        </a:dk2>
        <a:lt2>
          <a:srgbClr val="808080"/>
        </a:lt2>
        <a:accent1>
          <a:srgbClr val="0E8BE0"/>
        </a:accent1>
        <a:accent2>
          <a:srgbClr val="E66036"/>
        </a:accent2>
        <a:accent3>
          <a:srgbClr val="C6E5FD"/>
        </a:accent3>
        <a:accent4>
          <a:srgbClr val="000000"/>
        </a:accent4>
        <a:accent5>
          <a:srgbClr val="AAC4ED"/>
        </a:accent5>
        <a:accent6>
          <a:srgbClr val="D05630"/>
        </a:accent6>
        <a:hlink>
          <a:srgbClr val="2FAB2F"/>
        </a:hlink>
        <a:folHlink>
          <a:srgbClr val="3DB8D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数学课件模板.potx" id="{E31E65B4-3CB4-44FC-8BC6-45AF1FEBA736}" vid="{DCE916F6-B9CC-495B-BDAA-62EA6B1E237E}"/>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1942</TotalTime>
  <Words>1389</Words>
  <Application>Microsoft Office PowerPoint</Application>
  <PresentationFormat>全屏显示(16:9)</PresentationFormat>
  <Paragraphs>84</Paragraphs>
  <Slides>21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23" baseType="lpstr">
      <vt:lpstr>650TGp_Proper_pride_light</vt:lpstr>
      <vt:lpstr>文档</vt:lpstr>
      <vt:lpstr>PowerPoint 演示文稿</vt:lpstr>
      <vt:lpstr>PowerPoint 演示文稿</vt:lpstr>
      <vt:lpstr>知识链接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课堂小结</vt:lpstr>
      <vt:lpstr>作业</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ThemeGallery PowerTemplate</dc:title>
  <dc:creator>User</dc:creator>
  <cp:lastModifiedBy>User</cp:lastModifiedBy>
  <cp:revision>175</cp:revision>
  <dcterms:created xsi:type="dcterms:W3CDTF">2011-09-29T10:22:55Z</dcterms:created>
  <dcterms:modified xsi:type="dcterms:W3CDTF">2015-05-17T06:49:50Z</dcterms:modified>
</cp:coreProperties>
</file>