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505" r:id="rId8"/>
    <p:sldId id="455" r:id="rId9"/>
    <p:sldId id="278" r:id="rId10"/>
    <p:sldId id="506" r:id="rId11"/>
    <p:sldId id="508" r:id="rId12"/>
    <p:sldId id="457" r:id="rId13"/>
    <p:sldId id="509" r:id="rId14"/>
    <p:sldId id="486" r:id="rId15"/>
    <p:sldId id="459" r:id="rId16"/>
    <p:sldId id="460" r:id="rId17"/>
    <p:sldId id="488" r:id="rId18"/>
    <p:sldId id="461" r:id="rId19"/>
    <p:sldId id="462" r:id="rId20"/>
    <p:sldId id="490" r:id="rId21"/>
    <p:sldId id="510" r:id="rId22"/>
    <p:sldId id="494" r:id="rId23"/>
    <p:sldId id="495" r:id="rId24"/>
    <p:sldId id="511" r:id="rId25"/>
    <p:sldId id="514" r:id="rId26"/>
    <p:sldId id="515" r:id="rId27"/>
    <p:sldId id="517" r:id="rId28"/>
    <p:sldId id="521" r:id="rId29"/>
    <p:sldId id="499" r:id="rId30"/>
    <p:sldId id="501" r:id="rId31"/>
    <p:sldId id="361" r:id="rId32"/>
    <p:sldId id="518" r:id="rId33"/>
    <p:sldId id="424" r:id="rId34"/>
    <p:sldId id="447" r:id="rId35"/>
    <p:sldId id="448" r:id="rId36"/>
    <p:sldId id="491" r:id="rId37"/>
    <p:sldId id="519" r:id="rId38"/>
    <p:sldId id="520" r:id="rId39"/>
    <p:sldId id="475" r:id="rId40"/>
    <p:sldId id="485" r:id="rId41"/>
    <p:sldId id="451" r:id="rId42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766" autoAdjust="0"/>
    <p:restoredTop sz="94861" autoAdjust="0"/>
  </p:normalViewPr>
  <p:slideViewPr>
    <p:cSldViewPr>
      <p:cViewPr>
        <p:scale>
          <a:sx n="75" d="100"/>
          <a:sy n="75" d="100"/>
        </p:scale>
        <p:origin x="-91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Relationship Id="rId4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13.x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3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package" Target="../embeddings/Microsoft_Word___7.docx"/><Relationship Id="rId3" Type="http://schemas.openxmlformats.org/officeDocument/2006/relationships/oleObject" Target="../embeddings/oleObject4.bin"/><Relationship Id="rId7" Type="http://schemas.openxmlformats.org/officeDocument/2006/relationships/package" Target="../embeddings/Microsoft_Word___5.docx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2.emf"/><Relationship Id="rId5" Type="http://schemas.openxmlformats.org/officeDocument/2006/relationships/image" Target="../media/image10.emf"/><Relationship Id="rId10" Type="http://schemas.openxmlformats.org/officeDocument/2006/relationships/package" Target="../embeddings/Microsoft_Word___6.docx"/><Relationship Id="rId4" Type="http://schemas.openxmlformats.org/officeDocument/2006/relationships/package" Target="../embeddings/Microsoft_Word___4.docx"/><Relationship Id="rId9" Type="http://schemas.openxmlformats.org/officeDocument/2006/relationships/oleObject" Target="../embeddings/oleObject6.bin"/><Relationship Id="rId1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6.emf"/><Relationship Id="rId5" Type="http://schemas.openxmlformats.org/officeDocument/2006/relationships/image" Target="../media/image14.emf"/><Relationship Id="rId10" Type="http://schemas.openxmlformats.org/officeDocument/2006/relationships/package" Target="../embeddings/Microsoft_Word___10.docx"/><Relationship Id="rId4" Type="http://schemas.openxmlformats.org/officeDocument/2006/relationships/package" Target="../embeddings/Microsoft_Word___8.docx"/><Relationship Id="rId9" Type="http://schemas.openxmlformats.org/officeDocument/2006/relationships/oleObject" Target="../embeddings/oleObject10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7.emf"/><Relationship Id="rId10" Type="http://schemas.openxmlformats.org/officeDocument/2006/relationships/slide" Target="slide18.xml"/><Relationship Id="rId4" Type="http://schemas.openxmlformats.org/officeDocument/2006/relationships/package" Target="../embeddings/Microsoft_Word___11.docx"/><Relationship Id="rId9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slide" Target="slide18.x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13.docx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13" Type="http://schemas.openxmlformats.org/officeDocument/2006/relationships/package" Target="../embeddings/Microsoft_Word___17.docx"/><Relationship Id="rId3" Type="http://schemas.openxmlformats.org/officeDocument/2006/relationships/oleObject" Target="../embeddings/oleObject14.bin"/><Relationship Id="rId7" Type="http://schemas.openxmlformats.org/officeDocument/2006/relationships/package" Target="../embeddings/Microsoft_Word___15.docx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2.emf"/><Relationship Id="rId5" Type="http://schemas.openxmlformats.org/officeDocument/2006/relationships/image" Target="../media/image20.emf"/><Relationship Id="rId15" Type="http://schemas.openxmlformats.org/officeDocument/2006/relationships/slide" Target="slide21.xml"/><Relationship Id="rId10" Type="http://schemas.openxmlformats.org/officeDocument/2006/relationships/package" Target="../embeddings/Microsoft_Word___16.docx"/><Relationship Id="rId4" Type="http://schemas.openxmlformats.org/officeDocument/2006/relationships/package" Target="../embeddings/Microsoft_Word___14.docx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3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18.bin"/><Relationship Id="rId7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6.emf"/><Relationship Id="rId5" Type="http://schemas.openxmlformats.org/officeDocument/2006/relationships/image" Target="../media/image24.emf"/><Relationship Id="rId10" Type="http://schemas.openxmlformats.org/officeDocument/2006/relationships/package" Target="../embeddings/Microsoft_Word___20.docx"/><Relationship Id="rId4" Type="http://schemas.openxmlformats.org/officeDocument/2006/relationships/package" Target="../embeddings/Microsoft_Word___18.docx"/><Relationship Id="rId9" Type="http://schemas.openxmlformats.org/officeDocument/2006/relationships/oleObject" Target="../embeddings/oleObject20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oleObject" Target="../embeddings/oleObject21.bin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9.emf"/><Relationship Id="rId5" Type="http://schemas.openxmlformats.org/officeDocument/2006/relationships/image" Target="../media/image27.emf"/><Relationship Id="rId10" Type="http://schemas.openxmlformats.org/officeDocument/2006/relationships/package" Target="../embeddings/Microsoft_Word___23.docx"/><Relationship Id="rId4" Type="http://schemas.openxmlformats.org/officeDocument/2006/relationships/package" Target="../embeddings/Microsoft_Word___21.docx"/><Relationship Id="rId9" Type="http://schemas.openxmlformats.org/officeDocument/2006/relationships/oleObject" Target="../embeddings/oleObject23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oleObject" Target="../embeddings/oleObject24.bin"/><Relationship Id="rId7" Type="http://schemas.openxmlformats.org/officeDocument/2006/relationships/package" Target="../embeddings/Microsoft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0.emf"/><Relationship Id="rId10" Type="http://schemas.openxmlformats.org/officeDocument/2006/relationships/image" Target="../media/image32.wmf"/><Relationship Id="rId4" Type="http://schemas.openxmlformats.org/officeDocument/2006/relationships/package" Target="../embeddings/Microsoft_Word___24.docx"/><Relationship Id="rId9" Type="http://schemas.openxmlformats.org/officeDocument/2006/relationships/oleObject" Target="../embeddings/oleObject26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13" Type="http://schemas.openxmlformats.org/officeDocument/2006/relationships/package" Target="../embeddings/Microsoft_Word___29.docx"/><Relationship Id="rId18" Type="http://schemas.openxmlformats.org/officeDocument/2006/relationships/slide" Target="slide27.xml"/><Relationship Id="rId3" Type="http://schemas.openxmlformats.org/officeDocument/2006/relationships/oleObject" Target="../embeddings/oleObject27.bin"/><Relationship Id="rId7" Type="http://schemas.openxmlformats.org/officeDocument/2006/relationships/package" Target="../embeddings/Microsoft_Word___27.docx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37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30.docx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5.emf"/><Relationship Id="rId5" Type="http://schemas.openxmlformats.org/officeDocument/2006/relationships/image" Target="../media/image33.emf"/><Relationship Id="rId15" Type="http://schemas.openxmlformats.org/officeDocument/2006/relationships/oleObject" Target="../embeddings/oleObject31.bin"/><Relationship Id="rId10" Type="http://schemas.openxmlformats.org/officeDocument/2006/relationships/package" Target="../embeddings/Microsoft_Word___28.docx"/><Relationship Id="rId4" Type="http://schemas.openxmlformats.org/officeDocument/2006/relationships/package" Target="../embeddings/Microsoft_Word___26.docx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36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oleObject" Target="../embeddings/oleObject32.bin"/><Relationship Id="rId7" Type="http://schemas.openxmlformats.org/officeDocument/2006/relationships/package" Target="../embeddings/Microsoft_Word___32.docx"/><Relationship Id="rId12" Type="http://schemas.openxmlformats.org/officeDocument/2006/relationships/slide" Target="slide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3.bin"/><Relationship Id="rId11" Type="http://schemas.openxmlformats.org/officeDocument/2006/relationships/image" Target="../media/image40.emf"/><Relationship Id="rId5" Type="http://schemas.openxmlformats.org/officeDocument/2006/relationships/image" Target="../media/image38.emf"/><Relationship Id="rId10" Type="http://schemas.openxmlformats.org/officeDocument/2006/relationships/package" Target="../embeddings/Microsoft_Word___33.docx"/><Relationship Id="rId4" Type="http://schemas.openxmlformats.org/officeDocument/2006/relationships/package" Target="../embeddings/Microsoft_Word___31.docx"/><Relationship Id="rId9" Type="http://schemas.openxmlformats.org/officeDocument/2006/relationships/oleObject" Target="../embeddings/oleObject34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5.docx"/><Relationship Id="rId13" Type="http://schemas.openxmlformats.org/officeDocument/2006/relationships/slide" Target="slide3.xml"/><Relationship Id="rId3" Type="http://schemas.openxmlformats.org/officeDocument/2006/relationships/image" Target="../media/image46.png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4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2.emf"/><Relationship Id="rId11" Type="http://schemas.openxmlformats.org/officeDocument/2006/relationships/package" Target="../embeddings/Microsoft_Word___36.docx"/><Relationship Id="rId5" Type="http://schemas.openxmlformats.org/officeDocument/2006/relationships/package" Target="../embeddings/Microsoft_Word___34.docx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3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slide" Target="slide31.xml"/><Relationship Id="rId7" Type="http://schemas.openxmlformats.org/officeDocument/2006/relationships/slide" Target="slide3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35.xml"/><Relationship Id="rId5" Type="http://schemas.openxmlformats.org/officeDocument/2006/relationships/slide" Target="slide34.xml"/><Relationship Id="rId10" Type="http://schemas.openxmlformats.org/officeDocument/2006/relationships/image" Target="../media/image45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37.docx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8.docx"/><Relationship Id="rId13" Type="http://schemas.openxmlformats.org/officeDocument/2006/relationships/oleObject" Target="../embeddings/oleObject41.bin"/><Relationship Id="rId3" Type="http://schemas.openxmlformats.org/officeDocument/2006/relationships/slide" Target="slide31.xml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4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slide" Target="slide35.xml"/><Relationship Id="rId11" Type="http://schemas.openxmlformats.org/officeDocument/2006/relationships/package" Target="../embeddings/Microsoft_Word___39.docx"/><Relationship Id="rId5" Type="http://schemas.openxmlformats.org/officeDocument/2006/relationships/slide" Target="slide34.xml"/><Relationship Id="rId15" Type="http://schemas.openxmlformats.org/officeDocument/2006/relationships/image" Target="../media/image48.emf"/><Relationship Id="rId10" Type="http://schemas.openxmlformats.org/officeDocument/2006/relationships/oleObject" Target="../embeddings/oleObject40.bin"/><Relationship Id="rId4" Type="http://schemas.openxmlformats.org/officeDocument/2006/relationships/slide" Target="slide33.xml"/><Relationship Id="rId9" Type="http://schemas.openxmlformats.org/officeDocument/2006/relationships/image" Target="../media/image46.emf"/><Relationship Id="rId14" Type="http://schemas.openxmlformats.org/officeDocument/2006/relationships/package" Target="../embeddings/Microsoft_Word___40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emf"/><Relationship Id="rId13" Type="http://schemas.openxmlformats.org/officeDocument/2006/relationships/slide" Target="slide35.xml"/><Relationship Id="rId3" Type="http://schemas.openxmlformats.org/officeDocument/2006/relationships/oleObject" Target="../embeddings/oleObject42.bin"/><Relationship Id="rId7" Type="http://schemas.openxmlformats.org/officeDocument/2006/relationships/package" Target="../embeddings/Microsoft_Word___42.docx"/><Relationship Id="rId12" Type="http://schemas.openxmlformats.org/officeDocument/2006/relationships/slide" Target="slide3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43.bin"/><Relationship Id="rId11" Type="http://schemas.openxmlformats.org/officeDocument/2006/relationships/slide" Target="slide33.xml"/><Relationship Id="rId5" Type="http://schemas.openxmlformats.org/officeDocument/2006/relationships/image" Target="../media/image49.emf"/><Relationship Id="rId10" Type="http://schemas.openxmlformats.org/officeDocument/2006/relationships/slide" Target="slide31.xml"/><Relationship Id="rId4" Type="http://schemas.openxmlformats.org/officeDocument/2006/relationships/package" Target="../embeddings/Microsoft_Word___41.docx"/><Relationship Id="rId9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emf"/><Relationship Id="rId13" Type="http://schemas.openxmlformats.org/officeDocument/2006/relationships/slide" Target="slide31.xml"/><Relationship Id="rId3" Type="http://schemas.openxmlformats.org/officeDocument/2006/relationships/oleObject" Target="../embeddings/oleObject44.bin"/><Relationship Id="rId7" Type="http://schemas.openxmlformats.org/officeDocument/2006/relationships/package" Target="../embeddings/Microsoft_Word___44.docx"/><Relationship Id="rId12" Type="http://schemas.openxmlformats.org/officeDocument/2006/relationships/image" Target="../media/image53.emf"/><Relationship Id="rId2" Type="http://schemas.openxmlformats.org/officeDocument/2006/relationships/slideLayout" Target="../slideLayouts/slideLayout1.xml"/><Relationship Id="rId16" Type="http://schemas.openxmlformats.org/officeDocument/2006/relationships/slide" Target="slide35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5.bin"/><Relationship Id="rId11" Type="http://schemas.openxmlformats.org/officeDocument/2006/relationships/package" Target="../embeddings/Microsoft_Word___45.docx"/><Relationship Id="rId5" Type="http://schemas.openxmlformats.org/officeDocument/2006/relationships/image" Target="../media/image51.emf"/><Relationship Id="rId15" Type="http://schemas.openxmlformats.org/officeDocument/2006/relationships/slide" Target="slide34.xml"/><Relationship Id="rId10" Type="http://schemas.openxmlformats.org/officeDocument/2006/relationships/oleObject" Target="../embeddings/oleObject46.bin"/><Relationship Id="rId4" Type="http://schemas.openxmlformats.org/officeDocument/2006/relationships/package" Target="../embeddings/Microsoft_Word___43.docx"/><Relationship Id="rId9" Type="http://schemas.openxmlformats.org/officeDocument/2006/relationships/slide" Target="slide38.xml"/><Relationship Id="rId14" Type="http://schemas.openxmlformats.org/officeDocument/2006/relationships/slide" Target="slide3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3" Type="http://schemas.openxmlformats.org/officeDocument/2006/relationships/oleObject" Target="../embeddings/oleObject47.bin"/><Relationship Id="rId7" Type="http://schemas.openxmlformats.org/officeDocument/2006/relationships/package" Target="../embeddings/Microsoft_Word___47.docx"/><Relationship Id="rId12" Type="http://schemas.openxmlformats.org/officeDocument/2006/relationships/slide" Target="slide3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8.bin"/><Relationship Id="rId11" Type="http://schemas.openxmlformats.org/officeDocument/2006/relationships/slide" Target="slide34.xml"/><Relationship Id="rId5" Type="http://schemas.openxmlformats.org/officeDocument/2006/relationships/image" Target="../media/image54.emf"/><Relationship Id="rId10" Type="http://schemas.openxmlformats.org/officeDocument/2006/relationships/slide" Target="slide33.xml"/><Relationship Id="rId4" Type="http://schemas.openxmlformats.org/officeDocument/2006/relationships/package" Target="../embeddings/Microsoft_Word___46.docx"/><Relationship Id="rId9" Type="http://schemas.openxmlformats.org/officeDocument/2006/relationships/slide" Target="slide3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56.emf"/><Relationship Id="rId5" Type="http://schemas.openxmlformats.org/officeDocument/2006/relationships/package" Target="../embeddings/Microsoft_Word___48.docx"/><Relationship Id="rId4" Type="http://schemas.openxmlformats.org/officeDocument/2006/relationships/oleObject" Target="../embeddings/oleObject49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75781" y="170160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第二章　数 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5781" y="2125817"/>
            <a:ext cx="1023199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2.5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等比数列的前</a:t>
            </a:r>
            <a:r>
              <a:rPr lang="en-US" altLang="zh-CN" sz="6000" b="1" i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项和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34" y="4221178"/>
            <a:ext cx="3566649" cy="263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6574" y="710801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项，其和为－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478582" y="2150961"/>
                <a:ext cx="11161240" cy="250296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由题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奇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偶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240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奇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偶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奇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偶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160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zh-CN" altLang="en-US" sz="2800" kern="100" baseline="-25000">
                            <a:latin typeface="Times New Roman"/>
                            <a:ea typeface="华文细黑"/>
                            <a:cs typeface="Times New Roman"/>
                          </a:rPr>
                          <m:t>偶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zh-CN" altLang="en-US" sz="2800" kern="100" baseline="-25000">
                            <a:latin typeface="Times New Roman"/>
                            <a:ea typeface="华文细黑"/>
                            <a:cs typeface="Times New Roman"/>
                          </a:rPr>
                          <m:t>奇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82" y="2150961"/>
                <a:ext cx="11161240" cy="2502969"/>
              </a:xfrm>
              <a:prstGeom prst="rect">
                <a:avLst/>
              </a:prstGeom>
              <a:blipFill rotWithShape="1">
                <a:blip r:embed="rId3"/>
                <a:stretch>
                  <a:fillRect l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616799" y="1358873"/>
            <a:ext cx="43687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66198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557586"/>
            <a:ext cx="12190413" cy="34934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701602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解决有关等比数列前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项和的问题时，若能恰当地使用等比数列前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项和的相关性质，常常可以避繁就简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不仅可以减少解题步骤，而且可以使运算简便，同时还可以避免对公比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的讨论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解题中把握好等比数列前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项和性质的使用条件，并结合题设条件寻找使用性质的切入点，方可使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英雄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有用武之地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452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3486837"/>
              </p:ext>
            </p:extLst>
          </p:nvPr>
        </p:nvGraphicFramePr>
        <p:xfrm>
          <a:off x="478582" y="661442"/>
          <a:ext cx="1120775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" name="文档" r:id="rId4" imgW="11202691" imgH="3210036" progId="Word.Document.12">
                  <p:embed/>
                </p:oleObj>
              </mc:Choice>
              <mc:Fallback>
                <p:oleObj name="文档" r:id="rId4" imgW="11202691" imgH="32100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8582" y="661442"/>
                        <a:ext cx="11207750" cy="320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2061642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8394934"/>
              </p:ext>
            </p:extLst>
          </p:nvPr>
        </p:nvGraphicFramePr>
        <p:xfrm>
          <a:off x="355600" y="261442"/>
          <a:ext cx="11206163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3" name="文档" r:id="rId4" imgW="11202691" imgH="2087749" progId="Word.Document.12">
                  <p:embed/>
                </p:oleObj>
              </mc:Choice>
              <mc:Fallback>
                <p:oleObj name="文档" r:id="rId4" imgW="11202691" imgH="2087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5600" y="261442"/>
                        <a:ext cx="11206163" cy="208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580549"/>
              </p:ext>
            </p:extLst>
          </p:nvPr>
        </p:nvGraphicFramePr>
        <p:xfrm>
          <a:off x="334566" y="2925738"/>
          <a:ext cx="11206163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4" name="文档" r:id="rId7" imgW="11202691" imgH="2254307" progId="Word.Document.12">
                  <p:embed/>
                </p:oleObj>
              </mc:Choice>
              <mc:Fallback>
                <p:oleObj name="文档" r:id="rId7" imgW="11202691" imgH="22543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2925738"/>
                        <a:ext cx="11206163" cy="223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676827"/>
              </p:ext>
            </p:extLst>
          </p:nvPr>
        </p:nvGraphicFramePr>
        <p:xfrm>
          <a:off x="386254" y="4055239"/>
          <a:ext cx="10861675" cy="151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5" name="文档" r:id="rId10" imgW="10862289" imgH="1515610" progId="Word.Document.12">
                  <p:embed/>
                </p:oleObj>
              </mc:Choice>
              <mc:Fallback>
                <p:oleObj name="文档" r:id="rId10" imgW="10862289" imgH="15156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6254" y="4055239"/>
                        <a:ext cx="10861675" cy="151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224963"/>
              </p:ext>
            </p:extLst>
          </p:nvPr>
        </p:nvGraphicFramePr>
        <p:xfrm>
          <a:off x="334566" y="5066903"/>
          <a:ext cx="11441112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16" name="文档" r:id="rId13" imgW="11436223" imgH="1831061" progId="Word.Document.12">
                  <p:embed/>
                </p:oleObj>
              </mc:Choice>
              <mc:Fallback>
                <p:oleObj name="文档" r:id="rId13" imgW="11436223" imgH="18310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4566" y="5066903"/>
                        <a:ext cx="11441112" cy="181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819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-26590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一个项数为偶数的等比数列，各项之和为偶数项之和的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倍，前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项之积为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566" y="1305517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的首项为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，全部奇数项、偶数项之和分别记为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，由题意知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偶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911569"/>
              </p:ext>
            </p:extLst>
          </p:nvPr>
        </p:nvGraphicFramePr>
        <p:xfrm>
          <a:off x="324406" y="3501802"/>
          <a:ext cx="8694738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7" name="文档" r:id="rId4" imgW="8694293" imgH="1546254" progId="Word.Document.12">
                  <p:embed/>
                </p:oleObj>
              </mc:Choice>
              <mc:Fallback>
                <p:oleObj name="文档" r:id="rId4" imgW="8694293" imgH="15462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4406" y="3501802"/>
                        <a:ext cx="8694738" cy="154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6555132"/>
              </p:ext>
            </p:extLst>
          </p:nvPr>
        </p:nvGraphicFramePr>
        <p:xfrm>
          <a:off x="334566" y="4712201"/>
          <a:ext cx="8694738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8" name="文档" r:id="rId7" imgW="8694293" imgH="1548417" progId="Word.Document.12">
                  <p:embed/>
                </p:oleObj>
              </mc:Choice>
              <mc:Fallback>
                <p:oleObj name="文档" r:id="rId7" imgW="8694293" imgH="15484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4712201"/>
                        <a:ext cx="8694738" cy="154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0253879"/>
              </p:ext>
            </p:extLst>
          </p:nvPr>
        </p:nvGraphicFramePr>
        <p:xfrm>
          <a:off x="335915" y="5466338"/>
          <a:ext cx="691832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49" name="文档" r:id="rId10" imgW="6923049" imgH="1361124" progId="Word.Document.12">
                  <p:embed/>
                </p:oleObj>
              </mc:Choice>
              <mc:Fallback>
                <p:oleObj name="文档" r:id="rId10" imgW="6923049" imgH="13611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5915" y="5466338"/>
                        <a:ext cx="6918325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405458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等比数列前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项和的实际应用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小华准备购买一台售价为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元的电脑，采用分期付款方式，并在一年内将款全部付清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商场提出的付款方式为：购买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个月后第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次付款，再过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个月后第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次付款，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，购买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个月后第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次付款，每次付款金额相同，约定月利率为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0.8%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，每月利息按复利计算，求小华每期付款金额是多少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38204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352925"/>
              </p:ext>
            </p:extLst>
          </p:nvPr>
        </p:nvGraphicFramePr>
        <p:xfrm>
          <a:off x="190550" y="4520074"/>
          <a:ext cx="10861675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9" name="文档" r:id="rId4" imgW="10859770" imgH="1736246" progId="Word.Document.12">
                  <p:embed/>
                </p:oleObj>
              </mc:Choice>
              <mc:Fallback>
                <p:oleObj name="文档" r:id="rId4" imgW="10859770" imgH="17362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4520074"/>
                        <a:ext cx="10861675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585416"/>
              </p:ext>
            </p:extLst>
          </p:nvPr>
        </p:nvGraphicFramePr>
        <p:xfrm>
          <a:off x="140692" y="3357786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0" name="文档" r:id="rId7" imgW="9988973" imgH="1561035" progId="Word.Document.12">
                  <p:embed/>
                </p:oleObj>
              </mc:Choice>
              <mc:Fallback>
                <p:oleObj name="文档" r:id="rId7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692" y="3357786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57854" y="-18063"/>
            <a:ext cx="12086024" cy="33758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设小华每期付款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元，第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个月末付款后的欠款本利为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元，则：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5 000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0.008)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5 000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0.008)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5 000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5 000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10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486" y="5910546"/>
            <a:ext cx="12086024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故小华每期付款金额约为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880.8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993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843269"/>
              </p:ext>
            </p:extLst>
          </p:nvPr>
        </p:nvGraphicFramePr>
        <p:xfrm>
          <a:off x="356716" y="4818266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6" name="文档" r:id="rId4" imgW="9988973" imgH="1562837" progId="Word.Document.12">
                  <p:embed/>
                </p:oleObj>
              </mc:Choice>
              <mc:Fallback>
                <p:oleObj name="文档" r:id="rId4" imgW="9988973" imgH="15628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716" y="4818266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26249" y="-98598"/>
            <a:ext cx="11385581" cy="48779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设小华每期付款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元，到第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个月时已付款及利息为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元，则：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0.008)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0.008)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年底付清欠款，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5 000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5 000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1.008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4246" y="5816218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故小华每期付款金额约为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880.8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11089231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6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99222"/>
            <a:ext cx="12190413" cy="28427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061642"/>
            <a:ext cx="1184788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分期付款问题是典型的求等比数列前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项和的应用题，此类题目的特点是：每期付款数相同，且每期间距相同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解决这类问题有两种处理方法，如本题中方法一是按欠款数计算，由最后欠款为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列出方程求解；而方法二是按付款数计算，由最后付清全部欠款列方程求解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98363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62558" y="405458"/>
                <a:ext cx="11614431" cy="476692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跟踪训练</a:t>
                </a:r>
                <a:r>
                  <a:rPr lang="en-US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Courier New"/>
                  </a:rPr>
                  <a:t>2</a:t>
                </a: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从社会效益和经济效益出发，某地投入资金进行生态环境建设，并以此发展旅游产业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根据规划，本年度投入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万元，以后每年投入将比上年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减少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本年度当地旅游收入估计为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万元，由于该项建设对旅游业的促进作用，预计今后的旅游业收入每年会比上年增长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年内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本年度为第一年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总投入为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万元，旅游业总收入为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万元，写出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的表达式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405458"/>
                <a:ext cx="11614431" cy="4766922"/>
              </a:xfrm>
              <a:prstGeom prst="rect">
                <a:avLst/>
              </a:prstGeom>
              <a:blipFill rotWithShape="1">
                <a:blip r:embed="rId3"/>
                <a:stretch>
                  <a:fillRect l="-787" r="-840" b="-8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圆角矩形 12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2126617"/>
            <a:ext cx="10103003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熟练应用等比数列前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项和公式的有关性质解题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应用方程的思想方法解决与等比数列前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项和有关的问题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9694391"/>
              </p:ext>
            </p:extLst>
          </p:nvPr>
        </p:nvGraphicFramePr>
        <p:xfrm>
          <a:off x="392384" y="117426"/>
          <a:ext cx="11247438" cy="221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49" name="文档" r:id="rId4" imgW="11243352" imgH="2221500" progId="Word.Document.12">
                  <p:embed/>
                </p:oleObj>
              </mc:Choice>
              <mc:Fallback>
                <p:oleObj name="文档" r:id="rId4" imgW="11243352" imgH="2221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384" y="117426"/>
                        <a:ext cx="11247438" cy="2214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271960"/>
              </p:ext>
            </p:extLst>
          </p:nvPr>
        </p:nvGraphicFramePr>
        <p:xfrm>
          <a:off x="334566" y="2205658"/>
          <a:ext cx="1124585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0" name="文档" r:id="rId7" imgW="11243352" imgH="1629533" progId="Word.Document.12">
                  <p:embed/>
                </p:oleObj>
              </mc:Choice>
              <mc:Fallback>
                <p:oleObj name="文档" r:id="rId7" imgW="11243352" imgH="16295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2205658"/>
                        <a:ext cx="11245850" cy="162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0989647"/>
              </p:ext>
            </p:extLst>
          </p:nvPr>
        </p:nvGraphicFramePr>
        <p:xfrm>
          <a:off x="321964" y="3460378"/>
          <a:ext cx="1124585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1" name="文档" r:id="rId10" imgW="11243352" imgH="1630975" progId="Word.Document.12">
                  <p:embed/>
                </p:oleObj>
              </mc:Choice>
              <mc:Fallback>
                <p:oleObj name="文档" r:id="rId10" imgW="11243352" imgH="16309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1964" y="3460378"/>
                        <a:ext cx="11245850" cy="162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18911"/>
              </p:ext>
            </p:extLst>
          </p:nvPr>
        </p:nvGraphicFramePr>
        <p:xfrm>
          <a:off x="304800" y="4537824"/>
          <a:ext cx="11247438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52" name="文档" r:id="rId13" imgW="11243352" imgH="2165620" progId="Word.Document.12">
                  <p:embed/>
                </p:oleObj>
              </mc:Choice>
              <mc:Fallback>
                <p:oleObj name="文档" r:id="rId13" imgW="11243352" imgH="21656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4800" y="4537824"/>
                        <a:ext cx="11247438" cy="215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圆角矩形 14">
            <a:hlinkClick r:id="rId15" action="ppaction://hlinksldjump"/>
          </p:cNvPr>
          <p:cNvSpPr/>
          <p:nvPr/>
        </p:nvSpPr>
        <p:spPr>
          <a:xfrm>
            <a:off x="11058751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605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8856436"/>
              </p:ext>
            </p:extLst>
          </p:nvPr>
        </p:nvGraphicFramePr>
        <p:xfrm>
          <a:off x="392113" y="996950"/>
          <a:ext cx="11247437" cy="221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5" name="文档" r:id="rId4" imgW="11243352" imgH="2227269" progId="Word.Document.12">
                  <p:embed/>
                </p:oleObj>
              </mc:Choice>
              <mc:Fallback>
                <p:oleObj name="文档" r:id="rId4" imgW="11243352" imgH="22272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2113" y="996950"/>
                        <a:ext cx="11247437" cy="221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506353"/>
              </p:ext>
            </p:extLst>
          </p:nvPr>
        </p:nvGraphicFramePr>
        <p:xfrm>
          <a:off x="334566" y="2205658"/>
          <a:ext cx="1124585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6" name="文档" r:id="rId7" imgW="11243352" imgH="1630975" progId="Word.Document.12">
                  <p:embed/>
                </p:oleObj>
              </mc:Choice>
              <mc:Fallback>
                <p:oleObj name="文档" r:id="rId7" imgW="11243352" imgH="16309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2205658"/>
                        <a:ext cx="11245850" cy="162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994099"/>
              </p:ext>
            </p:extLst>
          </p:nvPr>
        </p:nvGraphicFramePr>
        <p:xfrm>
          <a:off x="262558" y="3532386"/>
          <a:ext cx="1124585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77" name="文档" r:id="rId10" imgW="11243352" imgH="1630975" progId="Word.Document.12">
                  <p:embed/>
                </p:oleObj>
              </mc:Choice>
              <mc:Fallback>
                <p:oleObj name="文档" r:id="rId10" imgW="11243352" imgH="16309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2558" y="3532386"/>
                        <a:ext cx="11245850" cy="162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750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2233" y="558666"/>
            <a:ext cx="11385581" cy="33751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新情境问题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定义：若数列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则称数列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平方数列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的图象上，其中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为正整数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证明：数列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平方数列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为等比数列；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4204" y="1331402"/>
            <a:ext cx="328234" cy="3411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baseline="300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baseline="300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622507"/>
              </p:ext>
            </p:extLst>
          </p:nvPr>
        </p:nvGraphicFramePr>
        <p:xfrm>
          <a:off x="478582" y="405458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1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405458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044716"/>
              </p:ext>
            </p:extLst>
          </p:nvPr>
        </p:nvGraphicFramePr>
        <p:xfrm>
          <a:off x="478582" y="1269554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2" name="文档" r:id="rId7" imgW="10859770" imgH="1271901" progId="Word.Document.12">
                  <p:embed/>
                </p:oleObj>
              </mc:Choice>
              <mc:Fallback>
                <p:oleObj name="文档" r:id="rId7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269554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34566" y="187609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平方数列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2lg(2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5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146473"/>
              </p:ext>
            </p:extLst>
          </p:nvPr>
        </p:nvGraphicFramePr>
        <p:xfrm>
          <a:off x="419695" y="4155698"/>
          <a:ext cx="10860087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" name="文档" r:id="rId10" imgW="10859770" imgH="1273343" progId="Word.Document.12">
                  <p:embed/>
                </p:oleObj>
              </mc:Choice>
              <mc:Fallback>
                <p:oleObj name="文档" r:id="rId10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695" y="4155698"/>
                        <a:ext cx="10860087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34566" y="533448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是首项为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8943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平方数列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项之积为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的通项及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的表达式；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158904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lg 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249168"/>
              </p:ext>
            </p:extLst>
          </p:nvPr>
        </p:nvGraphicFramePr>
        <p:xfrm>
          <a:off x="347687" y="2519834"/>
          <a:ext cx="10860087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8" name="文档" r:id="rId4" imgW="10859770" imgH="1276588" progId="Word.Document.12">
                  <p:embed/>
                </p:oleObj>
              </mc:Choice>
              <mc:Fallback>
                <p:oleObj name="文档" r:id="rId4" imgW="10859770" imgH="1276588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687" y="2519834"/>
                        <a:ext cx="10860087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190550" y="335778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855725"/>
              </p:ext>
            </p:extLst>
          </p:nvPr>
        </p:nvGraphicFramePr>
        <p:xfrm>
          <a:off x="396414" y="4320034"/>
          <a:ext cx="10860087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9" name="文档" r:id="rId7" imgW="10859770" imgH="1276588" progId="Word.Document.12">
                  <p:embed/>
                </p:oleObj>
              </mc:Choice>
              <mc:Fallback>
                <p:oleObj name="文档" r:id="rId7" imgW="10859770" imgH="12765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414" y="4320034"/>
                        <a:ext cx="10860087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62558" y="5192207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5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0550" y="5786850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2" name="Rectangle 21"/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993032"/>
              </p:ext>
            </p:extLst>
          </p:nvPr>
        </p:nvGraphicFramePr>
        <p:xfrm>
          <a:off x="1349375" y="5937250"/>
          <a:ext cx="4714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0" name="Equation" r:id="rId9" imgW="203040" imgH="228600" progId="Equation.DSMT4">
                  <p:embed/>
                </p:oleObj>
              </mc:Choice>
              <mc:Fallback>
                <p:oleObj name="Equation" r:id="rId9" imgW="203040" imgH="228600" progId="Equation.DSMT4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9375" y="5937250"/>
                        <a:ext cx="471488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32"/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191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3" grpId="0"/>
      <p:bldP spid="13" grpId="1"/>
      <p:bldP spid="15" grpId="0"/>
      <p:bldP spid="15" grpId="1"/>
      <p:bldP spid="16" grpId="0"/>
      <p:bldP spid="1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333450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，记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log        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，并求使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4 024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3998" y="538857"/>
            <a:ext cx="1508225" cy="60700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zh-CN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55159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7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32257"/>
              </p:ext>
            </p:extLst>
          </p:nvPr>
        </p:nvGraphicFramePr>
        <p:xfrm>
          <a:off x="263525" y="173038"/>
          <a:ext cx="10861675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6" name="文档" r:id="rId4" imgW="10859770" imgH="1329223" progId="Word.Document.12">
                  <p:embed/>
                </p:oleObj>
              </mc:Choice>
              <mc:Fallback>
                <p:oleObj name="文档" r:id="rId4" imgW="10859770" imgH="1329223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173038"/>
                        <a:ext cx="10861675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7975703"/>
              </p:ext>
            </p:extLst>
          </p:nvPr>
        </p:nvGraphicFramePr>
        <p:xfrm>
          <a:off x="304468" y="1299567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7" name="文档" r:id="rId7" imgW="9988973" imgH="1561035" progId="Word.Document.12">
                  <p:embed/>
                </p:oleObj>
              </mc:Choice>
              <mc:Fallback>
                <p:oleObj name="文档" r:id="rId7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468" y="1299567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748999"/>
              </p:ext>
            </p:extLst>
          </p:nvPr>
        </p:nvGraphicFramePr>
        <p:xfrm>
          <a:off x="334963" y="2571194"/>
          <a:ext cx="10861675" cy="202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8" name="文档" r:id="rId10" imgW="10859770" imgH="2024659" progId="Word.Document.12">
                  <p:embed/>
                </p:oleObj>
              </mc:Choice>
              <mc:Fallback>
                <p:oleObj name="文档" r:id="rId10" imgW="10859770" imgH="202465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2571194"/>
                        <a:ext cx="10861675" cy="2020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1717112"/>
              </p:ext>
            </p:extLst>
          </p:nvPr>
        </p:nvGraphicFramePr>
        <p:xfrm>
          <a:off x="284251" y="4433242"/>
          <a:ext cx="10861675" cy="202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99" name="文档" r:id="rId13" imgW="10859770" imgH="2026822" progId="Word.Document.12">
                  <p:embed/>
                </p:oleObj>
              </mc:Choice>
              <mc:Fallback>
                <p:oleObj name="文档" r:id="rId13" imgW="10859770" imgH="20268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251" y="4433242"/>
                        <a:ext cx="10861675" cy="2020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525376"/>
              </p:ext>
            </p:extLst>
          </p:nvPr>
        </p:nvGraphicFramePr>
        <p:xfrm>
          <a:off x="274091" y="5373290"/>
          <a:ext cx="10861675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100" name="文档" r:id="rId16" imgW="10859770" imgH="1515610" progId="Word.Document.12">
                  <p:embed/>
                </p:oleObj>
              </mc:Choice>
              <mc:Fallback>
                <p:oleObj name="文档" r:id="rId16" imgW="10859770" imgH="151561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091" y="5373290"/>
                        <a:ext cx="10861675" cy="151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圆角矩形 17">
            <a:hlinkClick r:id="rId18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50790" y="528697"/>
            <a:ext cx="1133152" cy="60700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zh-CN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783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60958" y="454239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的最小值为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2 013.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594672"/>
              </p:ext>
            </p:extLst>
          </p:nvPr>
        </p:nvGraphicFramePr>
        <p:xfrm>
          <a:off x="305944" y="1158018"/>
          <a:ext cx="10861675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8" name="文档" r:id="rId4" imgW="10859770" imgH="1518133" progId="Word.Document.12">
                  <p:embed/>
                </p:oleObj>
              </mc:Choice>
              <mc:Fallback>
                <p:oleObj name="文档" r:id="rId4" imgW="10859770" imgH="151813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44" y="1158018"/>
                        <a:ext cx="10861675" cy="151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788661"/>
              </p:ext>
            </p:extLst>
          </p:nvPr>
        </p:nvGraphicFramePr>
        <p:xfrm>
          <a:off x="294411" y="2383762"/>
          <a:ext cx="10861675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9" name="文档" r:id="rId7" imgW="10859770" imgH="1519936" progId="Word.Document.12">
                  <p:embed/>
                </p:oleObj>
              </mc:Choice>
              <mc:Fallback>
                <p:oleObj name="文档" r:id="rId7" imgW="10859770" imgH="15199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11" y="2383762"/>
                        <a:ext cx="10861675" cy="151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285486"/>
              </p:ext>
            </p:extLst>
          </p:nvPr>
        </p:nvGraphicFramePr>
        <p:xfrm>
          <a:off x="282878" y="3535002"/>
          <a:ext cx="10861675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0" name="文档" r:id="rId10" imgW="10859770" imgH="1521378" progId="Word.Document.12">
                  <p:embed/>
                </p:oleObj>
              </mc:Choice>
              <mc:Fallback>
                <p:oleObj name="文档" r:id="rId10" imgW="10859770" imgH="152137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78" y="3535002"/>
                        <a:ext cx="10861675" cy="151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12" action="ppaction://hlinksldjump"/>
          </p:cNvPr>
          <p:cNvSpPr/>
          <p:nvPr/>
        </p:nvSpPr>
        <p:spPr>
          <a:xfrm>
            <a:off x="11089231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841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75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845618"/>
            <a:ext cx="12190413" cy="28427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2558" y="213365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数列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创新题的特点及解题关键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特点：叙述复杂，关系条件较多，难度较大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解题关键：读清条件要求，理清关系，逐个分析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0689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-26590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把一个边长为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正方形等分成九个相等的小正方形，将中间的一个正方形挖掉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；再将剩余的每个正方形都分成九个相等的小正方形，并将中间的一个正方形挖掉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；如此继续下去，则：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7106" name="Picture 2" descr="\\贾文\贾文\傆文件\2016源文件\创新 数学 人A 必修5\A77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758" y="2174130"/>
            <a:ext cx="6782756" cy="233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190550" y="4542394"/>
            <a:ext cx="11614431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共挖掉了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个正方形；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15" y="5406490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7822" y="4561602"/>
            <a:ext cx="60509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73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91163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973" y="428129"/>
            <a:ext cx="11847881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个图形共挖掉了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个正方形，这些正方形的面积和是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66854" y="1053530"/>
                <a:ext cx="11847881" cy="283523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设第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个图形共挖掉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个正方形，则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…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30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，所以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…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30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en-US" altLang="zh-CN" sz="2800" i="1" kern="100" baseline="300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2).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也满足上式，所以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en-US" altLang="zh-CN" sz="2800" i="1" kern="100" baseline="300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54" y="1053530"/>
                <a:ext cx="11847881" cy="2835239"/>
              </a:xfrm>
              <a:prstGeom prst="rect">
                <a:avLst/>
              </a:prstGeom>
              <a:blipFill rotWithShape="1">
                <a:blip r:embed="rId3"/>
                <a:stretch>
                  <a:fillRect l="-823" r="-1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46534" y="3717826"/>
            <a:ext cx="1184788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原正方形的边长为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，则这些被挖掉的正方形的面积和为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691303"/>
              </p:ext>
            </p:extLst>
          </p:nvPr>
        </p:nvGraphicFramePr>
        <p:xfrm>
          <a:off x="190550" y="4653930"/>
          <a:ext cx="10585450" cy="193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8" name="文档" r:id="rId5" imgW="10585577" imgH="1933087" progId="Word.Document.12">
                  <p:embed/>
                </p:oleObj>
              </mc:Choice>
              <mc:Fallback>
                <p:oleObj name="文档" r:id="rId5" imgW="10585577" imgH="19330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550" y="4653930"/>
                        <a:ext cx="10585450" cy="193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430932"/>
              </p:ext>
            </p:extLst>
          </p:nvPr>
        </p:nvGraphicFramePr>
        <p:xfrm>
          <a:off x="3790950" y="75898"/>
          <a:ext cx="1187450" cy="1239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9" name="文档" r:id="rId8" imgW="1195289" imgH="1239165" progId="Word.Document.12">
                  <p:embed/>
                </p:oleObj>
              </mc:Choice>
              <mc:Fallback>
                <p:oleObj name="文档" r:id="rId8" imgW="1195289" imgH="12391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90950" y="75898"/>
                        <a:ext cx="1187450" cy="1239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759400"/>
              </p:ext>
            </p:extLst>
          </p:nvPr>
        </p:nvGraphicFramePr>
        <p:xfrm>
          <a:off x="10251350" y="94234"/>
          <a:ext cx="1179512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0" name="文档" r:id="rId11" imgW="1195289" imgH="1239885" progId="Word.Document.12">
                  <p:embed/>
                </p:oleObj>
              </mc:Choice>
              <mc:Fallback>
                <p:oleObj name="文档" r:id="rId11" imgW="1195289" imgH="12398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51350" y="94234"/>
                        <a:ext cx="1179512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圆角矩形 18">
            <a:hlinkClick r:id="rId1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3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237476" y="1305843"/>
            <a:ext cx="11499437" cy="89314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</a:t>
            </a:r>
            <a:r>
              <a:rPr lang="en-US" altLang="zh-CN" sz="2800" kern="100" dirty="0">
                <a:latin typeface="Times New Roman"/>
                <a:ea typeface="华文细黑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圆角矩形 16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148113"/>
              </p:ext>
            </p:extLst>
          </p:nvPr>
        </p:nvGraphicFramePr>
        <p:xfrm>
          <a:off x="334566" y="2169939"/>
          <a:ext cx="8124825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5" name="文档" r:id="rId9" imgW="8124412" imgH="2339939" progId="Word.Document.12">
                  <p:embed/>
                </p:oleObj>
              </mc:Choice>
              <mc:Fallback>
                <p:oleObj name="文档" r:id="rId9" imgW="8124412" imgH="23399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4566" y="2169939"/>
                        <a:ext cx="8124825" cy="2339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284401" y="1438593"/>
            <a:ext cx="11499437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524152"/>
              </p:ext>
            </p:extLst>
          </p:nvPr>
        </p:nvGraphicFramePr>
        <p:xfrm>
          <a:off x="284401" y="837506"/>
          <a:ext cx="86264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6" name="文档" r:id="rId8" imgW="8623046" imgH="1365635" progId="Word.Document.12">
                  <p:embed/>
                </p:oleObj>
              </mc:Choice>
              <mc:Fallback>
                <p:oleObj name="文档" r:id="rId8" imgW="8623046" imgH="1365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4401" y="837506"/>
                        <a:ext cx="8626475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079477"/>
              </p:ext>
            </p:extLst>
          </p:nvPr>
        </p:nvGraphicFramePr>
        <p:xfrm>
          <a:off x="284401" y="2853462"/>
          <a:ext cx="86264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7" name="文档" r:id="rId11" imgW="8623046" imgH="1367077" progId="Word.Document.12">
                  <p:embed/>
                </p:oleObj>
              </mc:Choice>
              <mc:Fallback>
                <p:oleObj name="文档" r:id="rId11" imgW="8623046" imgH="1367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4401" y="2853462"/>
                        <a:ext cx="8626475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284401" y="3756750"/>
            <a:ext cx="11499437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是首项为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995399"/>
              </p:ext>
            </p:extLst>
          </p:nvPr>
        </p:nvGraphicFramePr>
        <p:xfrm>
          <a:off x="284401" y="5240774"/>
          <a:ext cx="8626475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8" name="文档" r:id="rId14" imgW="8623046" imgH="1368880" progId="Word.Document.12">
                  <p:embed/>
                </p:oleObj>
              </mc:Choice>
              <mc:Fallback>
                <p:oleObj name="文档" r:id="rId14" imgW="8623046" imgH="13688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4401" y="5240774"/>
                        <a:ext cx="8626475" cy="136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34566" y="6065073"/>
            <a:ext cx="11499437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宋体"/>
                <a:ea typeface="微软雅黑" pitchFamily="34" charset="-122"/>
                <a:cs typeface="Times New Roman"/>
              </a:rPr>
              <a:t>答案  </a:t>
            </a:r>
            <a:r>
              <a:rPr lang="en-US" altLang="zh-CN" sz="2800" b="1" kern="100" dirty="0" smtClean="0">
                <a:solidFill>
                  <a:srgbClr val="C00000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31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272490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某住宅小区计划植树不少于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棵，若第一天植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棵，以后每天植树的棵数是前一天的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倍，则需要的最少天数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A.3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B.4		C.5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D.6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5046" y="2115617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设每天植树棵数为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为天数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需要的最少天数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96526" y="95921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 build="allAtOnce"/>
      <p:bldP spid="22" grpId="0"/>
      <p:bldP spid="2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5431" y="863659"/>
            <a:ext cx="1161443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，则它的前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A.28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	B.48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C.36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	D.52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195891" y="868149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4566" y="292573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1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87172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是其前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项的和，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06574" y="837506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，由题意得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178063"/>
              </p:ext>
            </p:extLst>
          </p:nvPr>
        </p:nvGraphicFramePr>
        <p:xfrm>
          <a:off x="406574" y="3473202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0" name="文档" r:id="rId4" imgW="11100858" imgH="1851971" progId="Word.Document.12">
                  <p:embed/>
                </p:oleObj>
              </mc:Choice>
              <mc:Fallback>
                <p:oleObj name="文档" r:id="rId4" imgW="11100858" imgH="185197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473202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021616"/>
              </p:ext>
            </p:extLst>
          </p:nvPr>
        </p:nvGraphicFramePr>
        <p:xfrm>
          <a:off x="406574" y="4409306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01" name="文档" r:id="rId7" imgW="11100858" imgH="1851971" progId="Word.Document.12">
                  <p:embed/>
                </p:oleObj>
              </mc:Choice>
              <mc:Fallback>
                <p:oleObj name="文档" r:id="rId7" imgW="11100858" imgH="185197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409306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406574" y="526144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20353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90550" y="173408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208993"/>
              </p:ext>
            </p:extLst>
          </p:nvPr>
        </p:nvGraphicFramePr>
        <p:xfrm>
          <a:off x="406574" y="1125538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7" name="文档" r:id="rId4" imgW="11100858" imgH="1855216" progId="Word.Document.12">
                  <p:embed/>
                </p:oleObj>
              </mc:Choice>
              <mc:Fallback>
                <p:oleObj name="文档" r:id="rId4" imgW="11100858" imgH="185521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125538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5186502"/>
              </p:ext>
            </p:extLst>
          </p:nvPr>
        </p:nvGraphicFramePr>
        <p:xfrm>
          <a:off x="377344" y="2605226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8" name="文档" r:id="rId7" imgW="11100858" imgH="1855216" progId="Word.Document.12">
                  <p:embed/>
                </p:oleObj>
              </mc:Choice>
              <mc:Fallback>
                <p:oleObj name="文档" r:id="rId7" imgW="11100858" imgH="185521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344" y="2605226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0346856"/>
              </p:ext>
            </p:extLst>
          </p:nvPr>
        </p:nvGraphicFramePr>
        <p:xfrm>
          <a:off x="406574" y="4172644"/>
          <a:ext cx="11104562" cy="184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9" name="文档" r:id="rId11" imgW="11100858" imgH="1858461" progId="Word.Document.12">
                  <p:embed/>
                </p:oleObj>
              </mc:Choice>
              <mc:Fallback>
                <p:oleObj name="文档" r:id="rId11" imgW="11100858" imgH="18584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172644"/>
                        <a:ext cx="11104562" cy="184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6223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62558" y="335778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综上可知，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301139"/>
              </p:ext>
            </p:extLst>
          </p:nvPr>
        </p:nvGraphicFramePr>
        <p:xfrm>
          <a:off x="262558" y="1125538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6" name="文档" r:id="rId4" imgW="11100858" imgH="1858461" progId="Word.Document.12">
                  <p:embed/>
                </p:oleObj>
              </mc:Choice>
              <mc:Fallback>
                <p:oleObj name="文档" r:id="rId4" imgW="11100858" imgH="18584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1125538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023915"/>
              </p:ext>
            </p:extLst>
          </p:nvPr>
        </p:nvGraphicFramePr>
        <p:xfrm>
          <a:off x="262558" y="2681114"/>
          <a:ext cx="1110456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7" name="文档" r:id="rId7" imgW="11100858" imgH="1858461" progId="Word.Document.12">
                  <p:embed/>
                </p:oleObj>
              </mc:Choice>
              <mc:Fallback>
                <p:oleObj name="文档" r:id="rId7" imgW="11100858" imgH="18584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681114"/>
                        <a:ext cx="1110456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334583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9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769676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0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204769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1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163986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4024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197546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项和的性质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等比数列中用到的数学思想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分类讨论的思想：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项和公式时要分公比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两种情况讨论；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研究等比数列的单调性时应进行讨论：当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</a:rPr>
              <a:t>&gt;1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</a:rPr>
              <a:t>&lt;0,0&lt;</a:t>
            </a:r>
            <a:r>
              <a:rPr lang="en-US" altLang="zh-CN" sz="2800" i="1" kern="100" dirty="0">
                <a:latin typeface="Times New Roman"/>
                <a:ea typeface="华文细黑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</a:rPr>
              <a:t>&lt;1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时为递增数列；当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</a:rPr>
              <a:t>&gt;1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</a:rPr>
              <a:t>&gt;0,0&lt;</a:t>
            </a:r>
            <a:r>
              <a:rPr lang="en-US" altLang="zh-CN" sz="2800" i="1" kern="100" dirty="0">
                <a:latin typeface="Times New Roman"/>
                <a:ea typeface="华文细黑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</a:rPr>
              <a:t>&lt;1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时为递减数列；当</a:t>
            </a:r>
            <a:r>
              <a:rPr lang="en-US" altLang="zh-CN" sz="2800" i="1" kern="100" dirty="0">
                <a:latin typeface="Times New Roman"/>
                <a:ea typeface="华文细黑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时为摆动数列；当</a:t>
            </a:r>
            <a:r>
              <a:rPr lang="en-US" altLang="zh-CN" sz="2800" i="1" kern="100" dirty="0">
                <a:latin typeface="Times New Roman"/>
                <a:ea typeface="华文细黑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时为常数列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928752"/>
              </p:ext>
            </p:extLst>
          </p:nvPr>
        </p:nvGraphicFramePr>
        <p:xfrm>
          <a:off x="406574" y="1629594"/>
          <a:ext cx="11144250" cy="384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9" name="文档" r:id="rId4" imgW="11144038" imgH="3845986" progId="Word.Document.12">
                  <p:embed/>
                </p:oleObj>
              </mc:Choice>
              <mc:Fallback>
                <p:oleObj name="文档" r:id="rId4" imgW="11144038" imgH="38459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1629594"/>
                        <a:ext cx="11144250" cy="3846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72494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等比数列的前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项和的变式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04726" y="4038382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na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005195"/>
              </p:ext>
            </p:extLst>
          </p:nvPr>
        </p:nvGraphicFramePr>
        <p:xfrm>
          <a:off x="406574" y="909514"/>
          <a:ext cx="11479213" cy="417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9" name="文档" r:id="rId5" imgW="11479403" imgH="4174416" progId="Word.Document.12">
                  <p:embed/>
                </p:oleObj>
              </mc:Choice>
              <mc:Fallback>
                <p:oleObj name="文档" r:id="rId5" imgW="11479403" imgH="41744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574" y="909514"/>
                        <a:ext cx="11479213" cy="417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334" y="4221178"/>
            <a:ext cx="3566649" cy="263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818005"/>
              </p:ext>
            </p:extLst>
          </p:nvPr>
        </p:nvGraphicFramePr>
        <p:xfrm>
          <a:off x="406574" y="549474"/>
          <a:ext cx="11145838" cy="541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2" name="文档" r:id="rId4" imgW="11144038" imgH="5438746" progId="Word.Document.12">
                  <p:embed/>
                </p:oleObj>
              </mc:Choice>
              <mc:Fallback>
                <p:oleObj name="文档" r:id="rId4" imgW="11144038" imgH="5438746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49474"/>
                        <a:ext cx="11145838" cy="5414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97414" y="1918782"/>
            <a:ext cx="16417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Aq</a:t>
            </a:r>
            <a:r>
              <a:rPr lang="en-US" altLang="zh-CN" sz="2800" i="1" kern="100" baseline="30000" dirty="0" err="1">
                <a:solidFill>
                  <a:srgbClr val="C00000"/>
                </a:solidFill>
                <a:latin typeface="Times New Roman"/>
                <a:ea typeface="华文细黑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62558" y="1959062"/>
                <a:ext cx="11161240" cy="348695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由题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是等比数列，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的系数与常数项互为相反数，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的系数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k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＝－</a:t>
                </a:r>
                <a:r>
                  <a:rPr lang="en-US" altLang="zh-CN" sz="2800" kern="100" dirty="0">
                    <a:ea typeface="华文细黑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1959062"/>
                <a:ext cx="11161240" cy="3486956"/>
              </a:xfrm>
              <a:prstGeom prst="rect">
                <a:avLst/>
              </a:prstGeom>
              <a:blipFill rotWithShape="1">
                <a:blip r:embed="rId2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262558" y="278677"/>
            <a:ext cx="11161240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为非零常数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，则实数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2700670" y="1135880"/>
                <a:ext cx="813043" cy="78271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zh-CN" sz="2800" kern="100" dirty="0" smtClean="0">
                    <a:solidFill>
                      <a:srgbClr val="C00000"/>
                    </a:solidFill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solidFill>
                      <a:srgbClr val="C00000"/>
                    </a:solidFill>
                    <a:latin typeface="Times New Roman"/>
                    <a:ea typeface="华文细黑"/>
                    <a:cs typeface="Times New Roman"/>
                  </a:rPr>
                  <a:t> </a:t>
                </a:r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0670" y="1135880"/>
                <a:ext cx="813043" cy="782715"/>
              </a:xfrm>
              <a:prstGeom prst="rect">
                <a:avLst/>
              </a:prstGeom>
              <a:blipFill rotWithShape="1">
                <a:blip r:embed="rId3"/>
                <a:stretch>
                  <a:fillRect l="-15038" b="-6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746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62558" y="786292"/>
                <a:ext cx="11161240" cy="3795630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知识点二　等比数列前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Courier New"/>
                  </a:rPr>
                  <a:t>n</a:t>
                </a: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项和的性质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连续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项的和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如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、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、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仍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构成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  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注意：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或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为奇数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i="1" kern="100" baseline="30000" dirty="0" err="1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的公比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是项数为偶数、公比为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的等比数列，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zh-CN" altLang="en-US" sz="2800" kern="100" baseline="-25000">
                            <a:latin typeface="Times New Roman"/>
                            <a:ea typeface="华文细黑"/>
                            <a:cs typeface="Times New Roman"/>
                          </a:rPr>
                          <m:t>偶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zh-CN" altLang="en-US" sz="2800" kern="100" baseline="-25000">
                            <a:latin typeface="Times New Roman"/>
                            <a:ea typeface="华文细黑"/>
                            <a:cs typeface="Times New Roman"/>
                          </a:rPr>
                          <m:t>奇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u="sng" kern="100" dirty="0" smtClean="0">
                    <a:latin typeface="Times New Roman"/>
                    <a:ea typeface="华文细黑"/>
                    <a:cs typeface="Courier New"/>
                  </a:rPr>
                  <a:t>   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786292"/>
                <a:ext cx="11161240" cy="3795630"/>
              </a:xfrm>
              <a:prstGeom prst="rect">
                <a:avLst/>
              </a:prstGeom>
              <a:blipFill rotWithShape="1">
                <a:blip r:embed="rId2"/>
                <a:stretch>
                  <a:fillRect l="-819" r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75086" y="15058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等比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01164" y="373003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q</a:t>
            </a:r>
            <a:endParaRPr lang="zh-CN" altLang="en-US" sz="2800" i="1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7696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441421"/>
            <a:ext cx="11347893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A.140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B.120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C.210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D.520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983638" y="6659994"/>
            <a:ext cx="105415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574" y="2383895"/>
            <a:ext cx="11347893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35086" y="441421"/>
            <a:ext cx="53746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542" y="477466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等比数列前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项和的性质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542" y="1773610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也是等比数列，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7,91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也是等比数列，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7(91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19102" y="1125538"/>
            <a:ext cx="63963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28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1137</Words>
  <Application>Microsoft Office PowerPoint</Application>
  <PresentationFormat>自定义</PresentationFormat>
  <Paragraphs>208</Paragraphs>
  <Slides>41</Slides>
  <Notes>0</Notes>
  <HiddenSlides>15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Office 主题</vt:lpstr>
      <vt:lpstr>文档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912</cp:revision>
  <dcterms:created xsi:type="dcterms:W3CDTF">2014-10-15T07:25:01Z</dcterms:created>
  <dcterms:modified xsi:type="dcterms:W3CDTF">2016-04-24T02:24:07Z</dcterms:modified>
</cp:coreProperties>
</file>