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450" r:id="rId2"/>
    <p:sldId id="418" r:id="rId3"/>
    <p:sldId id="257" r:id="rId4"/>
    <p:sldId id="258" r:id="rId5"/>
    <p:sldId id="493" r:id="rId6"/>
    <p:sldId id="494" r:id="rId7"/>
    <p:sldId id="495" r:id="rId8"/>
    <p:sldId id="278" r:id="rId9"/>
    <p:sldId id="482" r:id="rId10"/>
    <p:sldId id="309" r:id="rId11"/>
    <p:sldId id="457" r:id="rId12"/>
    <p:sldId id="459" r:id="rId13"/>
    <p:sldId id="496" r:id="rId14"/>
    <p:sldId id="461" r:id="rId15"/>
    <p:sldId id="462" r:id="rId16"/>
    <p:sldId id="501" r:id="rId17"/>
    <p:sldId id="510" r:id="rId18"/>
    <p:sldId id="502" r:id="rId19"/>
    <p:sldId id="511" r:id="rId20"/>
    <p:sldId id="503" r:id="rId21"/>
    <p:sldId id="512" r:id="rId22"/>
    <p:sldId id="504" r:id="rId23"/>
    <p:sldId id="505" r:id="rId24"/>
    <p:sldId id="513" r:id="rId25"/>
    <p:sldId id="507" r:id="rId26"/>
    <p:sldId id="361" r:id="rId27"/>
    <p:sldId id="514" r:id="rId28"/>
    <p:sldId id="424" r:id="rId29"/>
    <p:sldId id="447" r:id="rId30"/>
    <p:sldId id="448" r:id="rId31"/>
    <p:sldId id="491" r:id="rId32"/>
    <p:sldId id="423" r:id="rId33"/>
    <p:sldId id="515" r:id="rId34"/>
    <p:sldId id="475" r:id="rId35"/>
    <p:sldId id="451" r:id="rId36"/>
  </p:sldIdLst>
  <p:sldSz cx="12190413" cy="6859588"/>
  <p:notesSz cx="6858000" cy="9144000"/>
  <p:defaultTextStyle>
    <a:defPPr>
      <a:defRPr lang="zh-CN"/>
    </a:defPPr>
    <a:lvl1pPr marL="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9FCC3E"/>
    <a:srgbClr val="8CB208"/>
    <a:srgbClr val="3333FF"/>
    <a:srgbClr val="0066FF"/>
    <a:srgbClr val="E46C0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6D9F66E-5EB9-4882-86FB-DCBF35E3C3E4}" styleName="中度样式 4 - 强调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860" autoAdjust="0"/>
    <p:restoredTop sz="94861" autoAdjust="0"/>
  </p:normalViewPr>
  <p:slideViewPr>
    <p:cSldViewPr>
      <p:cViewPr>
        <p:scale>
          <a:sx n="75" d="100"/>
          <a:sy n="75" d="100"/>
        </p:scale>
        <p:origin x="-1118" y="-346"/>
      </p:cViewPr>
      <p:guideLst>
        <p:guide orient="horz" pos="2161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35.emf"/><Relationship Id="rId2" Type="http://schemas.openxmlformats.org/officeDocument/2006/relationships/image" Target="../media/image34.emf"/><Relationship Id="rId1" Type="http://schemas.openxmlformats.org/officeDocument/2006/relationships/image" Target="../media/image33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emf"/></Relationships>
</file>

<file path=ppt/drawings/_rels/vmlDrawing14.vml.rels><?xml version="1.0" encoding="UTF-8" standalone="yes"?>
<Relationships xmlns="http://schemas.openxmlformats.org/package/2006/relationships"><Relationship Id="rId2" Type="http://schemas.openxmlformats.org/officeDocument/2006/relationships/image" Target="../media/image40.emf"/><Relationship Id="rId1" Type="http://schemas.openxmlformats.org/officeDocument/2006/relationships/image" Target="../media/image39.emf"/></Relationships>
</file>

<file path=ppt/drawings/_rels/vmlDrawing15.vml.rels><?xml version="1.0" encoding="UTF-8" standalone="yes"?>
<Relationships xmlns="http://schemas.openxmlformats.org/package/2006/relationships"><Relationship Id="rId3" Type="http://schemas.openxmlformats.org/officeDocument/2006/relationships/image" Target="../media/image43.emf"/><Relationship Id="rId2" Type="http://schemas.openxmlformats.org/officeDocument/2006/relationships/image" Target="../media/image42.emf"/><Relationship Id="rId1" Type="http://schemas.openxmlformats.org/officeDocument/2006/relationships/image" Target="../media/image41.e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7.emf"/><Relationship Id="rId1" Type="http://schemas.openxmlformats.org/officeDocument/2006/relationships/image" Target="../media/image6.e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0.emf"/><Relationship Id="rId1" Type="http://schemas.openxmlformats.org/officeDocument/2006/relationships/image" Target="../media/image9.emf"/><Relationship Id="rId4" Type="http://schemas.openxmlformats.org/officeDocument/2006/relationships/image" Target="../media/image12.e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image" Target="../media/image14.emf"/><Relationship Id="rId1" Type="http://schemas.openxmlformats.org/officeDocument/2006/relationships/image" Target="../media/image13.e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image" Target="../media/image17.emf"/><Relationship Id="rId1" Type="http://schemas.openxmlformats.org/officeDocument/2006/relationships/image" Target="../media/image16.emf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23.emf"/><Relationship Id="rId2" Type="http://schemas.openxmlformats.org/officeDocument/2006/relationships/image" Target="../media/image22.emf"/><Relationship Id="rId1" Type="http://schemas.openxmlformats.org/officeDocument/2006/relationships/image" Target="../media/image21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28.emf"/><Relationship Id="rId7" Type="http://schemas.openxmlformats.org/officeDocument/2006/relationships/image" Target="../media/image32.emf"/><Relationship Id="rId2" Type="http://schemas.openxmlformats.org/officeDocument/2006/relationships/image" Target="../media/image27.emf"/><Relationship Id="rId1" Type="http://schemas.openxmlformats.org/officeDocument/2006/relationships/image" Target="../media/image26.emf"/><Relationship Id="rId6" Type="http://schemas.openxmlformats.org/officeDocument/2006/relationships/image" Target="../media/image31.emf"/><Relationship Id="rId5" Type="http://schemas.openxmlformats.org/officeDocument/2006/relationships/image" Target="../media/image30.emf"/><Relationship Id="rId4" Type="http://schemas.openxmlformats.org/officeDocument/2006/relationships/image" Target="../media/image29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txStyles>
    <p:titleStyle>
      <a:lvl1pPr algn="ctr" defTabSz="1219170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.bin"/><Relationship Id="rId13" Type="http://schemas.openxmlformats.org/officeDocument/2006/relationships/image" Target="../media/image8.emf"/><Relationship Id="rId3" Type="http://schemas.openxmlformats.org/officeDocument/2006/relationships/package" Target="../embeddings/Microsoft_Word___4.docx"/><Relationship Id="rId7" Type="http://schemas.openxmlformats.org/officeDocument/2006/relationships/slide" Target="slide12.xml"/><Relationship Id="rId12" Type="http://schemas.openxmlformats.org/officeDocument/2006/relationships/package" Target="../embeddings/Microsoft_Word___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2.png"/><Relationship Id="rId11" Type="http://schemas.openxmlformats.org/officeDocument/2006/relationships/oleObject" Target="../embeddings/oleObject5.bin"/><Relationship Id="rId10" Type="http://schemas.openxmlformats.org/officeDocument/2006/relationships/image" Target="../media/image7.emf"/><Relationship Id="rId4" Type="http://schemas.openxmlformats.org/officeDocument/2006/relationships/image" Target="../media/image6.emf"/><Relationship Id="rId9" Type="http://schemas.openxmlformats.org/officeDocument/2006/relationships/package" Target="../embeddings/Microsoft_Word___5.docx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.bin"/><Relationship Id="rId13" Type="http://schemas.openxmlformats.org/officeDocument/2006/relationships/image" Target="../media/image11.emf"/><Relationship Id="rId3" Type="http://schemas.openxmlformats.org/officeDocument/2006/relationships/image" Target="../media/image17.png"/><Relationship Id="rId7" Type="http://schemas.openxmlformats.org/officeDocument/2006/relationships/image" Target="../media/image9.emf"/><Relationship Id="rId12" Type="http://schemas.openxmlformats.org/officeDocument/2006/relationships/package" Target="../embeddings/Microsoft_Word___9.docx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12.emf"/><Relationship Id="rId1" Type="http://schemas.openxmlformats.org/officeDocument/2006/relationships/vmlDrawing" Target="../drawings/vmlDrawing3.vml"/><Relationship Id="rId6" Type="http://schemas.openxmlformats.org/officeDocument/2006/relationships/package" Target="../embeddings/Microsoft_Word___7.docx"/><Relationship Id="rId11" Type="http://schemas.openxmlformats.org/officeDocument/2006/relationships/oleObject" Target="../embeddings/oleObject8.bin"/><Relationship Id="rId5" Type="http://schemas.openxmlformats.org/officeDocument/2006/relationships/oleObject" Target="../embeddings/oleObject6.bin"/><Relationship Id="rId15" Type="http://schemas.openxmlformats.org/officeDocument/2006/relationships/package" Target="../embeddings/Microsoft_Word___10.docx"/><Relationship Id="rId10" Type="http://schemas.openxmlformats.org/officeDocument/2006/relationships/image" Target="../media/image10.emf"/><Relationship Id="rId4" Type="http://schemas.openxmlformats.org/officeDocument/2006/relationships/slide" Target="slide14.xml"/><Relationship Id="rId9" Type="http://schemas.openxmlformats.org/officeDocument/2006/relationships/package" Target="../embeddings/Microsoft_Word___8.docx"/><Relationship Id="rId14" Type="http://schemas.openxmlformats.org/officeDocument/2006/relationships/oleObject" Target="../embeddings/oleObject9.bin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emf"/><Relationship Id="rId3" Type="http://schemas.openxmlformats.org/officeDocument/2006/relationships/oleObject" Target="../embeddings/oleObject10.bin"/><Relationship Id="rId7" Type="http://schemas.openxmlformats.org/officeDocument/2006/relationships/package" Target="../embeddings/Microsoft_Word___1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11.bin"/><Relationship Id="rId11" Type="http://schemas.openxmlformats.org/officeDocument/2006/relationships/image" Target="../media/image15.emf"/><Relationship Id="rId5" Type="http://schemas.openxmlformats.org/officeDocument/2006/relationships/image" Target="../media/image13.emf"/><Relationship Id="rId10" Type="http://schemas.openxmlformats.org/officeDocument/2006/relationships/package" Target="../embeddings/Microsoft_Word___13.docx"/><Relationship Id="rId4" Type="http://schemas.openxmlformats.org/officeDocument/2006/relationships/package" Target="../embeddings/Microsoft_Word___11.docx"/><Relationship Id="rId9" Type="http://schemas.openxmlformats.org/officeDocument/2006/relationships/oleObject" Target="../embeddings/oleObject12.bin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emf"/><Relationship Id="rId13" Type="http://schemas.openxmlformats.org/officeDocument/2006/relationships/package" Target="../embeddings/Microsoft_Word___17.docx"/><Relationship Id="rId3" Type="http://schemas.openxmlformats.org/officeDocument/2006/relationships/oleObject" Target="../embeddings/oleObject13.bin"/><Relationship Id="rId7" Type="http://schemas.openxmlformats.org/officeDocument/2006/relationships/package" Target="../embeddings/Microsoft_Word___15.docx"/><Relationship Id="rId12" Type="http://schemas.openxmlformats.org/officeDocument/2006/relationships/oleObject" Target="../embeddings/oleObject16.bin"/><Relationship Id="rId17" Type="http://schemas.openxmlformats.org/officeDocument/2006/relationships/image" Target="../media/image20.emf"/><Relationship Id="rId2" Type="http://schemas.openxmlformats.org/officeDocument/2006/relationships/slideLayout" Target="../slideLayouts/slideLayout1.xml"/><Relationship Id="rId16" Type="http://schemas.openxmlformats.org/officeDocument/2006/relationships/package" Target="../embeddings/Microsoft_Word___18.docx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14.bin"/><Relationship Id="rId11" Type="http://schemas.openxmlformats.org/officeDocument/2006/relationships/image" Target="../media/image18.emf"/><Relationship Id="rId5" Type="http://schemas.openxmlformats.org/officeDocument/2006/relationships/image" Target="../media/image16.emf"/><Relationship Id="rId15" Type="http://schemas.openxmlformats.org/officeDocument/2006/relationships/oleObject" Target="../embeddings/oleObject17.bin"/><Relationship Id="rId10" Type="http://schemas.openxmlformats.org/officeDocument/2006/relationships/package" Target="../embeddings/Microsoft_Word___16.docx"/><Relationship Id="rId4" Type="http://schemas.openxmlformats.org/officeDocument/2006/relationships/package" Target="../embeddings/Microsoft_Word___14.docx"/><Relationship Id="rId9" Type="http://schemas.openxmlformats.org/officeDocument/2006/relationships/oleObject" Target="../embeddings/oleObject15.bin"/><Relationship Id="rId14" Type="http://schemas.openxmlformats.org/officeDocument/2006/relationships/image" Target="../media/image19.e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19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20.docx"/><Relationship Id="rId3" Type="http://schemas.openxmlformats.org/officeDocument/2006/relationships/slide" Target="slide20.xml"/><Relationship Id="rId7" Type="http://schemas.openxmlformats.org/officeDocument/2006/relationships/oleObject" Target="../embeddings/oleObject19.bin"/><Relationship Id="rId12" Type="http://schemas.openxmlformats.org/officeDocument/2006/relationships/image" Target="../media/image23.e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21.emf"/><Relationship Id="rId11" Type="http://schemas.openxmlformats.org/officeDocument/2006/relationships/package" Target="../embeddings/Microsoft_Word___21.docx"/><Relationship Id="rId5" Type="http://schemas.openxmlformats.org/officeDocument/2006/relationships/package" Target="../embeddings/Microsoft_Word___19.docx"/><Relationship Id="rId10" Type="http://schemas.openxmlformats.org/officeDocument/2006/relationships/oleObject" Target="../embeddings/oleObject20.bin"/><Relationship Id="rId4" Type="http://schemas.openxmlformats.org/officeDocument/2006/relationships/oleObject" Target="../embeddings/oleObject18.bin"/><Relationship Id="rId9" Type="http://schemas.openxmlformats.org/officeDocument/2006/relationships/image" Target="../media/image22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.vml"/><Relationship Id="rId5" Type="http://schemas.openxmlformats.org/officeDocument/2006/relationships/image" Target="../media/image24.emf"/><Relationship Id="rId4" Type="http://schemas.openxmlformats.org/officeDocument/2006/relationships/package" Target="../embeddings/Microsoft_Word___22.docx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25.emf"/><Relationship Id="rId5" Type="http://schemas.openxmlformats.org/officeDocument/2006/relationships/package" Target="../embeddings/Microsoft_Word___23.docx"/><Relationship Id="rId4" Type="http://schemas.openxmlformats.org/officeDocument/2006/relationships/oleObject" Target="../embeddings/oleObject22.bin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emf"/><Relationship Id="rId13" Type="http://schemas.openxmlformats.org/officeDocument/2006/relationships/package" Target="../embeddings/Microsoft_Word___27.docx"/><Relationship Id="rId18" Type="http://schemas.openxmlformats.org/officeDocument/2006/relationships/oleObject" Target="../embeddings/oleObject28.bin"/><Relationship Id="rId3" Type="http://schemas.openxmlformats.org/officeDocument/2006/relationships/oleObject" Target="../embeddings/oleObject23.bin"/><Relationship Id="rId21" Type="http://schemas.openxmlformats.org/officeDocument/2006/relationships/oleObject" Target="../embeddings/oleObject29.bin"/><Relationship Id="rId7" Type="http://schemas.openxmlformats.org/officeDocument/2006/relationships/package" Target="../embeddings/Microsoft_Word___25.docx"/><Relationship Id="rId12" Type="http://schemas.openxmlformats.org/officeDocument/2006/relationships/oleObject" Target="../embeddings/oleObject26.bin"/><Relationship Id="rId17" Type="http://schemas.openxmlformats.org/officeDocument/2006/relationships/image" Target="../media/image30.emf"/><Relationship Id="rId2" Type="http://schemas.openxmlformats.org/officeDocument/2006/relationships/slideLayout" Target="../slideLayouts/slideLayout1.xml"/><Relationship Id="rId16" Type="http://schemas.openxmlformats.org/officeDocument/2006/relationships/package" Target="../embeddings/Microsoft_Word___28.docx"/><Relationship Id="rId20" Type="http://schemas.openxmlformats.org/officeDocument/2006/relationships/image" Target="../media/image31.emf"/><Relationship Id="rId1" Type="http://schemas.openxmlformats.org/officeDocument/2006/relationships/vmlDrawing" Target="../drawings/vmlDrawing9.vml"/><Relationship Id="rId6" Type="http://schemas.openxmlformats.org/officeDocument/2006/relationships/oleObject" Target="../embeddings/oleObject24.bin"/><Relationship Id="rId11" Type="http://schemas.openxmlformats.org/officeDocument/2006/relationships/image" Target="../media/image28.emf"/><Relationship Id="rId5" Type="http://schemas.openxmlformats.org/officeDocument/2006/relationships/image" Target="../media/image26.emf"/><Relationship Id="rId15" Type="http://schemas.openxmlformats.org/officeDocument/2006/relationships/oleObject" Target="../embeddings/oleObject27.bin"/><Relationship Id="rId23" Type="http://schemas.openxmlformats.org/officeDocument/2006/relationships/image" Target="../media/image32.emf"/><Relationship Id="rId10" Type="http://schemas.openxmlformats.org/officeDocument/2006/relationships/package" Target="../embeddings/Microsoft_Word___26.docx"/><Relationship Id="rId19" Type="http://schemas.openxmlformats.org/officeDocument/2006/relationships/package" Target="../embeddings/Microsoft_Word___29.docx"/><Relationship Id="rId4" Type="http://schemas.openxmlformats.org/officeDocument/2006/relationships/package" Target="../embeddings/Microsoft_Word___24.docx"/><Relationship Id="rId9" Type="http://schemas.openxmlformats.org/officeDocument/2006/relationships/oleObject" Target="../embeddings/oleObject25.bin"/><Relationship Id="rId14" Type="http://schemas.openxmlformats.org/officeDocument/2006/relationships/image" Target="../media/image29.emf"/><Relationship Id="rId22" Type="http://schemas.openxmlformats.org/officeDocument/2006/relationships/package" Target="../embeddings/Microsoft_Word___30.docx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25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32.docx"/><Relationship Id="rId13" Type="http://schemas.openxmlformats.org/officeDocument/2006/relationships/image" Target="../media/image42.png"/><Relationship Id="rId3" Type="http://schemas.openxmlformats.org/officeDocument/2006/relationships/oleObject" Target="../embeddings/oleObject30.bin"/><Relationship Id="rId7" Type="http://schemas.openxmlformats.org/officeDocument/2006/relationships/oleObject" Target="../embeddings/oleObject31.bin"/><Relationship Id="rId12" Type="http://schemas.openxmlformats.org/officeDocument/2006/relationships/image" Target="../media/image35.e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.vml"/><Relationship Id="rId6" Type="http://schemas.openxmlformats.org/officeDocument/2006/relationships/slide" Target="slide3.xml"/><Relationship Id="rId11" Type="http://schemas.openxmlformats.org/officeDocument/2006/relationships/package" Target="../embeddings/Microsoft_Word___33.docx"/><Relationship Id="rId5" Type="http://schemas.openxmlformats.org/officeDocument/2006/relationships/image" Target="../media/image33.emf"/><Relationship Id="rId10" Type="http://schemas.openxmlformats.org/officeDocument/2006/relationships/oleObject" Target="../embeddings/oleObject32.bin"/><Relationship Id="rId4" Type="http://schemas.openxmlformats.org/officeDocument/2006/relationships/package" Target="../embeddings/Microsoft_Word___31.docx"/><Relationship Id="rId9" Type="http://schemas.openxmlformats.org/officeDocument/2006/relationships/image" Target="../media/image34.emf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slide" Target="slide29.xml"/><Relationship Id="rId3" Type="http://schemas.openxmlformats.org/officeDocument/2006/relationships/oleObject" Target="../embeddings/oleObject33.bin"/><Relationship Id="rId7" Type="http://schemas.openxmlformats.org/officeDocument/2006/relationships/slide" Target="slide28.xml"/><Relationship Id="rId12" Type="http://schemas.openxmlformats.org/officeDocument/2006/relationships/slide" Target="slide33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.vml"/><Relationship Id="rId6" Type="http://schemas.openxmlformats.org/officeDocument/2006/relationships/slide" Target="slide26.xml"/><Relationship Id="rId11" Type="http://schemas.openxmlformats.org/officeDocument/2006/relationships/slide" Target="slide27.xml"/><Relationship Id="rId5" Type="http://schemas.openxmlformats.org/officeDocument/2006/relationships/image" Target="../media/image36.emf"/><Relationship Id="rId10" Type="http://schemas.openxmlformats.org/officeDocument/2006/relationships/slide" Target="slide32.xml"/><Relationship Id="rId4" Type="http://schemas.openxmlformats.org/officeDocument/2006/relationships/package" Target="../embeddings/Microsoft_Word___34.docx"/><Relationship Id="rId9" Type="http://schemas.openxmlformats.org/officeDocument/2006/relationships/slide" Target="slide30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slide" Target="slide33.xml"/><Relationship Id="rId3" Type="http://schemas.openxmlformats.org/officeDocument/2006/relationships/slide" Target="slide26.xml"/><Relationship Id="rId7" Type="http://schemas.openxmlformats.org/officeDocument/2006/relationships/slide" Target="slide32.xml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Relationship Id="rId6" Type="http://schemas.openxmlformats.org/officeDocument/2006/relationships/slide" Target="slide30.xml"/><Relationship Id="rId5" Type="http://schemas.openxmlformats.org/officeDocument/2006/relationships/slide" Target="slide29.xml"/><Relationship Id="rId4" Type="http://schemas.openxmlformats.org/officeDocument/2006/relationships/slide" Target="slide28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28.xml"/><Relationship Id="rId7" Type="http://schemas.openxmlformats.org/officeDocument/2006/relationships/slide" Target="slide33.xml"/><Relationship Id="rId2" Type="http://schemas.openxmlformats.org/officeDocument/2006/relationships/slide" Target="slide26.xml"/><Relationship Id="rId1" Type="http://schemas.openxmlformats.org/officeDocument/2006/relationships/slideLayout" Target="../slideLayouts/slideLayout1.xml"/><Relationship Id="rId6" Type="http://schemas.openxmlformats.org/officeDocument/2006/relationships/slide" Target="slide32.xml"/><Relationship Id="rId5" Type="http://schemas.openxmlformats.org/officeDocument/2006/relationships/slide" Target="slide30.xml"/><Relationship Id="rId4" Type="http://schemas.openxmlformats.org/officeDocument/2006/relationships/slide" Target="slide29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slide" Target="slide28.xml"/><Relationship Id="rId3" Type="http://schemas.openxmlformats.org/officeDocument/2006/relationships/oleObject" Target="../embeddings/oleObject34.bin"/><Relationship Id="rId7" Type="http://schemas.openxmlformats.org/officeDocument/2006/relationships/slide" Target="slide26.xml"/><Relationship Id="rId12" Type="http://schemas.openxmlformats.org/officeDocument/2006/relationships/slide" Target="slide33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.vml"/><Relationship Id="rId6" Type="http://schemas.openxmlformats.org/officeDocument/2006/relationships/image" Target="../media/image46.png"/><Relationship Id="rId11" Type="http://schemas.openxmlformats.org/officeDocument/2006/relationships/slide" Target="slide32.xml"/><Relationship Id="rId5" Type="http://schemas.openxmlformats.org/officeDocument/2006/relationships/image" Target="../media/image37.emf"/><Relationship Id="rId10" Type="http://schemas.openxmlformats.org/officeDocument/2006/relationships/slide" Target="slide30.xml"/><Relationship Id="rId4" Type="http://schemas.openxmlformats.org/officeDocument/2006/relationships/package" Target="../embeddings/Microsoft_Word___35.docx"/><Relationship Id="rId9" Type="http://schemas.openxmlformats.org/officeDocument/2006/relationships/slide" Target="slide2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4.xml"/><Relationship Id="rId1" Type="http://schemas.openxmlformats.org/officeDocument/2006/relationships/slideLayout" Target="../slideLayouts/slideLayout1.xml"/><Relationship Id="rId4" Type="http://schemas.openxmlformats.org/officeDocument/2006/relationships/slide" Target="slide26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slide" Target="slide28.xml"/><Relationship Id="rId3" Type="http://schemas.openxmlformats.org/officeDocument/2006/relationships/slide" Target="slide31.xml"/><Relationship Id="rId7" Type="http://schemas.openxmlformats.org/officeDocument/2006/relationships/slide" Target="slide26.xml"/><Relationship Id="rId12" Type="http://schemas.openxmlformats.org/officeDocument/2006/relationships/slide" Target="slide33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.vml"/><Relationship Id="rId6" Type="http://schemas.openxmlformats.org/officeDocument/2006/relationships/image" Target="../media/image38.emf"/><Relationship Id="rId11" Type="http://schemas.openxmlformats.org/officeDocument/2006/relationships/slide" Target="slide32.xml"/><Relationship Id="rId5" Type="http://schemas.openxmlformats.org/officeDocument/2006/relationships/package" Target="../embeddings/Microsoft_Word___36.docx"/><Relationship Id="rId10" Type="http://schemas.openxmlformats.org/officeDocument/2006/relationships/slide" Target="slide30.xml"/><Relationship Id="rId4" Type="http://schemas.openxmlformats.org/officeDocument/2006/relationships/oleObject" Target="../embeddings/oleObject35.bin"/><Relationship Id="rId9" Type="http://schemas.openxmlformats.org/officeDocument/2006/relationships/slide" Target="slide29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emf"/><Relationship Id="rId13" Type="http://schemas.openxmlformats.org/officeDocument/2006/relationships/slide" Target="slide32.xml"/><Relationship Id="rId3" Type="http://schemas.openxmlformats.org/officeDocument/2006/relationships/oleObject" Target="../embeddings/oleObject36.bin"/><Relationship Id="rId7" Type="http://schemas.openxmlformats.org/officeDocument/2006/relationships/package" Target="../embeddings/Microsoft_Word___38.docx"/><Relationship Id="rId12" Type="http://schemas.openxmlformats.org/officeDocument/2006/relationships/slide" Target="slide30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.vml"/><Relationship Id="rId6" Type="http://schemas.openxmlformats.org/officeDocument/2006/relationships/oleObject" Target="../embeddings/oleObject37.bin"/><Relationship Id="rId11" Type="http://schemas.openxmlformats.org/officeDocument/2006/relationships/slide" Target="slide29.xml"/><Relationship Id="rId5" Type="http://schemas.openxmlformats.org/officeDocument/2006/relationships/image" Target="../media/image39.emf"/><Relationship Id="rId10" Type="http://schemas.openxmlformats.org/officeDocument/2006/relationships/slide" Target="slide28.xml"/><Relationship Id="rId4" Type="http://schemas.openxmlformats.org/officeDocument/2006/relationships/package" Target="../embeddings/Microsoft_Word___37.docx"/><Relationship Id="rId9" Type="http://schemas.openxmlformats.org/officeDocument/2006/relationships/slide" Target="slide26.xml"/><Relationship Id="rId14" Type="http://schemas.openxmlformats.org/officeDocument/2006/relationships/slide" Target="slide3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28.xml"/><Relationship Id="rId7" Type="http://schemas.openxmlformats.org/officeDocument/2006/relationships/slide" Target="slide33.xml"/><Relationship Id="rId2" Type="http://schemas.openxmlformats.org/officeDocument/2006/relationships/slide" Target="slide26.xml"/><Relationship Id="rId1" Type="http://schemas.openxmlformats.org/officeDocument/2006/relationships/slideLayout" Target="../slideLayouts/slideLayout1.xml"/><Relationship Id="rId6" Type="http://schemas.openxmlformats.org/officeDocument/2006/relationships/slide" Target="slide32.xml"/><Relationship Id="rId5" Type="http://schemas.openxmlformats.org/officeDocument/2006/relationships/slide" Target="slide30.xml"/><Relationship Id="rId4" Type="http://schemas.openxmlformats.org/officeDocument/2006/relationships/slide" Target="slide29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40.docx"/><Relationship Id="rId13" Type="http://schemas.openxmlformats.org/officeDocument/2006/relationships/slide" Target="slide26.xml"/><Relationship Id="rId18" Type="http://schemas.openxmlformats.org/officeDocument/2006/relationships/slide" Target="slide33.xml"/><Relationship Id="rId3" Type="http://schemas.openxmlformats.org/officeDocument/2006/relationships/oleObject" Target="../embeddings/oleObject38.bin"/><Relationship Id="rId7" Type="http://schemas.openxmlformats.org/officeDocument/2006/relationships/oleObject" Target="../embeddings/oleObject39.bin"/><Relationship Id="rId12" Type="http://schemas.openxmlformats.org/officeDocument/2006/relationships/image" Target="../media/image43.emf"/><Relationship Id="rId17" Type="http://schemas.openxmlformats.org/officeDocument/2006/relationships/slide" Target="slide32.xml"/><Relationship Id="rId2" Type="http://schemas.openxmlformats.org/officeDocument/2006/relationships/slideLayout" Target="../slideLayouts/slideLayout1.xml"/><Relationship Id="rId16" Type="http://schemas.openxmlformats.org/officeDocument/2006/relationships/slide" Target="slide30.xml"/><Relationship Id="rId1" Type="http://schemas.openxmlformats.org/officeDocument/2006/relationships/vmlDrawing" Target="../drawings/vmlDrawing15.vml"/><Relationship Id="rId6" Type="http://schemas.openxmlformats.org/officeDocument/2006/relationships/image" Target="../media/image53.png"/><Relationship Id="rId11" Type="http://schemas.openxmlformats.org/officeDocument/2006/relationships/package" Target="../embeddings/Microsoft_Word___41.docx"/><Relationship Id="rId5" Type="http://schemas.openxmlformats.org/officeDocument/2006/relationships/image" Target="../media/image41.emf"/><Relationship Id="rId15" Type="http://schemas.openxmlformats.org/officeDocument/2006/relationships/slide" Target="slide29.xml"/><Relationship Id="rId10" Type="http://schemas.openxmlformats.org/officeDocument/2006/relationships/oleObject" Target="../embeddings/oleObject40.bin"/><Relationship Id="rId4" Type="http://schemas.openxmlformats.org/officeDocument/2006/relationships/package" Target="../embeddings/Microsoft_Word___39.docx"/><Relationship Id="rId9" Type="http://schemas.openxmlformats.org/officeDocument/2006/relationships/image" Target="../media/image42.emf"/><Relationship Id="rId14" Type="http://schemas.openxmlformats.org/officeDocument/2006/relationships/slide" Target="slide28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slide" Target="slide10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2.docx"/><Relationship Id="rId3" Type="http://schemas.openxmlformats.org/officeDocument/2006/relationships/slide" Target="slide10.xml"/><Relationship Id="rId7" Type="http://schemas.openxmlformats.org/officeDocument/2006/relationships/oleObject" Target="../embeddings/oleObject2.bin"/><Relationship Id="rId12" Type="http://schemas.openxmlformats.org/officeDocument/2006/relationships/image" Target="../media/image4.e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.emf"/><Relationship Id="rId11" Type="http://schemas.openxmlformats.org/officeDocument/2006/relationships/package" Target="../embeddings/Microsoft_Word___3.docx"/><Relationship Id="rId5" Type="http://schemas.openxmlformats.org/officeDocument/2006/relationships/package" Target="../embeddings/Microsoft_Word___1.docx"/><Relationship Id="rId10" Type="http://schemas.openxmlformats.org/officeDocument/2006/relationships/oleObject" Target="../embeddings/oleObject3.bin"/><Relationship Id="rId4" Type="http://schemas.openxmlformats.org/officeDocument/2006/relationships/oleObject" Target="../embeddings/oleObject1.bin"/><Relationship Id="rId9" Type="http://schemas.openxmlformats.org/officeDocument/2006/relationships/image" Target="../media/image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1119797" y="2033320"/>
            <a:ext cx="395922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600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ea typeface="微软雅黑" pitchFamily="34" charset="-122"/>
              </a:rPr>
              <a:t>第二章　数    列</a:t>
            </a:r>
            <a:endParaRPr lang="zh-CN" altLang="en-US" sz="1600" i="1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19797" y="2437215"/>
            <a:ext cx="10159985" cy="9925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5000" dirty="0" smtClean="0">
                <a:solidFill>
                  <a:srgbClr val="F79646">
                    <a:lumMod val="75000"/>
                  </a:srgbClr>
                </a:solidFill>
                <a:latin typeface="Times New Roman" pitchFamily="18" charset="0"/>
                <a:ea typeface="微软雅黑" pitchFamily="34" charset="-122"/>
              </a:rPr>
              <a:t>§</a:t>
            </a:r>
            <a:r>
              <a:rPr lang="en-US" altLang="zh-CN" sz="5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2.1</a:t>
            </a:r>
            <a:r>
              <a:rPr lang="zh-CN" altLang="zh-CN" sz="5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　</a:t>
            </a:r>
            <a:r>
              <a:rPr lang="zh-CN" altLang="en-US" sz="5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数列的概念与简单表示法</a:t>
            </a:r>
            <a:r>
              <a:rPr lang="en-US" altLang="zh-CN" sz="5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(</a:t>
            </a:r>
            <a:r>
              <a:rPr lang="zh-CN" altLang="en-US" sz="5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二</a:t>
            </a:r>
            <a:r>
              <a:rPr lang="en-US" altLang="zh-CN" sz="5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)</a:t>
            </a:r>
            <a:endParaRPr lang="zh-CN" altLang="en-US" sz="5000" b="1" dirty="0">
              <a:solidFill>
                <a:schemeClr val="accent6">
                  <a:lumMod val="7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774" r="4222" b="6064"/>
          <a:stretch/>
        </p:blipFill>
        <p:spPr>
          <a:xfrm>
            <a:off x="9767614" y="3684074"/>
            <a:ext cx="2416285" cy="3159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106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1428019"/>
            <a:ext cx="12190413" cy="294514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1824" y="1557586"/>
            <a:ext cx="11614431" cy="262659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判断数列的增减性，一般是将其转化为比较相邻两项的大小，常用的方法有作差法、作商法，作差法判断数列增减性的步骤为：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作差；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变形；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定号；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④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结论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作商法适用于各项都是同号的数列，且应比较比值与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的大小关系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9834779" y="-26590"/>
            <a:ext cx="2256178" cy="880109"/>
            <a:chOff x="7918" y="920823"/>
            <a:chExt cx="1721438" cy="733424"/>
          </a:xfrm>
        </p:grpSpPr>
        <p:pic>
          <p:nvPicPr>
            <p:cNvPr id="6" name="图片 5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717743" cy="733424"/>
            </a:xfrm>
            <a:prstGeom prst="rect">
              <a:avLst/>
            </a:prstGeom>
          </p:spPr>
        </p:pic>
        <p:sp>
          <p:nvSpPr>
            <p:cNvPr id="7" name="TextBox 6"/>
            <p:cNvSpPr txBox="1"/>
            <p:nvPr userDrawn="1"/>
          </p:nvSpPr>
          <p:spPr>
            <a:xfrm>
              <a:off x="7918" y="991413"/>
              <a:ext cx="160858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00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反思与感悟</a:t>
              </a:r>
              <a:endParaRPr lang="zh-CN" altLang="en-US" sz="3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25921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41415" y="724944"/>
            <a:ext cx="11614431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Times New Roman"/>
              </a:rPr>
              <a:t>跟踪训练</a:t>
            </a:r>
            <a:r>
              <a:rPr lang="en-US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Courier New"/>
              </a:rPr>
              <a:t>1</a:t>
            </a:r>
            <a:r>
              <a:rPr lang="zh-CN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Times New Roman"/>
              </a:rPr>
              <a:t>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求例题中的数列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的最大项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矩形 10"/>
              <p:cNvSpPr/>
              <p:nvPr/>
            </p:nvSpPr>
            <p:spPr>
              <a:xfrm>
                <a:off x="262558" y="1559113"/>
                <a:ext cx="11614431" cy="1798673"/>
              </a:xfrm>
              <a:prstGeom prst="rect">
                <a:avLst/>
              </a:prstGeom>
            </p:spPr>
            <p:txBody>
              <a:bodyPr wrap="square" lIns="121898" tIns="60948" rIns="121898" bIns="60948">
                <a:spAutoFit/>
              </a:bodyPr>
              <a:lstStyle/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2800" b="1" kern="100" dirty="0">
                    <a:solidFill>
                      <a:srgbClr val="0000FF"/>
                    </a:solidFill>
                    <a:latin typeface="Times New Roman"/>
                    <a:ea typeface="微软雅黑"/>
                    <a:cs typeface="Times New Roman"/>
                  </a:rPr>
                  <a:t>解　</a:t>
                </a:r>
                <a:r>
                  <a:rPr lang="en-US" altLang="zh-CN" sz="2800" kern="100" dirty="0">
                    <a:latin typeface="宋体"/>
                    <a:ea typeface="华文细黑"/>
                    <a:cs typeface="Times New Roman"/>
                  </a:rPr>
                  <a:t>∵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kern="100" baseline="-25000" dirty="0">
                    <a:latin typeface="Times New Roman"/>
                    <a:ea typeface="华文细黑"/>
                    <a:cs typeface="Courier New"/>
                  </a:rPr>
                  <a:t>1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&lt;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kern="100" baseline="-25000" dirty="0">
                    <a:latin typeface="Times New Roman"/>
                    <a:ea typeface="华文细黑"/>
                    <a:cs typeface="Courier New"/>
                  </a:rPr>
                  <a:t>2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&lt;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kern="100" baseline="-25000" dirty="0">
                    <a:latin typeface="Times New Roman"/>
                    <a:ea typeface="华文细黑"/>
                    <a:cs typeface="Courier New"/>
                  </a:rPr>
                  <a:t>3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&gt;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kern="100" baseline="-25000" dirty="0">
                    <a:latin typeface="Times New Roman"/>
                    <a:ea typeface="华文细黑"/>
                    <a:cs typeface="Courier New"/>
                  </a:rPr>
                  <a:t>4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&gt;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kern="100" baseline="-25000" dirty="0">
                    <a:latin typeface="Times New Roman"/>
                    <a:ea typeface="华文细黑"/>
                    <a:cs typeface="Courier New"/>
                  </a:rPr>
                  <a:t>5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&gt;</a:t>
                </a:r>
                <a:r>
                  <a:rPr lang="en-US" altLang="zh-CN" sz="2800" kern="100" dirty="0">
                    <a:latin typeface="宋体"/>
                    <a:ea typeface="华文细黑"/>
                    <a:cs typeface="Times New Roman"/>
                  </a:rPr>
                  <a:t>…</a:t>
                </a:r>
                <a:r>
                  <a:rPr lang="zh-CN" altLang="zh-CN" sz="2800" kern="100" dirty="0" smtClean="0">
                    <a:latin typeface="Times New Roman"/>
                    <a:ea typeface="华文细黑"/>
                    <a:cs typeface="Times New Roman"/>
                  </a:rPr>
                  <a:t>，</a:t>
                </a:r>
                <a:endParaRPr lang="en-US" altLang="zh-CN" sz="2800" kern="100" dirty="0" smtClean="0">
                  <a:latin typeface="Times New Roman"/>
                  <a:ea typeface="华文细黑"/>
                  <a:cs typeface="Times New Roman"/>
                </a:endParaRP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2800" kern="100" dirty="0">
                    <a:latin typeface="宋体"/>
                    <a:ea typeface="华文细黑"/>
                    <a:cs typeface="Times New Roman"/>
                  </a:rPr>
                  <a:t>∴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数列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{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i="1" kern="100" baseline="-25000" dirty="0">
                    <a:latin typeface="Times New Roman"/>
                    <a:ea typeface="华文细黑"/>
                    <a:cs typeface="Courier New"/>
                  </a:rPr>
                  <a:t>n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}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的最大项为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kern="100" baseline="-25000" dirty="0">
                    <a:latin typeface="Times New Roman"/>
                    <a:ea typeface="华文细黑"/>
                    <a:cs typeface="Courier New"/>
                  </a:rPr>
                  <a:t>3</a:t>
                </a:r>
                <a:r>
                  <a:rPr lang="zh-CN" altLang="zh-CN" sz="2800" kern="100" dirty="0" smtClean="0">
                    <a:latin typeface="Times New Roman"/>
                    <a:ea typeface="华文细黑"/>
                    <a:cs typeface="Times New Roman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kern="100" smtClean="0">
                            <a:latin typeface="Cambria Math"/>
                            <a:ea typeface="华文细黑"/>
                            <a:cs typeface="Times New Roman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kern="100">
                            <a:latin typeface="Times New Roman"/>
                            <a:ea typeface="华文细黑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0" i="0" kern="100" smtClean="0">
                            <a:latin typeface="Times New Roman"/>
                            <a:ea typeface="华文细黑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2800" kern="100" dirty="0" smtClean="0">
                    <a:latin typeface="Times New Roman"/>
                    <a:ea typeface="华文细黑"/>
                    <a:cs typeface="Courier New"/>
                  </a:rPr>
                  <a:t>.</a:t>
                </a:r>
                <a:endParaRPr lang="zh-CN" altLang="zh-CN" sz="2800" kern="100" dirty="0">
                  <a:latin typeface="宋体"/>
                  <a:cs typeface="Courier New"/>
                </a:endParaRPr>
              </a:p>
            </p:txBody>
          </p:sp>
        </mc:Choice>
        <mc:Fallback xmlns="">
          <p:sp>
            <p:nvSpPr>
              <p:cNvPr id="11" name="矩形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2558" y="1559113"/>
                <a:ext cx="11614431" cy="1798673"/>
              </a:xfrm>
              <a:prstGeom prst="rect">
                <a:avLst/>
              </a:prstGeom>
              <a:blipFill rotWithShape="1">
                <a:blip r:embed="rId2"/>
                <a:stretch>
                  <a:fillRect l="-7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654898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11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63796150"/>
              </p:ext>
            </p:extLst>
          </p:nvPr>
        </p:nvGraphicFramePr>
        <p:xfrm>
          <a:off x="244475" y="4867275"/>
          <a:ext cx="9975850" cy="1919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89" name="文档" r:id="rId3" imgW="9973860" imgH="1925877" progId="Word.Document.12">
                  <p:embed/>
                </p:oleObj>
              </mc:Choice>
              <mc:Fallback>
                <p:oleObj name="文档" r:id="rId3" imgW="9973860" imgH="192587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44475" y="4867275"/>
                        <a:ext cx="9975850" cy="19192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4" name="矩形 3"/>
              <p:cNvSpPr/>
              <p:nvPr/>
            </p:nvSpPr>
            <p:spPr>
              <a:xfrm>
                <a:off x="197279" y="189434"/>
                <a:ext cx="11730575" cy="1731851"/>
              </a:xfrm>
              <a:prstGeom prst="rect">
                <a:avLst/>
              </a:prstGeom>
            </p:spPr>
            <p:txBody>
              <a:bodyPr wrap="square" lIns="121898" tIns="60948" rIns="121898" bIns="60948">
                <a:spAutoFit/>
              </a:bodyPr>
              <a:lstStyle/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2800" b="1" kern="100" dirty="0">
                    <a:solidFill>
                      <a:srgbClr val="0000FF"/>
                    </a:solidFill>
                    <a:latin typeface="Times New Roman"/>
                    <a:ea typeface="微软雅黑"/>
                    <a:cs typeface="Times New Roman"/>
                  </a:rPr>
                  <a:t>题型二　递推公式的应用</a:t>
                </a:r>
                <a:endParaRPr lang="zh-CN" altLang="zh-CN" sz="1050" kern="100" dirty="0">
                  <a:latin typeface="宋体"/>
                  <a:cs typeface="Courier New"/>
                </a:endParaRP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2800" b="1" kern="100" dirty="0">
                    <a:solidFill>
                      <a:srgbClr val="C00000"/>
                    </a:solidFill>
                    <a:latin typeface="Times New Roman"/>
                    <a:ea typeface="微软雅黑"/>
                    <a:cs typeface="Times New Roman"/>
                  </a:rPr>
                  <a:t>例</a:t>
                </a:r>
                <a:r>
                  <a:rPr lang="en-US" altLang="zh-CN" sz="2800" b="1" kern="100" dirty="0">
                    <a:solidFill>
                      <a:srgbClr val="C00000"/>
                    </a:solidFill>
                    <a:latin typeface="Times New Roman"/>
                    <a:ea typeface="微软雅黑"/>
                    <a:cs typeface="Courier New"/>
                  </a:rPr>
                  <a:t>2</a:t>
                </a:r>
                <a:r>
                  <a:rPr lang="zh-CN" altLang="zh-CN" sz="2800" b="1" kern="100" dirty="0">
                    <a:solidFill>
                      <a:srgbClr val="C00000"/>
                    </a:solidFill>
                    <a:latin typeface="Times New Roman"/>
                    <a:ea typeface="微软雅黑"/>
                    <a:cs typeface="Times New Roman"/>
                  </a:rPr>
                  <a:t>　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(1)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已知数列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{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i="1" kern="100" baseline="-25000" dirty="0">
                    <a:latin typeface="Times New Roman"/>
                    <a:ea typeface="华文细黑"/>
                    <a:cs typeface="Courier New"/>
                  </a:rPr>
                  <a:t>n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}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满足</a:t>
                </a:r>
                <a:r>
                  <a:rPr lang="en-US" altLang="zh-CN" sz="2800" i="1" kern="100" dirty="0" err="1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i="1" kern="100" baseline="-25000" dirty="0" err="1">
                    <a:latin typeface="Times New Roman"/>
                    <a:ea typeface="华文细黑"/>
                    <a:cs typeface="Courier New"/>
                  </a:rPr>
                  <a:t>n</a:t>
                </a:r>
                <a:r>
                  <a:rPr lang="en-US" altLang="zh-CN" sz="2800" i="1" kern="100" dirty="0" err="1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i="1" kern="100" baseline="-25000" dirty="0" err="1">
                    <a:latin typeface="Times New Roman"/>
                    <a:ea typeface="华文细黑"/>
                    <a:cs typeface="Courier New"/>
                  </a:rPr>
                  <a:t>n</a:t>
                </a:r>
                <a:r>
                  <a:rPr lang="zh-CN" altLang="zh-CN" sz="2800" kern="100" baseline="-25000" dirty="0">
                    <a:latin typeface="Times New Roman"/>
                    <a:ea typeface="华文细黑"/>
                    <a:cs typeface="Times New Roman"/>
                  </a:rPr>
                  <a:t>－</a:t>
                </a:r>
                <a:r>
                  <a:rPr lang="en-US" altLang="zh-CN" sz="2800" kern="100" baseline="-25000" dirty="0">
                    <a:latin typeface="Times New Roman"/>
                    <a:ea typeface="华文细黑"/>
                    <a:cs typeface="Courier New"/>
                  </a:rPr>
                  <a:t>1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＝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i="1" kern="100" baseline="-25000" dirty="0">
                    <a:latin typeface="Times New Roman"/>
                    <a:ea typeface="华文细黑"/>
                    <a:cs typeface="Courier New"/>
                  </a:rPr>
                  <a:t>n</a:t>
                </a:r>
                <a:r>
                  <a:rPr lang="zh-CN" altLang="zh-CN" sz="2800" kern="100" baseline="-25000" dirty="0">
                    <a:latin typeface="Times New Roman"/>
                    <a:ea typeface="华文细黑"/>
                    <a:cs typeface="Times New Roman"/>
                  </a:rPr>
                  <a:t>－</a:t>
                </a:r>
                <a:r>
                  <a:rPr lang="en-US" altLang="zh-CN" sz="2800" kern="100" baseline="-25000" dirty="0">
                    <a:latin typeface="Times New Roman"/>
                    <a:ea typeface="华文细黑"/>
                    <a:cs typeface="Courier New"/>
                  </a:rPr>
                  <a:t>1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＋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(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－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1)</a:t>
                </a:r>
                <a:r>
                  <a:rPr lang="en-US" altLang="zh-CN" sz="2800" i="1" kern="100" baseline="30000" dirty="0">
                    <a:latin typeface="Times New Roman"/>
                    <a:ea typeface="华文细黑"/>
                    <a:cs typeface="Courier New"/>
                  </a:rPr>
                  <a:t>n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且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kern="100" baseline="-25000" dirty="0">
                    <a:latin typeface="Times New Roman"/>
                    <a:ea typeface="华文细黑"/>
                    <a:cs typeface="Courier New"/>
                  </a:rPr>
                  <a:t>1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＝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1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</a:t>
                </a:r>
                <a:r>
                  <a:rPr lang="zh-CN" altLang="zh-CN" sz="2800" kern="100" dirty="0" smtClean="0">
                    <a:latin typeface="Times New Roman"/>
                    <a:ea typeface="华文细黑"/>
                    <a:cs typeface="Times New Roman"/>
                  </a:rPr>
                  <a:t>则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kern="100" smtClean="0">
                            <a:latin typeface="Cambria Math"/>
                            <a:ea typeface="华文细黑"/>
                            <a:cs typeface="Times New Roman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i="1" kern="100">
                            <a:latin typeface="Times New Roman"/>
                            <a:ea typeface="华文细黑"/>
                          </a:rPr>
                          <m:t>a</m:t>
                        </m:r>
                        <m:r>
                          <m:rPr>
                            <m:nor/>
                          </m:rPr>
                          <a:rPr lang="en-US" altLang="zh-CN" sz="2800" kern="100" baseline="-25000">
                            <a:latin typeface="Times New Roman"/>
                            <a:ea typeface="华文细黑"/>
                          </a:rPr>
                          <m:t>5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i="1" kern="100">
                            <a:latin typeface="Times New Roman"/>
                            <a:ea typeface="华文细黑"/>
                          </a:rPr>
                          <m:t>a</m:t>
                        </m:r>
                        <m:r>
                          <m:rPr>
                            <m:nor/>
                          </m:rPr>
                          <a:rPr lang="en-US" altLang="zh-CN" sz="2800" kern="100" baseline="-25000">
                            <a:latin typeface="Times New Roman"/>
                            <a:ea typeface="华文细黑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800" kern="100" dirty="0" smtClean="0">
                    <a:latin typeface="Times New Roman"/>
                    <a:ea typeface="华文细黑"/>
                    <a:cs typeface="Times New Roman"/>
                  </a:rPr>
                  <a:t>等于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(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　　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)</a:t>
                </a:r>
                <a:endParaRPr lang="zh-CN" altLang="zh-CN" sz="1050" kern="100" dirty="0">
                  <a:effectLst/>
                  <a:latin typeface="宋体"/>
                  <a:cs typeface="Courier New"/>
                </a:endParaRPr>
              </a:p>
            </p:txBody>
          </p:sp>
        </mc:Choice>
        <mc:Fallback xmlns="">
          <p:sp>
            <p:nvSpPr>
              <p:cNvPr id="4" name="矩形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7279" y="189434"/>
                <a:ext cx="11730575" cy="1731851"/>
              </a:xfrm>
              <a:prstGeom prst="rect">
                <a:avLst/>
              </a:prstGeom>
              <a:blipFill rotWithShape="1">
                <a:blip r:embed="rId6"/>
                <a:stretch>
                  <a:fillRect l="-77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矩形 9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圆角矩形 10">
            <a:hlinkClick r:id="rId7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99232292"/>
              </p:ext>
            </p:extLst>
          </p:nvPr>
        </p:nvGraphicFramePr>
        <p:xfrm>
          <a:off x="334566" y="2125127"/>
          <a:ext cx="9455150" cy="1057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90" name="文档" r:id="rId9" imgW="9455700" imgH="1057754" progId="Word.Document.12">
                  <p:embed/>
                </p:oleObj>
              </mc:Choice>
              <mc:Fallback>
                <p:oleObj name="文档" r:id="rId9" imgW="9455700" imgH="105775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34566" y="2125127"/>
                        <a:ext cx="9455150" cy="1057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/>
          <p:cNvSpPr/>
          <p:nvPr/>
        </p:nvSpPr>
        <p:spPr>
          <a:xfrm>
            <a:off x="190550" y="2977512"/>
            <a:ext cx="11730575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解析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由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1)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，得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81262879"/>
              </p:ext>
            </p:extLst>
          </p:nvPr>
        </p:nvGraphicFramePr>
        <p:xfrm>
          <a:off x="262558" y="3884687"/>
          <a:ext cx="9455150" cy="1057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91" name="文档" r:id="rId12" imgW="9455700" imgH="1081548" progId="Word.Document.12">
                  <p:embed/>
                </p:oleObj>
              </mc:Choice>
              <mc:Fallback>
                <p:oleObj name="文档" r:id="rId12" imgW="9455700" imgH="108154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262558" y="3884687"/>
                        <a:ext cx="9455150" cy="1057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矩形 12"/>
          <p:cNvSpPr/>
          <p:nvPr/>
        </p:nvSpPr>
        <p:spPr>
          <a:xfrm>
            <a:off x="10755406" y="1001842"/>
            <a:ext cx="555588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华文细黑"/>
              </a:rPr>
              <a:t>B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839132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13" grpId="0"/>
      <p:bldP spid="13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矩形 3"/>
              <p:cNvSpPr/>
              <p:nvPr/>
            </p:nvSpPr>
            <p:spPr>
              <a:xfrm>
                <a:off x="190550" y="-231566"/>
                <a:ext cx="11730575" cy="2141268"/>
              </a:xfrm>
              <a:prstGeom prst="rect">
                <a:avLst/>
              </a:prstGeom>
            </p:spPr>
            <p:txBody>
              <a:bodyPr wrap="square" lIns="121898" tIns="60948" rIns="121898" bIns="60948">
                <a:spAutoFit/>
              </a:bodyPr>
              <a:lstStyle/>
              <a:p>
                <a:pPr algn="just">
                  <a:lnSpc>
                    <a:spcPct val="180000"/>
                  </a:lnSpc>
                  <a:spcAft>
                    <a:spcPts val="0"/>
                  </a:spcAft>
                </a:pP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(2)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已知数列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{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i="1" kern="100" baseline="-25000" dirty="0">
                    <a:latin typeface="Times New Roman"/>
                    <a:ea typeface="华文细黑"/>
                    <a:cs typeface="Courier New"/>
                  </a:rPr>
                  <a:t>n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}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分别满足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kern="100" baseline="-25000" dirty="0">
                    <a:latin typeface="Times New Roman"/>
                    <a:ea typeface="华文细黑"/>
                    <a:cs typeface="Courier New"/>
                  </a:rPr>
                  <a:t>1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＝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1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i="1" kern="100" baseline="-25000" dirty="0">
                    <a:latin typeface="Times New Roman"/>
                    <a:ea typeface="华文细黑"/>
                    <a:cs typeface="Courier New"/>
                  </a:rPr>
                  <a:t>n</a:t>
                </a:r>
                <a:r>
                  <a:rPr lang="zh-CN" altLang="zh-CN" sz="2800" kern="100" baseline="-25000" dirty="0">
                    <a:latin typeface="Times New Roman"/>
                    <a:ea typeface="华文细黑"/>
                    <a:cs typeface="Times New Roman"/>
                  </a:rPr>
                  <a:t>＋</a:t>
                </a:r>
                <a:r>
                  <a:rPr lang="en-US" altLang="zh-CN" sz="2800" kern="100" baseline="-25000" dirty="0">
                    <a:latin typeface="Times New Roman"/>
                    <a:ea typeface="华文细黑"/>
                    <a:cs typeface="Courier New"/>
                  </a:rPr>
                  <a:t>1</a:t>
                </a:r>
                <a:r>
                  <a:rPr lang="zh-CN" altLang="zh-CN" sz="2800" kern="100" dirty="0" smtClean="0">
                    <a:latin typeface="Times New Roman"/>
                    <a:ea typeface="华文细黑"/>
                    <a:cs typeface="Times New Roman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kern="100" smtClean="0">
                            <a:latin typeface="Cambria Math"/>
                            <a:ea typeface="华文细黑"/>
                            <a:cs typeface="Times New Roman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kern="100">
                            <a:latin typeface="Times New Roman"/>
                            <a:ea typeface="华文细黑"/>
                          </a:rPr>
                          <m:t>2</m:t>
                        </m:r>
                        <m:r>
                          <m:rPr>
                            <m:nor/>
                          </m:rPr>
                          <a:rPr lang="en-US" altLang="zh-CN" sz="2800" i="1" kern="100">
                            <a:latin typeface="Times New Roman"/>
                            <a:ea typeface="华文细黑"/>
                          </a:rPr>
                          <m:t>a</m:t>
                        </m:r>
                        <m:r>
                          <m:rPr>
                            <m:nor/>
                          </m:rPr>
                          <a:rPr lang="en-US" altLang="zh-CN" sz="2800" i="1" kern="100" baseline="-25000">
                            <a:latin typeface="Times New Roman"/>
                            <a:ea typeface="华文细黑"/>
                          </a:rPr>
                          <m:t>n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i="1" kern="100">
                            <a:latin typeface="Times New Roman"/>
                            <a:ea typeface="华文细黑"/>
                          </a:rPr>
                          <m:t>a</m:t>
                        </m:r>
                        <m:r>
                          <m:rPr>
                            <m:nor/>
                          </m:rPr>
                          <a:rPr lang="en-US" altLang="zh-CN" sz="2800" i="1" kern="100" baseline="-25000">
                            <a:latin typeface="Times New Roman"/>
                            <a:ea typeface="华文细黑"/>
                          </a:rPr>
                          <m:t>n</m:t>
                        </m:r>
                        <m:r>
                          <m:rPr>
                            <m:nor/>
                          </m:rPr>
                          <a:rPr lang="zh-CN" altLang="en-US" sz="2800" kern="100">
                            <a:latin typeface="Times New Roman"/>
                            <a:ea typeface="华文细黑"/>
                            <a:cs typeface="Times New Roman"/>
                          </a:rPr>
                          <m:t>＋</m:t>
                        </m:r>
                        <m:r>
                          <m:rPr>
                            <m:nor/>
                          </m:rPr>
                          <a:rPr lang="en-US" altLang="zh-CN" sz="2800" kern="100">
                            <a:latin typeface="Times New Roman"/>
                            <a:ea typeface="华文细黑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kern="100" dirty="0" smtClean="0">
                    <a:latin typeface="Times New Roman"/>
                    <a:ea typeface="华文细黑"/>
                    <a:cs typeface="Courier New"/>
                  </a:rPr>
                  <a:t>.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通过它的前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5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项，归纳得出数列的一个通项公式是</a:t>
                </a:r>
                <a:r>
                  <a:rPr lang="en-US" altLang="zh-CN" sz="2800" kern="100" dirty="0" smtClean="0">
                    <a:latin typeface="Times New Roman"/>
                    <a:ea typeface="华文细黑"/>
                    <a:cs typeface="Courier New"/>
                  </a:rPr>
                  <a:t>__________________.</a:t>
                </a:r>
                <a:endParaRPr lang="zh-CN" altLang="zh-CN" sz="1050" kern="100" dirty="0">
                  <a:effectLst/>
                  <a:latin typeface="宋体"/>
                  <a:cs typeface="Courier New"/>
                </a:endParaRPr>
              </a:p>
            </p:txBody>
          </p:sp>
        </mc:Choice>
        <mc:Fallback xmlns="">
          <p:sp>
            <p:nvSpPr>
              <p:cNvPr id="4" name="矩形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0550" y="-231566"/>
                <a:ext cx="11730575" cy="2141268"/>
              </a:xfrm>
              <a:prstGeom prst="rect">
                <a:avLst/>
              </a:prstGeom>
              <a:blipFill rotWithShape="1">
                <a:blip r:embed="rId3"/>
                <a:stretch>
                  <a:fillRect l="-779" r="-779" b="-14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矩形 9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2" name="圆角矩形 11">
            <a:hlinkClick r:id="rId4" action="ppaction://hlinksldjump"/>
          </p:cNvPr>
          <p:cNvSpPr/>
          <p:nvPr/>
        </p:nvSpPr>
        <p:spPr>
          <a:xfrm>
            <a:off x="9714656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反思与感悟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35397088"/>
              </p:ext>
            </p:extLst>
          </p:nvPr>
        </p:nvGraphicFramePr>
        <p:xfrm>
          <a:off x="262558" y="1891754"/>
          <a:ext cx="11247437" cy="1970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25" name="文档" r:id="rId6" imgW="11245871" imgH="1983920" progId="Word.Document.12">
                  <p:embed/>
                </p:oleObj>
              </mc:Choice>
              <mc:Fallback>
                <p:oleObj name="文档" r:id="rId6" imgW="11245871" imgH="198392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62558" y="1891754"/>
                        <a:ext cx="11247437" cy="19700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79352135"/>
              </p:ext>
            </p:extLst>
          </p:nvPr>
        </p:nvGraphicFramePr>
        <p:xfrm>
          <a:off x="262558" y="3619946"/>
          <a:ext cx="11247437" cy="1970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26" name="文档" r:id="rId9" imgW="11245871" imgH="1990410" progId="Word.Document.12">
                  <p:embed/>
                </p:oleObj>
              </mc:Choice>
              <mc:Fallback>
                <p:oleObj name="文档" r:id="rId9" imgW="11245871" imgH="199041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62558" y="3619946"/>
                        <a:ext cx="11247437" cy="19700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1934709"/>
              </p:ext>
            </p:extLst>
          </p:nvPr>
        </p:nvGraphicFramePr>
        <p:xfrm>
          <a:off x="262558" y="5441682"/>
          <a:ext cx="9520238" cy="1320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27" name="文档" r:id="rId12" imgW="9519391" imgH="1322373" progId="Word.Document.12">
                  <p:embed/>
                </p:oleObj>
              </mc:Choice>
              <mc:Fallback>
                <p:oleObj name="文档" r:id="rId12" imgW="9519391" imgH="132237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262558" y="5441682"/>
                        <a:ext cx="9520238" cy="1320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73266426"/>
              </p:ext>
            </p:extLst>
          </p:nvPr>
        </p:nvGraphicFramePr>
        <p:xfrm>
          <a:off x="3646046" y="795978"/>
          <a:ext cx="3098800" cy="1320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28" name="文档" r:id="rId15" imgW="3105232" imgH="1320527" progId="Word.Document.12">
                  <p:embed/>
                </p:oleObj>
              </mc:Choice>
              <mc:Fallback>
                <p:oleObj name="文档" r:id="rId15" imgW="3105232" imgH="132052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3646046" y="795978"/>
                        <a:ext cx="3098800" cy="1320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93426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2074564"/>
            <a:ext cx="12190413" cy="258430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0550" y="2205658"/>
            <a:ext cx="11847881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递推公式是表示数列的一种方法，其作用与数列的通项公式类似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可以根据递推公式依次求得数列中的项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利用递推公式求得数列的前几项，可以帮助我们发现数列的通项公式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9834779" y="-26590"/>
            <a:ext cx="2256178" cy="880109"/>
            <a:chOff x="7918" y="920823"/>
            <a:chExt cx="1721438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717743" cy="733424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 userDrawn="1"/>
          </p:nvSpPr>
          <p:spPr>
            <a:xfrm>
              <a:off x="7918" y="991413"/>
              <a:ext cx="160858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00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反思与感悟</a:t>
              </a:r>
              <a:endParaRPr lang="zh-CN" altLang="en-US" sz="3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75423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11067135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96414" y="45418"/>
            <a:ext cx="11614431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Times New Roman"/>
              </a:rPr>
              <a:t>跟踪训练</a:t>
            </a:r>
            <a:r>
              <a:rPr lang="en-US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Courier New"/>
              </a:rPr>
              <a:t>2</a:t>
            </a:r>
            <a:r>
              <a:rPr lang="zh-CN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Times New Roman"/>
              </a:rPr>
              <a:t>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数列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满足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baseline="-250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baseline="-250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写出数列的前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项；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52604111"/>
              </p:ext>
            </p:extLst>
          </p:nvPr>
        </p:nvGraphicFramePr>
        <p:xfrm>
          <a:off x="396414" y="1485578"/>
          <a:ext cx="9875838" cy="1250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80" name="文档" r:id="rId4" imgW="9874906" imgH="1250991" progId="Word.Document.12">
                  <p:embed/>
                </p:oleObj>
              </mc:Choice>
              <mc:Fallback>
                <p:oleObj name="文档" r:id="rId4" imgW="9874906" imgH="1250991" progId="Word.Document.12">
                  <p:embed/>
                  <p:pic>
                    <p:nvPicPr>
                      <p:cNvPr id="0" name="对象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6414" y="1485578"/>
                        <a:ext cx="9875838" cy="1250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87306731"/>
              </p:ext>
            </p:extLst>
          </p:nvPr>
        </p:nvGraphicFramePr>
        <p:xfrm>
          <a:off x="396414" y="2493690"/>
          <a:ext cx="9875838" cy="1250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81" name="文档" r:id="rId7" imgW="9874906" imgH="1252794" progId="Word.Document.12">
                  <p:embed/>
                </p:oleObj>
              </mc:Choice>
              <mc:Fallback>
                <p:oleObj name="文档" r:id="rId7" imgW="9874906" imgH="1252794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6414" y="2493690"/>
                        <a:ext cx="9875838" cy="1250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矩形 9"/>
          <p:cNvSpPr/>
          <p:nvPr/>
        </p:nvSpPr>
        <p:spPr>
          <a:xfrm>
            <a:off x="190550" y="3270890"/>
            <a:ext cx="11614431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由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写出数列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的一个通项公式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12" name="对象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21088435"/>
              </p:ext>
            </p:extLst>
          </p:nvPr>
        </p:nvGraphicFramePr>
        <p:xfrm>
          <a:off x="283701" y="4196834"/>
          <a:ext cx="10464800" cy="2082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82" name="文档" r:id="rId10" imgW="10463594" imgH="2087749" progId="Word.Document.12">
                  <p:embed/>
                </p:oleObj>
              </mc:Choice>
              <mc:Fallback>
                <p:oleObj name="文档" r:id="rId10" imgW="10463594" imgH="2087749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3701" y="4196834"/>
                        <a:ext cx="10464800" cy="2082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21327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矩形 3"/>
              <p:cNvSpPr/>
              <p:nvPr/>
            </p:nvSpPr>
            <p:spPr>
              <a:xfrm>
                <a:off x="197279" y="189434"/>
                <a:ext cx="11730575" cy="1798673"/>
              </a:xfrm>
              <a:prstGeom prst="rect">
                <a:avLst/>
              </a:prstGeom>
            </p:spPr>
            <p:txBody>
              <a:bodyPr wrap="square" lIns="121898" tIns="60948" rIns="121898" bIns="60948">
                <a:spAutoFit/>
              </a:bodyPr>
              <a:lstStyle/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2800" b="1" kern="100" dirty="0">
                    <a:solidFill>
                      <a:srgbClr val="0000FF"/>
                    </a:solidFill>
                    <a:latin typeface="Times New Roman"/>
                    <a:ea typeface="微软雅黑"/>
                    <a:cs typeface="Times New Roman"/>
                  </a:rPr>
                  <a:t>题型三　由递推公式求通项公式</a:t>
                </a:r>
                <a:endParaRPr lang="zh-CN" altLang="zh-CN" sz="1050" kern="100" dirty="0">
                  <a:latin typeface="宋体"/>
                  <a:cs typeface="Courier New"/>
                </a:endParaRP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2800" b="1" kern="100" dirty="0">
                    <a:solidFill>
                      <a:srgbClr val="C00000"/>
                    </a:solidFill>
                    <a:latin typeface="Times New Roman"/>
                    <a:ea typeface="微软雅黑"/>
                    <a:cs typeface="Times New Roman"/>
                  </a:rPr>
                  <a:t>例</a:t>
                </a:r>
                <a:r>
                  <a:rPr lang="en-US" altLang="zh-CN" sz="2800" b="1" kern="100" dirty="0">
                    <a:solidFill>
                      <a:srgbClr val="C00000"/>
                    </a:solidFill>
                    <a:latin typeface="Times New Roman"/>
                    <a:ea typeface="微软雅黑"/>
                    <a:cs typeface="Courier New"/>
                  </a:rPr>
                  <a:t>3</a:t>
                </a:r>
                <a:r>
                  <a:rPr lang="zh-CN" altLang="zh-CN" sz="2800" b="1" kern="100" dirty="0">
                    <a:solidFill>
                      <a:srgbClr val="C00000"/>
                    </a:solidFill>
                    <a:latin typeface="Times New Roman"/>
                    <a:ea typeface="微软雅黑"/>
                    <a:cs typeface="Times New Roman"/>
                  </a:rPr>
                  <a:t>　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(1)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在数列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{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i="1" kern="100" baseline="-25000" dirty="0">
                    <a:latin typeface="Times New Roman"/>
                    <a:ea typeface="华文细黑"/>
                    <a:cs typeface="Courier New"/>
                  </a:rPr>
                  <a:t>n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}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中，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kern="100" baseline="-25000" dirty="0">
                    <a:latin typeface="Times New Roman"/>
                    <a:ea typeface="华文细黑"/>
                    <a:cs typeface="Courier New"/>
                  </a:rPr>
                  <a:t>1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＝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2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i="1" kern="100" baseline="-25000" dirty="0">
                    <a:latin typeface="Times New Roman"/>
                    <a:ea typeface="华文细黑"/>
                    <a:cs typeface="Courier New"/>
                  </a:rPr>
                  <a:t>n</a:t>
                </a:r>
                <a:r>
                  <a:rPr lang="zh-CN" altLang="zh-CN" sz="2800" kern="100" baseline="-25000" dirty="0">
                    <a:latin typeface="Times New Roman"/>
                    <a:ea typeface="华文细黑"/>
                    <a:cs typeface="Times New Roman"/>
                  </a:rPr>
                  <a:t>＋</a:t>
                </a:r>
                <a:r>
                  <a:rPr lang="en-US" altLang="zh-CN" sz="2800" kern="100" baseline="-25000" dirty="0">
                    <a:latin typeface="Times New Roman"/>
                    <a:ea typeface="华文细黑"/>
                    <a:cs typeface="Courier New"/>
                  </a:rPr>
                  <a:t>1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＝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i="1" kern="100" baseline="-25000" dirty="0">
                    <a:latin typeface="Times New Roman"/>
                    <a:ea typeface="华文细黑"/>
                    <a:cs typeface="Courier New"/>
                  </a:rPr>
                  <a:t>n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＋</a:t>
                </a:r>
                <a:r>
                  <a:rPr lang="en-US" altLang="zh-CN" sz="2800" kern="100" dirty="0" err="1">
                    <a:latin typeface="Times New Roman"/>
                    <a:ea typeface="华文细黑"/>
                    <a:cs typeface="Courier New"/>
                  </a:rPr>
                  <a:t>ln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(1</a:t>
                </a:r>
                <a:r>
                  <a:rPr lang="zh-CN" altLang="zh-CN" sz="2800" kern="100" dirty="0" smtClean="0">
                    <a:latin typeface="Times New Roman"/>
                    <a:ea typeface="华文细黑"/>
                    <a:cs typeface="Times New Roman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kern="100" smtClean="0">
                            <a:latin typeface="Cambria Math"/>
                            <a:ea typeface="华文细黑"/>
                            <a:cs typeface="Times New Roman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kern="100">
                            <a:latin typeface="Times New Roman"/>
                            <a:ea typeface="华文细黑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i="1" kern="100">
                            <a:latin typeface="Times New Roman"/>
                            <a:ea typeface="华文细黑"/>
                          </a:rPr>
                          <m:t>n</m:t>
                        </m:r>
                      </m:den>
                    </m:f>
                  </m:oMath>
                </a14:m>
                <a:r>
                  <a:rPr lang="en-US" altLang="zh-CN" sz="2800" kern="100" dirty="0" smtClean="0">
                    <a:latin typeface="Times New Roman"/>
                    <a:ea typeface="华文细黑"/>
                    <a:cs typeface="Courier New"/>
                  </a:rPr>
                  <a:t>)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，求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i="1" kern="100" baseline="-25000" dirty="0">
                    <a:latin typeface="Times New Roman"/>
                    <a:ea typeface="华文细黑"/>
                    <a:cs typeface="Courier New"/>
                  </a:rPr>
                  <a:t>n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.</a:t>
                </a:r>
                <a:endParaRPr lang="zh-CN" altLang="zh-CN" sz="1050" kern="100" dirty="0">
                  <a:effectLst/>
                  <a:latin typeface="宋体"/>
                  <a:cs typeface="Courier New"/>
                </a:endParaRPr>
              </a:p>
            </p:txBody>
          </p:sp>
        </mc:Choice>
        <mc:Fallback xmlns="">
          <p:sp>
            <p:nvSpPr>
              <p:cNvPr id="4" name="矩形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7279" y="189434"/>
                <a:ext cx="11730575" cy="1798673"/>
              </a:xfrm>
              <a:prstGeom prst="rect">
                <a:avLst/>
              </a:prstGeom>
              <a:blipFill rotWithShape="1">
                <a:blip r:embed="rId2"/>
                <a:stretch>
                  <a:fillRect l="-77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矩形 9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圆角矩形 10">
            <a:hlinkClick r:id="rId3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40632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14910094"/>
              </p:ext>
            </p:extLst>
          </p:nvPr>
        </p:nvGraphicFramePr>
        <p:xfrm>
          <a:off x="278854" y="1804978"/>
          <a:ext cx="6248400" cy="1390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73" name="文档" r:id="rId4" imgW="6249824" imgH="1391364" progId="Word.Document.12">
                  <p:embed/>
                </p:oleObj>
              </mc:Choice>
              <mc:Fallback>
                <p:oleObj name="文档" r:id="rId4" imgW="6249824" imgH="139136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78854" y="1804978"/>
                        <a:ext cx="6248400" cy="1390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08955022"/>
              </p:ext>
            </p:extLst>
          </p:nvPr>
        </p:nvGraphicFramePr>
        <p:xfrm>
          <a:off x="190550" y="14938"/>
          <a:ext cx="8555037" cy="1362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74" name="文档" r:id="rId7" imgW="8558947" imgH="1361124" progId="Word.Document.12">
                  <p:embed/>
                </p:oleObj>
              </mc:Choice>
              <mc:Fallback>
                <p:oleObj name="文档" r:id="rId7" imgW="8558947" imgH="136112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90550" y="14938"/>
                        <a:ext cx="8555037" cy="1362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/>
          <p:cNvSpPr/>
          <p:nvPr/>
        </p:nvSpPr>
        <p:spPr>
          <a:xfrm>
            <a:off x="232178" y="2709714"/>
            <a:ext cx="11730575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……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75484679"/>
              </p:ext>
            </p:extLst>
          </p:nvPr>
        </p:nvGraphicFramePr>
        <p:xfrm>
          <a:off x="193675" y="920562"/>
          <a:ext cx="8666163" cy="1331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75" name="文档" r:id="rId10" imgW="8666226" imgH="1332468" progId="Word.Document.12">
                  <p:embed/>
                </p:oleObj>
              </mc:Choice>
              <mc:Fallback>
                <p:oleObj name="文档" r:id="rId10" imgW="8666226" imgH="133246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93675" y="920562"/>
                        <a:ext cx="8666163" cy="13319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对象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83449306"/>
              </p:ext>
            </p:extLst>
          </p:nvPr>
        </p:nvGraphicFramePr>
        <p:xfrm>
          <a:off x="262558" y="3356496"/>
          <a:ext cx="6248400" cy="1390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76" name="文档" r:id="rId13" imgW="6249824" imgH="1390644" progId="Word.Document.12">
                  <p:embed/>
                </p:oleObj>
              </mc:Choice>
              <mc:Fallback>
                <p:oleObj name="文档" r:id="rId13" imgW="6249824" imgH="139064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262558" y="3356496"/>
                        <a:ext cx="6248400" cy="1390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对象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44557626"/>
              </p:ext>
            </p:extLst>
          </p:nvPr>
        </p:nvGraphicFramePr>
        <p:xfrm>
          <a:off x="190550" y="4095373"/>
          <a:ext cx="8686800" cy="1381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77" name="文档" r:id="rId16" imgW="8684218" imgH="1383300" progId="Word.Document.12">
                  <p:embed/>
                </p:oleObj>
              </mc:Choice>
              <mc:Fallback>
                <p:oleObj name="文档" r:id="rId16" imgW="8684218" imgH="138330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190550" y="4095373"/>
                        <a:ext cx="8686800" cy="1381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矩形 15"/>
          <p:cNvSpPr/>
          <p:nvPr/>
        </p:nvSpPr>
        <p:spPr>
          <a:xfrm>
            <a:off x="190550" y="5024411"/>
            <a:ext cx="11730575" cy="186176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ln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≥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2).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当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时，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ln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，符合上式，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ln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∈</a:t>
            </a:r>
            <a:r>
              <a:rPr lang="en-US" altLang="zh-CN" sz="2800" b="1" kern="1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*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4457792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750"/>
                            </p:stCondLst>
                            <p:childTnLst>
                              <p:par>
                                <p:cTn id="2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0"/>
                            </p:stCondLst>
                            <p:childTnLst>
                              <p:par>
                                <p:cTn id="3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500"/>
                            </p:stCondLst>
                            <p:childTnLst>
                              <p:par>
                                <p:cTn id="3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90550" y="223655"/>
            <a:ext cx="11730575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已知数列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，且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baseline="-250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∈</a:t>
            </a:r>
            <a:r>
              <a:rPr lang="en-US" altLang="zh-CN" sz="2800" b="1" kern="1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b="1" kern="100" baseline="30000" dirty="0">
                <a:latin typeface="Times New Roman"/>
                <a:ea typeface="华文细黑"/>
                <a:cs typeface="Courier New"/>
              </a:rPr>
              <a:t>*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，写出前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项，猜想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并加以证明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圆角矩形 10">
            <a:hlinkClick r:id="rId2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9479582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反思与感悟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42284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18542" y="-26590"/>
            <a:ext cx="11730575" cy="262659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　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猜想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baseline="30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baseline="300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∈</a:t>
            </a:r>
            <a:r>
              <a:rPr lang="en-US" altLang="zh-CN" sz="2800" b="1" kern="1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*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证明如下：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由题意得，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baseline="-250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≥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∵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≠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≠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" name="圆角矩形 11">
            <a:hlinkClick r:id="rId3" action="ppaction://hlinksldjump"/>
          </p:cNvPr>
          <p:cNvSpPr/>
          <p:nvPr/>
        </p:nvSpPr>
        <p:spPr>
          <a:xfrm>
            <a:off x="11047703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反思与感悟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71666715"/>
              </p:ext>
            </p:extLst>
          </p:nvPr>
        </p:nvGraphicFramePr>
        <p:xfrm>
          <a:off x="176361" y="2527994"/>
          <a:ext cx="11247437" cy="1970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71" name="文档" r:id="rId5" imgW="11245871" imgH="1987165" progId="Word.Document.12">
                  <p:embed/>
                </p:oleObj>
              </mc:Choice>
              <mc:Fallback>
                <p:oleObj name="文档" r:id="rId5" imgW="11245871" imgH="198716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76361" y="2527994"/>
                        <a:ext cx="11247437" cy="19700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84230116"/>
              </p:ext>
            </p:extLst>
          </p:nvPr>
        </p:nvGraphicFramePr>
        <p:xfrm>
          <a:off x="158253" y="3489970"/>
          <a:ext cx="7377113" cy="1697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72" name="文档" r:id="rId8" imgW="7380265" imgH="1696276" progId="Word.Document.12">
                  <p:embed/>
                </p:oleObj>
              </mc:Choice>
              <mc:Fallback>
                <p:oleObj name="文档" r:id="rId8" imgW="7380265" imgH="169627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58253" y="3489970"/>
                        <a:ext cx="7377113" cy="16970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6263388"/>
              </p:ext>
            </p:extLst>
          </p:nvPr>
        </p:nvGraphicFramePr>
        <p:xfrm>
          <a:off x="262558" y="4549096"/>
          <a:ext cx="9520238" cy="1320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73" name="文档" r:id="rId11" imgW="9519391" imgH="1324176" progId="Word.Document.12">
                  <p:embed/>
                </p:oleObj>
              </mc:Choice>
              <mc:Fallback>
                <p:oleObj name="文档" r:id="rId11" imgW="9519391" imgH="132417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262558" y="4549096"/>
                        <a:ext cx="9520238" cy="1320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矩形 12"/>
          <p:cNvSpPr/>
          <p:nvPr/>
        </p:nvSpPr>
        <p:spPr>
          <a:xfrm>
            <a:off x="128702" y="5315903"/>
            <a:ext cx="11730575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当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时，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baseline="300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，符合上式，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baseline="30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baseline="300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∈</a:t>
            </a:r>
            <a:r>
              <a:rPr lang="en-US" altLang="zh-CN" sz="2800" b="1" kern="1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*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4935473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750"/>
                            </p:stCondLst>
                            <p:childTnLst>
                              <p:par>
                                <p:cTn id="2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250"/>
                            </p:stCondLst>
                            <p:childTnLst>
                              <p:par>
                                <p:cTn id="3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75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000"/>
                            </p:stCondLst>
                            <p:childTnLst>
                              <p:par>
                                <p:cTn id="3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75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10630" y="2054609"/>
            <a:ext cx="10103003" cy="13031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理解数列的几种表示方法，能从函数的观点研究数列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理解递推公式的含义，能根据递推公式求出数列的前几项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07305" y="0"/>
            <a:ext cx="972000" cy="118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1007304" y="198959"/>
            <a:ext cx="972001" cy="86177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zh-CN" altLang="en-US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学习目标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51799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1342034"/>
            <a:ext cx="12190413" cy="46972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0550" y="1341562"/>
            <a:ext cx="11847881" cy="456558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由递推公式写出通项公式的步骤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先根据递推公式写出数列的前几项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至少是前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项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根据写出的前几项，观察归纳其特点，并把每一项统一形式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4737100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写出一个通项公式并证明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	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用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累加法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求数列的通项公式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当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baseline="-250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≥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满足一定条件时，常用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baseline="-250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baseline="-250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baseline="-250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…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累加来求通项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9834779" y="-26590"/>
            <a:ext cx="2256178" cy="880109"/>
            <a:chOff x="7918" y="920823"/>
            <a:chExt cx="1721438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717743" cy="733424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 userDrawn="1"/>
          </p:nvSpPr>
          <p:spPr>
            <a:xfrm>
              <a:off x="7918" y="991413"/>
              <a:ext cx="160858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00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反思与感悟</a:t>
              </a:r>
              <a:endParaRPr lang="zh-CN" altLang="en-US" sz="3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72249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1701602"/>
            <a:ext cx="12190413" cy="315828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61440065"/>
              </p:ext>
            </p:extLst>
          </p:nvPr>
        </p:nvGraphicFramePr>
        <p:xfrm>
          <a:off x="478582" y="2037284"/>
          <a:ext cx="11279187" cy="2760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068" name="文档" r:id="rId4" imgW="11278616" imgH="2760472" progId="Word.Document.12">
                  <p:embed/>
                </p:oleObj>
              </mc:Choice>
              <mc:Fallback>
                <p:oleObj name="文档" r:id="rId4" imgW="11278616" imgH="276047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78582" y="2037284"/>
                        <a:ext cx="11279187" cy="27606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65847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11056975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87929337"/>
              </p:ext>
            </p:extLst>
          </p:nvPr>
        </p:nvGraphicFramePr>
        <p:xfrm>
          <a:off x="449981" y="261442"/>
          <a:ext cx="11045825" cy="4230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092" name="文档" r:id="rId5" imgW="11045084" imgH="4229936" progId="Word.Document.12">
                  <p:embed/>
                </p:oleObj>
              </mc:Choice>
              <mc:Fallback>
                <p:oleObj name="文档" r:id="rId5" imgW="11045084" imgH="422993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49981" y="261442"/>
                        <a:ext cx="11045825" cy="42306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61214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63648566"/>
              </p:ext>
            </p:extLst>
          </p:nvPr>
        </p:nvGraphicFramePr>
        <p:xfrm>
          <a:off x="325438" y="-26590"/>
          <a:ext cx="11247437" cy="1219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93" name="文档" r:id="rId4" imgW="11243352" imgH="1227197" progId="Word.Document.12">
                  <p:embed/>
                </p:oleObj>
              </mc:Choice>
              <mc:Fallback>
                <p:oleObj name="文档" r:id="rId4" imgW="11243352" imgH="122719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25438" y="-26590"/>
                        <a:ext cx="11247437" cy="1219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04821583"/>
              </p:ext>
            </p:extLst>
          </p:nvPr>
        </p:nvGraphicFramePr>
        <p:xfrm>
          <a:off x="243126" y="940882"/>
          <a:ext cx="11247437" cy="1219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94" name="文档" r:id="rId7" imgW="11243352" imgH="1228999" progId="Word.Document.12">
                  <p:embed/>
                </p:oleObj>
              </mc:Choice>
              <mc:Fallback>
                <p:oleObj name="文档" r:id="rId7" imgW="11243352" imgH="122899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43126" y="940882"/>
                        <a:ext cx="11247437" cy="1219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89543744"/>
              </p:ext>
            </p:extLst>
          </p:nvPr>
        </p:nvGraphicFramePr>
        <p:xfrm>
          <a:off x="190550" y="1836346"/>
          <a:ext cx="11247437" cy="1219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95" name="文档" r:id="rId10" imgW="11243352" imgH="1261806" progId="Word.Document.12">
                  <p:embed/>
                </p:oleObj>
              </mc:Choice>
              <mc:Fallback>
                <p:oleObj name="文档" r:id="rId10" imgW="11243352" imgH="126180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90550" y="1836346"/>
                        <a:ext cx="11247437" cy="1219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26379001"/>
              </p:ext>
            </p:extLst>
          </p:nvPr>
        </p:nvGraphicFramePr>
        <p:xfrm>
          <a:off x="190550" y="2894370"/>
          <a:ext cx="11247437" cy="1260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96" name="文档" r:id="rId13" imgW="11243352" imgH="1263970" progId="Word.Document.12">
                  <p:embed/>
                </p:oleObj>
              </mc:Choice>
              <mc:Fallback>
                <p:oleObj name="文档" r:id="rId13" imgW="11243352" imgH="126397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190550" y="2894370"/>
                        <a:ext cx="11247437" cy="1260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对象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67149388"/>
              </p:ext>
            </p:extLst>
          </p:nvPr>
        </p:nvGraphicFramePr>
        <p:xfrm>
          <a:off x="212646" y="4066818"/>
          <a:ext cx="11247437" cy="1260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97" name="文档" r:id="rId16" imgW="11243352" imgH="1265412" progId="Word.Document.12">
                  <p:embed/>
                </p:oleObj>
              </mc:Choice>
              <mc:Fallback>
                <p:oleObj name="文档" r:id="rId16" imgW="11243352" imgH="126541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212646" y="4066818"/>
                        <a:ext cx="11247437" cy="1260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对象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50087164"/>
              </p:ext>
            </p:extLst>
          </p:nvPr>
        </p:nvGraphicFramePr>
        <p:xfrm>
          <a:off x="262558" y="5091167"/>
          <a:ext cx="11247437" cy="1260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98" name="文档" r:id="rId19" imgW="11243352" imgH="1267214" progId="Word.Document.12">
                  <p:embed/>
                </p:oleObj>
              </mc:Choice>
              <mc:Fallback>
                <p:oleObj name="文档" r:id="rId19" imgW="11243352" imgH="126721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262558" y="5091167"/>
                        <a:ext cx="11247437" cy="1260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对象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19435398"/>
              </p:ext>
            </p:extLst>
          </p:nvPr>
        </p:nvGraphicFramePr>
        <p:xfrm>
          <a:off x="263446" y="6005175"/>
          <a:ext cx="11247437" cy="1260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99" name="文档" r:id="rId22" imgW="11243352" imgH="1268656" progId="Word.Document.12">
                  <p:embed/>
                </p:oleObj>
              </mc:Choice>
              <mc:Fallback>
                <p:oleObj name="文档" r:id="rId22" imgW="11243352" imgH="126865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263446" y="6005175"/>
                        <a:ext cx="11247437" cy="1260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44954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750"/>
                            </p:stCondLst>
                            <p:childTnLst>
                              <p:par>
                                <p:cTn id="2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801" y="261442"/>
            <a:ext cx="1415487" cy="576064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58702" y="157160"/>
            <a:ext cx="8385605" cy="69305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610485" algn="l"/>
              </a:tabLst>
            </a:pPr>
            <a:r>
              <a:rPr lang="zh-CN" altLang="en-US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忽略</a:t>
            </a:r>
            <a:r>
              <a:rPr lang="en-US" altLang="zh-CN" sz="2800" b="1" i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n</a:t>
            </a:r>
            <a:r>
              <a:rPr lang="zh-CN" altLang="en-US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的正整数范围致</a:t>
            </a:r>
            <a:r>
              <a:rPr lang="zh-CN" altLang="en-US" sz="2800" b="1" kern="100" dirty="0" smtClean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误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8542" y="261442"/>
            <a:ext cx="1296144" cy="5909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5000"/>
              </a:lnSpc>
              <a:spcBef>
                <a:spcPts val="400"/>
              </a:spcBef>
            </a:pPr>
            <a:r>
              <a:rPr lang="zh-CN" altLang="en-US" sz="24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易错点</a:t>
            </a:r>
            <a:endParaRPr lang="zh-CN" altLang="en-US" sz="2400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35360" y="1301008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Times New Roman"/>
              </a:rPr>
              <a:t>例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Courier New"/>
              </a:rPr>
              <a:t>4</a:t>
            </a: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Times New Roman"/>
              </a:rPr>
              <a:t>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求数列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29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中的最大项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圆角矩形 6">
            <a:hlinkClick r:id="rId2" action="ppaction://hlinksldjump"/>
          </p:cNvPr>
          <p:cNvSpPr/>
          <p:nvPr/>
        </p:nvSpPr>
        <p:spPr>
          <a:xfrm>
            <a:off x="998363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9" name="圆角矩形 8">
            <a:hlinkClick r:id="rId3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33315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262558" y="117426"/>
            <a:ext cx="11614431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E36C0A"/>
                </a:solidFill>
                <a:latin typeface="Times New Roman"/>
                <a:ea typeface="微软雅黑"/>
                <a:cs typeface="Times New Roman"/>
              </a:rPr>
              <a:t>错解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由已知，得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58826444"/>
              </p:ext>
            </p:extLst>
          </p:nvPr>
        </p:nvGraphicFramePr>
        <p:xfrm>
          <a:off x="464393" y="981522"/>
          <a:ext cx="11247437" cy="1168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71" name="文档" r:id="rId4" imgW="11243352" imgH="1178167" progId="Word.Document.12">
                  <p:embed/>
                </p:oleObj>
              </mc:Choice>
              <mc:Fallback>
                <p:oleObj name="文档" r:id="rId4" imgW="11243352" imgH="117816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64393" y="981522"/>
                        <a:ext cx="11247437" cy="1168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矩形 11"/>
          <p:cNvSpPr/>
          <p:nvPr/>
        </p:nvSpPr>
        <p:spPr>
          <a:xfrm>
            <a:off x="262558" y="2670186"/>
            <a:ext cx="11614431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正解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由已知，得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4" name="圆角矩形 13">
            <a:hlinkClick r:id="rId6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5988918"/>
              </p:ext>
            </p:extLst>
          </p:nvPr>
        </p:nvGraphicFramePr>
        <p:xfrm>
          <a:off x="334566" y="1917626"/>
          <a:ext cx="11247437" cy="1168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72" name="文档" r:id="rId8" imgW="11243352" imgH="1179609" progId="Word.Document.12">
                  <p:embed/>
                </p:oleObj>
              </mc:Choice>
              <mc:Fallback>
                <p:oleObj name="文档" r:id="rId8" imgW="11243352" imgH="117960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34566" y="1917626"/>
                        <a:ext cx="11247437" cy="1168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67344723"/>
              </p:ext>
            </p:extLst>
          </p:nvPr>
        </p:nvGraphicFramePr>
        <p:xfrm>
          <a:off x="262558" y="3629546"/>
          <a:ext cx="11247437" cy="1168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73" name="文档" r:id="rId11" imgW="11243352" imgH="1181051" progId="Word.Document.12">
                  <p:embed/>
                </p:oleObj>
              </mc:Choice>
              <mc:Fallback>
                <p:oleObj name="文档" r:id="rId11" imgW="11243352" imgH="118105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262558" y="3629546"/>
                        <a:ext cx="11247437" cy="1168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0" name="矩形 9"/>
              <p:cNvSpPr/>
              <p:nvPr/>
            </p:nvSpPr>
            <p:spPr>
              <a:xfrm>
                <a:off x="190550" y="4439433"/>
                <a:ext cx="11614431" cy="1798673"/>
              </a:xfrm>
              <a:prstGeom prst="rect">
                <a:avLst/>
              </a:prstGeom>
            </p:spPr>
            <p:txBody>
              <a:bodyPr wrap="square" lIns="121898" tIns="60948" rIns="121898" bIns="60948">
                <a:spAutoFit/>
              </a:bodyPr>
              <a:lstStyle/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由于</a:t>
                </a:r>
                <a:r>
                  <a:rPr lang="en-US" altLang="zh-CN" sz="2800" i="1" kern="100" dirty="0" err="1">
                    <a:latin typeface="Times New Roman"/>
                    <a:ea typeface="华文细黑"/>
                    <a:cs typeface="Courier New"/>
                  </a:rPr>
                  <a:t>n</a:t>
                </a:r>
                <a:r>
                  <a:rPr lang="en-US" altLang="zh-CN" sz="2800" kern="100" dirty="0" err="1">
                    <a:latin typeface="宋体"/>
                    <a:ea typeface="华文细黑"/>
                    <a:cs typeface="Times New Roman"/>
                  </a:rPr>
                  <a:t>∈</a:t>
                </a:r>
                <a:r>
                  <a:rPr lang="en-US" altLang="zh-CN" sz="2800" b="1" kern="100" dirty="0" err="1">
                    <a:latin typeface="Times New Roman"/>
                    <a:ea typeface="华文细黑"/>
                    <a:cs typeface="Courier New"/>
                  </a:rPr>
                  <a:t>N</a:t>
                </a:r>
                <a:r>
                  <a:rPr lang="en-US" altLang="zh-CN" sz="2800" b="1" kern="100" baseline="30000" dirty="0">
                    <a:latin typeface="Times New Roman"/>
                    <a:ea typeface="华文细黑"/>
                    <a:cs typeface="Courier New"/>
                  </a:rPr>
                  <a:t>*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，故当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n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取</a:t>
                </a:r>
                <a:r>
                  <a:rPr lang="zh-CN" altLang="zh-CN" sz="2800" kern="100" dirty="0" smtClean="0">
                    <a:latin typeface="Times New Roman"/>
                    <a:ea typeface="华文细黑"/>
                    <a:cs typeface="Times New Roman"/>
                  </a:rPr>
                  <a:t>距离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kern="100" smtClean="0">
                            <a:latin typeface="Cambria Math"/>
                            <a:ea typeface="华文细黑"/>
                            <a:cs typeface="Times New Roman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kern="100">
                            <a:latin typeface="Times New Roman"/>
                            <a:ea typeface="华文细黑"/>
                          </a:rPr>
                          <m:t>29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kern="100">
                            <a:latin typeface="Times New Roman"/>
                            <a:ea typeface="华文细黑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800" kern="100" dirty="0" smtClean="0">
                    <a:latin typeface="Times New Roman"/>
                    <a:ea typeface="华文细黑"/>
                    <a:cs typeface="Times New Roman"/>
                  </a:rPr>
                  <a:t>最近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的正整数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7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时，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i="1" kern="100" baseline="-25000" dirty="0">
                    <a:latin typeface="Times New Roman"/>
                    <a:ea typeface="华文细黑"/>
                    <a:cs typeface="Courier New"/>
                  </a:rPr>
                  <a:t>n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取得最大值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108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</a:t>
                </a:r>
                <a:endParaRPr lang="zh-CN" altLang="zh-CN" sz="1050" kern="100" dirty="0">
                  <a:latin typeface="宋体"/>
                  <a:cs typeface="Courier New"/>
                </a:endParaRP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2800" kern="100" dirty="0">
                    <a:latin typeface="宋体"/>
                    <a:ea typeface="华文细黑"/>
                    <a:cs typeface="Times New Roman"/>
                  </a:rPr>
                  <a:t>∴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数列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{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－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2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n</a:t>
                </a:r>
                <a:r>
                  <a:rPr lang="en-US" altLang="zh-CN" sz="2800" kern="100" baseline="30000" dirty="0">
                    <a:latin typeface="Times New Roman"/>
                    <a:ea typeface="华文细黑"/>
                    <a:cs typeface="Courier New"/>
                  </a:rPr>
                  <a:t>2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＋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29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n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＋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3}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中的最大项为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kern="100" baseline="-25000" dirty="0">
                    <a:latin typeface="Times New Roman"/>
                    <a:ea typeface="华文细黑"/>
                    <a:cs typeface="Courier New"/>
                  </a:rPr>
                  <a:t>7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＝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108.</a:t>
                </a:r>
                <a:endParaRPr lang="zh-CN" altLang="zh-CN" sz="1050" kern="100" dirty="0">
                  <a:effectLst/>
                  <a:latin typeface="宋体"/>
                  <a:cs typeface="Courier New"/>
                </a:endParaRPr>
              </a:p>
            </p:txBody>
          </p:sp>
        </mc:Choice>
        <mc:Fallback xmlns="">
          <p:sp>
            <p:nvSpPr>
              <p:cNvPr id="10" name="矩形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0550" y="4439433"/>
                <a:ext cx="11614431" cy="1798673"/>
              </a:xfrm>
              <a:prstGeom prst="rect">
                <a:avLst/>
              </a:prstGeom>
              <a:blipFill rotWithShape="1">
                <a:blip r:embed="rId13"/>
                <a:stretch>
                  <a:fillRect l="-787" b="-37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4725119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750"/>
                            </p:stCondLst>
                            <p:childTnLst>
                              <p:par>
                                <p:cTn id="2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75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75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406574" y="621482"/>
            <a:ext cx="11161240" cy="594006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下列四个命题：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如果已知一个数列的递推公式及其首项，那么可以写出这个数列的任何一项；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2800" kern="100" dirty="0" smtClean="0">
              <a:latin typeface="宋体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2800" kern="100" dirty="0" smtClean="0">
              <a:latin typeface="宋体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数列的图象是一群孤立的点；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④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数列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1,1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…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与数列－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1,1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1,1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…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是同一数列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其中真命题的个数是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A.1  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		B.2  		C.3  		D.4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74599010"/>
              </p:ext>
            </p:extLst>
          </p:nvPr>
        </p:nvGraphicFramePr>
        <p:xfrm>
          <a:off x="536762" y="2847489"/>
          <a:ext cx="9151938" cy="1292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18" name="文档" r:id="rId4" imgW="9151281" imgH="1292090" progId="Word.Document.12">
                  <p:embed/>
                </p:oleObj>
              </mc:Choice>
              <mc:Fallback>
                <p:oleObj name="文档" r:id="rId4" imgW="9151281" imgH="129209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36762" y="2847489"/>
                        <a:ext cx="9151938" cy="1292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矩形 20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-1" y="-2177"/>
            <a:ext cx="12190414" cy="551330"/>
          </a:xfrm>
          <a:prstGeom prst="rect">
            <a:avLst/>
          </a:prstGeom>
          <a:pattFill prst="ltUpDiag">
            <a:fgClr>
              <a:srgbClr val="FFB757"/>
            </a:fgClr>
            <a:bgClr>
              <a:srgbClr val="FF9400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lang="zh-CN" altLang="en-US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当堂检测</a:t>
            </a:r>
            <a:endParaRPr lang="zh-CN" altLang="en-US" sz="4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9551590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0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9986683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1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10421776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12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10856869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13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11291963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17" name="圆角矩形 16">
            <a:hlinkClick r:id="rId11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9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11711830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6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12466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6" name="矩形 15"/>
              <p:cNvSpPr/>
              <p:nvPr/>
            </p:nvSpPr>
            <p:spPr>
              <a:xfrm>
                <a:off x="406574" y="693490"/>
                <a:ext cx="10941320" cy="3091335"/>
              </a:xfrm>
              <a:prstGeom prst="rect">
                <a:avLst/>
              </a:prstGeom>
            </p:spPr>
            <p:txBody>
              <a:bodyPr wrap="square" lIns="121898" tIns="60948" rIns="121898" bIns="60948">
                <a:spAutoFit/>
              </a:bodyPr>
              <a:lstStyle/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2800" b="1" kern="100" dirty="0" smtClean="0">
                    <a:solidFill>
                      <a:srgbClr val="0000FF"/>
                    </a:solidFill>
                    <a:latin typeface="Times New Roman"/>
                    <a:ea typeface="微软雅黑"/>
                    <a:cs typeface="Times New Roman"/>
                  </a:rPr>
                  <a:t>解析</a:t>
                </a:r>
                <a:r>
                  <a:rPr lang="zh-CN" altLang="zh-CN" sz="2800" b="1" kern="100" dirty="0">
                    <a:solidFill>
                      <a:srgbClr val="0000FF"/>
                    </a:solidFill>
                    <a:latin typeface="Times New Roman"/>
                    <a:ea typeface="微软雅黑"/>
                    <a:cs typeface="Times New Roman"/>
                  </a:rPr>
                  <a:t>　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只有</a:t>
                </a:r>
                <a:r>
                  <a:rPr lang="en-US" altLang="zh-CN" sz="2800" kern="100" dirty="0">
                    <a:latin typeface="宋体"/>
                    <a:ea typeface="华文细黑"/>
                    <a:cs typeface="Times New Roman"/>
                  </a:rPr>
                  <a:t>③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正确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.</a:t>
                </a:r>
                <a:r>
                  <a:rPr lang="en-US" altLang="zh-CN" sz="2800" kern="100" dirty="0">
                    <a:latin typeface="宋体"/>
                    <a:ea typeface="华文细黑"/>
                    <a:cs typeface="Times New Roman"/>
                  </a:rPr>
                  <a:t>①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中，如已知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i="1" kern="100" baseline="-25000" dirty="0">
                    <a:latin typeface="Times New Roman"/>
                    <a:ea typeface="华文细黑"/>
                    <a:cs typeface="Courier New"/>
                  </a:rPr>
                  <a:t>n</a:t>
                </a:r>
                <a:r>
                  <a:rPr lang="zh-CN" altLang="zh-CN" sz="2800" kern="100" baseline="-25000" dirty="0">
                    <a:latin typeface="Times New Roman"/>
                    <a:ea typeface="华文细黑"/>
                    <a:cs typeface="Times New Roman"/>
                  </a:rPr>
                  <a:t>＋</a:t>
                </a:r>
                <a:r>
                  <a:rPr lang="en-US" altLang="zh-CN" sz="2800" kern="100" baseline="-25000" dirty="0">
                    <a:latin typeface="Times New Roman"/>
                    <a:ea typeface="华文细黑"/>
                    <a:cs typeface="Courier New"/>
                  </a:rPr>
                  <a:t>2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＝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i="1" kern="100" baseline="-25000" dirty="0">
                    <a:latin typeface="Times New Roman"/>
                    <a:ea typeface="华文细黑"/>
                    <a:cs typeface="Courier New"/>
                  </a:rPr>
                  <a:t>n</a:t>
                </a:r>
                <a:r>
                  <a:rPr lang="zh-CN" altLang="zh-CN" sz="2800" kern="100" baseline="-25000" dirty="0">
                    <a:latin typeface="Times New Roman"/>
                    <a:ea typeface="华文细黑"/>
                    <a:cs typeface="Times New Roman"/>
                  </a:rPr>
                  <a:t>＋</a:t>
                </a:r>
                <a:r>
                  <a:rPr lang="en-US" altLang="zh-CN" sz="2800" kern="100" baseline="-25000" dirty="0">
                    <a:latin typeface="Times New Roman"/>
                    <a:ea typeface="华文细黑"/>
                    <a:cs typeface="Courier New"/>
                  </a:rPr>
                  <a:t>1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＋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i="1" kern="100" baseline="-25000" dirty="0">
                    <a:latin typeface="Times New Roman"/>
                    <a:ea typeface="华文细黑"/>
                    <a:cs typeface="Courier New"/>
                  </a:rPr>
                  <a:t>n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</a:t>
                </a:r>
                <a:endParaRPr lang="zh-CN" altLang="zh-CN" sz="1050" kern="100" dirty="0">
                  <a:latin typeface="宋体"/>
                  <a:cs typeface="Courier New"/>
                </a:endParaRP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kern="100" baseline="-25000" dirty="0">
                    <a:latin typeface="Times New Roman"/>
                    <a:ea typeface="华文细黑"/>
                    <a:cs typeface="Courier New"/>
                  </a:rPr>
                  <a:t>1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＝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1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，无法写出除首项外的其他项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.</a:t>
                </a:r>
                <a:r>
                  <a:rPr lang="en-US" altLang="zh-CN" sz="2800" kern="100" dirty="0">
                    <a:latin typeface="宋体"/>
                    <a:ea typeface="华文细黑"/>
                    <a:cs typeface="Times New Roman"/>
                  </a:rPr>
                  <a:t>②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中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i="1" kern="100" baseline="-25000" dirty="0">
                    <a:latin typeface="Times New Roman"/>
                    <a:ea typeface="华文细黑"/>
                    <a:cs typeface="Courier New"/>
                  </a:rPr>
                  <a:t>n</a:t>
                </a:r>
                <a:r>
                  <a:rPr lang="zh-CN" altLang="zh-CN" sz="2800" kern="100" dirty="0" smtClean="0">
                    <a:latin typeface="Times New Roman"/>
                    <a:ea typeface="华文细黑"/>
                    <a:cs typeface="Times New Roman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kern="100" smtClean="0">
                            <a:latin typeface="Cambria Math"/>
                            <a:ea typeface="华文细黑"/>
                            <a:cs typeface="Times New Roman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i="1" kern="100">
                            <a:latin typeface="Times New Roman"/>
                            <a:ea typeface="华文细黑"/>
                          </a:rPr>
                          <m:t>n</m:t>
                        </m:r>
                        <m:r>
                          <m:rPr>
                            <m:nor/>
                          </m:rPr>
                          <a:rPr lang="zh-CN" altLang="en-US" sz="2800" kern="100">
                            <a:latin typeface="Times New Roman"/>
                            <a:ea typeface="华文细黑"/>
                            <a:cs typeface="Times New Roman"/>
                          </a:rPr>
                          <m:t>＋</m:t>
                        </m:r>
                        <m:r>
                          <m:rPr>
                            <m:nor/>
                          </m:rPr>
                          <a:rPr lang="en-US" altLang="zh-CN" sz="2800" kern="100">
                            <a:latin typeface="Times New Roman"/>
                            <a:ea typeface="华文细黑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i="1" kern="100">
                            <a:latin typeface="Times New Roman"/>
                            <a:ea typeface="华文细黑"/>
                          </a:rPr>
                          <m:t>n</m:t>
                        </m:r>
                        <m:r>
                          <m:rPr>
                            <m:nor/>
                          </m:rPr>
                          <a:rPr lang="zh-CN" altLang="en-US" sz="2800" kern="100">
                            <a:latin typeface="Times New Roman"/>
                            <a:ea typeface="华文细黑"/>
                            <a:cs typeface="Times New Roman"/>
                          </a:rPr>
                          <m:t>＋</m:t>
                        </m:r>
                        <m:r>
                          <m:rPr>
                            <m:nor/>
                          </m:rPr>
                          <a:rPr lang="en-US" altLang="zh-CN" sz="2800" kern="100">
                            <a:latin typeface="Times New Roman"/>
                            <a:ea typeface="华文细黑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800" kern="100" dirty="0" smtClean="0">
                    <a:latin typeface="Times New Roman"/>
                    <a:ea typeface="华文细黑"/>
                    <a:cs typeface="Times New Roman"/>
                  </a:rPr>
                  <a:t>，</a:t>
                </a:r>
                <a:r>
                  <a:rPr lang="en-US" altLang="zh-CN" sz="2800" kern="100" dirty="0">
                    <a:latin typeface="宋体"/>
                    <a:ea typeface="华文细黑"/>
                    <a:cs typeface="Times New Roman"/>
                  </a:rPr>
                  <a:t>④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中－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1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和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1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排列的顺序不同，即二者不是同一数列</a:t>
                </a:r>
                <a:r>
                  <a:rPr lang="en-US" altLang="zh-CN" sz="2800" kern="100" dirty="0" smtClean="0">
                    <a:latin typeface="Times New Roman"/>
                    <a:ea typeface="华文细黑"/>
                    <a:cs typeface="Courier New"/>
                  </a:rPr>
                  <a:t>.</a:t>
                </a:r>
              </a:p>
              <a:p>
                <a:pPr lvl="0" algn="just">
                  <a:lnSpc>
                    <a:spcPct val="150000"/>
                  </a:lnSpc>
                </a:pPr>
                <a:r>
                  <a:rPr lang="zh-CN" altLang="zh-CN" sz="2800" b="1" kern="100" dirty="0">
                    <a:solidFill>
                      <a:srgbClr val="0000FF"/>
                    </a:solidFill>
                    <a:latin typeface="Times New Roman"/>
                    <a:ea typeface="微软雅黑"/>
                    <a:cs typeface="Times New Roman"/>
                  </a:rPr>
                  <a:t>答案　</a:t>
                </a:r>
                <a:r>
                  <a:rPr lang="en-US" altLang="zh-CN" sz="2800" b="1" kern="100" dirty="0" smtClean="0">
                    <a:solidFill>
                      <a:srgbClr val="C00000"/>
                    </a:solidFill>
                    <a:latin typeface="Times New Roman"/>
                    <a:ea typeface="华文细黑"/>
                    <a:cs typeface="Courier New"/>
                  </a:rPr>
                  <a:t>A</a:t>
                </a:r>
                <a:endParaRPr lang="zh-CN" altLang="zh-CN" sz="1050" b="1" kern="100" dirty="0">
                  <a:solidFill>
                    <a:srgbClr val="C00000"/>
                  </a:solidFill>
                  <a:latin typeface="宋体"/>
                  <a:cs typeface="Courier New"/>
                </a:endParaRPr>
              </a:p>
            </p:txBody>
          </p:sp>
        </mc:Choice>
        <mc:Fallback xmlns="">
          <p:sp>
            <p:nvSpPr>
              <p:cNvPr id="16" name="矩形 1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6574" y="693490"/>
                <a:ext cx="10941320" cy="3091335"/>
              </a:xfrm>
              <a:prstGeom prst="rect">
                <a:avLst/>
              </a:prstGeom>
              <a:blipFill rotWithShape="1">
                <a:blip r:embed="rId2"/>
                <a:stretch>
                  <a:fillRect l="-891" r="-836" b="-17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9551590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5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9986683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9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0421776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20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0856869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22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1291963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23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11711830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6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6047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06574" y="1092975"/>
            <a:ext cx="11161240" cy="327292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数列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2,4,6,8,10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…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的递推公式是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A.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baseline="-250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≥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B.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baseline="-250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≥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C.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baseline="-250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≥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D.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baseline="-250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≥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2)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34566" y="4472127"/>
            <a:ext cx="1116124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解析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中没有说明某一项，无法递推，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8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，不合题意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5970675" y="1125538"/>
            <a:ext cx="639635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610485" algn="l"/>
              </a:tabLst>
            </a:pPr>
            <a:r>
              <a:rPr lang="en-US" altLang="zh-CN" sz="2800" b="1" kern="100" dirty="0" smtClean="0">
                <a:solidFill>
                  <a:srgbClr val="C00000"/>
                </a:solidFill>
                <a:latin typeface="Times New Roman"/>
                <a:ea typeface="华文细黑"/>
              </a:rPr>
              <a:t>C</a:t>
            </a:r>
            <a:endParaRPr lang="zh-CN" altLang="zh-CN" sz="1050" b="1" kern="100" dirty="0">
              <a:solidFill>
                <a:srgbClr val="C00000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9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9551590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21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9986683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23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0421776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24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0856869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25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1291963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26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1711830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6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49920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16" grpId="0"/>
      <p:bldP spid="16" grpId="1"/>
      <p:bldP spid="22" grpId="0"/>
      <p:bldP spid="22" grpId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07321589"/>
              </p:ext>
            </p:extLst>
          </p:nvPr>
        </p:nvGraphicFramePr>
        <p:xfrm>
          <a:off x="558800" y="981522"/>
          <a:ext cx="11115675" cy="2325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165" name="文档" r:id="rId4" imgW="11113812" imgH="2339750" progId="Word.Document.12">
                  <p:embed/>
                </p:oleObj>
              </mc:Choice>
              <mc:Fallback>
                <p:oleObj name="文档" r:id="rId4" imgW="11113812" imgH="2339750" progId="Word.Document.12">
                  <p:embed/>
                  <p:pic>
                    <p:nvPicPr>
                      <p:cNvPr id="0" name="对象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8800" y="981522"/>
                        <a:ext cx="11115675" cy="23256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矩形 17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9230467" y="1043370"/>
            <a:ext cx="639635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610485" algn="l"/>
              </a:tabLst>
            </a:pPr>
            <a:r>
              <a:rPr lang="en-US" altLang="zh-CN" sz="2800" b="1" kern="100" dirty="0" smtClean="0">
                <a:solidFill>
                  <a:srgbClr val="C00000"/>
                </a:solidFill>
                <a:latin typeface="Times New Roman"/>
                <a:ea typeface="华文细黑"/>
              </a:rPr>
              <a:t>D</a:t>
            </a:r>
            <a:endParaRPr lang="zh-CN" altLang="zh-CN" sz="1050" b="1" kern="100" dirty="0">
              <a:solidFill>
                <a:srgbClr val="C00000"/>
              </a:solidFill>
              <a:effectLst/>
              <a:latin typeface="宋体"/>
              <a:cs typeface="Courier New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1" name="矩形 20"/>
              <p:cNvSpPr/>
              <p:nvPr/>
            </p:nvSpPr>
            <p:spPr>
              <a:xfrm>
                <a:off x="334566" y="2863890"/>
                <a:ext cx="11161240" cy="1798673"/>
              </a:xfrm>
              <a:prstGeom prst="rect">
                <a:avLst/>
              </a:prstGeom>
            </p:spPr>
            <p:txBody>
              <a:bodyPr wrap="square" lIns="121898" tIns="60948" rIns="121898" bIns="60948">
                <a:spAutoFit/>
              </a:bodyPr>
              <a:lstStyle/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2800" b="1" kern="100" dirty="0">
                    <a:solidFill>
                      <a:srgbClr val="0000FF"/>
                    </a:solidFill>
                    <a:latin typeface="Times New Roman"/>
                    <a:ea typeface="微软雅黑"/>
                    <a:cs typeface="Times New Roman"/>
                  </a:rPr>
                  <a:t>解析　</a:t>
                </a:r>
                <a:r>
                  <a:rPr lang="en-US" altLang="zh-CN" sz="2800" kern="100" dirty="0">
                    <a:latin typeface="宋体"/>
                    <a:ea typeface="华文细黑"/>
                    <a:cs typeface="Times New Roman"/>
                  </a:rPr>
                  <a:t>∵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x</a:t>
                </a:r>
                <a:r>
                  <a:rPr lang="en-US" altLang="zh-CN" sz="2800" kern="100" baseline="-25000" dirty="0">
                    <a:latin typeface="Times New Roman"/>
                    <a:ea typeface="华文细黑"/>
                    <a:cs typeface="Courier New"/>
                  </a:rPr>
                  <a:t>1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＝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1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</a:t>
                </a:r>
                <a:r>
                  <a:rPr lang="en-US" altLang="zh-CN" sz="2800" kern="100" dirty="0">
                    <a:latin typeface="宋体"/>
                    <a:ea typeface="华文细黑"/>
                    <a:cs typeface="Times New Roman"/>
                  </a:rPr>
                  <a:t>∴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x</a:t>
                </a:r>
                <a:r>
                  <a:rPr lang="en-US" altLang="zh-CN" sz="2800" kern="100" baseline="-25000" dirty="0">
                    <a:latin typeface="Times New Roman"/>
                    <a:ea typeface="华文细黑"/>
                    <a:cs typeface="Courier New"/>
                  </a:rPr>
                  <a:t>2</a:t>
                </a:r>
                <a:r>
                  <a:rPr lang="zh-CN" altLang="zh-CN" sz="2800" kern="100" dirty="0" smtClean="0">
                    <a:latin typeface="Times New Roman"/>
                    <a:ea typeface="华文细黑"/>
                    <a:cs typeface="Times New Roman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kern="100" smtClean="0">
                            <a:latin typeface="Cambria Math"/>
                            <a:ea typeface="华文细黑"/>
                            <a:cs typeface="Times New Roman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kern="100">
                            <a:latin typeface="Times New Roman"/>
                            <a:ea typeface="华文细黑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0" i="0" kern="100" smtClean="0">
                            <a:latin typeface="Times New Roman"/>
                            <a:ea typeface="华文细黑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800" kern="100" dirty="0" smtClean="0">
                    <a:latin typeface="Times New Roman"/>
                    <a:ea typeface="华文细黑"/>
                    <a:cs typeface="Times New Roman"/>
                  </a:rPr>
                  <a:t>，</a:t>
                </a:r>
                <a:r>
                  <a:rPr lang="en-US" altLang="zh-CN" sz="2800" kern="100" dirty="0">
                    <a:latin typeface="宋体"/>
                    <a:ea typeface="华文细黑"/>
                    <a:cs typeface="Times New Roman"/>
                  </a:rPr>
                  <a:t>∴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x</a:t>
                </a:r>
                <a:r>
                  <a:rPr lang="en-US" altLang="zh-CN" sz="2800" kern="100" baseline="-25000" dirty="0">
                    <a:latin typeface="Times New Roman"/>
                    <a:ea typeface="华文细黑"/>
                    <a:cs typeface="Courier New"/>
                  </a:rPr>
                  <a:t>3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＝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1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</a:t>
                </a:r>
                <a:endParaRPr lang="zh-CN" altLang="zh-CN" sz="1050" kern="100" dirty="0">
                  <a:latin typeface="宋体"/>
                  <a:cs typeface="Courier New"/>
                </a:endParaRP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2800" kern="100" dirty="0">
                    <a:latin typeface="宋体"/>
                    <a:ea typeface="华文细黑"/>
                    <a:cs typeface="Times New Roman"/>
                  </a:rPr>
                  <a:t>∴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数列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{</a:t>
                </a:r>
                <a:r>
                  <a:rPr lang="en-US" altLang="zh-CN" sz="2800" i="1" kern="100" dirty="0" err="1">
                    <a:latin typeface="Times New Roman"/>
                    <a:ea typeface="华文细黑"/>
                    <a:cs typeface="Courier New"/>
                  </a:rPr>
                  <a:t>x</a:t>
                </a:r>
                <a:r>
                  <a:rPr lang="en-US" altLang="zh-CN" sz="2800" i="1" kern="100" baseline="-25000" dirty="0" err="1">
                    <a:latin typeface="Times New Roman"/>
                    <a:ea typeface="华文细黑"/>
                    <a:cs typeface="Courier New"/>
                  </a:rPr>
                  <a:t>n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}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的周期为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2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</a:t>
                </a:r>
                <a:r>
                  <a:rPr lang="en-US" altLang="zh-CN" sz="2800" kern="100" dirty="0">
                    <a:latin typeface="宋体"/>
                    <a:ea typeface="华文细黑"/>
                    <a:cs typeface="Times New Roman"/>
                  </a:rPr>
                  <a:t>∴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x</a:t>
                </a:r>
                <a:r>
                  <a:rPr lang="en-US" altLang="zh-CN" sz="2800" kern="100" baseline="-25000" dirty="0">
                    <a:latin typeface="Times New Roman"/>
                    <a:ea typeface="华文细黑"/>
                    <a:cs typeface="Courier New"/>
                  </a:rPr>
                  <a:t>2 017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＝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x</a:t>
                </a:r>
                <a:r>
                  <a:rPr lang="en-US" altLang="zh-CN" sz="2800" kern="100" baseline="-25000" dirty="0">
                    <a:latin typeface="Times New Roman"/>
                    <a:ea typeface="华文细黑"/>
                    <a:cs typeface="Courier New"/>
                  </a:rPr>
                  <a:t>1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＝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1.</a:t>
                </a:r>
                <a:endParaRPr lang="zh-CN" altLang="zh-CN" sz="1050" kern="100" dirty="0">
                  <a:effectLst/>
                  <a:latin typeface="宋体"/>
                  <a:cs typeface="Courier New"/>
                </a:endParaRPr>
              </a:p>
            </p:txBody>
          </p:sp>
        </mc:Choice>
        <mc:Fallback xmlns="">
          <p:sp>
            <p:nvSpPr>
              <p:cNvPr id="21" name="矩形 2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4566" y="2863890"/>
                <a:ext cx="11161240" cy="1798673"/>
              </a:xfrm>
              <a:prstGeom prst="rect">
                <a:avLst/>
              </a:prstGeom>
              <a:blipFill rotWithShape="1">
                <a:blip r:embed="rId6"/>
                <a:stretch>
                  <a:fillRect l="-874" b="-33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圆角矩形 15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9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9551590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22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9986683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23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10421776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24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10856869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25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11291963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26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11711830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6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79699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17" grpId="0"/>
      <p:bldP spid="17" grpId="1"/>
      <p:bldP spid="21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直接连接符 10"/>
          <p:cNvCxnSpPr/>
          <p:nvPr/>
        </p:nvCxnSpPr>
        <p:spPr>
          <a:xfrm>
            <a:off x="3189733" y="2693023"/>
            <a:ext cx="5209729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1007305" y="0"/>
            <a:ext cx="972000" cy="118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1007304" y="198959"/>
            <a:ext cx="972001" cy="86177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栏目索引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3189733" y="3817492"/>
            <a:ext cx="520920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3189733" y="4941962"/>
            <a:ext cx="520920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3" name="TextBox 2">
            <a:hlinkClick r:id="rId2" action="ppaction://hlinksldjump"/>
          </p:cNvPr>
          <p:cNvSpPr txBox="1"/>
          <p:nvPr/>
        </p:nvSpPr>
        <p:spPr>
          <a:xfrm>
            <a:off x="3188216" y="2063091"/>
            <a:ext cx="522214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3200" b="1" dirty="0">
                <a:solidFill>
                  <a:srgbClr val="F79646">
                    <a:lumMod val="75000"/>
                  </a:srgbClr>
                </a:solidFill>
                <a:latin typeface="微软雅黑" pitchFamily="34" charset="-122"/>
                <a:ea typeface="微软雅黑" pitchFamily="34" charset="-122"/>
              </a:rPr>
              <a:t>知识梳理               </a:t>
            </a:r>
            <a:r>
              <a:rPr lang="zh-CN" altLang="en-US" sz="2600" dirty="0" smtClean="0">
                <a:solidFill>
                  <a:srgbClr val="F79646">
                    <a:lumMod val="75000"/>
                  </a:srgbClr>
                </a:solidFill>
                <a:latin typeface="微软雅黑" pitchFamily="34" charset="-122"/>
                <a:ea typeface="微软雅黑" pitchFamily="34" charset="-122"/>
              </a:rPr>
              <a:t>自主学习</a:t>
            </a:r>
            <a:endParaRPr lang="zh-CN" altLang="en-US" sz="2600" dirty="0">
              <a:solidFill>
                <a:srgbClr val="F79646">
                  <a:lumMod val="75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12">
            <a:hlinkClick r:id="rId3" action="ppaction://hlinksldjump"/>
          </p:cNvPr>
          <p:cNvSpPr txBox="1"/>
          <p:nvPr/>
        </p:nvSpPr>
        <p:spPr>
          <a:xfrm>
            <a:off x="3188216" y="3193903"/>
            <a:ext cx="522214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3200" b="1" dirty="0">
                <a:solidFill>
                  <a:srgbClr val="F79646">
                    <a:lumMod val="75000"/>
                  </a:srgbClr>
                </a:solidFill>
                <a:latin typeface="微软雅黑" pitchFamily="34" charset="-122"/>
                <a:ea typeface="微软雅黑" pitchFamily="34" charset="-122"/>
              </a:rPr>
              <a:t>题型探究               </a:t>
            </a:r>
            <a:r>
              <a:rPr lang="zh-CN" altLang="en-US" sz="2600" dirty="0">
                <a:solidFill>
                  <a:srgbClr val="F79646">
                    <a:lumMod val="75000"/>
                  </a:srgbClr>
                </a:solidFill>
                <a:latin typeface="微软雅黑" pitchFamily="34" charset="-122"/>
                <a:ea typeface="微软雅黑" pitchFamily="34" charset="-122"/>
              </a:rPr>
              <a:t>重点突破</a:t>
            </a:r>
          </a:p>
        </p:txBody>
      </p:sp>
      <p:sp>
        <p:nvSpPr>
          <p:cNvPr id="14" name="TextBox 13">
            <a:hlinkClick r:id="rId4" action="ppaction://hlinksldjump"/>
          </p:cNvPr>
          <p:cNvSpPr txBox="1"/>
          <p:nvPr/>
        </p:nvSpPr>
        <p:spPr>
          <a:xfrm>
            <a:off x="3188216" y="4320563"/>
            <a:ext cx="522214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3200" b="1" dirty="0">
                <a:solidFill>
                  <a:srgbClr val="F79646">
                    <a:lumMod val="75000"/>
                  </a:srgbClr>
                </a:solidFill>
                <a:latin typeface="微软雅黑" pitchFamily="34" charset="-122"/>
                <a:ea typeface="微软雅黑" pitchFamily="34" charset="-122"/>
              </a:rPr>
              <a:t>当堂检测               </a:t>
            </a:r>
            <a:r>
              <a:rPr lang="zh-CN" altLang="en-US" sz="2600" dirty="0">
                <a:solidFill>
                  <a:srgbClr val="F79646">
                    <a:lumMod val="75000"/>
                  </a:srgbClr>
                </a:solidFill>
                <a:latin typeface="微软雅黑" pitchFamily="34" charset="-122"/>
                <a:ea typeface="微软雅黑" pitchFamily="34" charset="-122"/>
              </a:rPr>
              <a:t>自查自纠</a:t>
            </a:r>
          </a:p>
        </p:txBody>
      </p:sp>
    </p:spTree>
    <p:extLst>
      <p:ext uri="{BB962C8B-B14F-4D97-AF65-F5344CB8AC3E}">
        <p14:creationId xmlns:p14="http://schemas.microsoft.com/office/powerpoint/2010/main" val="3033034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10870" y="2878142"/>
            <a:ext cx="11161240" cy="141574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A.</a:t>
            </a:r>
            <a:r>
              <a:rPr lang="en-US" altLang="zh-CN" sz="2800" i="1" kern="100" dirty="0" smtClean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 smtClean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50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	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	B.</a:t>
            </a:r>
            <a:r>
              <a:rPr lang="en-US" altLang="zh-CN" sz="2800" i="1" kern="100" dirty="0" smtClean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 smtClean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44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C.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45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44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	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	D.</a:t>
            </a:r>
            <a:r>
              <a:rPr lang="en-US" altLang="zh-CN" sz="2800" i="1" kern="100" dirty="0" smtClean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 smtClean="0">
                <a:latin typeface="Times New Roman"/>
                <a:ea typeface="华文细黑"/>
                <a:cs typeface="Courier New"/>
              </a:rPr>
              <a:t>45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50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85077376"/>
              </p:ext>
            </p:extLst>
          </p:nvPr>
        </p:nvGraphicFramePr>
        <p:xfrm>
          <a:off x="334566" y="991682"/>
          <a:ext cx="11480800" cy="2325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56" name="文档" r:id="rId5" imgW="11479403" imgH="2339750" progId="Word.Document.12">
                  <p:embed/>
                </p:oleObj>
              </mc:Choice>
              <mc:Fallback>
                <p:oleObj name="文档" r:id="rId5" imgW="11479403" imgH="2339750" progId="Word.Document.12">
                  <p:embed/>
                  <p:pic>
                    <p:nvPicPr>
                      <p:cNvPr id="0" name="对象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4566" y="991682"/>
                        <a:ext cx="11480800" cy="23256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9551590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5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9986683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21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10421776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22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10856869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23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11291963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24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11711830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6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79699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2318061"/>
              </p:ext>
            </p:extLst>
          </p:nvPr>
        </p:nvGraphicFramePr>
        <p:xfrm>
          <a:off x="406574" y="1197546"/>
          <a:ext cx="11104563" cy="182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72" name="文档" r:id="rId4" imgW="11100858" imgH="1851971" progId="Word.Document.12">
                  <p:embed/>
                </p:oleObj>
              </mc:Choice>
              <mc:Fallback>
                <p:oleObj name="文档" r:id="rId4" imgW="11100858" imgH="1851971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6574" y="1197546"/>
                        <a:ext cx="11104563" cy="1828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矩形 14"/>
          <p:cNvSpPr/>
          <p:nvPr/>
        </p:nvSpPr>
        <p:spPr>
          <a:xfrm>
            <a:off x="406574" y="2205658"/>
            <a:ext cx="1116124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当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∈</a:t>
            </a:r>
            <a:r>
              <a:rPr lang="en-US" altLang="zh-CN" sz="2800" kern="100" dirty="0">
                <a:latin typeface="IPAPANNEW"/>
                <a:ea typeface="华文细黑"/>
                <a:cs typeface="Times New Roman"/>
              </a:rPr>
              <a:t>[1,44]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且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∈</a:t>
            </a:r>
            <a:r>
              <a:rPr lang="en-US" altLang="zh-CN" sz="2800" b="1" kern="1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*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时，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单调递减，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当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∈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[45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，＋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∞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且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∈</a:t>
            </a:r>
            <a:r>
              <a:rPr lang="en-US" altLang="zh-CN" sz="2800" b="1" kern="1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*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时，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单调递减，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21" name="对象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94095718"/>
              </p:ext>
            </p:extLst>
          </p:nvPr>
        </p:nvGraphicFramePr>
        <p:xfrm>
          <a:off x="406574" y="3905250"/>
          <a:ext cx="11104563" cy="182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73" name="文档" r:id="rId7" imgW="11100858" imgH="1855216" progId="Word.Document.12">
                  <p:embed/>
                </p:oleObj>
              </mc:Choice>
              <mc:Fallback>
                <p:oleObj name="文档" r:id="rId7" imgW="11100858" imgH="1855216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6574" y="3905250"/>
                        <a:ext cx="11104563" cy="1828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矩形 21"/>
          <p:cNvSpPr/>
          <p:nvPr/>
        </p:nvSpPr>
        <p:spPr>
          <a:xfrm>
            <a:off x="406574" y="5045424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可知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max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45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min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44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06574" y="5857746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答案　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C</a:t>
            </a:r>
            <a:endParaRPr lang="zh-CN" altLang="zh-CN" sz="1050" b="1" kern="100" dirty="0">
              <a:solidFill>
                <a:srgbClr val="C00000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16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9551590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7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9986683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23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10421776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24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10856869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25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11291963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26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11711830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6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03536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750"/>
                            </p:stCondLst>
                            <p:childTnLst>
                              <p:par>
                                <p:cTn id="2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75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97279" y="692420"/>
            <a:ext cx="11730575" cy="208930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已知数列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满足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baseline="-250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≥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，则数列的通项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等于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A.2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 	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		B.2</a:t>
            </a:r>
            <a:r>
              <a:rPr lang="en-US" altLang="zh-CN" sz="2800" i="1" kern="100" dirty="0" smtClean="0">
                <a:latin typeface="Times New Roman"/>
                <a:ea typeface="华文细黑"/>
                <a:cs typeface="Courier New"/>
              </a:rPr>
              <a:t>n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C.2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  	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		D.2(</a:t>
            </a:r>
            <a:r>
              <a:rPr lang="en-US" altLang="zh-CN" sz="2800" i="1" kern="100" dirty="0" smtClean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1)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0550" y="2709714"/>
            <a:ext cx="11730575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解析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当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≥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时，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∵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baseline="-250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2825" y="3409474"/>
            <a:ext cx="12086024" cy="79719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baseline="-250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baseline="-250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baseline="-250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…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…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2" name="左大括号 1"/>
          <p:cNvSpPr/>
          <p:nvPr/>
        </p:nvSpPr>
        <p:spPr>
          <a:xfrm rot="16200000">
            <a:off x="9350635" y="3273358"/>
            <a:ext cx="239607" cy="1766799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8786950" y="4180354"/>
            <a:ext cx="1484720" cy="61759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500" kern="100" dirty="0">
                <a:latin typeface="Symbol"/>
                <a:ea typeface="华文细黑"/>
                <a:cs typeface="Times New Roman"/>
              </a:rPr>
              <a:t>(</a:t>
            </a:r>
            <a:r>
              <a:rPr lang="en-US" altLang="zh-CN" sz="2500" i="1" kern="100" dirty="0">
                <a:latin typeface="Times New Roman"/>
                <a:ea typeface="华文细黑"/>
              </a:rPr>
              <a:t>n</a:t>
            </a:r>
            <a:r>
              <a:rPr lang="zh-CN" altLang="zh-CN" sz="25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500" kern="100" dirty="0">
                <a:latin typeface="Times New Roman"/>
                <a:ea typeface="华文细黑"/>
              </a:rPr>
              <a:t>1</a:t>
            </a:r>
            <a:r>
              <a:rPr lang="en-US" altLang="zh-CN" sz="2500" kern="100" dirty="0">
                <a:latin typeface="Symbol"/>
                <a:ea typeface="华文细黑"/>
                <a:cs typeface="Times New Roman"/>
              </a:rPr>
              <a:t>)</a:t>
            </a:r>
            <a:r>
              <a:rPr lang="zh-CN" altLang="zh-CN" sz="2500" kern="100" dirty="0">
                <a:latin typeface="Times New Roman"/>
                <a:ea typeface="华文细黑"/>
                <a:cs typeface="Times New Roman"/>
              </a:rPr>
              <a:t>个</a:t>
            </a:r>
            <a:endParaRPr lang="zh-CN" altLang="zh-CN" sz="2500" kern="100" dirty="0">
              <a:effectLst/>
              <a:latin typeface="宋体"/>
              <a:cs typeface="Courier New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90550" y="4758418"/>
            <a:ext cx="11730575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当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时，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适合上式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97279" y="5540346"/>
            <a:ext cx="11730575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en-US" altLang="zh-CN" sz="2800" kern="100" dirty="0">
                <a:solidFill>
                  <a:prstClr val="black"/>
                </a:solidFill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1(</a:t>
            </a:r>
            <a:r>
              <a:rPr lang="en-US" altLang="zh-CN" sz="2800" i="1" kern="100" dirty="0" err="1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 err="1">
                <a:solidFill>
                  <a:prstClr val="black"/>
                </a:solidFill>
                <a:latin typeface="宋体"/>
                <a:ea typeface="华文细黑"/>
                <a:cs typeface="Times New Roman"/>
              </a:rPr>
              <a:t>∈</a:t>
            </a:r>
            <a:r>
              <a:rPr lang="en-US" altLang="zh-CN" sz="2800" b="1" kern="100" dirty="0" err="1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baseline="300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*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).</a:t>
            </a:r>
            <a:endParaRPr lang="zh-CN" altLang="zh-CN" sz="1050" kern="100" dirty="0">
              <a:solidFill>
                <a:prstClr val="black"/>
              </a:solidFill>
              <a:latin typeface="宋体"/>
              <a:cs typeface="Courier New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1044727" y="723970"/>
            <a:ext cx="555588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C</a:t>
            </a:r>
            <a:endParaRPr lang="zh-CN" altLang="zh-CN" sz="2800" b="1" kern="100" dirty="0">
              <a:solidFill>
                <a:srgbClr val="C00000"/>
              </a:solidFill>
              <a:latin typeface="Times New Roman"/>
              <a:ea typeface="华文细黑"/>
              <a:cs typeface="Courier New"/>
            </a:endParaRPr>
          </a:p>
        </p:txBody>
      </p:sp>
      <p:sp>
        <p:nvSpPr>
          <p:cNvPr id="21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9551590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22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9986683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23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0421776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29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0856869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30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1291963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31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1711830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6</a:t>
            </a:r>
            <a:endParaRPr lang="en-US" altLang="zh-CN" sz="2000" dirty="0"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28512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13" grpId="0"/>
      <p:bldP spid="13" grpId="1"/>
      <p:bldP spid="2" grpId="0" animBg="1"/>
      <p:bldP spid="2" grpId="1" animBg="1"/>
      <p:bldP spid="17" grpId="0"/>
      <p:bldP spid="17" grpId="1"/>
      <p:bldP spid="18" grpId="0"/>
      <p:bldP spid="18" grpId="1"/>
      <p:bldP spid="19" grpId="0"/>
      <p:bldP spid="19" grpId="1"/>
      <p:bldP spid="20" grpId="0"/>
      <p:bldP spid="20" grpId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graphicFrame>
        <p:nvGraphicFramePr>
          <p:cNvPr id="11" name="对象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87108130"/>
              </p:ext>
            </p:extLst>
          </p:nvPr>
        </p:nvGraphicFramePr>
        <p:xfrm>
          <a:off x="467840" y="2318306"/>
          <a:ext cx="9875838" cy="1352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208" name="文档" r:id="rId4" imgW="9872387" imgH="1353017" progId="Word.Document.12">
                  <p:embed/>
                </p:oleObj>
              </mc:Choice>
              <mc:Fallback>
                <p:oleObj name="文档" r:id="rId4" imgW="9872387" imgH="1353017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7840" y="2318306"/>
                        <a:ext cx="9875838" cy="1352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6" name="矩形 15"/>
              <p:cNvSpPr/>
              <p:nvPr/>
            </p:nvSpPr>
            <p:spPr>
              <a:xfrm>
                <a:off x="334566" y="477466"/>
                <a:ext cx="11161240" cy="1798673"/>
              </a:xfrm>
              <a:prstGeom prst="rect">
                <a:avLst/>
              </a:prstGeom>
            </p:spPr>
            <p:txBody>
              <a:bodyPr wrap="square" lIns="121898" tIns="60948" rIns="121898" bIns="60948">
                <a:spAutoFit/>
              </a:bodyPr>
              <a:lstStyle/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6.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已知数列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{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i="1" kern="100" baseline="-25000" dirty="0">
                    <a:latin typeface="Times New Roman"/>
                    <a:ea typeface="华文细黑"/>
                    <a:cs typeface="Courier New"/>
                  </a:rPr>
                  <a:t>n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}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，对于任意的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p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</a:t>
                </a:r>
                <a:r>
                  <a:rPr lang="en-US" altLang="zh-CN" sz="2800" i="1" kern="100" dirty="0" err="1">
                    <a:latin typeface="Times New Roman"/>
                    <a:ea typeface="华文细黑"/>
                    <a:cs typeface="Courier New"/>
                  </a:rPr>
                  <a:t>q</a:t>
                </a:r>
                <a:r>
                  <a:rPr lang="en-US" altLang="zh-CN" sz="2800" kern="100" dirty="0" err="1">
                    <a:latin typeface="宋体"/>
                    <a:ea typeface="华文细黑"/>
                    <a:cs typeface="Times New Roman"/>
                  </a:rPr>
                  <a:t>∈</a:t>
                </a:r>
                <a:r>
                  <a:rPr lang="en-US" altLang="zh-CN" sz="2800" b="1" kern="100" dirty="0" err="1">
                    <a:latin typeface="Times New Roman"/>
                    <a:ea typeface="华文细黑"/>
                    <a:cs typeface="Courier New"/>
                  </a:rPr>
                  <a:t>N</a:t>
                </a:r>
                <a:r>
                  <a:rPr lang="en-US" altLang="zh-CN" sz="2800" b="1" kern="100" baseline="30000" dirty="0">
                    <a:latin typeface="Times New Roman"/>
                    <a:ea typeface="华文细黑"/>
                    <a:cs typeface="Courier New"/>
                  </a:rPr>
                  <a:t>*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，都有</a:t>
                </a:r>
                <a:r>
                  <a:rPr lang="en-US" altLang="zh-CN" sz="2800" i="1" kern="100" dirty="0" err="1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i="1" kern="100" baseline="-25000" dirty="0" err="1">
                    <a:latin typeface="Times New Roman"/>
                    <a:ea typeface="华文细黑"/>
                    <a:cs typeface="Courier New"/>
                  </a:rPr>
                  <a:t>p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＋</a:t>
                </a:r>
                <a:r>
                  <a:rPr lang="en-US" altLang="zh-CN" sz="2800" i="1" kern="100" dirty="0" err="1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i="1" kern="100" baseline="-25000" dirty="0" err="1">
                    <a:latin typeface="Times New Roman"/>
                    <a:ea typeface="华文细黑"/>
                    <a:cs typeface="Courier New"/>
                  </a:rPr>
                  <a:t>q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＝</a:t>
                </a:r>
                <a:r>
                  <a:rPr lang="en-US" altLang="zh-CN" sz="2800" i="1" kern="100" dirty="0" err="1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i="1" kern="100" baseline="-25000" dirty="0" err="1">
                    <a:latin typeface="Times New Roman"/>
                    <a:ea typeface="华文细黑"/>
                    <a:cs typeface="Courier New"/>
                  </a:rPr>
                  <a:t>p</a:t>
                </a:r>
                <a:r>
                  <a:rPr lang="zh-CN" altLang="zh-CN" sz="2800" kern="100" baseline="-25000" dirty="0">
                    <a:latin typeface="Times New Roman"/>
                    <a:ea typeface="华文细黑"/>
                    <a:cs typeface="Times New Roman"/>
                  </a:rPr>
                  <a:t>＋</a:t>
                </a:r>
                <a:r>
                  <a:rPr lang="en-US" altLang="zh-CN" sz="2800" i="1" kern="100" baseline="-25000" dirty="0">
                    <a:latin typeface="Times New Roman"/>
                    <a:ea typeface="华文细黑"/>
                    <a:cs typeface="Courier New"/>
                  </a:rPr>
                  <a:t>q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，若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kern="100" baseline="-25000" dirty="0">
                    <a:latin typeface="Times New Roman"/>
                    <a:ea typeface="华文细黑"/>
                    <a:cs typeface="Courier New"/>
                  </a:rPr>
                  <a:t>1</a:t>
                </a:r>
                <a:r>
                  <a:rPr lang="zh-CN" altLang="zh-CN" sz="2800" kern="100" dirty="0" smtClean="0">
                    <a:latin typeface="Times New Roman"/>
                    <a:ea typeface="华文细黑"/>
                    <a:cs typeface="Times New Roman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kern="100" smtClean="0">
                            <a:latin typeface="Cambria Math"/>
                            <a:ea typeface="华文细黑"/>
                            <a:cs typeface="Times New Roman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kern="100">
                            <a:latin typeface="Times New Roman"/>
                            <a:ea typeface="华文细黑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0" i="0" kern="100" smtClean="0">
                            <a:latin typeface="Times New Roman"/>
                            <a:ea typeface="华文细黑"/>
                          </a:rPr>
                          <m:t>9</m:t>
                        </m:r>
                      </m:den>
                    </m:f>
                  </m:oMath>
                </a14:m>
                <a:r>
                  <a:rPr lang="zh-CN" altLang="zh-CN" sz="2800" kern="100" dirty="0" smtClean="0">
                    <a:latin typeface="Times New Roman"/>
                    <a:ea typeface="华文细黑"/>
                    <a:cs typeface="Times New Roman"/>
                  </a:rPr>
                  <a:t>，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则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kern="100" baseline="-25000" dirty="0">
                    <a:latin typeface="Times New Roman"/>
                    <a:ea typeface="华文细黑"/>
                    <a:cs typeface="Courier New"/>
                  </a:rPr>
                  <a:t>36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＝</a:t>
                </a:r>
                <a:r>
                  <a:rPr lang="en-US" altLang="zh-CN" sz="2800" kern="100" dirty="0" smtClean="0">
                    <a:latin typeface="Times New Roman"/>
                    <a:ea typeface="华文细黑"/>
                    <a:cs typeface="Courier New"/>
                  </a:rPr>
                  <a:t>__.</a:t>
                </a:r>
                <a:endParaRPr lang="zh-CN" altLang="zh-CN" sz="1050" kern="100" dirty="0">
                  <a:effectLst/>
                  <a:latin typeface="宋体"/>
                  <a:cs typeface="Courier New"/>
                </a:endParaRPr>
              </a:p>
            </p:txBody>
          </p:sp>
        </mc:Choice>
        <mc:Fallback xmlns="">
          <p:sp>
            <p:nvSpPr>
              <p:cNvPr id="16" name="矩形 1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4566" y="477466"/>
                <a:ext cx="11161240" cy="1798673"/>
              </a:xfrm>
              <a:prstGeom prst="rect">
                <a:avLst/>
              </a:prstGeom>
              <a:blipFill rotWithShape="1">
                <a:blip r:embed="rId6"/>
                <a:stretch>
                  <a:fillRect l="-874" r="-819" b="-40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2" name="对象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76665448"/>
              </p:ext>
            </p:extLst>
          </p:nvPr>
        </p:nvGraphicFramePr>
        <p:xfrm>
          <a:off x="478582" y="3229372"/>
          <a:ext cx="9875838" cy="1352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209" name="文档" r:id="rId8" imgW="9872387" imgH="1354459" progId="Word.Document.12">
                  <p:embed/>
                </p:oleObj>
              </mc:Choice>
              <mc:Fallback>
                <p:oleObj name="文档" r:id="rId8" imgW="9872387" imgH="1354459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8582" y="3229372"/>
                        <a:ext cx="9875838" cy="1352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对象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15602374"/>
              </p:ext>
            </p:extLst>
          </p:nvPr>
        </p:nvGraphicFramePr>
        <p:xfrm>
          <a:off x="478582" y="4149874"/>
          <a:ext cx="9875838" cy="1352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210" name="文档" r:id="rId11" imgW="9872387" imgH="1355901" progId="Word.Document.12">
                  <p:embed/>
                </p:oleObj>
              </mc:Choice>
              <mc:Fallback>
                <p:oleObj name="文档" r:id="rId11" imgW="9872387" imgH="1355901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8582" y="4149874"/>
                        <a:ext cx="9875838" cy="1352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矩形 16"/>
          <p:cNvSpPr/>
          <p:nvPr/>
        </p:nvSpPr>
        <p:spPr>
          <a:xfrm>
            <a:off x="334566" y="4974442"/>
            <a:ext cx="1116124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36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18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9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558702" y="1495738"/>
            <a:ext cx="581486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4</a:t>
            </a:r>
            <a:endParaRPr lang="zh-CN" altLang="zh-CN" sz="2800" b="1" kern="100" dirty="0">
              <a:solidFill>
                <a:srgbClr val="C00000"/>
              </a:solidFill>
              <a:latin typeface="Times New Roman"/>
              <a:ea typeface="华文细黑"/>
              <a:cs typeface="Courier New"/>
            </a:endParaRPr>
          </a:p>
        </p:txBody>
      </p:sp>
      <p:sp>
        <p:nvSpPr>
          <p:cNvPr id="19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9551590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20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9986683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21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10421776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22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10856869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23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11291963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29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11711830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 smtClean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6</a:t>
            </a:r>
            <a:endParaRPr lang="en-US" altLang="zh-CN" sz="2000" dirty="0">
              <a:solidFill>
                <a:srgbClr val="C00000"/>
              </a:solidFill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97600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17" grpId="0"/>
      <p:bldP spid="17" grpId="1"/>
      <p:bldP spid="18" grpId="0"/>
      <p:bldP spid="18" grpId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75109" y="117426"/>
            <a:ext cx="886838" cy="714378"/>
            <a:chOff x="3758308" y="2656863"/>
            <a:chExt cx="886838" cy="714378"/>
          </a:xfrm>
        </p:grpSpPr>
        <p:sp>
          <p:nvSpPr>
            <p:cNvPr id="14" name="等腰三角形 13"/>
            <p:cNvSpPr/>
            <p:nvPr/>
          </p:nvSpPr>
          <p:spPr>
            <a:xfrm rot="5400000">
              <a:off x="3951695" y="2677789"/>
              <a:ext cx="714378" cy="672525"/>
            </a:xfrm>
            <a:prstGeom prst="triangle">
              <a:avLst>
                <a:gd name="adj" fmla="val 52770"/>
              </a:avLst>
            </a:prstGeom>
            <a:solidFill>
              <a:schemeClr val="accent6">
                <a:lumMod val="75000"/>
              </a:schemeClr>
            </a:solidFill>
            <a:ln w="127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 anchor="ctr">
              <a:spAutoFit/>
            </a:bodyPr>
            <a:lstStyle/>
            <a:p>
              <a:pPr algn="ctr"/>
              <a:endPara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Lao UI" pitchFamily="34" charset="0"/>
              </a:endParaRPr>
            </a:p>
          </p:txBody>
        </p:sp>
        <p:sp>
          <p:nvSpPr>
            <p:cNvPr id="15" name="等腰三角形 14"/>
            <p:cNvSpPr/>
            <p:nvPr/>
          </p:nvSpPr>
          <p:spPr>
            <a:xfrm rot="5400000">
              <a:off x="3737382" y="2677789"/>
              <a:ext cx="714378" cy="672525"/>
            </a:xfrm>
            <a:prstGeom prst="triangle">
              <a:avLst>
                <a:gd name="adj" fmla="val 52770"/>
              </a:avLst>
            </a:prstGeom>
            <a:solidFill>
              <a:schemeClr val="bg1">
                <a:lumMod val="85000"/>
              </a:schemeClr>
            </a:solidFill>
            <a:ln w="127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 anchor="ctr">
              <a:spAutoFit/>
            </a:bodyPr>
            <a:lstStyle/>
            <a:p>
              <a:pPr algn="ctr"/>
              <a:endPara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Lao UI" pitchFamily="34" charset="0"/>
              </a:endParaRPr>
            </a:p>
          </p:txBody>
        </p:sp>
      </p:grpSp>
      <p:cxnSp>
        <p:nvCxnSpPr>
          <p:cNvPr id="16" name="Straight Connector 10"/>
          <p:cNvCxnSpPr/>
          <p:nvPr/>
        </p:nvCxnSpPr>
        <p:spPr>
          <a:xfrm>
            <a:off x="992412" y="743726"/>
            <a:ext cx="1611686" cy="0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  <a:prstDash val="sysDash"/>
            <a:headEnd type="oval"/>
            <a:tailEnd type="oval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17" name="Rectangle 12"/>
          <p:cNvSpPr>
            <a:spLocks noChangeArrowheads="1"/>
          </p:cNvSpPr>
          <p:nvPr/>
        </p:nvSpPr>
        <p:spPr bwMode="auto">
          <a:xfrm>
            <a:off x="1001689" y="228095"/>
            <a:ext cx="163713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课堂</a:t>
            </a:r>
            <a:r>
              <a:rPr lang="zh-CN" altLang="en-US" sz="2800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小结</a:t>
            </a:r>
            <a:endParaRPr lang="zh-CN" altLang="en-US" sz="2800" b="1" dirty="0">
              <a:solidFill>
                <a:srgbClr val="0000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06574" y="765498"/>
            <a:ext cx="11161240" cy="585824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1.{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是不同的两种表示，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表示数列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…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…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，是数列的一种简记形式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只表示数列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的第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项，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个体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整体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的从属关系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数列的表示方法：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图象法；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列表法；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通项公式法；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④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递推公式法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通项公式和递推公式的区别：通项公式直接反映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之间的关系，即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的函数，知道任意一个具体的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值，就可以求出该项的值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；而递推公式则是间接反映数列的式子，它是数列任意两个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或多个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相邻项之间的推导关系，不能由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直接得出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圆角矩形 8">
            <a:hlinkClick r:id="rId2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28941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4003915" y="2198107"/>
            <a:ext cx="41265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本课结束</a:t>
            </a:r>
            <a:endParaRPr lang="zh-CN" altLang="en-US" sz="6000" b="1" dirty="0">
              <a:solidFill>
                <a:schemeClr val="accent6">
                  <a:lumMod val="7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标题 1"/>
          <p:cNvSpPr txBox="1">
            <a:spLocks/>
          </p:cNvSpPr>
          <p:nvPr/>
        </p:nvSpPr>
        <p:spPr>
          <a:xfrm>
            <a:off x="2391127" y="3338736"/>
            <a:ext cx="7352104" cy="936104"/>
          </a:xfrm>
          <a:prstGeom prst="rect">
            <a:avLst/>
          </a:prstGeom>
        </p:spPr>
        <p:txBody>
          <a:bodyPr vert="horz" lIns="91427" tIns="45714" rIns="91427" bIns="45714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0"/>
              </a:spcBef>
            </a:pPr>
            <a:r>
              <a:rPr lang="zh-CN" altLang="en-US" sz="2400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更多精彩内容请登录：</a:t>
            </a:r>
            <a:r>
              <a:rPr lang="en-US" altLang="zh-CN" sz="2700" b="1" dirty="0" err="1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www.91taoke.com</a:t>
            </a:r>
            <a:endParaRPr lang="zh-CN" altLang="en-US" sz="2700" b="1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774" r="4222" b="6064"/>
          <a:stretch/>
        </p:blipFill>
        <p:spPr>
          <a:xfrm>
            <a:off x="9767614" y="3684074"/>
            <a:ext cx="2416285" cy="3159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7258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-1" y="-2177"/>
            <a:ext cx="12190414" cy="551330"/>
          </a:xfrm>
          <a:prstGeom prst="rect">
            <a:avLst/>
          </a:prstGeom>
          <a:pattFill prst="ltUpDiag">
            <a:fgClr>
              <a:srgbClr val="FF9600"/>
            </a:fgClr>
            <a:bgClr>
              <a:srgbClr val="FC6204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zh-CN" altLang="en-US" b="1" kern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知识梳理                                                                                      </a:t>
            </a:r>
            <a:r>
              <a:rPr lang="zh-CN" altLang="en-US" kern="0" dirty="0" smtClean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                     自主学习</a:t>
            </a:r>
            <a:endParaRPr lang="zh-CN" altLang="en-US" kern="0" dirty="0">
              <a:solidFill>
                <a:schemeClr val="bg1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62558" y="621482"/>
            <a:ext cx="11161240" cy="529373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知识点一　数列的函数性质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数列可以看成以正整数集</a:t>
            </a: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*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或它的有限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子集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Courier New"/>
              </a:rPr>
              <a:t>		         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为定义域的函数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，当自变量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按照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	        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的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顺序依次取值时所对应的一列函数值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在数列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中，若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baseline="-250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&gt;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，则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是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	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数列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baseline="-250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&lt;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，则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为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数列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baseline="-250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，则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为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		  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思考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Courier New"/>
              </a:rPr>
              <a:t>1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从定义上看，数列是特殊的函数，因此，表示数列除可以用通项公式外，还可以有哪些方法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？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545526" y="1340674"/>
            <a:ext cx="223651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{1,2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…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}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62558" y="5755344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答案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还可以用列表法，图象法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122321" y="1991678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从小到大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290910" y="3275618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递增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66614" y="3913530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递减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362918" y="3903370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常数列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033034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3" grpId="0"/>
      <p:bldP spid="13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90550" y="45418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思考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Courier New"/>
              </a:rPr>
              <a:t>2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数列单调性与函数单调性的区别和联系是什么？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矩形 5"/>
              <p:cNvSpPr/>
              <p:nvPr/>
            </p:nvSpPr>
            <p:spPr>
              <a:xfrm>
                <a:off x="190550" y="693490"/>
                <a:ext cx="11161240" cy="5669348"/>
              </a:xfrm>
              <a:prstGeom prst="rect">
                <a:avLst/>
              </a:prstGeom>
            </p:spPr>
            <p:txBody>
              <a:bodyPr wrap="square" lIns="121898" tIns="60948" rIns="121898" bIns="60948">
                <a:spAutoFit/>
              </a:bodyPr>
              <a:lstStyle/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2800" b="1" kern="100" dirty="0">
                    <a:solidFill>
                      <a:srgbClr val="0000FF"/>
                    </a:solidFill>
                    <a:latin typeface="Times New Roman"/>
                    <a:ea typeface="微软雅黑"/>
                    <a:cs typeface="Times New Roman"/>
                  </a:rPr>
                  <a:t>答案　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联系：若函数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f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(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x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)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在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[1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，＋</a:t>
                </a:r>
                <a:r>
                  <a:rPr lang="en-US" altLang="zh-CN" sz="2800" kern="100" dirty="0">
                    <a:latin typeface="宋体"/>
                    <a:ea typeface="华文细黑"/>
                    <a:cs typeface="Times New Roman"/>
                  </a:rPr>
                  <a:t>∞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)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上单调，则数列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f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(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n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)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也单调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.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反之不正确，例如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f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(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x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)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＝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(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x</a:t>
                </a:r>
                <a:r>
                  <a:rPr lang="zh-CN" altLang="zh-CN" sz="2800" kern="100" dirty="0" smtClean="0">
                    <a:latin typeface="Times New Roman"/>
                    <a:ea typeface="华文细黑"/>
                    <a:cs typeface="Times New Roman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kern="100" smtClean="0">
                            <a:latin typeface="Cambria Math"/>
                            <a:ea typeface="华文细黑"/>
                            <a:cs typeface="Times New Roman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kern="100">
                            <a:latin typeface="Times New Roman"/>
                            <a:ea typeface="华文细黑"/>
                          </a:rPr>
                          <m:t>5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kern="100">
                            <a:latin typeface="Times New Roman"/>
                            <a:ea typeface="华文细黑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800" kern="100" dirty="0" smtClean="0">
                    <a:latin typeface="Times New Roman"/>
                    <a:ea typeface="华文细黑"/>
                    <a:cs typeface="Courier New"/>
                  </a:rPr>
                  <a:t>)</a:t>
                </a:r>
                <a:r>
                  <a:rPr lang="en-US" altLang="zh-CN" sz="2800" kern="100" baseline="30000" dirty="0">
                    <a:latin typeface="Times New Roman"/>
                    <a:ea typeface="华文细黑"/>
                    <a:cs typeface="Courier New"/>
                  </a:rPr>
                  <a:t>2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，数列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f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(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n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)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单调递增，但函数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f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(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x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)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在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(1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，＋</a:t>
                </a:r>
                <a:r>
                  <a:rPr lang="en-US" altLang="zh-CN" sz="2800" kern="100" dirty="0">
                    <a:latin typeface="宋体"/>
                    <a:ea typeface="华文细黑"/>
                    <a:cs typeface="Times New Roman"/>
                  </a:rPr>
                  <a:t>∞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)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上不是单调递增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.</a:t>
                </a:r>
                <a:endParaRPr lang="zh-CN" altLang="zh-CN" sz="1050" kern="100" dirty="0">
                  <a:latin typeface="宋体"/>
                  <a:cs typeface="Courier New"/>
                </a:endParaRP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区别：二者定义不同，函数单调性的定义：函数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f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(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x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)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的定义域为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D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，设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D</a:t>
                </a:r>
                <a:r>
                  <a:rPr lang="en-US" altLang="zh-CN" sz="2800" kern="100" dirty="0">
                    <a:latin typeface="Cambria Math"/>
                    <a:ea typeface="华文细黑"/>
                    <a:cs typeface="Cambria Math"/>
                  </a:rPr>
                  <a:t>⊇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I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，对任意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x</a:t>
                </a:r>
                <a:r>
                  <a:rPr lang="en-US" altLang="zh-CN" sz="2800" kern="100" baseline="-25000" dirty="0">
                    <a:latin typeface="Times New Roman"/>
                    <a:ea typeface="华文细黑"/>
                    <a:cs typeface="Courier New"/>
                  </a:rPr>
                  <a:t>1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x</a:t>
                </a:r>
                <a:r>
                  <a:rPr lang="en-US" altLang="zh-CN" sz="2800" kern="100" baseline="-25000" dirty="0">
                    <a:latin typeface="Times New Roman"/>
                    <a:ea typeface="华文细黑"/>
                    <a:cs typeface="Courier New"/>
                  </a:rPr>
                  <a:t>2</a:t>
                </a:r>
                <a:r>
                  <a:rPr lang="en-US" altLang="zh-CN" sz="2800" kern="100" dirty="0">
                    <a:latin typeface="宋体"/>
                    <a:ea typeface="华文细黑"/>
                    <a:cs typeface="Times New Roman"/>
                  </a:rPr>
                  <a:t>∈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I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，当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x</a:t>
                </a:r>
                <a:r>
                  <a:rPr lang="en-US" altLang="zh-CN" sz="2800" kern="100" baseline="-25000" dirty="0">
                    <a:latin typeface="Times New Roman"/>
                    <a:ea typeface="华文细黑"/>
                    <a:cs typeface="Courier New"/>
                  </a:rPr>
                  <a:t>1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&lt;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x</a:t>
                </a:r>
                <a:r>
                  <a:rPr lang="en-US" altLang="zh-CN" sz="2800" kern="100" baseline="-25000" dirty="0">
                    <a:latin typeface="Times New Roman"/>
                    <a:ea typeface="华文细黑"/>
                    <a:cs typeface="Courier New"/>
                  </a:rPr>
                  <a:t>2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时，若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f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(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x</a:t>
                </a:r>
                <a:r>
                  <a:rPr lang="en-US" altLang="zh-CN" sz="2800" kern="100" baseline="-25000" dirty="0">
                    <a:latin typeface="Times New Roman"/>
                    <a:ea typeface="华文细黑"/>
                    <a:cs typeface="Courier New"/>
                  </a:rPr>
                  <a:t>1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)&gt;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f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(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x</a:t>
                </a:r>
                <a:r>
                  <a:rPr lang="en-US" altLang="zh-CN" sz="2800" kern="100" baseline="-25000" dirty="0">
                    <a:latin typeface="Times New Roman"/>
                    <a:ea typeface="华文细黑"/>
                    <a:cs typeface="Courier New"/>
                  </a:rPr>
                  <a:t>2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)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，则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f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(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x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)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在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I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上单调递减，若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f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(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x</a:t>
                </a:r>
                <a:r>
                  <a:rPr lang="en-US" altLang="zh-CN" sz="2800" kern="100" baseline="-25000" dirty="0">
                    <a:latin typeface="Times New Roman"/>
                    <a:ea typeface="华文细黑"/>
                    <a:cs typeface="Courier New"/>
                  </a:rPr>
                  <a:t>1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)&lt;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f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(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x</a:t>
                </a:r>
                <a:r>
                  <a:rPr lang="en-US" altLang="zh-CN" sz="2800" kern="100" baseline="-25000" dirty="0">
                    <a:latin typeface="Times New Roman"/>
                    <a:ea typeface="华文细黑"/>
                    <a:cs typeface="Courier New"/>
                  </a:rPr>
                  <a:t>2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)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，则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f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(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x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)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在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I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上单调递增，定义中的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x</a:t>
                </a:r>
                <a:r>
                  <a:rPr lang="en-US" altLang="zh-CN" sz="2800" kern="100" baseline="-25000" dirty="0">
                    <a:latin typeface="Times New Roman"/>
                    <a:ea typeface="华文细黑"/>
                    <a:cs typeface="Courier New"/>
                  </a:rPr>
                  <a:t>1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、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x</a:t>
                </a:r>
                <a:r>
                  <a:rPr lang="en-US" altLang="zh-CN" sz="2800" kern="100" baseline="-25000" dirty="0">
                    <a:latin typeface="Times New Roman"/>
                    <a:ea typeface="华文细黑"/>
                    <a:cs typeface="Courier New"/>
                  </a:rPr>
                  <a:t>2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不能用有限个数值来代替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.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数列单调性的定义：只需比较相邻的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i="1" kern="100" baseline="-25000" dirty="0">
                    <a:latin typeface="Times New Roman"/>
                    <a:ea typeface="华文细黑"/>
                    <a:cs typeface="Courier New"/>
                  </a:rPr>
                  <a:t>n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与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i="1" kern="100" baseline="-25000" dirty="0">
                    <a:latin typeface="Times New Roman"/>
                    <a:ea typeface="华文细黑"/>
                    <a:cs typeface="Courier New"/>
                  </a:rPr>
                  <a:t>n</a:t>
                </a:r>
                <a:r>
                  <a:rPr lang="zh-CN" altLang="zh-CN" sz="2800" kern="100" baseline="-25000" dirty="0">
                    <a:latin typeface="Times New Roman"/>
                    <a:ea typeface="华文细黑"/>
                    <a:cs typeface="Times New Roman"/>
                  </a:rPr>
                  <a:t>＋</a:t>
                </a:r>
                <a:r>
                  <a:rPr lang="en-US" altLang="zh-CN" sz="2800" kern="100" baseline="-25000" dirty="0">
                    <a:latin typeface="Times New Roman"/>
                    <a:ea typeface="华文细黑"/>
                    <a:cs typeface="Courier New"/>
                  </a:rPr>
                  <a:t>1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的大小来确定单调性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.</a:t>
                </a:r>
                <a:endParaRPr lang="zh-CN" altLang="zh-CN" sz="1050" kern="100" dirty="0">
                  <a:effectLst/>
                  <a:latin typeface="宋体"/>
                  <a:cs typeface="Courier New"/>
                </a:endParaRPr>
              </a:p>
            </p:txBody>
          </p:sp>
        </mc:Choice>
        <mc:Fallback xmlns=""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0550" y="693490"/>
                <a:ext cx="11161240" cy="5669348"/>
              </a:xfrm>
              <a:prstGeom prst="rect">
                <a:avLst/>
              </a:prstGeom>
              <a:blipFill rotWithShape="1">
                <a:blip r:embed="rId2"/>
                <a:stretch>
                  <a:fillRect l="-819" r="-4096" b="-4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517339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6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262557" y="734676"/>
            <a:ext cx="11535013" cy="400107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知识点二　数列的表示方法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数列的递推公式：如果数列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的第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项或前几项已知，并且数列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的任一项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与它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的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		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或前几项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间的关系可以用一个式子来表示，那么这个式子就叫做这个数列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的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公式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数列的表示方法：数列的表示方法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有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		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	    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	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、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	        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258703" y="2071802"/>
            <a:ext cx="192071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前一项</a:t>
            </a:r>
            <a:r>
              <a:rPr lang="en-US" altLang="zh-CN" sz="2800" i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baseline="-250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baseline="-250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1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096094" y="2752398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递推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311230" y="3369102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通项公式法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670066" y="3388266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图象法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171186" y="3388266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列表法</a:t>
            </a:r>
          </a:p>
        </p:txBody>
      </p:sp>
      <p:sp>
        <p:nvSpPr>
          <p:cNvPr id="11" name="矩形 10"/>
          <p:cNvSpPr/>
          <p:nvPr/>
        </p:nvSpPr>
        <p:spPr>
          <a:xfrm>
            <a:off x="396414" y="4016018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递推公式法</a:t>
            </a:r>
          </a:p>
        </p:txBody>
      </p:sp>
    </p:spTree>
    <p:extLst>
      <p:ext uri="{BB962C8B-B14F-4D97-AF65-F5344CB8AC3E}">
        <p14:creationId xmlns:p14="http://schemas.microsoft.com/office/powerpoint/2010/main" val="8217461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6" grpId="0"/>
      <p:bldP spid="6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212393" y="117426"/>
            <a:ext cx="11499437" cy="141574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思考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已知数列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满足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baseline="-250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，则数列的第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项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5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，由此归纳出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的一个通项公式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为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，可以求得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8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10343766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12393" y="1433890"/>
            <a:ext cx="11499437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答案　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∵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7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63.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可以看出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baseline="30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baseline="300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8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9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511.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12393" y="2885184"/>
            <a:ext cx="11499437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思考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Courier New"/>
              </a:rPr>
              <a:t>2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由思考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，体会一下数列的通项公式与递推公式有什么区别？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12393" y="3563650"/>
            <a:ext cx="11499437" cy="262659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答案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通项公式直接反映了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之间的关系，即知道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值，即可代入通项公式求得该项的值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；递推关系则是间接反映数列的式子，它是数列任意两个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或多个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相邻项之间的推导关系，要求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，须将前面的各项依次求出才行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0" name="圆角矩形 9">
            <a:hlinkClick r:id="rId2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920443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9" grpId="0"/>
      <p:bldP spid="9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-1" y="-2177"/>
            <a:ext cx="12190414" cy="551330"/>
          </a:xfrm>
          <a:prstGeom prst="rect">
            <a:avLst/>
          </a:prstGeom>
          <a:pattFill prst="ltUpDiag">
            <a:fgClr>
              <a:srgbClr val="9FCC3E"/>
            </a:fgClr>
            <a:bgClr>
              <a:srgbClr val="8CB208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b="1" kern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题型探究                                                                                                       </a:t>
            </a:r>
            <a:r>
              <a:rPr lang="zh-CN" altLang="en-US" kern="0" dirty="0" smtClean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重点突破</a:t>
            </a:r>
            <a:endParaRPr lang="zh-CN" altLang="en-US" kern="0" dirty="0">
              <a:solidFill>
                <a:schemeClr val="bg1"/>
              </a:solidFill>
              <a:latin typeface="华文新魏" pitchFamily="2" charset="-122"/>
              <a:ea typeface="华文新魏" pitchFamily="2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矩形 10"/>
              <p:cNvSpPr/>
              <p:nvPr/>
            </p:nvSpPr>
            <p:spPr>
              <a:xfrm>
                <a:off x="190550" y="836668"/>
                <a:ext cx="11161240" cy="2305094"/>
              </a:xfrm>
              <a:prstGeom prst="rect">
                <a:avLst/>
              </a:prstGeom>
            </p:spPr>
            <p:txBody>
              <a:bodyPr wrap="square" lIns="121898" tIns="60948" rIns="121898" bIns="60948">
                <a:spAutoFit/>
              </a:bodyPr>
              <a:lstStyle/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2800" b="1" kern="100" dirty="0">
                    <a:solidFill>
                      <a:srgbClr val="0000FF"/>
                    </a:solidFill>
                    <a:latin typeface="Times New Roman"/>
                    <a:ea typeface="微软雅黑"/>
                    <a:cs typeface="Times New Roman"/>
                  </a:rPr>
                  <a:t>题型一　数列的函数特征</a:t>
                </a:r>
                <a:endParaRPr lang="zh-CN" altLang="zh-CN" sz="1050" kern="100" dirty="0">
                  <a:latin typeface="宋体"/>
                  <a:cs typeface="Courier New"/>
                </a:endParaRP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2800" b="1" kern="100" dirty="0">
                    <a:solidFill>
                      <a:srgbClr val="C00000"/>
                    </a:solidFill>
                    <a:latin typeface="Times New Roman"/>
                    <a:ea typeface="微软雅黑"/>
                    <a:cs typeface="Times New Roman"/>
                  </a:rPr>
                  <a:t>例</a:t>
                </a:r>
                <a:r>
                  <a:rPr lang="en-US" altLang="zh-CN" sz="2800" b="1" kern="100" dirty="0">
                    <a:solidFill>
                      <a:srgbClr val="C00000"/>
                    </a:solidFill>
                    <a:latin typeface="Times New Roman"/>
                    <a:ea typeface="微软雅黑"/>
                    <a:cs typeface="Courier New"/>
                  </a:rPr>
                  <a:t>1</a:t>
                </a:r>
                <a:r>
                  <a:rPr lang="zh-CN" altLang="zh-CN" sz="2800" b="1" kern="100" dirty="0">
                    <a:solidFill>
                      <a:srgbClr val="C00000"/>
                    </a:solidFill>
                    <a:latin typeface="Times New Roman"/>
                    <a:ea typeface="微软雅黑"/>
                    <a:cs typeface="Times New Roman"/>
                  </a:rPr>
                  <a:t>　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已知数列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{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i="1" kern="100" baseline="-25000" dirty="0">
                    <a:latin typeface="Times New Roman"/>
                    <a:ea typeface="华文细黑"/>
                    <a:cs typeface="Courier New"/>
                  </a:rPr>
                  <a:t>n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}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的通项公式为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i="1" kern="100" baseline="-25000" dirty="0">
                    <a:latin typeface="Times New Roman"/>
                    <a:ea typeface="华文细黑"/>
                    <a:cs typeface="Courier New"/>
                  </a:rPr>
                  <a:t>n</a:t>
                </a:r>
                <a:r>
                  <a:rPr lang="zh-CN" altLang="zh-CN" sz="2800" kern="100" dirty="0" smtClean="0">
                    <a:latin typeface="Times New Roman"/>
                    <a:ea typeface="华文细黑"/>
                    <a:cs typeface="Times New Roman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kern="100" smtClean="0">
                            <a:latin typeface="Cambria Math"/>
                            <a:ea typeface="华文细黑"/>
                            <a:cs typeface="Times New Roman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i="1" kern="100">
                            <a:latin typeface="Times New Roman"/>
                            <a:ea typeface="华文细黑"/>
                          </a:rPr>
                          <m:t>n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i="1" kern="100">
                            <a:latin typeface="Times New Roman"/>
                            <a:ea typeface="华文细黑"/>
                          </a:rPr>
                          <m:t>n</m:t>
                        </m:r>
                        <m:r>
                          <m:rPr>
                            <m:nor/>
                          </m:rPr>
                          <a:rPr lang="en-US" altLang="zh-CN" sz="2800" kern="100" baseline="30000">
                            <a:latin typeface="Times New Roman"/>
                            <a:ea typeface="华文细黑"/>
                          </a:rPr>
                          <m:t>2</m:t>
                        </m:r>
                        <m:r>
                          <m:rPr>
                            <m:nor/>
                          </m:rPr>
                          <a:rPr lang="zh-CN" altLang="en-US" sz="2800" kern="100">
                            <a:latin typeface="Times New Roman"/>
                            <a:ea typeface="华文细黑"/>
                            <a:cs typeface="Times New Roman"/>
                          </a:rPr>
                          <m:t>＋</m:t>
                        </m:r>
                        <m:r>
                          <m:rPr>
                            <m:nor/>
                          </m:rPr>
                          <a:rPr lang="en-US" altLang="zh-CN" sz="2800" kern="100">
                            <a:latin typeface="Times New Roman"/>
                            <a:ea typeface="华文细黑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2800" kern="100" dirty="0" smtClean="0">
                    <a:latin typeface="Times New Roman"/>
                    <a:ea typeface="华文细黑"/>
                    <a:cs typeface="Courier New"/>
                  </a:rPr>
                  <a:t>(</a:t>
                </a:r>
                <a:r>
                  <a:rPr lang="en-US" altLang="zh-CN" sz="2800" i="1" kern="100" dirty="0" err="1">
                    <a:latin typeface="Times New Roman"/>
                    <a:ea typeface="华文细黑"/>
                    <a:cs typeface="Courier New"/>
                  </a:rPr>
                  <a:t>n</a:t>
                </a:r>
                <a:r>
                  <a:rPr lang="en-US" altLang="zh-CN" sz="2800" kern="100" dirty="0" err="1">
                    <a:latin typeface="宋体"/>
                    <a:ea typeface="华文细黑"/>
                    <a:cs typeface="Times New Roman"/>
                  </a:rPr>
                  <a:t>∈</a:t>
                </a:r>
                <a:r>
                  <a:rPr lang="en-US" altLang="zh-CN" sz="2800" b="1" kern="100" dirty="0" err="1">
                    <a:latin typeface="Times New Roman"/>
                    <a:ea typeface="华文细黑"/>
                    <a:cs typeface="Courier New"/>
                  </a:rPr>
                  <a:t>N</a:t>
                </a:r>
                <a:r>
                  <a:rPr lang="en-US" altLang="zh-CN" sz="2800" b="1" kern="100" baseline="30000" dirty="0">
                    <a:latin typeface="Times New Roman"/>
                    <a:ea typeface="华文细黑"/>
                    <a:cs typeface="Courier New"/>
                  </a:rPr>
                  <a:t>*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)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，写出其前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5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项，并判断数列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{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i="1" kern="100" baseline="-25000" dirty="0">
                    <a:latin typeface="Times New Roman"/>
                    <a:ea typeface="华文细黑"/>
                    <a:cs typeface="Courier New"/>
                  </a:rPr>
                  <a:t>n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}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的单调性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.</a:t>
                </a:r>
                <a:endParaRPr lang="zh-CN" altLang="zh-CN" sz="1050" kern="100" dirty="0">
                  <a:effectLst/>
                  <a:latin typeface="宋体"/>
                  <a:cs typeface="Courier New"/>
                </a:endParaRPr>
              </a:p>
            </p:txBody>
          </p:sp>
        </mc:Choice>
        <mc:Fallback xmlns="">
          <p:sp>
            <p:nvSpPr>
              <p:cNvPr id="11" name="矩形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0550" y="836668"/>
                <a:ext cx="11161240" cy="2305094"/>
              </a:xfrm>
              <a:prstGeom prst="rect">
                <a:avLst/>
              </a:prstGeom>
              <a:blipFill rotWithShape="1">
                <a:blip r:embed="rId2"/>
                <a:stretch>
                  <a:fillRect l="-819" r="-874" b="-370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矩形 1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5" name="圆角矩形 14">
            <a:hlinkClick r:id="rId3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6" name="圆角矩形 15">
            <a:hlinkClick r:id="rId4" action="ppaction://hlinksldjump"/>
          </p:cNvPr>
          <p:cNvSpPr/>
          <p:nvPr/>
        </p:nvSpPr>
        <p:spPr>
          <a:xfrm>
            <a:off x="9714656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反思与感悟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05837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6" name="圆角矩形 15">
            <a:hlinkClick r:id="rId3" action="ppaction://hlinksldjump"/>
          </p:cNvPr>
          <p:cNvSpPr/>
          <p:nvPr/>
        </p:nvSpPr>
        <p:spPr>
          <a:xfrm>
            <a:off x="11055199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反思与感悟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06260210"/>
              </p:ext>
            </p:extLst>
          </p:nvPr>
        </p:nvGraphicFramePr>
        <p:xfrm>
          <a:off x="334566" y="333450"/>
          <a:ext cx="10252075" cy="1371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38" name="文档" r:id="rId5" imgW="10253091" imgH="1373206" progId="Word.Document.12">
                  <p:embed/>
                </p:oleObj>
              </mc:Choice>
              <mc:Fallback>
                <p:oleObj name="文档" r:id="rId5" imgW="10253091" imgH="1373206" progId="Word.Document.12">
                  <p:embed/>
                  <p:pic>
                    <p:nvPicPr>
                      <p:cNvPr id="0" name="对象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4566" y="333450"/>
                        <a:ext cx="10252075" cy="1371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矩形 16"/>
          <p:cNvSpPr/>
          <p:nvPr/>
        </p:nvSpPr>
        <p:spPr>
          <a:xfrm>
            <a:off x="334566" y="3467498"/>
            <a:ext cx="11161240" cy="262659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又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7&gt;0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3&gt;0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(3)&lt;0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当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1,2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时，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baseline="-250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&gt;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，当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≥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∈</a:t>
            </a:r>
            <a:r>
              <a:rPr lang="en-US" altLang="zh-CN" sz="2800" b="1" kern="1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*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时，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baseline="-250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&lt;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即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&lt;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&lt;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3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&gt;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4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&gt;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5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&gt;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…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数列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项是递增的，从第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项往后是递减的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81758711"/>
              </p:ext>
            </p:extLst>
          </p:nvPr>
        </p:nvGraphicFramePr>
        <p:xfrm>
          <a:off x="334566" y="1351722"/>
          <a:ext cx="10252075" cy="1371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39" name="文档" r:id="rId8" imgW="10253091" imgH="1376811" progId="Word.Document.12">
                  <p:embed/>
                </p:oleObj>
              </mc:Choice>
              <mc:Fallback>
                <p:oleObj name="文档" r:id="rId8" imgW="10253091" imgH="1376811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4566" y="1351722"/>
                        <a:ext cx="10252075" cy="1371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对象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62333959"/>
              </p:ext>
            </p:extLst>
          </p:nvPr>
        </p:nvGraphicFramePr>
        <p:xfrm>
          <a:off x="334566" y="2709714"/>
          <a:ext cx="10252075" cy="1371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40" name="文档" r:id="rId11" imgW="10253091" imgH="1378253" progId="Word.Document.12">
                  <p:embed/>
                </p:oleObj>
              </mc:Choice>
              <mc:Fallback>
                <p:oleObj name="文档" r:id="rId11" imgW="10253091" imgH="1378253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4566" y="2709714"/>
                        <a:ext cx="10252075" cy="1371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5248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75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750"/>
                            </p:stCondLst>
                            <p:childTnLst>
                              <p:par>
                                <p:cTn id="2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750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750"/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1816</TotalTime>
  <Words>1227</Words>
  <Application>Microsoft Office PowerPoint</Application>
  <PresentationFormat>自定义</PresentationFormat>
  <Paragraphs>210</Paragraphs>
  <Slides>35</Slides>
  <Notes>0</Notes>
  <HiddenSlides>11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35</vt:i4>
      </vt:variant>
    </vt:vector>
  </HeadingPairs>
  <TitlesOfParts>
    <vt:vector size="38" baseType="lpstr">
      <vt:lpstr>Office 主题</vt:lpstr>
      <vt:lpstr>文档</vt:lpstr>
      <vt:lpstr>Microsoft Word 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dreamsummit</cp:lastModifiedBy>
  <cp:revision>903</cp:revision>
  <dcterms:created xsi:type="dcterms:W3CDTF">2014-10-15T07:25:01Z</dcterms:created>
  <dcterms:modified xsi:type="dcterms:W3CDTF">2016-04-23T09:25:08Z</dcterms:modified>
</cp:coreProperties>
</file>