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506" r:id="rId9"/>
    <p:sldId id="507" r:id="rId10"/>
    <p:sldId id="278" r:id="rId11"/>
    <p:sldId id="508" r:id="rId12"/>
    <p:sldId id="510" r:id="rId13"/>
    <p:sldId id="457" r:id="rId14"/>
    <p:sldId id="486" r:id="rId15"/>
    <p:sldId id="459" r:id="rId16"/>
    <p:sldId id="461" r:id="rId17"/>
    <p:sldId id="462" r:id="rId18"/>
    <p:sldId id="490" r:id="rId19"/>
    <p:sldId id="494" r:id="rId20"/>
    <p:sldId id="495" r:id="rId21"/>
    <p:sldId id="511" r:id="rId22"/>
    <p:sldId id="513" r:id="rId23"/>
    <p:sldId id="499" r:id="rId24"/>
    <p:sldId id="514" r:id="rId25"/>
    <p:sldId id="501" r:id="rId26"/>
    <p:sldId id="502" r:id="rId27"/>
    <p:sldId id="517" r:id="rId28"/>
    <p:sldId id="503" r:id="rId29"/>
    <p:sldId id="361" r:id="rId30"/>
    <p:sldId id="424" r:id="rId31"/>
    <p:sldId id="447" r:id="rId32"/>
    <p:sldId id="448" r:id="rId33"/>
    <p:sldId id="423" r:id="rId34"/>
    <p:sldId id="475" r:id="rId35"/>
    <p:sldId id="485" r:id="rId36"/>
    <p:sldId id="516" r:id="rId37"/>
    <p:sldId id="451" r:id="rId38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59" autoAdjust="0"/>
    <p:restoredTop sz="94861" autoAdjust="0"/>
  </p:normalViewPr>
  <p:slideViewPr>
    <p:cSldViewPr>
      <p:cViewPr>
        <p:scale>
          <a:sx n="75" d="100"/>
          <a:sy n="75" d="100"/>
        </p:scale>
        <p:origin x="-10" y="-29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Relationship Id="rId4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Word___6.docx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8.docx"/><Relationship Id="rId4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9.docx"/><Relationship Id="rId4" Type="http://schemas.openxmlformats.org/officeDocument/2006/relationships/oleObject" Target="../embeddings/oleObject9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10.doc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5.emf"/><Relationship Id="rId5" Type="http://schemas.openxmlformats.org/officeDocument/2006/relationships/image" Target="../media/image13.emf"/><Relationship Id="rId10" Type="http://schemas.openxmlformats.org/officeDocument/2006/relationships/package" Target="../embeddings/Microsoft_Word___13.docx"/><Relationship Id="rId4" Type="http://schemas.openxmlformats.org/officeDocument/2006/relationships/package" Target="../embeddings/Microsoft_Word___11.docx"/><Relationship Id="rId9" Type="http://schemas.openxmlformats.org/officeDocument/2006/relationships/oleObject" Target="../embeddings/oleObject13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13" Type="http://schemas.openxmlformats.org/officeDocument/2006/relationships/oleObject" Target="../embeddings/oleObject17.bin"/><Relationship Id="rId18" Type="http://schemas.openxmlformats.org/officeDocument/2006/relationships/image" Target="../media/image20.emf"/><Relationship Id="rId3" Type="http://schemas.openxmlformats.org/officeDocument/2006/relationships/slide" Target="slide22.xml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8.emf"/><Relationship Id="rId1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8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16.emf"/><Relationship Id="rId11" Type="http://schemas.openxmlformats.org/officeDocument/2006/relationships/package" Target="../embeddings/Microsoft_Word___16.docx"/><Relationship Id="rId5" Type="http://schemas.openxmlformats.org/officeDocument/2006/relationships/package" Target="../embeddings/Microsoft_Word___14.docx"/><Relationship Id="rId15" Type="http://schemas.openxmlformats.org/officeDocument/2006/relationships/image" Target="../media/image19.e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7.emf"/><Relationship Id="rId14" Type="http://schemas.openxmlformats.org/officeDocument/2006/relationships/package" Target="../embeddings/Microsoft_Word___17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19.bin"/><Relationship Id="rId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19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26.emf"/><Relationship Id="rId3" Type="http://schemas.openxmlformats.org/officeDocument/2006/relationships/slide" Target="slide27.xml"/><Relationship Id="rId7" Type="http://schemas.openxmlformats.org/officeDocument/2006/relationships/image" Target="../media/image24.emf"/><Relationship Id="rId12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7.emf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21.docx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3.bin"/><Relationship Id="rId15" Type="http://schemas.openxmlformats.org/officeDocument/2006/relationships/package" Target="../embeddings/Microsoft_Word___24.docx"/><Relationship Id="rId10" Type="http://schemas.openxmlformats.org/officeDocument/2006/relationships/image" Target="../media/image25.emf"/><Relationship Id="rId4" Type="http://schemas.openxmlformats.org/officeDocument/2006/relationships/slide" Target="slide28.xml"/><Relationship Id="rId9" Type="http://schemas.openxmlformats.org/officeDocument/2006/relationships/package" Target="../embeddings/Microsoft_Word___22.docx"/><Relationship Id="rId14" Type="http://schemas.openxmlformats.org/officeDocument/2006/relationships/oleObject" Target="../embeddings/oleObject26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27.bin"/><Relationship Id="rId7" Type="http://schemas.openxmlformats.org/officeDocument/2006/relationships/package" Target="../embeddings/Microsoft_Word___26.docx"/><Relationship Id="rId12" Type="http://schemas.openxmlformats.org/officeDocument/2006/relationships/slide" Target="slide2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0.emf"/><Relationship Id="rId5" Type="http://schemas.openxmlformats.org/officeDocument/2006/relationships/image" Target="../media/image28.emf"/><Relationship Id="rId10" Type="http://schemas.openxmlformats.org/officeDocument/2006/relationships/package" Target="../embeddings/Microsoft_Word___27.docx"/><Relationship Id="rId4" Type="http://schemas.openxmlformats.org/officeDocument/2006/relationships/package" Target="../embeddings/Microsoft_Word___25.docx"/><Relationship Id="rId9" Type="http://schemas.openxmlformats.org/officeDocument/2006/relationships/oleObject" Target="../embeddings/oleObject29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" Target="slide30.xml"/><Relationship Id="rId7" Type="http://schemas.openxmlformats.org/officeDocument/2006/relationships/image" Target="../media/image36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image" Target="../media/image32.emf"/><Relationship Id="rId3" Type="http://schemas.openxmlformats.org/officeDocument/2006/relationships/oleObject" Target="../embeddings/oleObject30.bin"/><Relationship Id="rId7" Type="http://schemas.openxmlformats.org/officeDocument/2006/relationships/slide" Target="slide30.xml"/><Relationship Id="rId12" Type="http://schemas.openxmlformats.org/officeDocument/2006/relationships/package" Target="../embeddings/Microsoft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29.xml"/><Relationship Id="rId11" Type="http://schemas.openxmlformats.org/officeDocument/2006/relationships/oleObject" Target="../embeddings/oleObject31.bin"/><Relationship Id="rId5" Type="http://schemas.openxmlformats.org/officeDocument/2006/relationships/image" Target="../media/image31.emf"/><Relationship Id="rId10" Type="http://schemas.openxmlformats.org/officeDocument/2006/relationships/slide" Target="slide33.xml"/><Relationship Id="rId4" Type="http://schemas.openxmlformats.org/officeDocument/2006/relationships/package" Target="../embeddings/Microsoft_Word___28.docx"/><Relationship Id="rId9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slide" Target="slide2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10" Type="http://schemas.openxmlformats.org/officeDocument/2006/relationships/image" Target="../media/image33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30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slide" Target="slide2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10" Type="http://schemas.openxmlformats.org/officeDocument/2006/relationships/image" Target="../media/image34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31.docx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12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6.emf"/><Relationship Id="rId5" Type="http://schemas.openxmlformats.org/officeDocument/2006/relationships/image" Target="../media/image4.emf"/><Relationship Id="rId10" Type="http://schemas.openxmlformats.org/officeDocument/2006/relationships/package" Target="../embeddings/Microsoft_Word___5.docx"/><Relationship Id="rId4" Type="http://schemas.openxmlformats.org/officeDocument/2006/relationships/package" Target="../embeddings/Microsoft_Word___3.docx"/><Relationship Id="rId9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49517" y="191762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9917" y="2321521"/>
            <a:ext cx="69196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2.4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等比数列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" b="4091"/>
          <a:stretch/>
        </p:blipFill>
        <p:spPr>
          <a:xfrm>
            <a:off x="8883633" y="4240081"/>
            <a:ext cx="3300885" cy="261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62148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等比数列的通项公式及应用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267541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4·2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90550" y="4541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208020"/>
              </p:ext>
            </p:extLst>
          </p:nvPr>
        </p:nvGraphicFramePr>
        <p:xfrm>
          <a:off x="406574" y="908100"/>
          <a:ext cx="7764463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7" name="文档" r:id="rId5" imgW="7763679" imgH="1225408" progId="Word.Document.12">
                  <p:embed/>
                </p:oleObj>
              </mc:Choice>
              <mc:Fallback>
                <p:oleObj name="文档" r:id="rId5" imgW="7763679" imgH="1225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908100"/>
                        <a:ext cx="7764463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2558" y="180609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66" y="2534876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±2.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2·2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a</a:t>
            </a:r>
            <a:r>
              <a:rPr lang="en-US" altLang="zh-CN" sz="2800" i="1" kern="100" baseline="-25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对应的通项公式分别为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052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989634"/>
            <a:ext cx="12190413" cy="19442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2239879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是等比数列的基本量，只要求出这两个基本量，其他量便可迎刃而解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此类问题求解的通法是根据条件，建立关于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的方程组，求出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115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385431" y="1855778"/>
                <a:ext cx="11614431" cy="309133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431" y="1855778"/>
                <a:ext cx="11614431" cy="3091335"/>
              </a:xfrm>
              <a:prstGeom prst="rect">
                <a:avLst/>
              </a:prstGeom>
              <a:blipFill rotWithShape="1">
                <a:blip r:embed="rId3"/>
                <a:stretch>
                  <a:fillRect l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385431" y="549474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30986"/>
              </p:ext>
            </p:extLst>
          </p:nvPr>
        </p:nvGraphicFramePr>
        <p:xfrm>
          <a:off x="385431" y="4869954"/>
          <a:ext cx="11207750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" name="文档" r:id="rId5" imgW="11202691" imgH="1365635" progId="Word.Document.12">
                  <p:embed/>
                </p:oleObj>
              </mc:Choice>
              <mc:Fallback>
                <p:oleObj name="文档" r:id="rId5" imgW="11202691" imgH="1365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5431" y="4869954"/>
                        <a:ext cx="11207750" cy="136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43793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，求通项公式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558" y="1164983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(±2)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558" y="8312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等比数列的判定与证明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是首项为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的等差数列，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267192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378785"/>
              </p:ext>
            </p:extLst>
          </p:nvPr>
        </p:nvGraphicFramePr>
        <p:xfrm>
          <a:off x="334566" y="4229546"/>
          <a:ext cx="11207750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7" name="文档" r:id="rId5" imgW="11202691" imgH="1367077" progId="Word.Document.12">
                  <p:embed/>
                </p:oleObj>
              </mc:Choice>
              <mc:Fallback>
                <p:oleObj name="文档" r:id="rId5" imgW="11202691" imgH="1367077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229546"/>
                        <a:ext cx="11207750" cy="1360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0550" y="519220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为非零常数，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74" y="1521572"/>
            <a:ext cx="12190413" cy="35644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076" y="1555948"/>
            <a:ext cx="11847881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判断一个数列是不是等比数列的常用方法有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754344"/>
              </p:ext>
            </p:extLst>
          </p:nvPr>
        </p:nvGraphicFramePr>
        <p:xfrm>
          <a:off x="276299" y="2299369"/>
          <a:ext cx="11122025" cy="192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8" name="文档" r:id="rId5" imgW="11121369" imgH="1921190" progId="Word.Document.12">
                  <p:embed/>
                </p:oleObj>
              </mc:Choice>
              <mc:Fallback>
                <p:oleObj name="文档" r:id="rId5" imgW="11121369" imgH="19211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6299" y="2299369"/>
                        <a:ext cx="11122025" cy="192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65076" y="4037470"/>
            <a:ext cx="11847881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通项公式法：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23" y="871727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，求证：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是等比数列，并求出通项公式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13423" y="261442"/>
            <a:ext cx="1161443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279134"/>
              </p:ext>
            </p:extLst>
          </p:nvPr>
        </p:nvGraphicFramePr>
        <p:xfrm>
          <a:off x="313423" y="4853682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1" name="文档" r:id="rId4" imgW="11243352" imgH="1178167" progId="Word.Document.12">
                  <p:embed/>
                </p:oleObj>
              </mc:Choice>
              <mc:Fallback>
                <p:oleObj name="文档" r:id="rId4" imgW="11243352" imgH="11781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3423" y="4853682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90550" y="5725002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5605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49" y="549474"/>
            <a:ext cx="11999863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构造等比数列求数列的通项公式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，求证：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912334"/>
            <a:ext cx="101030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通过实例，理解等比数列的概念并会简单应用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掌握等比中项的概念并会应用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掌握等比数列的通项公式，了解其推导过程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421930"/>
              </p:ext>
            </p:extLst>
          </p:nvPr>
        </p:nvGraphicFramePr>
        <p:xfrm>
          <a:off x="364158" y="2514010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8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158" y="2514010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-67230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				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						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2878" y="35534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518640"/>
              </p:ext>
            </p:extLst>
          </p:nvPr>
        </p:nvGraphicFramePr>
        <p:xfrm>
          <a:off x="272718" y="4932690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9" name="文档" r:id="rId7" imgW="9988973" imgH="1562837" progId="Word.Document.12">
                  <p:embed/>
                </p:oleObj>
              </mc:Choice>
              <mc:Fallback>
                <p:oleObj name="文档" r:id="rId7" imgW="9988973" imgH="15628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718" y="4932690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8615577"/>
              </p:ext>
            </p:extLst>
          </p:nvPr>
        </p:nvGraphicFramePr>
        <p:xfrm>
          <a:off x="282878" y="5723890"/>
          <a:ext cx="8331200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0" name="文档" r:id="rId10" imgW="8335379" imgH="1097251" progId="Word.Document.12">
                  <p:embed/>
                </p:oleObj>
              </mc:Choice>
              <mc:Fallback>
                <p:oleObj name="文档" r:id="rId10" imgW="8335379" imgH="109725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78" y="5723890"/>
                        <a:ext cx="8331200" cy="1096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43793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381316"/>
              </p:ext>
            </p:extLst>
          </p:nvPr>
        </p:nvGraphicFramePr>
        <p:xfrm>
          <a:off x="265608" y="1290737"/>
          <a:ext cx="8997950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2" name="文档" r:id="rId5" imgW="8998712" imgH="1853774" progId="Word.Document.12">
                  <p:embed/>
                </p:oleObj>
              </mc:Choice>
              <mc:Fallback>
                <p:oleObj name="文档" r:id="rId5" imgW="8998712" imgH="18537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608" y="1290737"/>
                        <a:ext cx="8997950" cy="185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453365"/>
              </p:ext>
            </p:extLst>
          </p:nvPr>
        </p:nvGraphicFramePr>
        <p:xfrm>
          <a:off x="262558" y="2350537"/>
          <a:ext cx="8997950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3" name="文档" r:id="rId8" imgW="8998712" imgH="1857019" progId="Word.Document.12">
                  <p:embed/>
                </p:oleObj>
              </mc:Choice>
              <mc:Fallback>
                <p:oleObj name="文档" r:id="rId8" imgW="8998712" imgH="18570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558" y="2350537"/>
                        <a:ext cx="8997950" cy="185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529476"/>
              </p:ext>
            </p:extLst>
          </p:nvPr>
        </p:nvGraphicFramePr>
        <p:xfrm>
          <a:off x="190550" y="3285778"/>
          <a:ext cx="8997950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4" name="文档" r:id="rId11" imgW="8998712" imgH="1859903" progId="Word.Document.12">
                  <p:embed/>
                </p:oleObj>
              </mc:Choice>
              <mc:Fallback>
                <p:oleObj name="文档" r:id="rId11" imgW="8998712" imgH="18599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0550" y="3285778"/>
                        <a:ext cx="8997950" cy="185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347665"/>
              </p:ext>
            </p:extLst>
          </p:nvPr>
        </p:nvGraphicFramePr>
        <p:xfrm>
          <a:off x="118542" y="4315073"/>
          <a:ext cx="8997950" cy="185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5" name="文档" r:id="rId14" imgW="8998712" imgH="1863147" progId="Word.Document.12">
                  <p:embed/>
                </p:oleObj>
              </mc:Choice>
              <mc:Fallback>
                <p:oleObj name="文档" r:id="rId14" imgW="8998712" imgH="18631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8542" y="4315073"/>
                        <a:ext cx="8997950" cy="185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8912534"/>
              </p:ext>
            </p:extLst>
          </p:nvPr>
        </p:nvGraphicFramePr>
        <p:xfrm>
          <a:off x="50800" y="5338812"/>
          <a:ext cx="9032875" cy="140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36" name="文档" r:id="rId17" imgW="9031817" imgH="1403850" progId="Word.Document.12">
                  <p:embed/>
                </p:oleObj>
              </mc:Choice>
              <mc:Fallback>
                <p:oleObj name="文档" r:id="rId17" imgW="9031817" imgH="14038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0800" y="5338812"/>
                        <a:ext cx="9032875" cy="140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920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24768"/>
            <a:ext cx="12190413" cy="3474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190550" y="2061642"/>
                <a:ext cx="11847881" cy="308402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已知数列的前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项和，或前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项和与通项的关系求通项，常用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的关系求解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由递推关系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为常数，且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求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时，由待定系数法设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λ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λ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，可得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λ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这样就构造了等比数列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λ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2061642"/>
                <a:ext cx="11847881" cy="3084025"/>
              </a:xfrm>
              <a:prstGeom prst="rect">
                <a:avLst/>
              </a:prstGeom>
              <a:blipFill rotWithShape="1">
                <a:blip r:embed="rId2"/>
                <a:stretch>
                  <a:fillRect l="-772" r="-15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808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189434"/>
            <a:ext cx="1161443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443714"/>
              </p:ext>
            </p:extLst>
          </p:nvPr>
        </p:nvGraphicFramePr>
        <p:xfrm>
          <a:off x="334963" y="2405410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5" name="文档" r:id="rId4" imgW="11243352" imgH="1178167" progId="Word.Document.12">
                  <p:embed/>
                </p:oleObj>
              </mc:Choice>
              <mc:Fallback>
                <p:oleObj name="文档" r:id="rId4" imgW="11243352" imgH="1178167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2405410"/>
                        <a:ext cx="11247437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0550" y="2997746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999831"/>
              </p:ext>
            </p:extLst>
          </p:nvPr>
        </p:nvGraphicFramePr>
        <p:xfrm>
          <a:off x="314246" y="5013970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36" name="文档" r:id="rId7" imgW="11243352" imgH="1179609" progId="Word.Document.12">
                  <p:embed/>
                </p:oleObj>
              </mc:Choice>
              <mc:Fallback>
                <p:oleObj name="文档" r:id="rId7" imgW="11243352" imgH="11796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246" y="5013970"/>
                        <a:ext cx="11247437" cy="116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80390" y="583653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81430" y="351994"/>
            <a:ext cx="375716" cy="4994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baseline="300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zh-CN" sz="1050" kern="100" baseline="300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759171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1444947"/>
            <a:ext cx="11614431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为首项，以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为公比的等比数列，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569737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857116"/>
              </p:ext>
            </p:extLst>
          </p:nvPr>
        </p:nvGraphicFramePr>
        <p:xfrm>
          <a:off x="1936717" y="4068053"/>
          <a:ext cx="774113" cy="635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7" name="Equation" r:id="rId3" imgW="279400" imgH="228600" progId="Equation.DSMT4">
                  <p:embed/>
                </p:oleObj>
              </mc:Choice>
              <mc:Fallback>
                <p:oleObj name="Equation" r:id="rId3" imgW="279400" imgH="2286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17" y="4068053"/>
                        <a:ext cx="774113" cy="6358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228663"/>
              </p:ext>
            </p:extLst>
          </p:nvPr>
        </p:nvGraphicFramePr>
        <p:xfrm>
          <a:off x="1445166" y="4719611"/>
          <a:ext cx="774113" cy="635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8" name="Equation" r:id="rId5" imgW="279400" imgH="228600" progId="Equation.DSMT4">
                  <p:embed/>
                </p:oleObj>
              </mc:Choice>
              <mc:Fallback>
                <p:oleObj name="Equation" r:id="rId5" imgW="2794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5166" y="4719611"/>
                        <a:ext cx="774113" cy="6358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969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9472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8702" y="157160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忽略等比数列中的项的符号致误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335360" y="1320388"/>
                <a:ext cx="11161240" cy="167735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Times New Roman"/>
                  </a:rPr>
                  <a:t>例</a:t>
                </a:r>
                <a:r>
                  <a:rPr lang="en-US" altLang="zh-CN" sz="2800" b="1" kern="100" dirty="0">
                    <a:solidFill>
                      <a:srgbClr val="C00000"/>
                    </a:solidFill>
                    <a:latin typeface="Times New Roman"/>
                    <a:ea typeface="微软雅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已知数列－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成等差数列，－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成等比数列，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1320388"/>
                <a:ext cx="11161240" cy="1677358"/>
              </a:xfrm>
              <a:prstGeom prst="rect">
                <a:avLst/>
              </a:prstGeom>
              <a:blipFill rotWithShape="1">
                <a:blip r:embed="rId3"/>
                <a:stretch>
                  <a:fillRect l="-819" r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85274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415" y="4941962"/>
            <a:ext cx="1161443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的符号已经确定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，忽略这一隐含条件，就易产生上述错误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962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431" y="45418"/>
            <a:ext cx="1161443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成等差数列，设公差为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[(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4)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(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251473"/>
              </p:ext>
            </p:extLst>
          </p:nvPr>
        </p:nvGraphicFramePr>
        <p:xfrm>
          <a:off x="457439" y="1485578"/>
          <a:ext cx="8505825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0" name="文档" r:id="rId6" imgW="8505665" imgH="1432042" progId="Word.Document.12">
                  <p:embed/>
                </p:oleObj>
              </mc:Choice>
              <mc:Fallback>
                <p:oleObj name="文档" r:id="rId6" imgW="8505665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7439" y="1485578"/>
                        <a:ext cx="8505825" cy="143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636964"/>
              </p:ext>
            </p:extLst>
          </p:nvPr>
        </p:nvGraphicFramePr>
        <p:xfrm>
          <a:off x="457439" y="2133650"/>
          <a:ext cx="85042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1" name="文档" r:id="rId9" imgW="8505665" imgH="1432042" progId="Word.Document.12">
                  <p:embed/>
                </p:oleObj>
              </mc:Choice>
              <mc:Fallback>
                <p:oleObj name="文档" r:id="rId9" imgW="8505665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7439" y="2133650"/>
                        <a:ext cx="850423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989350"/>
              </p:ext>
            </p:extLst>
          </p:nvPr>
        </p:nvGraphicFramePr>
        <p:xfrm>
          <a:off x="450146" y="3141762"/>
          <a:ext cx="85042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2" name="文档" r:id="rId12" imgW="8505665" imgH="1432042" progId="Word.Document.12">
                  <p:embed/>
                </p:oleObj>
              </mc:Choice>
              <mc:Fallback>
                <p:oleObj name="文档" r:id="rId12" imgW="8505665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0146" y="3141762"/>
                        <a:ext cx="850423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383829"/>
              </p:ext>
            </p:extLst>
          </p:nvPr>
        </p:nvGraphicFramePr>
        <p:xfrm>
          <a:off x="432693" y="3861842"/>
          <a:ext cx="85042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3" name="文档" r:id="rId15" imgW="8505665" imgH="1432042" progId="Word.Document.12">
                  <p:embed/>
                </p:oleObj>
              </mc:Choice>
              <mc:Fallback>
                <p:oleObj name="文档" r:id="rId15" imgW="8505665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2693" y="3861842"/>
                        <a:ext cx="850423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76872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成等差数列，设公差为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517863"/>
              </p:ext>
            </p:extLst>
          </p:nvPr>
        </p:nvGraphicFramePr>
        <p:xfrm>
          <a:off x="334963" y="1053530"/>
          <a:ext cx="85042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9" name="文档" r:id="rId4" imgW="8505665" imgH="1432042" progId="Word.Document.12">
                  <p:embed/>
                </p:oleObj>
              </mc:Choice>
              <mc:Fallback>
                <p:oleObj name="文档" r:id="rId4" imgW="8505665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963" y="1053530"/>
                        <a:ext cx="850423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901137"/>
              </p:ext>
            </p:extLst>
          </p:nvPr>
        </p:nvGraphicFramePr>
        <p:xfrm>
          <a:off x="396414" y="2613938"/>
          <a:ext cx="85042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0" name="文档" r:id="rId7" imgW="8505665" imgH="1432042" progId="Word.Document.12">
                  <p:embed/>
                </p:oleObj>
              </mc:Choice>
              <mc:Fallback>
                <p:oleObj name="文档" r:id="rId7" imgW="8505665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414" y="2613938"/>
                        <a:ext cx="850423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262558" y="184561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成等比数列，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3423" y="3285778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若设公比为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601539"/>
              </p:ext>
            </p:extLst>
          </p:nvPr>
        </p:nvGraphicFramePr>
        <p:xfrm>
          <a:off x="396414" y="4797946"/>
          <a:ext cx="8504237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1" name="文档" r:id="rId10" imgW="8505665" imgH="1432042" progId="Word.Document.12">
                  <p:embed/>
                </p:oleObj>
              </mc:Choice>
              <mc:Fallback>
                <p:oleObj name="文档" r:id="rId10" imgW="8505665" imgH="14320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6414" y="4797946"/>
                        <a:ext cx="8504237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圆角矩形 15">
            <a:hlinkClick r:id="rId12" action="ppaction://hlinksldjump"/>
          </p:cNvPr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7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2277666"/>
            <a:ext cx="12190413" cy="18421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 userDrawn="1"/>
          </p:nvSpPr>
          <p:spPr>
            <a:xfrm>
              <a:off x="148971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误区</a:t>
              </a:r>
              <a:r>
                <a:rPr lang="zh-CN" altLang="zh-CN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警示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2455903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等比数列中，奇数项或者偶数项的符号相同，求等比数列的某一项或者某些项时要注意符号的正负问题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9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1077942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2 015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2 012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B.3		C.4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D.8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252791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2 015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2 012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2 012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59502" y="1084984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406574" y="916881"/>
                <a:ext cx="11161240" cy="215287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等比中项是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A.1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	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C.±1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	D.2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916881"/>
                <a:ext cx="11161240" cy="2152873"/>
              </a:xfrm>
              <a:prstGeom prst="rect">
                <a:avLst/>
              </a:prstGeom>
              <a:blipFill rotWithShape="1">
                <a:blip r:embed="rId7"/>
                <a:stretch>
                  <a:fillRect l="-874" b="-1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334566" y="3073639"/>
                <a:ext cx="11161240" cy="860211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)(2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(±1)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3073639"/>
                <a:ext cx="11161240" cy="860211"/>
              </a:xfrm>
              <a:prstGeom prst="rect">
                <a:avLst/>
              </a:prstGeom>
              <a:blipFill rotWithShape="1">
                <a:blip r:embed="rId8"/>
                <a:stretch>
                  <a:fillRect l="-874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/>
          <p:nvPr/>
        </p:nvSpPr>
        <p:spPr>
          <a:xfrm>
            <a:off x="5383563" y="103329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62558" y="396633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等比中项为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  <p:bldP spid="19" grpId="0"/>
      <p:bldP spid="1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074522"/>
              </p:ext>
            </p:extLst>
          </p:nvPr>
        </p:nvGraphicFramePr>
        <p:xfrm>
          <a:off x="550590" y="981522"/>
          <a:ext cx="11131550" cy="1423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8" name="文档" r:id="rId4" imgW="11131444" imgH="1427644" progId="Word.Document.12">
                  <p:embed/>
                </p:oleObj>
              </mc:Choice>
              <mc:Fallback>
                <p:oleObj name="文档" r:id="rId4" imgW="11131444" imgH="14276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590" y="981522"/>
                        <a:ext cx="11131550" cy="1423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6894" y="180783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B.4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C.5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D.6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920073" y="103321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038766"/>
              </p:ext>
            </p:extLst>
          </p:nvPr>
        </p:nvGraphicFramePr>
        <p:xfrm>
          <a:off x="550590" y="3301950"/>
          <a:ext cx="11131550" cy="1423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9" name="文档" r:id="rId12" imgW="11131444" imgH="1426202" progId="Word.Document.12">
                  <p:embed/>
                </p:oleObj>
              </mc:Choice>
              <mc:Fallback>
                <p:oleObj name="文档" r:id="rId12" imgW="11131444" imgH="14262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0590" y="3301950"/>
                        <a:ext cx="11131550" cy="1423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79797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是等比数列，则下列数列中一定成等比数列的有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93491"/>
              </p:ext>
            </p:extLst>
          </p:nvPr>
        </p:nvGraphicFramePr>
        <p:xfrm>
          <a:off x="406400" y="1629594"/>
          <a:ext cx="11379200" cy="257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3" name="文档" r:id="rId9" imgW="11377570" imgH="2581656" progId="Word.Document.12">
                  <p:embed/>
                </p:oleObj>
              </mc:Choice>
              <mc:Fallback>
                <p:oleObj name="文档" r:id="rId9" imgW="11377570" imgH="2581656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629594"/>
                        <a:ext cx="11379200" cy="2570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34566" y="407786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均为等比数列，共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17494" y="82734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697962"/>
              </p:ext>
            </p:extLst>
          </p:nvPr>
        </p:nvGraphicFramePr>
        <p:xfrm>
          <a:off x="334566" y="3606105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0" name="文档" r:id="rId9" imgW="10999385" imgH="1844040" progId="Word.Document.12">
                  <p:embed/>
                </p:oleObj>
              </mc:Choice>
              <mc:Fallback>
                <p:oleObj name="文档" r:id="rId9" imgW="10999385" imgH="18440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606105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34566" y="141468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，判断数列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是不是等比数列？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2126114"/>
            <a:ext cx="11161240" cy="120030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4222994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37476" y="1394818"/>
                <a:ext cx="11499437" cy="491529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等比数列定义的理解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由于等比数列的每一项都可能作分母，故每一项均不能为零，因此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也不可能为零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 baseline="-250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均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为同一常数，由此体现了公比的意义，同时应注意分子、分母次序不能颠倒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(3)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如果一个数列不是从第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项起，而是从第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项或第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项起每一项与它的前一项之比是同一个常数，那么这个数列不是等比数列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76" y="1394818"/>
                <a:ext cx="11499437" cy="4915296"/>
              </a:xfrm>
              <a:prstGeom prst="rect">
                <a:avLst/>
              </a:prstGeom>
              <a:blipFill rotWithShape="1">
                <a:blip r:embed="rId2"/>
                <a:stretch>
                  <a:fillRect l="-848" r="-795" b="-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6574" y="693490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判断一个数列是不是等比数列的常用方法：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定义法；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等比中项法；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通项公式法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等比中项的理解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同号时，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的等比中项有两个；当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异号时，没有等比中项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在一个等比数列中，从第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项起，每一项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有穷数列的末项除外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都是它的前一项与后一项的等比中项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012899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成等比数列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等价于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G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均不为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，可以用它来判断或证明三数是否成等比数列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等比数列的通项公式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，可以确定一个等比数列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中有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四个量，已知其中任意三个量，可以求得第四个量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4606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" b="4091"/>
          <a:stretch/>
        </p:blipFill>
        <p:spPr>
          <a:xfrm>
            <a:off x="8883633" y="4240081"/>
            <a:ext cx="3300885" cy="261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82233" y="1125538"/>
                <a:ext cx="11385581" cy="491529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知识点一　等比数列的概念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定义：如果一个数列从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第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Courier New"/>
                  </a:rPr>
                  <a:t>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项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起，每一项与它的前一项的比都等于同一个常数，那么这个数列叫做等比数列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这个常数叫做等比数列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通常用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字母</a:t>
                </a:r>
                <a:r>
                  <a:rPr lang="en-US" altLang="zh-CN" sz="2800" i="1" u="sng" kern="100" dirty="0" smtClean="0">
                    <a:latin typeface="Times New Roman"/>
                    <a:ea typeface="华文细黑"/>
                    <a:cs typeface="Courier New"/>
                  </a:rPr>
                  <a:t>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表示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递推关系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 baseline="-250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*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为非零常数，则数列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是等比数列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233" y="1125538"/>
                <a:ext cx="11385581" cy="4915296"/>
              </a:xfrm>
              <a:prstGeom prst="rect">
                <a:avLst/>
              </a:prstGeom>
              <a:blipFill rotWithShape="1">
                <a:blip r:embed="rId2"/>
                <a:stretch>
                  <a:fillRect l="-857" r="-803" b="-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39836" y="191878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74483" y="25148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公比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52598" y="313971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q</a:t>
            </a:r>
            <a:endParaRPr lang="zh-CN" altLang="en-US" sz="2800" i="1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659186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下列数列一定是等比数列的是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1)1,3,3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,3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1,1,2,4,8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1135766" y="6658148"/>
            <a:ext cx="105415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0550" y="14888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记数列为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189973"/>
              </p:ext>
            </p:extLst>
          </p:nvPr>
        </p:nvGraphicFramePr>
        <p:xfrm>
          <a:off x="289098" y="910488"/>
          <a:ext cx="9334500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0" name="文档" r:id="rId4" imgW="9334077" imgH="1413944" progId="Word.Document.12">
                  <p:embed/>
                </p:oleObj>
              </mc:Choice>
              <mc:Fallback>
                <p:oleObj name="文档" r:id="rId4" imgW="9334077" imgH="14139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098" y="910488"/>
                        <a:ext cx="9334500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0550" y="1805064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所以此数列为等比数列，且公比为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记数列为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，显然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254436"/>
              </p:ext>
            </p:extLst>
          </p:nvPr>
        </p:nvGraphicFramePr>
        <p:xfrm>
          <a:off x="289098" y="3173216"/>
          <a:ext cx="9334500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1" name="文档" r:id="rId7" imgW="9334077" imgH="1416468" progId="Word.Document.12">
                  <p:embed/>
                </p:oleObj>
              </mc:Choice>
              <mc:Fallback>
                <p:oleObj name="文档" r:id="rId7" imgW="9334077" imgH="14164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9098" y="3173216"/>
                        <a:ext cx="9334500" cy="141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90550" y="4027152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所以此数列不是等比数列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时，数列为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0,0,0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，是常数列，不是等比数列；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时，数列为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，显然此数列为等比数列，且公比为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1050" kern="100" dirty="0" smtClean="0">
                <a:latin typeface="宋体"/>
                <a:cs typeface="Courier New"/>
              </a:rPr>
              <a:t> 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65166" y="5950074"/>
            <a:ext cx="1824953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6591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262558" y="2709714"/>
                <a:ext cx="11161240" cy="150654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知识点二　等比中项的概念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如果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、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G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、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成等比数列，那么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G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叫做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		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G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Courier New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ab</m:t>
                        </m:r>
                      </m:e>
                    </m:rad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2709714"/>
                <a:ext cx="11161240" cy="1506542"/>
              </a:xfrm>
              <a:prstGeom prst="rect">
                <a:avLst/>
              </a:prstGeom>
              <a:blipFill rotWithShape="1">
                <a:blip r:embed="rId2"/>
                <a:stretch>
                  <a:fillRect l="-819" r="-601" b="-1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62558" y="76549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不一定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时，按上述递推关系，该数列为常数列，且常数为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不一定为等比数列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4541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是等比数列吗？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2881" y="349164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等比中项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414987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等比数列的通项公式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的首项为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，该等比数列的通项公式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6814" y="5477386"/>
            <a:ext cx="1802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4675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7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90951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115446" y="6658148"/>
            <a:ext cx="1054152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2398" y="166729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15486" y="926676"/>
            <a:ext cx="85135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±3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452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30" y="-98598"/>
            <a:ext cx="12277364" cy="68451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除了课本上采用的不完全归纳法，还能用什么方法求数列的通项公式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0415686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534" y="65293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还可以用累乘法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199889"/>
              </p:ext>
            </p:extLst>
          </p:nvPr>
        </p:nvGraphicFramePr>
        <p:xfrm>
          <a:off x="190550" y="1341562"/>
          <a:ext cx="9385300" cy="126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0" name="文档" r:id="rId4" imgW="9384813" imgH="1261806" progId="Word.Document.12">
                  <p:embed/>
                </p:oleObj>
              </mc:Choice>
              <mc:Fallback>
                <p:oleObj name="文档" r:id="rId4" imgW="9384813" imgH="12618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550" y="1341562"/>
                        <a:ext cx="9385300" cy="1262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947153"/>
              </p:ext>
            </p:extLst>
          </p:nvPr>
        </p:nvGraphicFramePr>
        <p:xfrm>
          <a:off x="190550" y="2297986"/>
          <a:ext cx="9388475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1" name="文档" r:id="rId7" imgW="9384813" imgH="1881894" progId="Word.Document.12">
                  <p:embed/>
                </p:oleObj>
              </mc:Choice>
              <mc:Fallback>
                <p:oleObj name="文档" r:id="rId7" imgW="9384813" imgH="18818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0550" y="2297986"/>
                        <a:ext cx="9388475" cy="187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352197"/>
              </p:ext>
            </p:extLst>
          </p:nvPr>
        </p:nvGraphicFramePr>
        <p:xfrm>
          <a:off x="190550" y="3213770"/>
          <a:ext cx="7031038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2" name="文档" r:id="rId10" imgW="7032133" imgH="1351045" progId="Word.Document.12">
                  <p:embed/>
                </p:oleObj>
              </mc:Choice>
              <mc:Fallback>
                <p:oleObj name="文档" r:id="rId10" imgW="7032133" imgH="13510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0550" y="3213770"/>
                        <a:ext cx="7031038" cy="1350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90550" y="4032514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，符合上式，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，符合上式，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圆角矩形 10">
            <a:hlinkClick r:id="rId1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590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1276</Words>
  <Application>Microsoft Office PowerPoint</Application>
  <PresentationFormat>自定义</PresentationFormat>
  <Paragraphs>235</Paragraphs>
  <Slides>37</Slides>
  <Notes>0</Notes>
  <HiddenSlides>9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Office 主题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905</cp:revision>
  <dcterms:created xsi:type="dcterms:W3CDTF">2014-10-15T07:25:01Z</dcterms:created>
  <dcterms:modified xsi:type="dcterms:W3CDTF">2016-04-24T02:16:00Z</dcterms:modified>
</cp:coreProperties>
</file>