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504" r:id="rId7"/>
    <p:sldId id="455" r:id="rId8"/>
    <p:sldId id="278" r:id="rId9"/>
    <p:sldId id="482" r:id="rId10"/>
    <p:sldId id="505" r:id="rId11"/>
    <p:sldId id="507" r:id="rId12"/>
    <p:sldId id="457" r:id="rId13"/>
    <p:sldId id="459" r:id="rId14"/>
    <p:sldId id="461" r:id="rId15"/>
    <p:sldId id="462" r:id="rId16"/>
    <p:sldId id="490" r:id="rId17"/>
    <p:sldId id="494" r:id="rId18"/>
    <p:sldId id="495" r:id="rId19"/>
    <p:sldId id="516" r:id="rId20"/>
    <p:sldId id="513" r:id="rId21"/>
    <p:sldId id="515" r:id="rId22"/>
    <p:sldId id="499" r:id="rId23"/>
    <p:sldId id="508" r:id="rId24"/>
    <p:sldId id="510" r:id="rId25"/>
    <p:sldId id="511" r:id="rId26"/>
    <p:sldId id="501" r:id="rId27"/>
    <p:sldId id="502" r:id="rId28"/>
    <p:sldId id="517" r:id="rId29"/>
    <p:sldId id="518" r:id="rId30"/>
    <p:sldId id="361" r:id="rId31"/>
    <p:sldId id="424" r:id="rId32"/>
    <p:sldId id="447" r:id="rId33"/>
    <p:sldId id="448" r:id="rId34"/>
    <p:sldId id="423" r:id="rId35"/>
    <p:sldId id="475" r:id="rId36"/>
    <p:sldId id="451" r:id="rId37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860" autoAdjust="0"/>
    <p:restoredTop sz="94861" autoAdjust="0"/>
  </p:normalViewPr>
  <p:slideViewPr>
    <p:cSldViewPr>
      <p:cViewPr>
        <p:scale>
          <a:sx n="75" d="100"/>
          <a:sy n="75" d="100"/>
        </p:scale>
        <p:origin x="413" y="-298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4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4" Type="http://schemas.openxmlformats.org/officeDocument/2006/relationships/image" Target="../media/image1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Relationship Id="rId4" Type="http://schemas.openxmlformats.org/officeDocument/2006/relationships/image" Target="../media/image2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14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Word___5.docx"/><Relationship Id="rId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13" Type="http://schemas.openxmlformats.org/officeDocument/2006/relationships/package" Target="../embeddings/Microsoft_Word___9.docx"/><Relationship Id="rId3" Type="http://schemas.openxmlformats.org/officeDocument/2006/relationships/oleObject" Target="../embeddings/oleObject6.bin"/><Relationship Id="rId7" Type="http://schemas.openxmlformats.org/officeDocument/2006/relationships/package" Target="../embeddings/Microsoft_Word___7.docx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3.emf"/><Relationship Id="rId5" Type="http://schemas.openxmlformats.org/officeDocument/2006/relationships/image" Target="../media/image11.emf"/><Relationship Id="rId15" Type="http://schemas.openxmlformats.org/officeDocument/2006/relationships/slide" Target="slide19.xml"/><Relationship Id="rId10" Type="http://schemas.openxmlformats.org/officeDocument/2006/relationships/package" Target="../embeddings/Microsoft_Word___8.docx"/><Relationship Id="rId4" Type="http://schemas.openxmlformats.org/officeDocument/2006/relationships/package" Target="../embeddings/Microsoft_Word___6.docx"/><Relationship Id="rId9" Type="http://schemas.openxmlformats.org/officeDocument/2006/relationships/oleObject" Target="../embeddings/oleObject8.bin"/><Relationship Id="rId14" Type="http://schemas.openxmlformats.org/officeDocument/2006/relationships/image" Target="../media/image14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package" Target="../embeddings/Microsoft_Word___13.docx"/><Relationship Id="rId3" Type="http://schemas.openxmlformats.org/officeDocument/2006/relationships/oleObject" Target="../embeddings/oleObject10.bin"/><Relationship Id="rId7" Type="http://schemas.openxmlformats.org/officeDocument/2006/relationships/package" Target="../embeddings/Microsoft_Word___11.docx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7.emf"/><Relationship Id="rId5" Type="http://schemas.openxmlformats.org/officeDocument/2006/relationships/image" Target="../media/image15.emf"/><Relationship Id="rId10" Type="http://schemas.openxmlformats.org/officeDocument/2006/relationships/package" Target="../embeddings/Microsoft_Word___12.docx"/><Relationship Id="rId4" Type="http://schemas.openxmlformats.org/officeDocument/2006/relationships/package" Target="../embeddings/Microsoft_Word___10.docx"/><Relationship Id="rId9" Type="http://schemas.openxmlformats.org/officeDocument/2006/relationships/oleObject" Target="../embeddings/oleObject12.bin"/><Relationship Id="rId14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.docx"/><Relationship Id="rId3" Type="http://schemas.openxmlformats.org/officeDocument/2006/relationships/slide" Target="slide21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9.emf"/><Relationship Id="rId5" Type="http://schemas.openxmlformats.org/officeDocument/2006/relationships/package" Target="../embeddings/Microsoft_Word___14.docx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10" Type="http://schemas.openxmlformats.org/officeDocument/2006/relationships/oleObject" Target="../embeddings/oleObject21.bin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22.bin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25.emf"/><Relationship Id="rId5" Type="http://schemas.openxmlformats.org/officeDocument/2006/relationships/image" Target="../media/image23.emf"/><Relationship Id="rId10" Type="http://schemas.openxmlformats.org/officeDocument/2006/relationships/package" Target="../embeddings/Microsoft_Word___18.docx"/><Relationship Id="rId4" Type="http://schemas.openxmlformats.org/officeDocument/2006/relationships/package" Target="../embeddings/Microsoft_Word___16.docx"/><Relationship Id="rId9" Type="http://schemas.openxmlformats.org/officeDocument/2006/relationships/oleObject" Target="../embeddings/oleObject24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package" Target="../embeddings/Microsoft_Word___22.docx"/><Relationship Id="rId3" Type="http://schemas.openxmlformats.org/officeDocument/2006/relationships/oleObject" Target="../embeddings/oleObject25.bin"/><Relationship Id="rId7" Type="http://schemas.openxmlformats.org/officeDocument/2006/relationships/package" Target="../embeddings/Microsoft_Word___20.docx"/><Relationship Id="rId12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28.emf"/><Relationship Id="rId5" Type="http://schemas.openxmlformats.org/officeDocument/2006/relationships/image" Target="../media/image26.emf"/><Relationship Id="rId15" Type="http://schemas.openxmlformats.org/officeDocument/2006/relationships/slide" Target="slide28.xml"/><Relationship Id="rId10" Type="http://schemas.openxmlformats.org/officeDocument/2006/relationships/package" Target="../embeddings/Microsoft_Word___21.docx"/><Relationship Id="rId4" Type="http://schemas.openxmlformats.org/officeDocument/2006/relationships/package" Target="../embeddings/Microsoft_Word___19.docx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29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oleObject" Target="../embeddings/oleObject29.bin"/><Relationship Id="rId7" Type="http://schemas.openxmlformats.org/officeDocument/2006/relationships/package" Target="../embeddings/Microsoft_Word___24.docx"/><Relationship Id="rId12" Type="http://schemas.openxmlformats.org/officeDocument/2006/relationships/slide" Target="slide2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2.emf"/><Relationship Id="rId5" Type="http://schemas.openxmlformats.org/officeDocument/2006/relationships/image" Target="../media/image30.emf"/><Relationship Id="rId10" Type="http://schemas.openxmlformats.org/officeDocument/2006/relationships/package" Target="../embeddings/Microsoft_Word___25.docx"/><Relationship Id="rId4" Type="http://schemas.openxmlformats.org/officeDocument/2006/relationships/package" Target="../embeddings/Microsoft_Word___23.docx"/><Relationship Id="rId9" Type="http://schemas.openxmlformats.org/officeDocument/2006/relationships/oleObject" Target="../embeddings/oleObject31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slide" Target="slide33.xml"/><Relationship Id="rId11" Type="http://schemas.openxmlformats.org/officeDocument/2006/relationships/image" Target="../media/image33.emf"/><Relationship Id="rId5" Type="http://schemas.openxmlformats.org/officeDocument/2006/relationships/slide" Target="slide32.xml"/><Relationship Id="rId10" Type="http://schemas.openxmlformats.org/officeDocument/2006/relationships/package" Target="../embeddings/Microsoft_Word___26.docx"/><Relationship Id="rId4" Type="http://schemas.openxmlformats.org/officeDocument/2006/relationships/slide" Target="slide31.xml"/><Relationship Id="rId9" Type="http://schemas.openxmlformats.org/officeDocument/2006/relationships/oleObject" Target="../embeddings/oleObject3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slide" Target="slide30.xml"/><Relationship Id="rId7" Type="http://schemas.openxmlformats.org/officeDocument/2006/relationships/slide" Target="slide34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slide" Target="slide33.xml"/><Relationship Id="rId5" Type="http://schemas.openxmlformats.org/officeDocument/2006/relationships/slide" Target="slide32.xml"/><Relationship Id="rId10" Type="http://schemas.openxmlformats.org/officeDocument/2006/relationships/image" Target="../media/image34.emf"/><Relationship Id="rId4" Type="http://schemas.openxmlformats.org/officeDocument/2006/relationships/slide" Target="slide31.xml"/><Relationship Id="rId9" Type="http://schemas.openxmlformats.org/officeDocument/2006/relationships/package" Target="../embeddings/Microsoft_Word___27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.xml"/><Relationship Id="rId5" Type="http://schemas.openxmlformats.org/officeDocument/2006/relationships/slide" Target="slide33.xml"/><Relationship Id="rId4" Type="http://schemas.openxmlformats.org/officeDocument/2006/relationships/slide" Target="slide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73453" y="191762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23853" y="2321521"/>
            <a:ext cx="691962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2.2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等差数列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5"/>
          <a:stretch/>
        </p:blipFill>
        <p:spPr>
          <a:xfrm>
            <a:off x="9767614" y="3952940"/>
            <a:ext cx="2416904" cy="290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69349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是公差为正数的等差数列，若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1989634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是公差为正数的等差数列，设公差为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3149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701602"/>
            <a:ext cx="12190413" cy="28705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795061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解决本类问题一般有两种方法：一是运用等差数列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的性质：若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Book Antiqua"/>
                <a:ea typeface="华文细黑"/>
                <a:cs typeface="Times New Roman"/>
              </a:rPr>
              <a:t>w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Book Antiqua"/>
                <a:ea typeface="华文细黑"/>
                <a:cs typeface="Times New Roman"/>
              </a:rPr>
              <a:t>w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都是正整数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；二是利用通项公式转化为数列的首项与公差的结构完成运算，属于通性通法，两种方法都运用了整体代换与方程的思想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10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41415" y="693490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1415" y="2915578"/>
            <a:ext cx="11614431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，则此数列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415" y="2166130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7472" y="1321242"/>
            <a:ext cx="66560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15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1415" y="3690199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由已知可得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78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19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54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⇒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110120" y="2886210"/>
            <a:ext cx="66560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18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 build="allAtOnce"/>
      <p:bldP spid="15" grpId="0"/>
      <p:bldP spid="1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-9859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等差数列项的设法及运算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已知四个数依次成等差数列且是递增数列，四个数的平方和为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，首尾两数之积比中间两数之积少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，求此等差数列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187707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设四个数为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758130"/>
              </p:ext>
            </p:extLst>
          </p:nvPr>
        </p:nvGraphicFramePr>
        <p:xfrm>
          <a:off x="406574" y="2699554"/>
          <a:ext cx="10593387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文档" r:id="rId5" imgW="10593134" imgH="1566443" progId="Word.Document.12">
                  <p:embed/>
                </p:oleObj>
              </mc:Choice>
              <mc:Fallback>
                <p:oleObj name="文档" r:id="rId5" imgW="10593134" imgH="1566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574" y="2699554"/>
                        <a:ext cx="10593387" cy="156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62558" y="389329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又因为是递增数列，所以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434348"/>
              </p:ext>
            </p:extLst>
          </p:nvPr>
        </p:nvGraphicFramePr>
        <p:xfrm>
          <a:off x="406574" y="4743251"/>
          <a:ext cx="10593387" cy="156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3" name="文档" r:id="rId8" imgW="10593134" imgH="1568966" progId="Word.Document.12">
                  <p:embed/>
                </p:oleObj>
              </mc:Choice>
              <mc:Fallback>
                <p:oleObj name="文档" r:id="rId8" imgW="10593134" imgH="15689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6574" y="4743251"/>
                        <a:ext cx="10593387" cy="156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62558" y="562148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此等差数列为－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1,2,5,8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886956"/>
            <a:ext cx="12190413" cy="312701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061642"/>
            <a:ext cx="118478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三个数或四个数成等差数列的设法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当三个数或四个数成等差数列且和为定值时，可设出首项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列方程组求解，也可采用对称的设法，三个数时，设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；四个数时，设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，利用和为定值，先求出其中某个未知量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42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3423" y="51168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已知三个数成等差数列并且数列是递增的，它们的和为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，平方和为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，求这三个数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566" y="14888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设这三个数为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，则由题意得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450392"/>
              </p:ext>
            </p:extLst>
          </p:nvPr>
        </p:nvGraphicFramePr>
        <p:xfrm>
          <a:off x="334566" y="1038071"/>
          <a:ext cx="11247437" cy="201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0" name="文档" r:id="rId4" imgW="11243352" imgH="2024298" progId="Word.Document.12">
                  <p:embed/>
                </p:oleObj>
              </mc:Choice>
              <mc:Fallback>
                <p:oleObj name="文档" r:id="rId4" imgW="11243352" imgH="20242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1038071"/>
                        <a:ext cx="11247437" cy="2011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34566" y="2751242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4,6,8.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设这三个数为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，由已知可得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439693"/>
              </p:ext>
            </p:extLst>
          </p:nvPr>
        </p:nvGraphicFramePr>
        <p:xfrm>
          <a:off x="334566" y="4263410"/>
          <a:ext cx="11247438" cy="168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1" name="文档" r:id="rId7" imgW="11243352" imgH="1688658" progId="Word.Document.12">
                  <p:embed/>
                </p:oleObj>
              </mc:Choice>
              <mc:Fallback>
                <p:oleObj name="文档" r:id="rId7" imgW="11243352" imgH="16886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4263410"/>
                        <a:ext cx="11247438" cy="168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537775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，代入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该数列是递增的，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舍去，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这三个数为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4,6,8.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5605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1742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等差数列的综合问题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616747"/>
              </p:ext>
            </p:extLst>
          </p:nvPr>
        </p:nvGraphicFramePr>
        <p:xfrm>
          <a:off x="334566" y="909514"/>
          <a:ext cx="11144250" cy="250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1" name="文档" r:id="rId5" imgW="11144038" imgH="2502703" progId="Word.Document.12">
                  <p:embed/>
                </p:oleObj>
              </mc:Choice>
              <mc:Fallback>
                <p:oleObj name="文档" r:id="rId5" imgW="11144038" imgH="25027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66" y="909514"/>
                        <a:ext cx="11144250" cy="250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190550" y="310120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是等差数列，并写出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1274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39375"/>
              </p:ext>
            </p:extLst>
          </p:nvPr>
        </p:nvGraphicFramePr>
        <p:xfrm>
          <a:off x="334566" y="981522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9" name="文档" r:id="rId4" imgW="9988973" imgH="1561035" progId="Word.Document.12">
                  <p:embed/>
                </p:oleObj>
              </mc:Choice>
              <mc:Fallback>
                <p:oleObj name="文档" r:id="rId4" imgW="9988973" imgH="1561035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981522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015243"/>
              </p:ext>
            </p:extLst>
          </p:nvPr>
        </p:nvGraphicFramePr>
        <p:xfrm>
          <a:off x="334566" y="2097311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0" name="文档" r:id="rId7" imgW="10859770" imgH="1271901" progId="Word.Document.12">
                  <p:embed/>
                </p:oleObj>
              </mc:Choice>
              <mc:Fallback>
                <p:oleObj name="文档" r:id="rId7" imgW="10859770" imgH="12719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097311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857418"/>
              </p:ext>
            </p:extLst>
          </p:nvPr>
        </p:nvGraphicFramePr>
        <p:xfrm>
          <a:off x="334963" y="3573810"/>
          <a:ext cx="10861675" cy="171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1" name="文档" r:id="rId10" imgW="10859770" imgH="1719301" progId="Word.Document.12">
                  <p:embed/>
                </p:oleObj>
              </mc:Choice>
              <mc:Fallback>
                <p:oleObj name="文档" r:id="rId10" imgW="10859770" imgH="171930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3573810"/>
                        <a:ext cx="10861675" cy="171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477630"/>
              </p:ext>
            </p:extLst>
          </p:nvPr>
        </p:nvGraphicFramePr>
        <p:xfrm>
          <a:off x="346099" y="4905623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2" name="文档" r:id="rId13" imgW="10859770" imgH="1275146" progId="Word.Document.12">
                  <p:embed/>
                </p:oleObj>
              </mc:Choice>
              <mc:Fallback>
                <p:oleObj name="文档" r:id="rId13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99" y="4905623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圆角矩形 17">
            <a:hlinkClick r:id="rId15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034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587342"/>
              </p:ext>
            </p:extLst>
          </p:nvPr>
        </p:nvGraphicFramePr>
        <p:xfrm>
          <a:off x="334566" y="2019647"/>
          <a:ext cx="9986962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9" name="文档" r:id="rId4" imgW="9988973" imgH="1562837" progId="Word.Document.12">
                  <p:embed/>
                </p:oleObj>
              </mc:Choice>
              <mc:Fallback>
                <p:oleObj name="文档" r:id="rId4" imgW="9988973" imgH="156283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2019647"/>
                        <a:ext cx="9986962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002521"/>
              </p:ext>
            </p:extLst>
          </p:nvPr>
        </p:nvGraphicFramePr>
        <p:xfrm>
          <a:off x="334566" y="3177431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0" name="文档" r:id="rId7" imgW="10859770" imgH="1273343" progId="Word.Document.12">
                  <p:embed/>
                </p:oleObj>
              </mc:Choice>
              <mc:Fallback>
                <p:oleObj name="文档" r:id="rId7" imgW="10859770" imgH="127334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3177431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738612"/>
              </p:ext>
            </p:extLst>
          </p:nvPr>
        </p:nvGraphicFramePr>
        <p:xfrm>
          <a:off x="334566" y="4329559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1" name="文档" r:id="rId10" imgW="10859770" imgH="1275146" progId="Word.Document.12">
                  <p:embed/>
                </p:oleObj>
              </mc:Choice>
              <mc:Fallback>
                <p:oleObj name="文档" r:id="rId10" imgW="10859770" imgH="12751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329559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675552"/>
              </p:ext>
            </p:extLst>
          </p:nvPr>
        </p:nvGraphicFramePr>
        <p:xfrm>
          <a:off x="346099" y="765498"/>
          <a:ext cx="10861675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2" name="文档" r:id="rId13" imgW="10859770" imgH="1276588" progId="Word.Document.12">
                  <p:embed/>
                </p:oleObj>
              </mc:Choice>
              <mc:Fallback>
                <p:oleObj name="文档" r:id="rId13" imgW="10859770" imgH="127658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99" y="765498"/>
                        <a:ext cx="10861675" cy="126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334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2126617"/>
            <a:ext cx="10103003" cy="1303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能根据等差数列的定义推出等差数列的重要性质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能运用等差数列的性质解决有关问题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60116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的通项公式及数列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中的最大项与最小项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297565"/>
              </p:ext>
            </p:extLst>
          </p:nvPr>
        </p:nvGraphicFramePr>
        <p:xfrm>
          <a:off x="334566" y="1554059"/>
          <a:ext cx="11144250" cy="250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8" name="文档" r:id="rId5" imgW="11144038" imgH="2507029" progId="Word.Document.12">
                  <p:embed/>
                </p:oleObj>
              </mc:Choice>
              <mc:Fallback>
                <p:oleObj name="文档" r:id="rId5" imgW="11144038" imgH="25070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4566" y="1554059"/>
                        <a:ext cx="11144250" cy="250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7558"/>
              </p:ext>
            </p:extLst>
          </p:nvPr>
        </p:nvGraphicFramePr>
        <p:xfrm>
          <a:off x="334566" y="3878635"/>
          <a:ext cx="11144250" cy="250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9" name="文档" r:id="rId8" imgW="11144038" imgH="2510274" progId="Word.Document.12">
                  <p:embed/>
                </p:oleObj>
              </mc:Choice>
              <mc:Fallback>
                <p:oleObj name="文档" r:id="rId8" imgW="11144038" imgH="25102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566" y="3878635"/>
                        <a:ext cx="11144250" cy="250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6986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89874"/>
            <a:ext cx="12190413" cy="37836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2558" y="1485578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解决数列综合问题的方法策略</a:t>
            </a:r>
            <a:endParaRPr lang="zh-CN" altLang="zh-CN" sz="1050" kern="10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结合等差数列的性质或利用等差中项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利用通项公式，得到一个以首项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为未知数的方程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或不等式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利用函数或不等式的有关方法解决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0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458" y="405458"/>
            <a:ext cx="1196636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{         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为递减数列，则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&gt;0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&gt;0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558" y="2457645"/>
            <a:ext cx="11822344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由于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{      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是递减数列，则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&gt;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是单调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增函数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2734" y="437938"/>
            <a:ext cx="6234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C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5749869"/>
              </p:ext>
            </p:extLst>
          </p:nvPr>
        </p:nvGraphicFramePr>
        <p:xfrm>
          <a:off x="7644831" y="559634"/>
          <a:ext cx="749400" cy="49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7" name="Equation" r:id="rId3" imgW="291973" imgH="190417" progId="Equation.DSMT4">
                  <p:embed/>
                </p:oleObj>
              </mc:Choice>
              <mc:Fallback>
                <p:oleObj name="Equation" r:id="rId3" imgW="291973" imgH="190417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4831" y="559634"/>
                        <a:ext cx="749400" cy="494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171099"/>
              </p:ext>
            </p:extLst>
          </p:nvPr>
        </p:nvGraphicFramePr>
        <p:xfrm>
          <a:off x="2422798" y="2637706"/>
          <a:ext cx="749400" cy="49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8" name="Equation" r:id="rId5" imgW="291973" imgH="190417" progId="Equation.DSMT4">
                  <p:embed/>
                </p:oleObj>
              </mc:Choice>
              <mc:Fallback>
                <p:oleObj name="Equation" r:id="rId5" imgW="291973" imgH="1904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798" y="2637706"/>
                        <a:ext cx="749400" cy="494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609414"/>
              </p:ext>
            </p:extLst>
          </p:nvPr>
        </p:nvGraphicFramePr>
        <p:xfrm>
          <a:off x="6671270" y="2637706"/>
          <a:ext cx="749400" cy="49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69" name="Equation" r:id="rId6" imgW="291973" imgH="190417" progId="Equation.DSMT4">
                  <p:embed/>
                </p:oleObj>
              </mc:Choice>
              <mc:Fallback>
                <p:oleObj name="Equation" r:id="rId6" imgW="291973" imgH="1904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1270" y="2637706"/>
                        <a:ext cx="749400" cy="494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575510"/>
              </p:ext>
            </p:extLst>
          </p:nvPr>
        </p:nvGraphicFramePr>
        <p:xfrm>
          <a:off x="4727054" y="2637706"/>
          <a:ext cx="930570" cy="49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0" name="Equation" r:id="rId7" imgW="355446" imgH="190417" progId="Equation.DSMT4">
                  <p:embed/>
                </p:oleObj>
              </mc:Choice>
              <mc:Fallback>
                <p:oleObj name="Equation" r:id="rId7" imgW="355446" imgH="190417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7054" y="2637706"/>
                        <a:ext cx="930570" cy="494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69112"/>
              </p:ext>
            </p:extLst>
          </p:nvPr>
        </p:nvGraphicFramePr>
        <p:xfrm>
          <a:off x="1918742" y="3285778"/>
          <a:ext cx="930570" cy="494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1" name="Equation" r:id="rId9" imgW="355446" imgH="190417" progId="Equation.DSMT4">
                  <p:embed/>
                </p:oleObj>
              </mc:Choice>
              <mc:Fallback>
                <p:oleObj name="Equation" r:id="rId9" imgW="355446" imgH="1904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742" y="3285778"/>
                        <a:ext cx="930570" cy="4941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285453"/>
              </p:ext>
            </p:extLst>
          </p:nvPr>
        </p:nvGraphicFramePr>
        <p:xfrm>
          <a:off x="838622" y="3241828"/>
          <a:ext cx="750887" cy="493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72" name="Equation" r:id="rId10" imgW="291973" imgH="190417" progId="Equation.DSMT4">
                  <p:embed/>
                </p:oleObj>
              </mc:Choice>
              <mc:Fallback>
                <p:oleObj name="Equation" r:id="rId10" imgW="291973" imgH="190417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622" y="3241828"/>
                        <a:ext cx="750887" cy="493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7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5468" y="-104406"/>
            <a:ext cx="11499437" cy="24642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题型四　等差数列的实际应用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某公司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年经销一种数码产品，获利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万元，从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年起，预计其利润每年比上一年减少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万元，按照这一规律，如果公司不开发新产品，也不调整经营策略，从哪一年起，该公司经销这一产品将亏损？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2300273"/>
            <a:ext cx="11161240" cy="42747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年为第一年，由题设可知第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年获利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年获利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万元，第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年获利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，则每年获利构成等差数列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时，该公司经销此产品将亏损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设第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年的利润为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为递减数列，令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年起，也就是从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年开始，该公司经销此产品将亏损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151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43061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642972"/>
            <a:ext cx="11847881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解决等差数列实际应用问题的步骤及注意点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解答数列实际应用问题的基本步骤：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审题，即仔细阅读材料，认真理解题意；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建模，即将已知条件翻译成数学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语言，将实际问题转化成数学问题；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判型，即判断该数列是否为等差数列；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求解，即求出该问题的数学解；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还原，即将所求结果还原到实际问题中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在利用数列方法解决实际问题时，一定要弄清首项、项数等关键问题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48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230386"/>
              </p:ext>
            </p:extLst>
          </p:nvPr>
        </p:nvGraphicFramePr>
        <p:xfrm>
          <a:off x="314246" y="4855701"/>
          <a:ext cx="10841037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69" name="文档" r:id="rId4" imgW="10837100" imgH="2151200" progId="Word.Document.12">
                  <p:embed/>
                </p:oleObj>
              </mc:Choice>
              <mc:Fallback>
                <p:oleObj name="文档" r:id="rId4" imgW="10837100" imgH="2151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246" y="4855701"/>
                        <a:ext cx="10841037" cy="2143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5039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558" y="-129078"/>
            <a:ext cx="1161443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《九章算术》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竹九节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问题：现有一根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节的竹子，自上而下各节的容积成等差数列，上面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节的容积共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升，下面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节的容积共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升，则第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节的容积为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6354896"/>
              </p:ext>
            </p:extLst>
          </p:nvPr>
        </p:nvGraphicFramePr>
        <p:xfrm>
          <a:off x="344726" y="1888034"/>
          <a:ext cx="10837863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0" name="文档" r:id="rId7" imgW="10837100" imgH="1586992" progId="Word.Document.12">
                  <p:embed/>
                </p:oleObj>
              </mc:Choice>
              <mc:Fallback>
                <p:oleObj name="文档" r:id="rId7" imgW="10837100" imgH="15869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4726" y="1888034"/>
                        <a:ext cx="10837863" cy="158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0550" y="2597066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设自上而下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节竹子各节的容积构成等差数列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9787919"/>
              </p:ext>
            </p:extLst>
          </p:nvPr>
        </p:nvGraphicFramePr>
        <p:xfrm>
          <a:off x="334566" y="3833242"/>
          <a:ext cx="10841038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71" name="文档" r:id="rId10" imgW="10837100" imgH="1831422" progId="Word.Document.12">
                  <p:embed/>
                </p:oleObj>
              </mc:Choice>
              <mc:Fallback>
                <p:oleObj name="文档" r:id="rId10" imgW="10837100" imgH="18314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566" y="3833242"/>
                        <a:ext cx="10841038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960943" y="1177226"/>
            <a:ext cx="55008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3406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000911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审题不仔细致误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360" y="1125538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5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首项为－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的等差数列，从第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项开始为正数，则公差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的取值范围为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1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542" y="4533975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解答本题，应注意理解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项开始为正数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的含义，它表明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的同时还表明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9840"/>
              </p:ext>
            </p:extLst>
          </p:nvPr>
        </p:nvGraphicFramePr>
        <p:xfrm>
          <a:off x="272718" y="549474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0" name="文档" r:id="rId4" imgW="11662198" imgH="1526065" progId="Word.Document.12">
                  <p:embed/>
                </p:oleObj>
              </mc:Choice>
              <mc:Fallback>
                <p:oleObj name="文档" r:id="rId4" imgW="11662198" imgH="15260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2718" y="549474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211282"/>
              </p:ext>
            </p:extLst>
          </p:nvPr>
        </p:nvGraphicFramePr>
        <p:xfrm>
          <a:off x="272718" y="1433106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1" name="文档" r:id="rId7" imgW="11662198" imgH="1527867" progId="Word.Document.12">
                  <p:embed/>
                </p:oleObj>
              </mc:Choice>
              <mc:Fallback>
                <p:oleObj name="文档" r:id="rId7" imgW="11662198" imgH="1527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718" y="1433106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133511"/>
              </p:ext>
            </p:extLst>
          </p:nvPr>
        </p:nvGraphicFramePr>
        <p:xfrm>
          <a:off x="272718" y="2646194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2" name="文档" r:id="rId10" imgW="11662198" imgH="1529309" progId="Word.Document.12">
                  <p:embed/>
                </p:oleObj>
              </mc:Choice>
              <mc:Fallback>
                <p:oleObj name="文档" r:id="rId10" imgW="11662198" imgH="1529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718" y="2646194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559689"/>
              </p:ext>
            </p:extLst>
          </p:nvPr>
        </p:nvGraphicFramePr>
        <p:xfrm>
          <a:off x="272718" y="3644930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113" name="文档" r:id="rId13" imgW="11662198" imgH="1531112" progId="Word.Document.12">
                  <p:embed/>
                </p:oleObj>
              </mc:Choice>
              <mc:Fallback>
                <p:oleObj name="文档" r:id="rId13" imgW="11662198" imgH="15311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2718" y="3644930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>
            <a:hlinkClick r:id="rId15" action="ppaction://hlinksldjump"/>
          </p:cNvPr>
          <p:cNvSpPr/>
          <p:nvPr/>
        </p:nvSpPr>
        <p:spPr>
          <a:xfrm>
            <a:off x="1101633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56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108432"/>
              </p:ext>
            </p:extLst>
          </p:nvPr>
        </p:nvGraphicFramePr>
        <p:xfrm>
          <a:off x="272718" y="1545754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5" name="文档" r:id="rId4" imgW="11662198" imgH="1527867" progId="Word.Document.12">
                  <p:embed/>
                </p:oleObj>
              </mc:Choice>
              <mc:Fallback>
                <p:oleObj name="文档" r:id="rId4" imgW="11662198" imgH="15278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2718" y="1545754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1027395"/>
              </p:ext>
            </p:extLst>
          </p:nvPr>
        </p:nvGraphicFramePr>
        <p:xfrm>
          <a:off x="272718" y="2985914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6" name="文档" r:id="rId7" imgW="11662198" imgH="1529309" progId="Word.Document.12">
                  <p:embed/>
                </p:oleObj>
              </mc:Choice>
              <mc:Fallback>
                <p:oleObj name="文档" r:id="rId7" imgW="11662198" imgH="15293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718" y="2985914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461444"/>
              </p:ext>
            </p:extLst>
          </p:nvPr>
        </p:nvGraphicFramePr>
        <p:xfrm>
          <a:off x="272718" y="4210050"/>
          <a:ext cx="11663362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7" name="文档" r:id="rId10" imgW="11662198" imgH="1531112" progId="Word.Document.12">
                  <p:embed/>
                </p:oleObj>
              </mc:Choice>
              <mc:Fallback>
                <p:oleObj name="文档" r:id="rId10" imgW="11662198" imgH="15311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2718" y="4210050"/>
                        <a:ext cx="11663362" cy="152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12" action="ppaction://hlinksldjump"/>
          </p:cNvPr>
          <p:cNvSpPr/>
          <p:nvPr/>
        </p:nvSpPr>
        <p:spPr>
          <a:xfrm>
            <a:off x="1104037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35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5474" y="2552629"/>
            <a:ext cx="12190413" cy="18979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0550" y="2853730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解答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此类问题，应注意仔细审题，认真挖掘题目中的隐含条件，并注意应用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839622" y="-26590"/>
            <a:ext cx="2251336" cy="880109"/>
            <a:chOff x="11613" y="920823"/>
            <a:chExt cx="1717743" cy="733424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 userDrawn="1"/>
          </p:nvSpPr>
          <p:spPr>
            <a:xfrm>
              <a:off x="226090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049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765498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A.5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B.8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C.10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	D.14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4566" y="2749159"/>
            <a:ext cx="11161240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方法一　设等差数列的公差为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方法二　由等差数列的性质可得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51118" y="77565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矩形 19"/>
              <p:cNvSpPr/>
              <p:nvPr/>
            </p:nvSpPr>
            <p:spPr>
              <a:xfrm>
                <a:off x="237476" y="937660"/>
                <a:ext cx="11499437" cy="2458979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80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7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的值为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A.4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B.6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C.8  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			D.10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476" y="937660"/>
                <a:ext cx="11499437" cy="2458979"/>
              </a:xfrm>
              <a:prstGeom prst="rect">
                <a:avLst/>
              </a:prstGeom>
              <a:blipFill rotWithShape="1">
                <a:blip r:embed="rId8"/>
                <a:stretch>
                  <a:fillRect l="-848" r="-1856" b="-1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190550" y="3285778"/>
            <a:ext cx="1116124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999299" y="122900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230633"/>
              </p:ext>
            </p:extLst>
          </p:nvPr>
        </p:nvGraphicFramePr>
        <p:xfrm>
          <a:off x="334566" y="4221882"/>
          <a:ext cx="9353550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文档" r:id="rId10" imgW="9354227" imgH="1261085" progId="Word.Document.12">
                  <p:embed/>
                </p:oleObj>
              </mc:Choice>
              <mc:Fallback>
                <p:oleObj name="文档" r:id="rId10" imgW="9354227" imgH="12610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566" y="4221882"/>
                        <a:ext cx="9353550" cy="1260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729453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51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51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273718" y="77565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574" y="2745677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99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566" y="87172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下列是关于公差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的四个命题：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是递增数列；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是递增数列；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442499"/>
              </p:ext>
            </p:extLst>
          </p:nvPr>
        </p:nvGraphicFramePr>
        <p:xfrm>
          <a:off x="468422" y="2277666"/>
          <a:ext cx="9337675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0" name="文档" r:id="rId9" imgW="9336596" imgH="1576537" progId="Word.Document.12">
                  <p:embed/>
                </p:oleObj>
              </mc:Choice>
              <mc:Fallback>
                <p:oleObj name="文档" r:id="rId9" imgW="9336596" imgH="1576537" progId="Word.Document.12">
                  <p:embed/>
                  <p:pic>
                    <p:nvPicPr>
                      <p:cNvPr id="0" name="对象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422" y="2277666"/>
                        <a:ext cx="9337675" cy="157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44726" y="3023899"/>
            <a:ext cx="1116124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是递增数列；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其中的真命题为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D.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6414" y="499650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dn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正确；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，所以是递增数列，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正确，故选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23323" y="3720785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D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1158018"/>
            <a:ext cx="11161240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254" y="195184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91768" y="1135545"/>
            <a:ext cx="703598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24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/>
              <p:cNvSpPr/>
              <p:nvPr/>
            </p:nvSpPr>
            <p:spPr>
              <a:xfrm>
                <a:off x="262558" y="765498"/>
                <a:ext cx="11385581" cy="572692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中，当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公差公式，利用这个公式很容易求出公差，还可变形为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中，每隔相同的项抽出来的项按照原来的顺序排列，构成的新数列仍然是等差数列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q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，特别地，若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p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中，首项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与公差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是两个最基本的元素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有关等差数列的问题，如果条件与结论间的联系不明显，则均可化成有关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、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的关系列方程组求解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但是，要注意公式的变形及整体计算，以减少计算量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765498"/>
                <a:ext cx="11385581" cy="5726928"/>
              </a:xfrm>
              <a:prstGeom prst="rect">
                <a:avLst/>
              </a:prstGeom>
              <a:blipFill rotWithShape="1">
                <a:blip r:embed="rId2"/>
                <a:stretch>
                  <a:fillRect l="-803" r="-4015" b="-18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5"/>
          <a:stretch/>
        </p:blipFill>
        <p:spPr>
          <a:xfrm>
            <a:off x="9767614" y="3952940"/>
            <a:ext cx="2416904" cy="2901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844476"/>
                <a:ext cx="11161240" cy="553764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知识点一　等差数列与一次函数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等差数列的图象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等差数列的通项公式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dn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是关于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的常数函数；当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≠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是关于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的一次函数，点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分布在以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为斜率的直线上，且是这条直线上的一列孤立的点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公差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与斜率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的图象是一条直线上的孤立的点，而这条直线的斜率即为公差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kern="100" baseline="-250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≥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844476"/>
                <a:ext cx="11161240" cy="5537646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2558" y="283509"/>
            <a:ext cx="11161240" cy="262761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知识点二　推广的等差数列的通项公式</a:t>
            </a:r>
            <a:endParaRPr lang="zh-CN" altLang="zh-CN" sz="1050" kern="10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，如何求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d?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/>
              <p:cNvSpPr/>
              <p:nvPr/>
            </p:nvSpPr>
            <p:spPr>
              <a:xfrm>
                <a:off x="262558" y="2927485"/>
                <a:ext cx="11161240" cy="3598653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答案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的通项公式得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两式相减得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m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kern="100" baseline="-25000">
                            <a:latin typeface="Times New Roman"/>
                            <a:ea typeface="华文细黑"/>
                          </a:rPr>
                          <m:t>m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m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2927485"/>
                <a:ext cx="11161240" cy="3598653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90550" y="58369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知识点三　等差数列的性质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分别是公差为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的等差数列，则有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565184"/>
              </p:ext>
            </p:extLst>
          </p:nvPr>
        </p:nvGraphicFramePr>
        <p:xfrm>
          <a:off x="982638" y="2133652"/>
          <a:ext cx="9361040" cy="4248470"/>
        </p:xfrm>
        <a:graphic>
          <a:graphicData uri="http://schemas.openxmlformats.org/drawingml/2006/table">
            <a:tbl>
              <a:tblPr/>
              <a:tblGrid>
                <a:gridCol w="2185680"/>
                <a:gridCol w="7175360"/>
              </a:tblGrid>
              <a:tr h="6536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数　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结　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6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公差为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的等差数列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为任一常数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4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·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公差为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cd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的等差数列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c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为任一常数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4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baseline="-250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公差为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的等差数列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为常数，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k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*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04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{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pa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qb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}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公差为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pd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qd</a:t>
                      </a:r>
                      <a:r>
                        <a:rPr lang="en-US" sz="2800" kern="100" dirty="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′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的等差数列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为常数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7315" marR="373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428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4566" y="405458"/>
            <a:ext cx="1146137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等差数列的项的对称性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在有穷等差数列中，与首末两项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等距离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的两项之和等于首项与末项的和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下标性质：在等差数列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则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特别的，若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574" y="2985601"/>
            <a:ext cx="25138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q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1310" y="3671381"/>
            <a:ext cx="20345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p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03518" y="441471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smtClean="0">
                <a:solidFill>
                  <a:srgbClr val="C00000"/>
                </a:solidFill>
                <a:latin typeface="Times New Roman"/>
                <a:ea typeface="华文细黑"/>
              </a:rPr>
              <a:t>26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41870" y="439323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13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798693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等差数列的性质及应用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/>
              <p:cNvSpPr/>
              <p:nvPr/>
            </p:nvSpPr>
            <p:spPr>
              <a:xfrm>
                <a:off x="262558" y="-67136"/>
                <a:ext cx="11161240" cy="685082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 smtClean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方法一　根据等差数列的通项公式，得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由题意知，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，即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5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方法二　根据等差数列性质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 smtClean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由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 smtClean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 smtClean="0">
                    <a:latin typeface="Times New Roman"/>
                    <a:ea typeface="华文细黑"/>
                    <a:cs typeface="Courier New"/>
                  </a:rPr>
                  <a:t>10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，解得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6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2800" kern="100" dirty="0"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-67136"/>
                <a:ext cx="11161240" cy="6850826"/>
              </a:xfrm>
              <a:prstGeom prst="rect">
                <a:avLst/>
              </a:prstGeom>
              <a:blipFill rotWithShape="1">
                <a:blip r:embed="rId2"/>
                <a:stretch>
                  <a:fillRect l="-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24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</TotalTime>
  <Words>1308</Words>
  <Application>Microsoft Office PowerPoint</Application>
  <PresentationFormat>自定义</PresentationFormat>
  <Paragraphs>214</Paragraphs>
  <Slides>36</Slides>
  <Notes>0</Notes>
  <HiddenSlides>11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902</cp:revision>
  <dcterms:created xsi:type="dcterms:W3CDTF">2014-10-15T07:25:01Z</dcterms:created>
  <dcterms:modified xsi:type="dcterms:W3CDTF">2016-04-24T01:30:33Z</dcterms:modified>
</cp:coreProperties>
</file>