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50" r:id="rId2"/>
    <p:sldId id="418" r:id="rId3"/>
    <p:sldId id="257" r:id="rId4"/>
    <p:sldId id="258" r:id="rId5"/>
    <p:sldId id="493" r:id="rId6"/>
    <p:sldId id="504" r:id="rId7"/>
    <p:sldId id="505" r:id="rId8"/>
    <p:sldId id="455" r:id="rId9"/>
    <p:sldId id="278" r:id="rId10"/>
    <p:sldId id="506" r:id="rId11"/>
    <p:sldId id="508" r:id="rId12"/>
    <p:sldId id="457" r:id="rId13"/>
    <p:sldId id="486" r:id="rId14"/>
    <p:sldId id="509" r:id="rId15"/>
    <p:sldId id="459" r:id="rId16"/>
    <p:sldId id="460" r:id="rId17"/>
    <p:sldId id="488" r:id="rId18"/>
    <p:sldId id="514" r:id="rId19"/>
    <p:sldId id="462" r:id="rId20"/>
    <p:sldId id="494" r:id="rId21"/>
    <p:sldId id="495" r:id="rId22"/>
    <p:sldId id="510" r:id="rId23"/>
    <p:sldId id="511" r:id="rId24"/>
    <p:sldId id="515" r:id="rId25"/>
    <p:sldId id="499" r:id="rId26"/>
    <p:sldId id="512" r:id="rId27"/>
    <p:sldId id="361" r:id="rId28"/>
    <p:sldId id="513" r:id="rId29"/>
    <p:sldId id="424" r:id="rId30"/>
    <p:sldId id="447" r:id="rId31"/>
    <p:sldId id="448" r:id="rId32"/>
    <p:sldId id="423" r:id="rId33"/>
    <p:sldId id="475" r:id="rId34"/>
    <p:sldId id="451" r:id="rId35"/>
  </p:sldIdLst>
  <p:sldSz cx="12190413" cy="6859588"/>
  <p:notesSz cx="6858000" cy="9144000"/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FCC3E"/>
    <a:srgbClr val="8CB208"/>
    <a:srgbClr val="3333FF"/>
    <a:srgbClr val="0066FF"/>
    <a:srgbClr val="E46C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11860" autoAdjust="0"/>
    <p:restoredTop sz="94861" autoAdjust="0"/>
  </p:normalViewPr>
  <p:slideViewPr>
    <p:cSldViewPr>
      <p:cViewPr>
        <p:scale>
          <a:sx n="75" d="100"/>
          <a:sy n="75" d="100"/>
        </p:scale>
        <p:origin x="413" y="-298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6.emf"/><Relationship Id="rId1" Type="http://schemas.openxmlformats.org/officeDocument/2006/relationships/image" Target="../media/image25.emf"/><Relationship Id="rId4" Type="http://schemas.openxmlformats.org/officeDocument/2006/relationships/image" Target="../media/image28.e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30.emf"/><Relationship Id="rId1" Type="http://schemas.openxmlformats.org/officeDocument/2006/relationships/image" Target="../media/image29.e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image" Target="../media/image32.emf"/><Relationship Id="rId5" Type="http://schemas.openxmlformats.org/officeDocument/2006/relationships/image" Target="../media/image36.emf"/><Relationship Id="rId4" Type="http://schemas.openxmlformats.org/officeDocument/2006/relationships/image" Target="../media/image35.e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9.wmf"/><Relationship Id="rId2" Type="http://schemas.openxmlformats.org/officeDocument/2006/relationships/image" Target="../media/image38.emf"/><Relationship Id="rId1" Type="http://schemas.openxmlformats.org/officeDocument/2006/relationships/image" Target="../media/image37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image" Target="../media/image43.emf"/><Relationship Id="rId1" Type="http://schemas.openxmlformats.org/officeDocument/2006/relationships/image" Target="../media/image42.e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image" Target="../media/image46.emf"/><Relationship Id="rId1" Type="http://schemas.openxmlformats.org/officeDocument/2006/relationships/image" Target="../media/image45.emf"/></Relationships>
</file>

<file path=ppt/drawings/_rels/vmlDrawing19.vml.rels><?xml version="1.0" encoding="UTF-8" standalone="yes"?>
<Relationships xmlns="http://schemas.openxmlformats.org/package/2006/relationships"><Relationship Id="rId2" Type="http://schemas.openxmlformats.org/officeDocument/2006/relationships/image" Target="../media/image49.emf"/><Relationship Id="rId1" Type="http://schemas.openxmlformats.org/officeDocument/2006/relationships/image" Target="../media/image4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image" Target="../media/image4.emf"/><Relationship Id="rId4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image" Target="../media/image8.emf"/><Relationship Id="rId4" Type="http://schemas.openxmlformats.org/officeDocument/2006/relationships/image" Target="../media/image1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image" Target="../media/image14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image" Target="../media/image18.e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emf"/><Relationship Id="rId1" Type="http://schemas.openxmlformats.org/officeDocument/2006/relationships/image" Target="../media/image20.emf"/><Relationship Id="rId4" Type="http://schemas.openxmlformats.org/officeDocument/2006/relationships/image" Target="../media/image2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image" Target="../media/image13.png"/><Relationship Id="rId7" Type="http://schemas.openxmlformats.org/officeDocument/2006/relationships/package" Target="../embeddings/Microsoft_Word___8.docx"/><Relationship Id="rId12" Type="http://schemas.openxmlformats.org/officeDocument/2006/relationships/image" Target="../media/image11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8.emf"/><Relationship Id="rId11" Type="http://schemas.openxmlformats.org/officeDocument/2006/relationships/package" Target="../embeddings/Microsoft_Word___10.docx"/><Relationship Id="rId5" Type="http://schemas.openxmlformats.org/officeDocument/2006/relationships/package" Target="../embeddings/Microsoft_Word___7.docx"/><Relationship Id="rId10" Type="http://schemas.openxmlformats.org/officeDocument/2006/relationships/image" Target="../media/image10.emf"/><Relationship Id="rId4" Type="http://schemas.openxmlformats.org/officeDocument/2006/relationships/slide" Target="slide11.xml"/><Relationship Id="rId9" Type="http://schemas.openxmlformats.org/officeDocument/2006/relationships/package" Target="../embeddings/Microsoft_Word___9.docx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5" Type="http://schemas.openxmlformats.org/officeDocument/2006/relationships/slide" Target="slide13.xml"/><Relationship Id="rId4" Type="http://schemas.openxmlformats.org/officeDocument/2006/relationships/image" Target="../media/image13.e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emf"/><Relationship Id="rId3" Type="http://schemas.openxmlformats.org/officeDocument/2006/relationships/package" Target="../embeddings/Microsoft_Word___12.docx"/><Relationship Id="rId7" Type="http://schemas.openxmlformats.org/officeDocument/2006/relationships/package" Target="../embeddings/Microsoft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5.emf"/><Relationship Id="rId5" Type="http://schemas.openxmlformats.org/officeDocument/2006/relationships/package" Target="../embeddings/Microsoft_Word___13.docx"/><Relationship Id="rId4" Type="http://schemas.openxmlformats.org/officeDocument/2006/relationships/image" Target="../media/image14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17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slide" Target="slide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6.docx"/><Relationship Id="rId7" Type="http://schemas.openxmlformats.org/officeDocument/2006/relationships/slide" Target="slide17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9.emf"/><Relationship Id="rId5" Type="http://schemas.openxmlformats.org/officeDocument/2006/relationships/package" Target="../embeddings/Microsoft_Word___17.docx"/><Relationship Id="rId4" Type="http://schemas.openxmlformats.org/officeDocument/2006/relationships/image" Target="../media/image18.e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emf"/><Relationship Id="rId3" Type="http://schemas.openxmlformats.org/officeDocument/2006/relationships/package" Target="../embeddings/Microsoft_Word___18.docx"/><Relationship Id="rId7" Type="http://schemas.openxmlformats.org/officeDocument/2006/relationships/package" Target="../embeddings/Microsoft_Word___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21.emf"/><Relationship Id="rId11" Type="http://schemas.openxmlformats.org/officeDocument/2006/relationships/slide" Target="slide18.xml"/><Relationship Id="rId5" Type="http://schemas.openxmlformats.org/officeDocument/2006/relationships/package" Target="../embeddings/Microsoft_Word___19.docx"/><Relationship Id="rId10" Type="http://schemas.openxmlformats.org/officeDocument/2006/relationships/image" Target="../media/image23.emf"/><Relationship Id="rId4" Type="http://schemas.openxmlformats.org/officeDocument/2006/relationships/image" Target="../media/image20.emf"/><Relationship Id="rId9" Type="http://schemas.openxmlformats.org/officeDocument/2006/relationships/package" Target="../embeddings/Microsoft_Word___21.docx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12.png"/><Relationship Id="rId4" Type="http://schemas.openxmlformats.org/officeDocument/2006/relationships/image" Target="../media/image24.e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emf"/><Relationship Id="rId3" Type="http://schemas.openxmlformats.org/officeDocument/2006/relationships/package" Target="../embeddings/Microsoft_Word___23.docx"/><Relationship Id="rId7" Type="http://schemas.openxmlformats.org/officeDocument/2006/relationships/package" Target="../embeddings/Microsoft_Word___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26.emf"/><Relationship Id="rId5" Type="http://schemas.openxmlformats.org/officeDocument/2006/relationships/package" Target="../embeddings/Microsoft_Word___24.docx"/><Relationship Id="rId10" Type="http://schemas.openxmlformats.org/officeDocument/2006/relationships/image" Target="../media/image28.emf"/><Relationship Id="rId4" Type="http://schemas.openxmlformats.org/officeDocument/2006/relationships/image" Target="../media/image25.emf"/><Relationship Id="rId9" Type="http://schemas.openxmlformats.org/officeDocument/2006/relationships/package" Target="../embeddings/Microsoft_Word___26.docx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emf"/><Relationship Id="rId3" Type="http://schemas.openxmlformats.org/officeDocument/2006/relationships/package" Target="../embeddings/Microsoft_Word___27.docx"/><Relationship Id="rId7" Type="http://schemas.openxmlformats.org/officeDocument/2006/relationships/package" Target="../embeddings/Microsoft_Word___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30.emf"/><Relationship Id="rId5" Type="http://schemas.openxmlformats.org/officeDocument/2006/relationships/package" Target="../embeddings/Microsoft_Word___28.docx"/><Relationship Id="rId10" Type="http://schemas.openxmlformats.org/officeDocument/2006/relationships/slide" Target="slide22.xml"/><Relationship Id="rId4" Type="http://schemas.openxmlformats.org/officeDocument/2006/relationships/image" Target="../media/image29.emf"/><Relationship Id="rId9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emf"/><Relationship Id="rId13" Type="http://schemas.openxmlformats.org/officeDocument/2006/relationships/slide" Target="slide23.xml"/><Relationship Id="rId3" Type="http://schemas.openxmlformats.org/officeDocument/2006/relationships/package" Target="../embeddings/Microsoft_Word___30.docx"/><Relationship Id="rId7" Type="http://schemas.openxmlformats.org/officeDocument/2006/relationships/package" Target="../embeddings/Microsoft_Word___32.docx"/><Relationship Id="rId12" Type="http://schemas.openxmlformats.org/officeDocument/2006/relationships/image" Target="../media/image36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33.emf"/><Relationship Id="rId11" Type="http://schemas.openxmlformats.org/officeDocument/2006/relationships/package" Target="../embeddings/Microsoft_Word___34.docx"/><Relationship Id="rId5" Type="http://schemas.openxmlformats.org/officeDocument/2006/relationships/package" Target="../embeddings/Microsoft_Word___31.docx"/><Relationship Id="rId10" Type="http://schemas.openxmlformats.org/officeDocument/2006/relationships/image" Target="../media/image35.emf"/><Relationship Id="rId4" Type="http://schemas.openxmlformats.org/officeDocument/2006/relationships/image" Target="../media/image32.emf"/><Relationship Id="rId9" Type="http://schemas.openxmlformats.org/officeDocument/2006/relationships/package" Target="../embeddings/Microsoft_Word___33.docx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wmf"/><Relationship Id="rId3" Type="http://schemas.openxmlformats.org/officeDocument/2006/relationships/package" Target="../embeddings/Microsoft_Word___35.docx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38.emf"/><Relationship Id="rId5" Type="http://schemas.openxmlformats.org/officeDocument/2006/relationships/package" Target="../embeddings/Microsoft_Word___36.docx"/><Relationship Id="rId4" Type="http://schemas.openxmlformats.org/officeDocument/2006/relationships/image" Target="../media/image37.emf"/><Relationship Id="rId9" Type="http://schemas.openxmlformats.org/officeDocument/2006/relationships/slide" Target="slide2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Relationship Id="rId5" Type="http://schemas.openxmlformats.org/officeDocument/2006/relationships/slide" Target="slide3.xml"/><Relationship Id="rId4" Type="http://schemas.openxmlformats.org/officeDocument/2006/relationships/image" Target="../media/image40.em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3" Type="http://schemas.openxmlformats.org/officeDocument/2006/relationships/slide" Target="slide27.xml"/><Relationship Id="rId7" Type="http://schemas.openxmlformats.org/officeDocument/2006/relationships/slide" Target="slide32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Relationship Id="rId6" Type="http://schemas.openxmlformats.org/officeDocument/2006/relationships/slide" Target="slide31.xml"/><Relationship Id="rId5" Type="http://schemas.openxmlformats.org/officeDocument/2006/relationships/slide" Target="slide30.xml"/><Relationship Id="rId10" Type="http://schemas.openxmlformats.org/officeDocument/2006/relationships/image" Target="../media/image41.emf"/><Relationship Id="rId4" Type="http://schemas.openxmlformats.org/officeDocument/2006/relationships/slide" Target="slide29.xml"/><Relationship Id="rId9" Type="http://schemas.openxmlformats.org/officeDocument/2006/relationships/package" Target="../embeddings/Microsoft_Word___38.docx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39.docx"/><Relationship Id="rId13" Type="http://schemas.openxmlformats.org/officeDocument/2006/relationships/image" Target="../media/image44.emf"/><Relationship Id="rId3" Type="http://schemas.openxmlformats.org/officeDocument/2006/relationships/slide" Target="slide27.xml"/><Relationship Id="rId7" Type="http://schemas.openxmlformats.org/officeDocument/2006/relationships/slide" Target="slide32.xml"/><Relationship Id="rId12" Type="http://schemas.openxmlformats.org/officeDocument/2006/relationships/package" Target="../embeddings/Microsoft_Word___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Relationship Id="rId6" Type="http://schemas.openxmlformats.org/officeDocument/2006/relationships/slide" Target="slide31.xml"/><Relationship Id="rId11" Type="http://schemas.openxmlformats.org/officeDocument/2006/relationships/image" Target="../media/image43.emf"/><Relationship Id="rId5" Type="http://schemas.openxmlformats.org/officeDocument/2006/relationships/slide" Target="slide30.xml"/><Relationship Id="rId10" Type="http://schemas.openxmlformats.org/officeDocument/2006/relationships/package" Target="../embeddings/Microsoft_Word___40.docx"/><Relationship Id="rId4" Type="http://schemas.openxmlformats.org/officeDocument/2006/relationships/slide" Target="slide29.xml"/><Relationship Id="rId9" Type="http://schemas.openxmlformats.org/officeDocument/2006/relationships/image" Target="../media/image42.emf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" Target="slide31.xml"/><Relationship Id="rId13" Type="http://schemas.openxmlformats.org/officeDocument/2006/relationships/image" Target="../media/image47.emf"/><Relationship Id="rId3" Type="http://schemas.openxmlformats.org/officeDocument/2006/relationships/package" Target="../embeddings/Microsoft_Word___42.docx"/><Relationship Id="rId7" Type="http://schemas.openxmlformats.org/officeDocument/2006/relationships/slide" Target="slide30.xml"/><Relationship Id="rId12" Type="http://schemas.openxmlformats.org/officeDocument/2006/relationships/package" Target="../embeddings/Microsoft_Word___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Relationship Id="rId6" Type="http://schemas.openxmlformats.org/officeDocument/2006/relationships/slide" Target="slide29.xml"/><Relationship Id="rId11" Type="http://schemas.openxmlformats.org/officeDocument/2006/relationships/image" Target="../media/image46.emf"/><Relationship Id="rId5" Type="http://schemas.openxmlformats.org/officeDocument/2006/relationships/slide" Target="slide27.xml"/><Relationship Id="rId10" Type="http://schemas.openxmlformats.org/officeDocument/2006/relationships/package" Target="../embeddings/Microsoft_Word___43.docx"/><Relationship Id="rId4" Type="http://schemas.openxmlformats.org/officeDocument/2006/relationships/image" Target="../media/image45.emf"/><Relationship Id="rId9" Type="http://schemas.openxmlformats.org/officeDocument/2006/relationships/slide" Target="slide3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4" Type="http://schemas.openxmlformats.org/officeDocument/2006/relationships/slide" Target="slide27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" Target="slide29.xml"/><Relationship Id="rId3" Type="http://schemas.openxmlformats.org/officeDocument/2006/relationships/package" Target="../embeddings/Microsoft_Word___45.docx"/><Relationship Id="rId7" Type="http://schemas.openxmlformats.org/officeDocument/2006/relationships/slide" Target="slide27.xml"/><Relationship Id="rId12" Type="http://schemas.openxmlformats.org/officeDocument/2006/relationships/image" Target="../media/image50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49.emf"/><Relationship Id="rId11" Type="http://schemas.openxmlformats.org/officeDocument/2006/relationships/slide" Target="slide32.xml"/><Relationship Id="rId5" Type="http://schemas.openxmlformats.org/officeDocument/2006/relationships/package" Target="../embeddings/Microsoft_Word___46.docx"/><Relationship Id="rId10" Type="http://schemas.openxmlformats.org/officeDocument/2006/relationships/slide" Target="slide31.xml"/><Relationship Id="rId4" Type="http://schemas.openxmlformats.org/officeDocument/2006/relationships/image" Target="../media/image48.emf"/><Relationship Id="rId9" Type="http://schemas.openxmlformats.org/officeDocument/2006/relationships/slide" Target="slide3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2.xml"/><Relationship Id="rId5" Type="http://schemas.openxmlformats.org/officeDocument/2006/relationships/slide" Target="slide31.xml"/><Relationship Id="rId4" Type="http://schemas.openxmlformats.org/officeDocument/2006/relationships/slide" Target="slide30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47.docx"/><Relationship Id="rId3" Type="http://schemas.openxmlformats.org/officeDocument/2006/relationships/slide" Target="slide27.xml"/><Relationship Id="rId7" Type="http://schemas.openxmlformats.org/officeDocument/2006/relationships/slide" Target="slide32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Relationship Id="rId6" Type="http://schemas.openxmlformats.org/officeDocument/2006/relationships/slide" Target="slide31.xml"/><Relationship Id="rId5" Type="http://schemas.openxmlformats.org/officeDocument/2006/relationships/slide" Target="slide30.xml"/><Relationship Id="rId10" Type="http://schemas.openxmlformats.org/officeDocument/2006/relationships/image" Target="../media/image55.png"/><Relationship Id="rId4" Type="http://schemas.openxmlformats.org/officeDocument/2006/relationships/slide" Target="slide29.xml"/><Relationship Id="rId9" Type="http://schemas.openxmlformats.org/officeDocument/2006/relationships/image" Target="../media/image50.emf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5.docx"/><Relationship Id="rId3" Type="http://schemas.openxmlformats.org/officeDocument/2006/relationships/package" Target="../embeddings/Microsoft_Word___3.docx"/><Relationship Id="rId7" Type="http://schemas.openxmlformats.org/officeDocument/2006/relationships/slide" Target="slide3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5.emf"/><Relationship Id="rId11" Type="http://schemas.openxmlformats.org/officeDocument/2006/relationships/image" Target="../media/image7.emf"/><Relationship Id="rId5" Type="http://schemas.openxmlformats.org/officeDocument/2006/relationships/package" Target="../embeddings/Microsoft_Word___4.docx"/><Relationship Id="rId10" Type="http://schemas.openxmlformats.org/officeDocument/2006/relationships/package" Target="../embeddings/Microsoft_Word___6.docx"/><Relationship Id="rId4" Type="http://schemas.openxmlformats.org/officeDocument/2006/relationships/image" Target="../media/image4.emf"/><Relationship Id="rId9" Type="http://schemas.openxmlformats.org/officeDocument/2006/relationships/image" Target="../media/image6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177509" y="1917626"/>
            <a:ext cx="39592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微软雅黑" pitchFamily="34" charset="-122"/>
              </a:rPr>
              <a:t>第二章　数    列</a:t>
            </a:r>
            <a:endParaRPr lang="zh-CN" altLang="en-US" sz="1600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27909" y="2321521"/>
            <a:ext cx="6919625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6000" dirty="0" smtClean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ea typeface="微软雅黑" pitchFamily="34" charset="-122"/>
              </a:rPr>
              <a:t>§</a:t>
            </a:r>
            <a:r>
              <a:rPr lang="en-US" altLang="zh-CN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2.4</a:t>
            </a:r>
            <a:r>
              <a:rPr lang="zh-CN" altLang="zh-CN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等比数列 </a:t>
            </a:r>
            <a:r>
              <a:rPr lang="en-US" altLang="zh-CN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(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二</a:t>
            </a:r>
            <a:r>
              <a:rPr lang="en-US" altLang="zh-CN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)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364" r="8679" b="3430"/>
          <a:stretch/>
        </p:blipFill>
        <p:spPr>
          <a:xfrm>
            <a:off x="9655566" y="3455486"/>
            <a:ext cx="2529840" cy="3399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06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" name="矩形 10"/>
              <p:cNvSpPr/>
              <p:nvPr/>
            </p:nvSpPr>
            <p:spPr>
              <a:xfrm>
                <a:off x="334566" y="45418"/>
                <a:ext cx="11161240" cy="1798673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(2)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已知公比为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q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的等比数列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{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}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中，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5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9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0" i="0" kern="100" dirty="0" smtClean="0">
                            <a:solidFill>
                              <a:prstClr val="black"/>
                            </a:solidFill>
                            <a:latin typeface="Times New Roman"/>
                            <a:ea typeface="华文细黑"/>
                            <a:cs typeface="Courier New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kern="100" dirty="0">
                            <a:solidFill>
                              <a:prstClr val="black"/>
                            </a:solidFill>
                            <a:latin typeface="Times New Roman"/>
                            <a:ea typeface="华文细黑"/>
                            <a:cs typeface="Courier New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i="1" kern="100" dirty="0" smtClean="0">
                    <a:latin typeface="Times New Roman"/>
                    <a:ea typeface="华文细黑"/>
                    <a:cs typeface="Courier New"/>
                  </a:rPr>
                  <a:t>q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，则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6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6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10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的值为</a:t>
                </a:r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_____.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566" y="45418"/>
                <a:ext cx="11161240" cy="1798673"/>
              </a:xfrm>
              <a:prstGeom prst="rect">
                <a:avLst/>
              </a:prstGeom>
              <a:blipFill rotWithShape="1">
                <a:blip r:embed="rId3"/>
                <a:stretch>
                  <a:fillRect l="-874" r="-819" b="-33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圆角矩形 15">
            <a:hlinkClick r:id="rId4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8310517"/>
              </p:ext>
            </p:extLst>
          </p:nvPr>
        </p:nvGraphicFramePr>
        <p:xfrm>
          <a:off x="406574" y="1989634"/>
          <a:ext cx="9410700" cy="1382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51" name="文档" r:id="rId5" imgW="9410002" imgH="1383300" progId="Word.Document.12">
                  <p:embed/>
                </p:oleObj>
              </mc:Choice>
              <mc:Fallback>
                <p:oleObj name="文档" r:id="rId5" imgW="9410002" imgH="13833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06574" y="1989634"/>
                        <a:ext cx="9410700" cy="1382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0387344"/>
              </p:ext>
            </p:extLst>
          </p:nvPr>
        </p:nvGraphicFramePr>
        <p:xfrm>
          <a:off x="406400" y="3078163"/>
          <a:ext cx="9286875" cy="1249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52" name="文档" r:id="rId7" imgW="11295168" imgH="1513447" progId="Word.Document.12">
                  <p:embed/>
                </p:oleObj>
              </mc:Choice>
              <mc:Fallback>
                <p:oleObj name="文档" r:id="rId7" imgW="11295168" imgH="151344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06400" y="3078163"/>
                        <a:ext cx="9286875" cy="1249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0938320"/>
              </p:ext>
            </p:extLst>
          </p:nvPr>
        </p:nvGraphicFramePr>
        <p:xfrm>
          <a:off x="406400" y="3789363"/>
          <a:ext cx="9286875" cy="1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53" name="文档" r:id="rId9" imgW="11295168" imgH="1537962" progId="Word.Document.12">
                  <p:embed/>
                </p:oleObj>
              </mc:Choice>
              <mc:Fallback>
                <p:oleObj name="文档" r:id="rId9" imgW="11295168" imgH="153796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06400" y="3789363"/>
                        <a:ext cx="9286875" cy="1270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0351238"/>
              </p:ext>
            </p:extLst>
          </p:nvPr>
        </p:nvGraphicFramePr>
        <p:xfrm>
          <a:off x="1414686" y="944754"/>
          <a:ext cx="904875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54" name="文档" r:id="rId11" imgW="1106363" imgH="1474613" progId="Word.Document.12">
                  <p:embed/>
                </p:oleObj>
              </mc:Choice>
              <mc:Fallback>
                <p:oleObj name="文档" r:id="rId11" imgW="1106363" imgH="147461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414686" y="944754"/>
                        <a:ext cx="904875" cy="1219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10008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1917626"/>
            <a:ext cx="12190413" cy="21691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1824" y="1917626"/>
            <a:ext cx="11614431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在等比数列的有关运算中，常常涉及到次数较高的指数运算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若按常规解法，往往是建立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的方程组，这样解起来很麻烦，通过本例可以看出：结合等比数列的性质进行整体变换，会起到化繁为简的效果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89245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22185"/>
              </p:ext>
            </p:extLst>
          </p:nvPr>
        </p:nvGraphicFramePr>
        <p:xfrm>
          <a:off x="262558" y="604987"/>
          <a:ext cx="11623675" cy="3544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7" name="文档" r:id="rId3" imgW="11624056" imgH="3550723" progId="Word.Document.12">
                  <p:embed/>
                </p:oleObj>
              </mc:Choice>
              <mc:Fallback>
                <p:oleObj name="文档" r:id="rId3" imgW="11624056" imgH="355072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62558" y="604987"/>
                        <a:ext cx="11623675" cy="3544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圆角矩形 9">
            <a:hlinkClick r:id="rId5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54898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13423" y="477466"/>
            <a:ext cx="11614431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7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3161191"/>
              </p:ext>
            </p:extLst>
          </p:nvPr>
        </p:nvGraphicFramePr>
        <p:xfrm>
          <a:off x="406574" y="2071802"/>
          <a:ext cx="11207750" cy="1401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55" name="文档" r:id="rId3" imgW="11202691" imgH="1411781" progId="Word.Document.12">
                  <p:embed/>
                </p:oleObj>
              </mc:Choice>
              <mc:Fallback>
                <p:oleObj name="文档" r:id="rId3" imgW="11202691" imgH="1411781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2071802"/>
                        <a:ext cx="11207750" cy="1401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3773280"/>
              </p:ext>
            </p:extLst>
          </p:nvPr>
        </p:nvGraphicFramePr>
        <p:xfrm>
          <a:off x="406574" y="3478351"/>
          <a:ext cx="11207750" cy="1401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56" name="文档" r:id="rId5" imgW="11202691" imgH="1413223" progId="Word.Document.12">
                  <p:embed/>
                </p:oleObj>
              </mc:Choice>
              <mc:Fallback>
                <p:oleObj name="文档" r:id="rId5" imgW="11202691" imgH="1413223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3478351"/>
                        <a:ext cx="11207750" cy="1401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4617148"/>
              </p:ext>
            </p:extLst>
          </p:nvPr>
        </p:nvGraphicFramePr>
        <p:xfrm>
          <a:off x="482937" y="4571762"/>
          <a:ext cx="11207750" cy="1401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57" name="文档" r:id="rId7" imgW="11202691" imgH="1415026" progId="Word.Document.12">
                  <p:embed/>
                </p:oleObj>
              </mc:Choice>
              <mc:Fallback>
                <p:oleObj name="文档" r:id="rId7" imgW="11202691" imgH="1415026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2937" y="4571762"/>
                        <a:ext cx="11207750" cy="1401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313423" y="5487632"/>
            <a:ext cx="11614431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答案　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094535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41415" y="367671"/>
            <a:ext cx="11614431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是等比数列，且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，那么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62558" y="1733056"/>
            <a:ext cx="11614431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5170081"/>
              </p:ext>
            </p:extLst>
          </p:nvPr>
        </p:nvGraphicFramePr>
        <p:xfrm>
          <a:off x="406574" y="2637706"/>
          <a:ext cx="11207750" cy="1401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53" name="文档" r:id="rId3" imgW="11202691" imgH="1413223" progId="Word.Document.12">
                  <p:embed/>
                </p:oleObj>
              </mc:Choice>
              <mc:Fallback>
                <p:oleObj name="文档" r:id="rId3" imgW="11202691" imgH="1413223" progId="Word.Document.12">
                  <p:embed/>
                  <p:pic>
                    <p:nvPicPr>
                      <p:cNvPr id="0" name="对象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2637706"/>
                        <a:ext cx="11207750" cy="14017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262558" y="3317232"/>
            <a:ext cx="11614431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62998" y="1012976"/>
            <a:ext cx="605096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5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136465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334566" y="480734"/>
                <a:ext cx="11161240" cy="2445004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b="1" kern="100" dirty="0">
                    <a:solidFill>
                      <a:srgbClr val="0000FF"/>
                    </a:solidFill>
                    <a:latin typeface="Times New Roman"/>
                    <a:ea typeface="微软雅黑"/>
                    <a:cs typeface="Times New Roman"/>
                  </a:rPr>
                  <a:t>题型二　灵活设项求解等比数列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b="1" kern="100" dirty="0">
                    <a:solidFill>
                      <a:srgbClr val="C00000"/>
                    </a:solidFill>
                    <a:latin typeface="Times New Roman"/>
                    <a:ea typeface="微软雅黑"/>
                    <a:cs typeface="Times New Roman"/>
                  </a:rPr>
                  <a:t>例</a:t>
                </a:r>
                <a:r>
                  <a:rPr lang="en-US" altLang="zh-CN" sz="2800" b="1" kern="100" dirty="0">
                    <a:solidFill>
                      <a:srgbClr val="C00000"/>
                    </a:solidFill>
                    <a:latin typeface="Times New Roman"/>
                    <a:ea typeface="微软雅黑"/>
                    <a:cs typeface="Courier New"/>
                  </a:rPr>
                  <a:t>2</a:t>
                </a:r>
                <a:r>
                  <a:rPr lang="zh-CN" altLang="zh-CN" sz="2800" b="1" kern="100" dirty="0">
                    <a:solidFill>
                      <a:srgbClr val="C00000"/>
                    </a:solidFill>
                    <a:latin typeface="Times New Roman"/>
                    <a:ea typeface="微软雅黑"/>
                    <a:cs typeface="Times New Roman"/>
                  </a:rPr>
                  <a:t>　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已知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4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个数成等比数列，其乘积为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，第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项与第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3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项之和为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0" i="0" kern="100" smtClean="0">
                            <a:latin typeface="Times New Roman"/>
                            <a:ea typeface="华文细黑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则此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4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个数为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______________________.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566" y="480734"/>
                <a:ext cx="11161240" cy="2445004"/>
              </a:xfrm>
              <a:prstGeom prst="rect">
                <a:avLst/>
              </a:prstGeom>
              <a:blipFill rotWithShape="1">
                <a:blip r:embed="rId2"/>
                <a:stretch>
                  <a:fillRect l="-874" r="-819" b="-22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9479582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9132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6719286"/>
              </p:ext>
            </p:extLst>
          </p:nvPr>
        </p:nvGraphicFramePr>
        <p:xfrm>
          <a:off x="366662" y="2135212"/>
          <a:ext cx="11633200" cy="155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53" name="文档" r:id="rId3" imgW="11631612" imgH="1556348" progId="Word.Document.12">
                  <p:embed/>
                </p:oleObj>
              </mc:Choice>
              <mc:Fallback>
                <p:oleObj name="文档" r:id="rId3" imgW="11631612" imgH="1556348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6662" y="2135212"/>
                        <a:ext cx="11633200" cy="1554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7682133"/>
              </p:ext>
            </p:extLst>
          </p:nvPr>
        </p:nvGraphicFramePr>
        <p:xfrm>
          <a:off x="334963" y="2999308"/>
          <a:ext cx="10861675" cy="1798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54" name="文档" r:id="rId5" imgW="10859770" imgH="1831061" progId="Word.Document.12">
                  <p:embed/>
                </p:oleObj>
              </mc:Choice>
              <mc:Fallback>
                <p:oleObj name="文档" r:id="rId5" imgW="10859770" imgH="1831061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963" y="2999308"/>
                        <a:ext cx="10861675" cy="1798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/>
          <p:nvPr/>
        </p:nvSpPr>
        <p:spPr>
          <a:xfrm>
            <a:off x="334566" y="729273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设此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个数为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aq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aq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aq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2" name="圆角矩形 11">
            <a:hlinkClick r:id="rId7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9327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1706032"/>
              </p:ext>
            </p:extLst>
          </p:nvPr>
        </p:nvGraphicFramePr>
        <p:xfrm>
          <a:off x="334566" y="3315791"/>
          <a:ext cx="9986962" cy="155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12" name="文档" r:id="rId3" imgW="9988973" imgH="1562837" progId="Word.Document.12">
                  <p:embed/>
                </p:oleObj>
              </mc:Choice>
              <mc:Fallback>
                <p:oleObj name="文档" r:id="rId3" imgW="9988973" imgH="1562837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566" y="3315791"/>
                        <a:ext cx="9986962" cy="1554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4443451"/>
              </p:ext>
            </p:extLst>
          </p:nvPr>
        </p:nvGraphicFramePr>
        <p:xfrm>
          <a:off x="262558" y="4041527"/>
          <a:ext cx="10861675" cy="1260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13" name="文档" r:id="rId5" imgW="10859770" imgH="1273343" progId="Word.Document.12">
                  <p:embed/>
                </p:oleObj>
              </mc:Choice>
              <mc:Fallback>
                <p:oleObj name="文档" r:id="rId5" imgW="10859770" imgH="1273343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558" y="4041527"/>
                        <a:ext cx="10861675" cy="1260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2612141"/>
              </p:ext>
            </p:extLst>
          </p:nvPr>
        </p:nvGraphicFramePr>
        <p:xfrm>
          <a:off x="242888" y="2277666"/>
          <a:ext cx="6513512" cy="1127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14" name="文档" r:id="rId7" imgW="6516594" imgH="1127490" progId="Word.Document.12">
                  <p:embed/>
                </p:oleObj>
              </mc:Choice>
              <mc:Fallback>
                <p:oleObj name="文档" r:id="rId7" imgW="6516594" imgH="1127490" progId="Word.Document.12">
                  <p:embed/>
                  <p:pic>
                    <p:nvPicPr>
                      <p:cNvPr id="0" name="对象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2888" y="2277666"/>
                        <a:ext cx="6513512" cy="1127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9805110"/>
              </p:ext>
            </p:extLst>
          </p:nvPr>
        </p:nvGraphicFramePr>
        <p:xfrm>
          <a:off x="334963" y="549474"/>
          <a:ext cx="11388725" cy="2154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15" name="文档" r:id="rId9" imgW="11390524" imgH="2163097" progId="Word.Document.12">
                  <p:embed/>
                </p:oleObj>
              </mc:Choice>
              <mc:Fallback>
                <p:oleObj name="文档" r:id="rId9" imgW="11390524" imgH="2163097" progId="Word.Document.12">
                  <p:embed/>
                  <p:pic>
                    <p:nvPicPr>
                      <p:cNvPr id="0" name="对象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963" y="549474"/>
                        <a:ext cx="11388725" cy="2154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圆角矩形 9">
            <a:hlinkClick r:id="rId11" action="ppaction://hlinksldjump"/>
          </p:cNvPr>
          <p:cNvSpPr/>
          <p:nvPr/>
        </p:nvSpPr>
        <p:spPr>
          <a:xfrm>
            <a:off x="10729191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41676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1125538"/>
            <a:ext cx="12190413" cy="475252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2217372"/>
              </p:ext>
            </p:extLst>
          </p:nvPr>
        </p:nvGraphicFramePr>
        <p:xfrm>
          <a:off x="418107" y="1917626"/>
          <a:ext cx="10861675" cy="3981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80" name="文档" r:id="rId3" imgW="10859770" imgH="3993798" progId="Word.Document.12">
                  <p:embed/>
                </p:oleObj>
              </mc:Choice>
              <mc:Fallback>
                <p:oleObj name="文档" r:id="rId3" imgW="10859770" imgH="3993798" progId="Word.Document.12">
                  <p:embed/>
                  <p:pic>
                    <p:nvPicPr>
                      <p:cNvPr id="0" name="对象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8107" y="1917626"/>
                        <a:ext cx="10861675" cy="3981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406574" y="1053530"/>
            <a:ext cx="11161240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灵活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设项求解等比数列的技巧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402562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90550" y="333450"/>
            <a:ext cx="11614431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2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有四个实数，前三个数依次成等比数列，它们的积是－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，后三个数依次成等差数列，它们的积为－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，求出这四个数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5922420"/>
              </p:ext>
            </p:extLst>
          </p:nvPr>
        </p:nvGraphicFramePr>
        <p:xfrm>
          <a:off x="288056" y="1917626"/>
          <a:ext cx="11207750" cy="1401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1" name="文档" r:id="rId3" imgW="11202691" imgH="1415026" progId="Word.Document.12">
                  <p:embed/>
                </p:oleObj>
              </mc:Choice>
              <mc:Fallback>
                <p:oleObj name="文档" r:id="rId3" imgW="11202691" imgH="1415026" progId="Word.Document.12">
                  <p:embed/>
                  <p:pic>
                    <p:nvPicPr>
                      <p:cNvPr id="0" name="对象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8056" y="1917626"/>
                        <a:ext cx="11207750" cy="1401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1720909"/>
              </p:ext>
            </p:extLst>
          </p:nvPr>
        </p:nvGraphicFramePr>
        <p:xfrm>
          <a:off x="334566" y="2925738"/>
          <a:ext cx="11206162" cy="2011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2" name="文档" r:id="rId5" imgW="11202691" imgH="2024298" progId="Word.Document.12">
                  <p:embed/>
                </p:oleObj>
              </mc:Choice>
              <mc:Fallback>
                <p:oleObj name="文档" r:id="rId5" imgW="11202691" imgH="2024298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566" y="2925738"/>
                        <a:ext cx="11206162" cy="2011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1226270"/>
              </p:ext>
            </p:extLst>
          </p:nvPr>
        </p:nvGraphicFramePr>
        <p:xfrm>
          <a:off x="3718942" y="2931741"/>
          <a:ext cx="5710237" cy="2154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3" name="文档" r:id="rId7" imgW="5716645" imgH="2387097" progId="Word.Document.12">
                  <p:embed/>
                </p:oleObj>
              </mc:Choice>
              <mc:Fallback>
                <p:oleObj name="文档" r:id="rId7" imgW="5716645" imgH="2387097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18942" y="2931741"/>
                        <a:ext cx="5710237" cy="21542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8313202"/>
              </p:ext>
            </p:extLst>
          </p:nvPr>
        </p:nvGraphicFramePr>
        <p:xfrm>
          <a:off x="262558" y="5018831"/>
          <a:ext cx="11206162" cy="2011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4" name="文档" r:id="rId9" imgW="11202691" imgH="2026822" progId="Word.Document.12">
                  <p:embed/>
                </p:oleObj>
              </mc:Choice>
              <mc:Fallback>
                <p:oleObj name="文档" r:id="rId9" imgW="11202691" imgH="2026822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558" y="5018831"/>
                        <a:ext cx="11206162" cy="2011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045927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21327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0630" y="2056350"/>
            <a:ext cx="10103003" cy="1949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灵活应用等比数列的定义及通项公式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熟悉等比数列的有关性质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系统了解判断是否成等比数列的方法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1799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0550" y="117426"/>
            <a:ext cx="11161240" cy="456558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题型三　等比数列的实际应用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3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为了治理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沙尘暴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，西部某地区政府经过多年努力，到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2014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年底，将当地沙漠绿化了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40%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2015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年开始，每年将出现这种现象：原有沙漠面积的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12%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被绿化，即改造为绿洲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被绿化的部分叫绿洲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，同时原有绿洲面积的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8%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又被侵蚀为沙漠，问至少经过几年的绿化，才能使该地区的绿洲面积超过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50%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可参考数据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lg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，最后结果精确到整数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962359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12746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4614325"/>
              </p:ext>
            </p:extLst>
          </p:nvPr>
        </p:nvGraphicFramePr>
        <p:xfrm>
          <a:off x="338349" y="5599113"/>
          <a:ext cx="10861675" cy="1260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03" name="文档" r:id="rId3" imgW="10859770" imgH="1273343" progId="Word.Document.12">
                  <p:embed/>
                </p:oleObj>
              </mc:Choice>
              <mc:Fallback>
                <p:oleObj name="文档" r:id="rId3" imgW="10859770" imgH="1273343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8349" y="5599113"/>
                        <a:ext cx="10861675" cy="1260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6868100"/>
              </p:ext>
            </p:extLst>
          </p:nvPr>
        </p:nvGraphicFramePr>
        <p:xfrm>
          <a:off x="356716" y="3747839"/>
          <a:ext cx="9986962" cy="155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04" name="文档" r:id="rId5" imgW="9988973" imgH="1561035" progId="Word.Document.12">
                  <p:embed/>
                </p:oleObj>
              </mc:Choice>
              <mc:Fallback>
                <p:oleObj name="文档" r:id="rId5" imgW="9988973" imgH="1561035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716" y="3747839"/>
                        <a:ext cx="9986962" cy="1554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2591011"/>
              </p:ext>
            </p:extLst>
          </p:nvPr>
        </p:nvGraphicFramePr>
        <p:xfrm>
          <a:off x="334566" y="4653930"/>
          <a:ext cx="10861675" cy="1260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05" name="文档" r:id="rId7" imgW="10859770" imgH="1271901" progId="Word.Document.12">
                  <p:embed/>
                </p:oleObj>
              </mc:Choice>
              <mc:Fallback>
                <p:oleObj name="文档" r:id="rId7" imgW="10859770" imgH="1271901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566" y="4653930"/>
                        <a:ext cx="10861675" cy="1260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" name="矩形 9"/>
              <p:cNvSpPr/>
              <p:nvPr/>
            </p:nvSpPr>
            <p:spPr>
              <a:xfrm>
                <a:off x="334566" y="-26590"/>
                <a:ext cx="11161240" cy="3737666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b="1" kern="100" dirty="0">
                    <a:solidFill>
                      <a:srgbClr val="0000FF"/>
                    </a:solidFill>
                    <a:latin typeface="Times New Roman"/>
                    <a:ea typeface="微软雅黑"/>
                    <a:cs typeface="Times New Roman"/>
                  </a:rPr>
                  <a:t>解　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设该地区总面积为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1,2014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年底绿化面积为</a:t>
                </a:r>
                <a:r>
                  <a:rPr lang="en-US" altLang="zh-CN" sz="2800" i="1" kern="100" dirty="0" smtClean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 smtClean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0" i="0" kern="100" smtClean="0">
                            <a:latin typeface="Times New Roman"/>
                            <a:ea typeface="华文细黑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经过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年后绿洲面积为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baseline="-250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，设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2014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年底沙漠面积为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，经过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年后沙漠面积为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en-US" altLang="zh-CN" sz="2800" i="1" kern="100" baseline="-25000" dirty="0" err="1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baseline="-250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，则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en-US" altLang="zh-CN" sz="2800" i="1" kern="100" baseline="-25000" dirty="0" err="1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1.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依题意，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baseline="-250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由两部分组成：一部分是原有绿洲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减去被侵蚀的部分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8%·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的剩余面积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92%·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，另一部分是新绿化的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12%·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en-US" altLang="zh-CN" sz="2800" i="1" kern="100" baseline="-25000" dirty="0" err="1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，所以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566" y="-26590"/>
                <a:ext cx="11161240" cy="3737666"/>
              </a:xfrm>
              <a:prstGeom prst="rect">
                <a:avLst/>
              </a:prstGeom>
              <a:blipFill rotWithShape="1">
                <a:blip r:embed="rId9"/>
                <a:stretch>
                  <a:fillRect l="-874" r="-819" b="-13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圆角矩形 12">
            <a:hlinkClick r:id="rId10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0349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2855598"/>
              </p:ext>
            </p:extLst>
          </p:nvPr>
        </p:nvGraphicFramePr>
        <p:xfrm>
          <a:off x="428724" y="621482"/>
          <a:ext cx="9986962" cy="155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38" name="文档" r:id="rId3" imgW="9988973" imgH="1561035" progId="Word.Document.12">
                  <p:embed/>
                </p:oleObj>
              </mc:Choice>
              <mc:Fallback>
                <p:oleObj name="文档" r:id="rId3" imgW="9988973" imgH="1561035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724" y="621482"/>
                        <a:ext cx="9986962" cy="1554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1762950"/>
              </p:ext>
            </p:extLst>
          </p:nvPr>
        </p:nvGraphicFramePr>
        <p:xfrm>
          <a:off x="366419" y="1923282"/>
          <a:ext cx="10861675" cy="1260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39" name="文档" r:id="rId5" imgW="10859770" imgH="1271901" progId="Word.Document.12">
                  <p:embed/>
                </p:oleObj>
              </mc:Choice>
              <mc:Fallback>
                <p:oleObj name="文档" r:id="rId5" imgW="10859770" imgH="1271901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6419" y="1923282"/>
                        <a:ext cx="10861675" cy="1260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5568473"/>
              </p:ext>
            </p:extLst>
          </p:nvPr>
        </p:nvGraphicFramePr>
        <p:xfrm>
          <a:off x="334566" y="2925738"/>
          <a:ext cx="10861675" cy="1260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40" name="文档" r:id="rId7" imgW="10859770" imgH="1273343" progId="Word.Document.12">
                  <p:embed/>
                </p:oleObj>
              </mc:Choice>
              <mc:Fallback>
                <p:oleObj name="文档" r:id="rId7" imgW="10859770" imgH="1273343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566" y="2925738"/>
                        <a:ext cx="10861675" cy="1260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7838914"/>
              </p:ext>
            </p:extLst>
          </p:nvPr>
        </p:nvGraphicFramePr>
        <p:xfrm>
          <a:off x="302713" y="4149874"/>
          <a:ext cx="10861675" cy="1260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41" name="文档" r:id="rId9" imgW="10859770" imgH="1275146" progId="Word.Document.12">
                  <p:embed/>
                </p:oleObj>
              </mc:Choice>
              <mc:Fallback>
                <p:oleObj name="文档" r:id="rId9" imgW="10859770" imgH="1275146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2713" y="4149874"/>
                        <a:ext cx="10861675" cy="1260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8271727"/>
              </p:ext>
            </p:extLst>
          </p:nvPr>
        </p:nvGraphicFramePr>
        <p:xfrm>
          <a:off x="270860" y="5374010"/>
          <a:ext cx="10861675" cy="1260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42" name="文档" r:id="rId11" imgW="10859770" imgH="1276588" progId="Word.Document.12">
                  <p:embed/>
                </p:oleObj>
              </mc:Choice>
              <mc:Fallback>
                <p:oleObj name="文档" r:id="rId11" imgW="10859770" imgH="1276588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0860" y="5374010"/>
                        <a:ext cx="10861675" cy="1260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圆角矩形 15">
            <a:hlinkClick r:id="rId13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97625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6100024"/>
              </p:ext>
            </p:extLst>
          </p:nvPr>
        </p:nvGraphicFramePr>
        <p:xfrm>
          <a:off x="478582" y="1803623"/>
          <a:ext cx="9986962" cy="155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36" name="文档" r:id="rId3" imgW="9988973" imgH="1564279" progId="Word.Document.12">
                  <p:embed/>
                </p:oleObj>
              </mc:Choice>
              <mc:Fallback>
                <p:oleObj name="文档" r:id="rId3" imgW="9988973" imgH="1564279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582" y="1803623"/>
                        <a:ext cx="9986962" cy="1554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5893783"/>
              </p:ext>
            </p:extLst>
          </p:nvPr>
        </p:nvGraphicFramePr>
        <p:xfrm>
          <a:off x="477134" y="2948525"/>
          <a:ext cx="10861675" cy="1260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37" name="文档" r:id="rId5" imgW="10859770" imgH="1273343" progId="Word.Document.12">
                  <p:embed/>
                </p:oleObj>
              </mc:Choice>
              <mc:Fallback>
                <p:oleObj name="文档" r:id="rId5" imgW="10859770" imgH="1273343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7134" y="2948525"/>
                        <a:ext cx="10861675" cy="1260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/>
          <p:nvPr/>
        </p:nvSpPr>
        <p:spPr>
          <a:xfrm>
            <a:off x="334566" y="3966330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所以至少需要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年才能使绿化面积超过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50%.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" name="Rectangle 18"/>
          <p:cNvSpPr>
            <a:spLocks noChangeArrowheads="1"/>
          </p:cNvSpPr>
          <p:nvPr/>
        </p:nvSpPr>
        <p:spPr bwMode="auto">
          <a:xfrm>
            <a:off x="0" y="113292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3852766"/>
              </p:ext>
            </p:extLst>
          </p:nvPr>
        </p:nvGraphicFramePr>
        <p:xfrm>
          <a:off x="2740937" y="1914286"/>
          <a:ext cx="718703" cy="8085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38" name="Equation" r:id="rId7" imgW="304668" imgH="342751" progId="Equation.DSMT4">
                  <p:embed/>
                </p:oleObj>
              </mc:Choice>
              <mc:Fallback>
                <p:oleObj name="Equation" r:id="rId7" imgW="304668" imgH="342751" progId="Equation.DSMT4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0937" y="1914286"/>
                        <a:ext cx="718703" cy="80854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 12">
            <a:hlinkClick r:id="rId9" action="ppaction://hlinksldjump"/>
          </p:cNvPr>
          <p:cNvSpPr/>
          <p:nvPr/>
        </p:nvSpPr>
        <p:spPr>
          <a:xfrm>
            <a:off x="10729191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22547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1557586"/>
            <a:ext cx="12190413" cy="316835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62558" y="1701602"/>
            <a:ext cx="11161240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本题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将实际问题抽象出一个数列问题，解决数列应用题的关键是读懂题意，建立数学模型，弄清问题的哪一部分是数列问题，是哪种数列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在求解过程中应注意首项的确立，时间的推算，不要在运算中出现问题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4" name="图片 3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940047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045039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2558" y="189434"/>
            <a:ext cx="11614431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3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2015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年，某县甲、乙两个林场森林木材的存量分别为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16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25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，甲林场木材存量每年比上年递增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25%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，而乙林场木材存量每年比上年递减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20%.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求哪一年两林场木材的总存量相等？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2558" y="2819426"/>
            <a:ext cx="11614431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由题意可得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16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25%)</a:t>
            </a:r>
            <a:r>
              <a:rPr lang="en-US" altLang="zh-CN" sz="2800" i="1" kern="100" baseline="30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25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20%)</a:t>
            </a:r>
            <a:r>
              <a:rPr lang="en-US" altLang="zh-CN" sz="2800" i="1" kern="100" baseline="30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解得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2017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年两林场木材的总存量相等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9574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75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75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75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7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75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75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75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uiExpand="1" build="allAtOnce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005564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2558" y="1053530"/>
            <a:ext cx="11614431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问两林场木材的总量到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2019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年能否翻一番？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0181124"/>
              </p:ext>
            </p:extLst>
          </p:nvPr>
        </p:nvGraphicFramePr>
        <p:xfrm>
          <a:off x="427717" y="2019648"/>
          <a:ext cx="9986962" cy="1554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67" name="文档" r:id="rId3" imgW="9988973" imgH="1564279" progId="Word.Document.12">
                  <p:embed/>
                </p:oleObj>
              </mc:Choice>
              <mc:Fallback>
                <p:oleObj name="文档" r:id="rId3" imgW="9988973" imgH="1564279" progId="Word.Document.12">
                  <p:embed/>
                  <p:pic>
                    <p:nvPicPr>
                      <p:cNvPr id="0" name="对象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7717" y="2019648"/>
                        <a:ext cx="9986962" cy="15541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334566" y="3030226"/>
            <a:ext cx="11614431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2019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年不能翻一番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圆角矩形 8">
            <a:hlinkClick r:id="rId5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10804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当堂检测</a:t>
            </a:r>
            <a:endParaRPr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0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1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2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3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7" name="圆角矩形 16">
            <a:hlinkClick r:id="rId8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2559540"/>
              </p:ext>
            </p:extLst>
          </p:nvPr>
        </p:nvGraphicFramePr>
        <p:xfrm>
          <a:off x="473917" y="1355552"/>
          <a:ext cx="11237913" cy="3154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91" name="文档" r:id="rId9" imgW="11237955" imgH="3154516" progId="Word.Document.12">
                  <p:embed/>
                </p:oleObj>
              </mc:Choice>
              <mc:Fallback>
                <p:oleObj name="文档" r:id="rId9" imgW="11237955" imgH="315451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73917" y="1355552"/>
                        <a:ext cx="11237913" cy="3154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12466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0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1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2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3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8886340"/>
              </p:ext>
            </p:extLst>
          </p:nvPr>
        </p:nvGraphicFramePr>
        <p:xfrm>
          <a:off x="190550" y="2158653"/>
          <a:ext cx="7975600" cy="1127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28" name="文档" r:id="rId8" imgW="7979687" imgH="1127490" progId="Word.Document.12">
                  <p:embed/>
                </p:oleObj>
              </mc:Choice>
              <mc:Fallback>
                <p:oleObj name="文档" r:id="rId8" imgW="7979687" imgH="112749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90550" y="2158653"/>
                        <a:ext cx="7975600" cy="1127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190550" y="1053530"/>
            <a:ext cx="11873194" cy="8900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设公比为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，则由等比数列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各项为正数且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0&lt;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6572343"/>
              </p:ext>
            </p:extLst>
          </p:nvPr>
        </p:nvGraphicFramePr>
        <p:xfrm>
          <a:off x="190550" y="2955424"/>
          <a:ext cx="7975600" cy="1127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29" name="文档" r:id="rId10" imgW="7979687" imgH="1127130" progId="Word.Document.12">
                  <p:embed/>
                </p:oleObj>
              </mc:Choice>
              <mc:Fallback>
                <p:oleObj name="文档" r:id="rId10" imgW="7979687" imgH="112713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90550" y="2955424"/>
                        <a:ext cx="7975600" cy="1127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7006299"/>
              </p:ext>
            </p:extLst>
          </p:nvPr>
        </p:nvGraphicFramePr>
        <p:xfrm>
          <a:off x="190550" y="4010541"/>
          <a:ext cx="7975600" cy="1127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30" name="文档" r:id="rId12" imgW="7979687" imgH="1127130" progId="Word.Document.12">
                  <p:embed/>
                </p:oleObj>
              </mc:Choice>
              <mc:Fallback>
                <p:oleObj name="文档" r:id="rId12" imgW="7979687" imgH="112713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90550" y="4010541"/>
                        <a:ext cx="7975600" cy="1127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矩形 15"/>
          <p:cNvSpPr/>
          <p:nvPr/>
        </p:nvSpPr>
        <p:spPr>
          <a:xfrm>
            <a:off x="190550" y="4941962"/>
            <a:ext cx="11873194" cy="65787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答案　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D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028726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9795384"/>
              </p:ext>
            </p:extLst>
          </p:nvPr>
        </p:nvGraphicFramePr>
        <p:xfrm>
          <a:off x="406574" y="693490"/>
          <a:ext cx="11236325" cy="314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60" name="文档" r:id="rId3" imgW="11237955" imgH="3158842" progId="Word.Document.12">
                  <p:embed/>
                </p:oleObj>
              </mc:Choice>
              <mc:Fallback>
                <p:oleObj name="文档" r:id="rId3" imgW="11237955" imgH="3158842" progId="Word.Document.12">
                  <p:embed/>
                  <p:pic>
                    <p:nvPicPr>
                      <p:cNvPr id="0" name="对象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693490"/>
                        <a:ext cx="11236325" cy="314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2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4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5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8" name="矩形 1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253398" y="755338"/>
            <a:ext cx="639635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b="1" kern="100" dirty="0" smtClean="0">
                <a:solidFill>
                  <a:srgbClr val="C00000"/>
                </a:solidFill>
                <a:latin typeface="Times New Roman"/>
                <a:ea typeface="华文细黑"/>
              </a:rPr>
              <a:t>C</a:t>
            </a:r>
            <a:endParaRPr lang="zh-CN" altLang="zh-CN" sz="1050" b="1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19" name="对象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1926659"/>
              </p:ext>
            </p:extLst>
          </p:nvPr>
        </p:nvGraphicFramePr>
        <p:xfrm>
          <a:off x="334566" y="3368303"/>
          <a:ext cx="9469438" cy="171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61" name="文档" r:id="rId10" imgW="9468654" imgH="1719301" progId="Word.Document.12">
                  <p:embed/>
                </p:oleObj>
              </mc:Choice>
              <mc:Fallback>
                <p:oleObj name="文档" r:id="rId10" imgW="9468654" imgH="1719301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566" y="3368303"/>
                        <a:ext cx="9469438" cy="1717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对象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1289333"/>
              </p:ext>
            </p:extLst>
          </p:nvPr>
        </p:nvGraphicFramePr>
        <p:xfrm>
          <a:off x="334566" y="4448423"/>
          <a:ext cx="9469438" cy="171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62" name="文档" r:id="rId12" imgW="9468654" imgH="1721825" progId="Word.Document.12">
                  <p:embed/>
                </p:oleObj>
              </mc:Choice>
              <mc:Fallback>
                <p:oleObj name="文档" r:id="rId12" imgW="9468654" imgH="1721825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566" y="4448423"/>
                        <a:ext cx="9469438" cy="1717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4992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22" grpId="0"/>
      <p:bldP spid="2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3189733" y="2693023"/>
            <a:ext cx="5209729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189733" y="3817492"/>
            <a:ext cx="52092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189733" y="4941962"/>
            <a:ext cx="52092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" name="TextBox 2">
            <a:hlinkClick r:id="rId2" action="ppaction://hlinksldjump"/>
          </p:cNvPr>
          <p:cNvSpPr txBox="1"/>
          <p:nvPr/>
        </p:nvSpPr>
        <p:spPr>
          <a:xfrm>
            <a:off x="3188216" y="2063091"/>
            <a:ext cx="52221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b="1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知识梳理               </a:t>
            </a:r>
            <a:r>
              <a:rPr lang="zh-CN" altLang="en-US" sz="2600" dirty="0" smtClean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自主学习</a:t>
            </a:r>
            <a:endParaRPr lang="zh-CN" altLang="en-US" sz="2600" dirty="0">
              <a:solidFill>
                <a:srgbClr val="F79646">
                  <a:lumMod val="7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>
            <a:hlinkClick r:id="rId3" action="ppaction://hlinksldjump"/>
          </p:cNvPr>
          <p:cNvSpPr txBox="1"/>
          <p:nvPr/>
        </p:nvSpPr>
        <p:spPr>
          <a:xfrm>
            <a:off x="3188216" y="3193903"/>
            <a:ext cx="52221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b="1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题型探究               </a:t>
            </a:r>
            <a:r>
              <a:rPr lang="zh-CN" altLang="en-US" sz="2600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重点突破</a:t>
            </a:r>
          </a:p>
        </p:txBody>
      </p:sp>
      <p:sp>
        <p:nvSpPr>
          <p:cNvPr id="14" name="TextBox 13">
            <a:hlinkClick r:id="rId4" action="ppaction://hlinksldjump"/>
          </p:cNvPr>
          <p:cNvSpPr txBox="1"/>
          <p:nvPr/>
        </p:nvSpPr>
        <p:spPr>
          <a:xfrm>
            <a:off x="3188216" y="4320563"/>
            <a:ext cx="52221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b="1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当堂检测               </a:t>
            </a:r>
            <a:r>
              <a:rPr lang="zh-CN" altLang="en-US" sz="2600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自查自纠</a:t>
            </a:r>
          </a:p>
        </p:txBody>
      </p:sp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对象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5957699"/>
              </p:ext>
            </p:extLst>
          </p:nvPr>
        </p:nvGraphicFramePr>
        <p:xfrm>
          <a:off x="326903" y="5500792"/>
          <a:ext cx="11541125" cy="1909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74" name="文档" r:id="rId3" imgW="11540215" imgH="1915783" progId="Word.Document.12">
                  <p:embed/>
                </p:oleObj>
              </mc:Choice>
              <mc:Fallback>
                <p:oleObj name="文档" r:id="rId3" imgW="11540215" imgH="1915783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6903" y="5500792"/>
                        <a:ext cx="11541125" cy="19097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8994301"/>
              </p:ext>
            </p:extLst>
          </p:nvPr>
        </p:nvGraphicFramePr>
        <p:xfrm>
          <a:off x="334963" y="833438"/>
          <a:ext cx="11541125" cy="1909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75" name="文档" r:id="rId5" imgW="11540215" imgH="1912538" progId="Word.Document.12">
                  <p:embed/>
                </p:oleObj>
              </mc:Choice>
              <mc:Fallback>
                <p:oleObj name="文档" r:id="rId5" imgW="11540215" imgH="1912538" progId="Word.Document.12">
                  <p:embed/>
                  <p:pic>
                    <p:nvPicPr>
                      <p:cNvPr id="0" name="对象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963" y="833438"/>
                        <a:ext cx="11541125" cy="19097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矩形 19"/>
          <p:cNvSpPr/>
          <p:nvPr/>
        </p:nvSpPr>
        <p:spPr>
          <a:xfrm>
            <a:off x="334566" y="1845618"/>
            <a:ext cx="11161240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  	B.9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1		C.1 	 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	D.9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2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4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5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8" name="矩形 1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1144203" y="971362"/>
            <a:ext cx="639635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b="1" kern="100" dirty="0" smtClean="0">
                <a:solidFill>
                  <a:srgbClr val="C00000"/>
                </a:solidFill>
                <a:latin typeface="Times New Roman"/>
                <a:ea typeface="华文细黑"/>
              </a:rPr>
              <a:t>D</a:t>
            </a:r>
            <a:endParaRPr lang="zh-CN" altLang="zh-CN" sz="1050" b="1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矩形 18"/>
              <p:cNvSpPr/>
              <p:nvPr/>
            </p:nvSpPr>
            <p:spPr>
              <a:xfrm>
                <a:off x="334566" y="2349674"/>
                <a:ext cx="11161240" cy="3091335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b="1" kern="100" dirty="0">
                    <a:solidFill>
                      <a:srgbClr val="0000FF"/>
                    </a:solidFill>
                    <a:latin typeface="Times New Roman"/>
                    <a:ea typeface="微软雅黑"/>
                    <a:cs typeface="Times New Roman"/>
                  </a:rPr>
                  <a:t>解析　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由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3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0" i="0" kern="100" smtClean="0">
                            <a:solidFill>
                              <a:prstClr val="black"/>
                            </a:solidFill>
                            <a:latin typeface="Times New Roman"/>
                            <a:ea typeface="华文细黑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i="1" kern="100" dirty="0" smtClean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 smtClean="0">
                    <a:latin typeface="Times New Roman"/>
                    <a:ea typeface="华文细黑"/>
                    <a:cs typeface="Courier New"/>
                  </a:rPr>
                  <a:t>3,</a:t>
                </a:r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en-US" altLang="zh-CN" sz="2800" i="1" kern="100" dirty="0" smtClean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 smtClean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成等差数列可得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3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3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即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q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3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q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∵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≠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∴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q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q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3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0.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解得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q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3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或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q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＝－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1(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舍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).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19" name="矩形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566" y="2349674"/>
                <a:ext cx="11161240" cy="3091335"/>
              </a:xfrm>
              <a:prstGeom prst="rect">
                <a:avLst/>
              </a:prstGeom>
              <a:blipFill rotWithShape="1">
                <a:blip r:embed="rId12"/>
                <a:stretch>
                  <a:fillRect l="-874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7969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19" grpId="0" build="allAtOnce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8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9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6" name="矩形 1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34566" y="803202"/>
            <a:ext cx="1116124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已知数列：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a,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中，前三个数成等差数列，后三个数成等比数列，则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A.20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	B.18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C.16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	D.14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34566" y="3461248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由题意可得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16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⇒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，又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⇒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18.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566814" y="1495738"/>
            <a:ext cx="639635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</a:rPr>
              <a:t>B</a:t>
            </a:r>
            <a:endParaRPr lang="zh-CN" altLang="zh-CN" sz="1050" b="1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87969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4" grpId="0"/>
      <p:bldP spid="14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8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4862418"/>
              </p:ext>
            </p:extLst>
          </p:nvPr>
        </p:nvGraphicFramePr>
        <p:xfrm>
          <a:off x="406574" y="2488505"/>
          <a:ext cx="11004550" cy="295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01" name="文档" r:id="rId8" imgW="10999385" imgH="2968129" progId="Word.Document.12">
                  <p:embed/>
                </p:oleObj>
              </mc:Choice>
              <mc:Fallback>
                <p:oleObj name="文档" r:id="rId8" imgW="10999385" imgH="2968129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2488505"/>
                        <a:ext cx="11004550" cy="2957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6" name="矩形 15"/>
              <p:cNvSpPr/>
              <p:nvPr/>
            </p:nvSpPr>
            <p:spPr>
              <a:xfrm>
                <a:off x="334566" y="549474"/>
                <a:ext cx="11161240" cy="1798673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5.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在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0" i="0" kern="100" dirty="0" smtClean="0">
                            <a:solidFill>
                              <a:prstClr val="black"/>
                            </a:solidFill>
                            <a:latin typeface="Times New Roman"/>
                            <a:ea typeface="华文细黑"/>
                            <a:cs typeface="Courier New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0" i="0" kern="100" dirty="0" smtClean="0">
                            <a:solidFill>
                              <a:prstClr val="black"/>
                            </a:solidFill>
                            <a:latin typeface="Times New Roman"/>
                            <a:ea typeface="华文细黑"/>
                            <a:cs typeface="Courier New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和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8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之间插入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3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个数，使它们与这两个数依次构成等比数列，则这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3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个数的积为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________.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16" name="矩形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566" y="549474"/>
                <a:ext cx="11161240" cy="1798673"/>
              </a:xfrm>
              <a:prstGeom prst="rect">
                <a:avLst/>
              </a:prstGeom>
              <a:blipFill rotWithShape="1">
                <a:blip r:embed="rId10"/>
                <a:stretch>
                  <a:fillRect l="-874" r="-819" b="-37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矩形 11"/>
          <p:cNvSpPr/>
          <p:nvPr/>
        </p:nvSpPr>
        <p:spPr>
          <a:xfrm>
            <a:off x="2998862" y="1557586"/>
            <a:ext cx="480567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8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228512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2" grpId="0"/>
      <p:bldP spid="12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75109" y="117426"/>
            <a:ext cx="886838" cy="714378"/>
            <a:chOff x="3758308" y="2656863"/>
            <a:chExt cx="886838" cy="714378"/>
          </a:xfrm>
        </p:grpSpPr>
        <p:sp>
          <p:nvSpPr>
            <p:cNvPr id="14" name="等腰三角形 13"/>
            <p:cNvSpPr/>
            <p:nvPr/>
          </p:nvSpPr>
          <p:spPr>
            <a:xfrm rot="5400000">
              <a:off x="3951695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accent6">
                <a:lumMod val="7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5400000">
              <a:off x="3737382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bg1">
                <a:lumMod val="8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</p:grpSp>
      <p:cxnSp>
        <p:nvCxnSpPr>
          <p:cNvPr id="16" name="Straight Connector 10"/>
          <p:cNvCxnSpPr/>
          <p:nvPr/>
        </p:nvCxnSpPr>
        <p:spPr>
          <a:xfrm>
            <a:off x="992412" y="743726"/>
            <a:ext cx="1611686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1001689" y="228095"/>
            <a:ext cx="16371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课堂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小结</a:t>
            </a:r>
            <a:endParaRPr lang="zh-CN" altLang="en-US" sz="28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6574" y="1305517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等比数列的性质及其应用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巧用等比数列的性质，减少计算量，这一点很重要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灵活设项解决等比数列的问题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8941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2391127" y="3338736"/>
            <a:ext cx="7352104" cy="936104"/>
          </a:xfrm>
          <a:prstGeom prst="rect">
            <a:avLst/>
          </a:prstGeom>
        </p:spPr>
        <p:txBody>
          <a:bodyPr vert="horz" lIns="91427" tIns="45714" rIns="91427" bIns="45714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364" r="8679" b="3430"/>
          <a:stretch/>
        </p:blipFill>
        <p:spPr>
          <a:xfrm>
            <a:off x="9655566" y="3455486"/>
            <a:ext cx="2529840" cy="3399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7258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9600"/>
            </a:fgClr>
            <a:bgClr>
              <a:srgbClr val="FC6204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知识梳理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                     自主学习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62558" y="658160"/>
            <a:ext cx="11377264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知识点一　推广的等比数列的通项公式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是等比数列，首项为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，公比为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u="sng" kern="100" dirty="0" smtClean="0">
                <a:latin typeface="Times New Roman"/>
                <a:ea typeface="华文细黑"/>
                <a:cs typeface="Courier New"/>
              </a:rPr>
              <a:t>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u="sng" kern="100" dirty="0" smtClean="0">
                <a:latin typeface="Times New Roman"/>
                <a:ea typeface="华文细黑"/>
                <a:cs typeface="Courier New"/>
              </a:rPr>
              <a:t>	      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*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思考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Courier New"/>
              </a:rPr>
              <a:t>1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如何推导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q</a:t>
            </a:r>
            <a:r>
              <a:rPr lang="en-US" altLang="zh-CN" sz="2800" i="1" kern="100" baseline="30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baseline="30000" dirty="0">
                <a:latin typeface="Times New Roman"/>
                <a:ea typeface="华文细黑"/>
                <a:cs typeface="Courier New"/>
              </a:rPr>
              <a:t>m?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525206" y="1363575"/>
            <a:ext cx="114326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q</a:t>
            </a:r>
            <a:r>
              <a:rPr lang="en-US" altLang="zh-CN" sz="2800" i="1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1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矩形 7"/>
              <p:cNvSpPr/>
              <p:nvPr/>
            </p:nvSpPr>
            <p:spPr>
              <a:xfrm>
                <a:off x="262558" y="3285778"/>
                <a:ext cx="11161240" cy="2952322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b="1" kern="100" dirty="0">
                    <a:solidFill>
                      <a:srgbClr val="0000FF"/>
                    </a:solidFill>
                    <a:latin typeface="Times New Roman"/>
                    <a:ea typeface="微软雅黑"/>
                    <a:cs typeface="Times New Roman"/>
                  </a:rPr>
                  <a:t>答案　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根据等比数列的通项公式，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q</a:t>
                </a:r>
                <a:r>
                  <a:rPr lang="en-US" altLang="zh-CN" sz="2800" i="1" kern="100" baseline="300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baseline="300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m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q</a:t>
                </a:r>
                <a:r>
                  <a:rPr lang="en-US" altLang="zh-CN" sz="2800" i="1" kern="100" baseline="30000" dirty="0">
                    <a:latin typeface="Times New Roman"/>
                    <a:ea typeface="华文细黑"/>
                    <a:cs typeface="Courier New"/>
                  </a:rPr>
                  <a:t>m</a:t>
                </a:r>
                <a:r>
                  <a:rPr lang="zh-CN" altLang="zh-CN" sz="2800" kern="100" baseline="300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 smtClean="0">
                    <a:latin typeface="宋体"/>
                    <a:ea typeface="华文细黑"/>
                    <a:cs typeface="Times New Roman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a</m:t>
                        </m:r>
                        <m:r>
                          <m:rPr>
                            <m:nor/>
                          </m:rPr>
                          <a:rPr lang="en-US" altLang="zh-CN" sz="2800" i="1" kern="100" baseline="-25000">
                            <a:latin typeface="Times New Roman"/>
                            <a:ea typeface="华文细黑"/>
                          </a:rPr>
                          <m:t>n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a</m:t>
                        </m:r>
                        <m:r>
                          <m:rPr>
                            <m:nor/>
                          </m:rPr>
                          <a:rPr lang="en-US" altLang="zh-CN" sz="2800" i="1" kern="100" baseline="-25000">
                            <a:latin typeface="Times New Roman"/>
                            <a:ea typeface="华文细黑"/>
                          </a:rPr>
                          <m:t>m</m:t>
                        </m:r>
                      </m:den>
                    </m:f>
                  </m:oMath>
                </a14:m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q</a:t>
                </a:r>
                <a:r>
                  <a:rPr lang="en-US" altLang="zh-CN" sz="2800" i="1" kern="100" baseline="30000" dirty="0" err="1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baseline="300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i="1" kern="100" baseline="30000" dirty="0">
                    <a:latin typeface="Times New Roman"/>
                    <a:ea typeface="华文细黑"/>
                    <a:cs typeface="Courier New"/>
                  </a:rPr>
                  <a:t>m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∴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 err="1">
                    <a:latin typeface="Times New Roman"/>
                    <a:ea typeface="华文细黑"/>
                    <a:cs typeface="Courier New"/>
                  </a:rPr>
                  <a:t>m</a:t>
                </a:r>
                <a:r>
                  <a:rPr lang="en-US" altLang="zh-CN" sz="2800" kern="100" dirty="0" err="1">
                    <a:latin typeface="Times New Roman"/>
                    <a:ea typeface="华文细黑"/>
                    <a:cs typeface="Courier New"/>
                  </a:rPr>
                  <a:t>·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q</a:t>
                </a:r>
                <a:r>
                  <a:rPr lang="en-US" altLang="zh-CN" sz="2800" i="1" kern="100" baseline="30000" dirty="0" err="1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baseline="300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i="1" kern="100" baseline="30000" dirty="0">
                    <a:latin typeface="Times New Roman"/>
                    <a:ea typeface="华文细黑"/>
                    <a:cs typeface="Courier New"/>
                  </a:rPr>
                  <a:t>m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.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2558" y="3285778"/>
                <a:ext cx="11161240" cy="2952322"/>
              </a:xfrm>
              <a:prstGeom prst="rect">
                <a:avLst/>
              </a:prstGeom>
              <a:blipFill rotWithShape="1">
                <a:blip r:embed="rId2"/>
                <a:stretch>
                  <a:fillRect l="-8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矩形 8"/>
          <p:cNvSpPr/>
          <p:nvPr/>
        </p:nvSpPr>
        <p:spPr>
          <a:xfrm>
            <a:off x="9499656" y="1361882"/>
            <a:ext cx="13692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·</a:t>
            </a:r>
            <a:r>
              <a:rPr lang="en-US" altLang="zh-CN" sz="2800" i="1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q</a:t>
            </a:r>
            <a:r>
              <a:rPr lang="en-US" altLang="zh-CN" sz="2800" i="1" kern="100" baseline="300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m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 build="allAtOnce"/>
      <p:bldP spid="9" grpId="0"/>
      <p:bldP spid="9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62558" y="724944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思考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Courier New"/>
              </a:rPr>
              <a:t>2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若已知等比数列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238254" y="6658148"/>
            <a:ext cx="95832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4566" y="1589040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3·3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243.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687494" y="716610"/>
            <a:ext cx="851354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243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517339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62558" y="765498"/>
            <a:ext cx="1116124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知识点二　等比数列的性质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如果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有</a:t>
            </a:r>
            <a:r>
              <a:rPr lang="en-US" altLang="zh-CN" sz="2800" i="1" u="sng" kern="100" dirty="0" smtClean="0">
                <a:latin typeface="Times New Roman"/>
                <a:ea typeface="华文细黑"/>
                <a:cs typeface="Courier New"/>
              </a:rPr>
              <a:t>	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如果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，则有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·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u="sng" kern="100" dirty="0" smtClean="0">
                <a:latin typeface="Times New Roman"/>
                <a:ea typeface="华文细黑"/>
                <a:cs typeface="Courier New"/>
              </a:rPr>
              <a:t>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成等差数列，则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成等比数列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在等比数列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中，每隔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*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取出一项，按原来的顺序排列，所得的新数列仍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251697" y="1455098"/>
            <a:ext cx="19672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·</a:t>
            </a:r>
            <a:r>
              <a:rPr lang="en-US" altLang="zh-CN" sz="2800" i="1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·</a:t>
            </a:r>
            <a:r>
              <a:rPr lang="en-US" altLang="zh-CN" sz="2800" i="1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l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8427634"/>
              </p:ext>
            </p:extLst>
          </p:nvPr>
        </p:nvGraphicFramePr>
        <p:xfrm>
          <a:off x="5043016" y="2113255"/>
          <a:ext cx="692150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09" name="文档" r:id="rId3" imgW="692332" imgH="792028" progId="Word.Document.12">
                  <p:embed/>
                </p:oleObj>
              </mc:Choice>
              <mc:Fallback>
                <p:oleObj name="文档" r:id="rId3" imgW="692332" imgH="79202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43016" y="2113255"/>
                        <a:ext cx="692150" cy="792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3132718" y="407786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等比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823121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34566" y="2167871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等比数列的项的对称性：在有穷等比数列中，与首末两项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等距离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的两项之积等于首末两项的积，即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u="sng" kern="100" dirty="0" smtClean="0">
                <a:latin typeface="Times New Roman"/>
                <a:ea typeface="华文细黑"/>
                <a:cs typeface="Courier New"/>
              </a:rPr>
              <a:t>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u="sng" kern="100" dirty="0" smtClean="0">
                <a:latin typeface="Times New Roman"/>
                <a:ea typeface="华文细黑"/>
                <a:cs typeface="Courier New"/>
              </a:rPr>
              <a:t>	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887294" y="2863890"/>
            <a:ext cx="12634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·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1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2351998"/>
              </p:ext>
            </p:extLst>
          </p:nvPr>
        </p:nvGraphicFramePr>
        <p:xfrm>
          <a:off x="478582" y="189434"/>
          <a:ext cx="11228388" cy="217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34" name="文档" r:id="rId3" imgW="11227880" imgH="2171389" progId="Word.Document.12">
                  <p:embed/>
                </p:oleObj>
              </mc:Choice>
              <mc:Fallback>
                <p:oleObj name="文档" r:id="rId3" imgW="11227880" imgH="217138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8582" y="189434"/>
                        <a:ext cx="11228388" cy="217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8533948" y="2843570"/>
            <a:ext cx="15937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·</a:t>
            </a:r>
            <a:r>
              <a:rPr lang="en-US" altLang="zh-CN" sz="2800" i="1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baseline="-25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k</a:t>
            </a:r>
            <a:r>
              <a:rPr lang="zh-CN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1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73326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9481039"/>
              </p:ext>
            </p:extLst>
          </p:nvPr>
        </p:nvGraphicFramePr>
        <p:xfrm>
          <a:off x="406574" y="714673"/>
          <a:ext cx="9983787" cy="185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10" name="文档" r:id="rId3" imgW="9983936" imgH="1851611" progId="Word.Document.12">
                  <p:embed/>
                </p:oleObj>
              </mc:Choice>
              <mc:Fallback>
                <p:oleObj name="文档" r:id="rId3" imgW="9983936" imgH="185161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06574" y="714673"/>
                        <a:ext cx="9983787" cy="1851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0009015"/>
              </p:ext>
            </p:extLst>
          </p:nvPr>
        </p:nvGraphicFramePr>
        <p:xfrm>
          <a:off x="406574" y="1794793"/>
          <a:ext cx="9983787" cy="185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11" name="文档" r:id="rId5" imgW="9983936" imgH="1853774" progId="Word.Document.12">
                  <p:embed/>
                </p:oleObj>
              </mc:Choice>
              <mc:Fallback>
                <p:oleObj name="文档" r:id="rId5" imgW="9983936" imgH="185377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06574" y="1794793"/>
                        <a:ext cx="9983787" cy="1851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>
            <a:hlinkClick r:id="rId7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0271758" y="6670154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101269"/>
              </p:ext>
            </p:extLst>
          </p:nvPr>
        </p:nvGraphicFramePr>
        <p:xfrm>
          <a:off x="478582" y="2635717"/>
          <a:ext cx="6929438" cy="1544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12" name="文档" r:id="rId8" imgW="6935649" imgH="1544000" progId="Word.Document.12">
                  <p:embed/>
                </p:oleObj>
              </mc:Choice>
              <mc:Fallback>
                <p:oleObj name="文档" r:id="rId8" imgW="6935649" imgH="15440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78582" y="2635717"/>
                        <a:ext cx="6929438" cy="1544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矩形 10"/>
          <p:cNvSpPr/>
          <p:nvPr/>
        </p:nvSpPr>
        <p:spPr>
          <a:xfrm>
            <a:off x="5354806" y="818342"/>
            <a:ext cx="4844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</a:rPr>
              <a:t>a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</a:rPr>
              <a:t>7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084515"/>
              </p:ext>
            </p:extLst>
          </p:nvPr>
        </p:nvGraphicFramePr>
        <p:xfrm>
          <a:off x="7391350" y="802120"/>
          <a:ext cx="711200" cy="923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13" name="文档" r:id="rId10" imgW="720774" imgH="936754" progId="Word.Document.12">
                  <p:embed/>
                </p:oleObj>
              </mc:Choice>
              <mc:Fallback>
                <p:oleObj name="文档" r:id="rId10" imgW="720774" imgH="93675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391350" y="802120"/>
                        <a:ext cx="711200" cy="923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77846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题型探究                 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重点突破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4566" y="947218"/>
            <a:ext cx="1116124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题型一　等比数列的性质及应用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1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在等比数列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的值为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A.2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	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	B.3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C.4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	D.9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4406" y="3536023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为等比数列，所以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又因为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，所以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628350" y="1598226"/>
            <a:ext cx="528624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</a:rPr>
              <a:t>B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605837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1815</TotalTime>
  <Words>609</Words>
  <Application>Microsoft Office PowerPoint</Application>
  <PresentationFormat>自定义</PresentationFormat>
  <Paragraphs>157</Paragraphs>
  <Slides>34</Slides>
  <Notes>0</Notes>
  <HiddenSlides>10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34</vt:i4>
      </vt:variant>
    </vt:vector>
  </HeadingPairs>
  <TitlesOfParts>
    <vt:vector size="37" baseType="lpstr">
      <vt:lpstr>Office 主题</vt:lpstr>
      <vt:lpstr>文档</vt:lpstr>
      <vt:lpstr>Equation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dreamsummit</cp:lastModifiedBy>
  <cp:revision>905</cp:revision>
  <dcterms:created xsi:type="dcterms:W3CDTF">2014-10-15T07:25:01Z</dcterms:created>
  <dcterms:modified xsi:type="dcterms:W3CDTF">2016-04-24T02:08:24Z</dcterms:modified>
</cp:coreProperties>
</file>