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93" r:id="rId6"/>
    <p:sldId id="504" r:id="rId7"/>
    <p:sldId id="505" r:id="rId8"/>
    <p:sldId id="455" r:id="rId9"/>
    <p:sldId id="278" r:id="rId10"/>
    <p:sldId id="309" r:id="rId11"/>
    <p:sldId id="457" r:id="rId12"/>
    <p:sldId id="459" r:id="rId13"/>
    <p:sldId id="460" r:id="rId14"/>
    <p:sldId id="488" r:id="rId15"/>
    <p:sldId id="489" r:id="rId16"/>
    <p:sldId id="461" r:id="rId17"/>
    <p:sldId id="462" r:id="rId18"/>
    <p:sldId id="506" r:id="rId19"/>
    <p:sldId id="494" r:id="rId20"/>
    <p:sldId id="495" r:id="rId21"/>
    <p:sldId id="507" r:id="rId22"/>
    <p:sldId id="508" r:id="rId23"/>
    <p:sldId id="498" r:id="rId24"/>
    <p:sldId id="499" r:id="rId25"/>
    <p:sldId id="500" r:id="rId26"/>
    <p:sldId id="509" r:id="rId27"/>
    <p:sldId id="501" r:id="rId28"/>
    <p:sldId id="502" r:id="rId29"/>
    <p:sldId id="503" r:id="rId30"/>
    <p:sldId id="510" r:id="rId31"/>
    <p:sldId id="511" r:id="rId32"/>
    <p:sldId id="513" r:id="rId33"/>
    <p:sldId id="514" r:id="rId34"/>
    <p:sldId id="512" r:id="rId35"/>
    <p:sldId id="361" r:id="rId36"/>
    <p:sldId id="424" r:id="rId37"/>
    <p:sldId id="515" r:id="rId38"/>
    <p:sldId id="447" r:id="rId39"/>
    <p:sldId id="448" r:id="rId40"/>
    <p:sldId id="423" r:id="rId41"/>
    <p:sldId id="475" r:id="rId42"/>
    <p:sldId id="485" r:id="rId43"/>
    <p:sldId id="451" r:id="rId44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923" autoAdjust="0"/>
    <p:restoredTop sz="94861" autoAdjust="0"/>
  </p:normalViewPr>
  <p:slideViewPr>
    <p:cSldViewPr>
      <p:cViewPr>
        <p:scale>
          <a:sx n="75" d="100"/>
          <a:sy n="75" d="100"/>
        </p:scale>
        <p:origin x="350" y="-29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Relationship Id="rId4" Type="http://schemas.openxmlformats.org/officeDocument/2006/relationships/image" Target="../media/image40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4.emf"/><Relationship Id="rId1" Type="http://schemas.openxmlformats.org/officeDocument/2006/relationships/image" Target="../media/image43.emf"/><Relationship Id="rId4" Type="http://schemas.openxmlformats.org/officeDocument/2006/relationships/image" Target="../media/image46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10.docx"/><Relationship Id="rId4" Type="http://schemas.openxmlformats.org/officeDocument/2006/relationships/oleObject" Target="../embeddings/oleObject10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__11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oleObject" Target="../embeddings/oleObject12.bin"/><Relationship Id="rId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4.emf"/><Relationship Id="rId10" Type="http://schemas.openxmlformats.org/officeDocument/2006/relationships/slide" Target="slide16.xml"/><Relationship Id="rId4" Type="http://schemas.openxmlformats.org/officeDocument/2006/relationships/package" Target="../embeddings/Microsoft_Word___12.docx"/><Relationship Id="rId9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7" Type="http://schemas.openxmlformats.org/officeDocument/2006/relationships/slide" Target="slide1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slide" Target="slide15.xml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__14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slide" Target="slide16.x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__15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Word___16.docx"/><Relationship Id="rId4" Type="http://schemas.openxmlformats.org/officeDocument/2006/relationships/oleObject" Target="../embeddings/oleObject16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oleObject" Target="../embeddings/oleObject17.bin"/><Relationship Id="rId7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9.emf"/><Relationship Id="rId4" Type="http://schemas.openxmlformats.org/officeDocument/2006/relationships/package" Target="../embeddings/Microsoft_Word___17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2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package" Target="../embeddings/Microsoft_Word___19.docx"/><Relationship Id="rId5" Type="http://schemas.openxmlformats.org/officeDocument/2006/relationships/oleObject" Target="../embeddings/oleObject19.bin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oleObject" Target="../embeddings/oleObject20.bin"/><Relationship Id="rId7" Type="http://schemas.openxmlformats.org/officeDocument/2006/relationships/slide" Target="slide2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slide" Target="slide21.xml"/><Relationship Id="rId5" Type="http://schemas.openxmlformats.org/officeDocument/2006/relationships/image" Target="../media/image22.emf"/><Relationship Id="rId10" Type="http://schemas.openxmlformats.org/officeDocument/2006/relationships/image" Target="../media/image23.emf"/><Relationship Id="rId4" Type="http://schemas.openxmlformats.org/officeDocument/2006/relationships/package" Target="../embeddings/Microsoft_Word___20.docx"/><Relationship Id="rId9" Type="http://schemas.openxmlformats.org/officeDocument/2006/relationships/package" Target="../embeddings/Microsoft_Word___21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7" Type="http://schemas.openxmlformats.org/officeDocument/2006/relationships/slide" Target="slide2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slide" Target="slide22.xml"/><Relationship Id="rId5" Type="http://schemas.openxmlformats.org/officeDocument/2006/relationships/image" Target="../media/image24.emf"/><Relationship Id="rId4" Type="http://schemas.openxmlformats.org/officeDocument/2006/relationships/package" Target="../embeddings/Microsoft_Word___22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oleObject" Target="../embeddings/oleObject23.bin"/><Relationship Id="rId7" Type="http://schemas.openxmlformats.org/officeDocument/2006/relationships/package" Target="../embeddings/Microsoft_Word___24.docx"/><Relationship Id="rId12" Type="http://schemas.openxmlformats.org/officeDocument/2006/relationships/image" Target="../media/image27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24.bin"/><Relationship Id="rId11" Type="http://schemas.openxmlformats.org/officeDocument/2006/relationships/package" Target="../embeddings/Microsoft_Word___25.docx"/><Relationship Id="rId5" Type="http://schemas.openxmlformats.org/officeDocument/2006/relationships/image" Target="../media/image25.emf"/><Relationship Id="rId10" Type="http://schemas.openxmlformats.org/officeDocument/2006/relationships/oleObject" Target="../embeddings/oleObject25.bin"/><Relationship Id="rId4" Type="http://schemas.openxmlformats.org/officeDocument/2006/relationships/package" Target="../embeddings/Microsoft_Word___23.docx"/><Relationship Id="rId9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oleObject" Target="../embeddings/oleObject26.bin"/><Relationship Id="rId7" Type="http://schemas.openxmlformats.org/officeDocument/2006/relationships/package" Target="../embeddings/Microsoft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28.emf"/><Relationship Id="rId4" Type="http://schemas.openxmlformats.org/officeDocument/2006/relationships/package" Target="../embeddings/Microsoft_Word___26.docx"/><Relationship Id="rId9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30.emf"/><Relationship Id="rId4" Type="http://schemas.openxmlformats.org/officeDocument/2006/relationships/package" Target="../embeddings/Microsoft_Word___28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package" Target="../embeddings/Microsoft_Word___29.docx"/><Relationship Id="rId5" Type="http://schemas.openxmlformats.org/officeDocument/2006/relationships/oleObject" Target="../embeddings/oleObject29.bin"/><Relationship Id="rId4" Type="http://schemas.openxmlformats.org/officeDocument/2006/relationships/slide" Target="slide2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13" Type="http://schemas.openxmlformats.org/officeDocument/2006/relationships/package" Target="../embeddings/Microsoft_Word___33.docx"/><Relationship Id="rId18" Type="http://schemas.openxmlformats.org/officeDocument/2006/relationships/slide" Target="slide29.xml"/><Relationship Id="rId3" Type="http://schemas.openxmlformats.org/officeDocument/2006/relationships/oleObject" Target="../embeddings/oleObject30.bin"/><Relationship Id="rId7" Type="http://schemas.openxmlformats.org/officeDocument/2006/relationships/package" Target="../embeddings/Microsoft_Word___31.docx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36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34.docx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34.emf"/><Relationship Id="rId5" Type="http://schemas.openxmlformats.org/officeDocument/2006/relationships/image" Target="../media/image32.emf"/><Relationship Id="rId15" Type="http://schemas.openxmlformats.org/officeDocument/2006/relationships/oleObject" Target="../embeddings/oleObject34.bin"/><Relationship Id="rId10" Type="http://schemas.openxmlformats.org/officeDocument/2006/relationships/package" Target="../embeddings/Microsoft_Word___32.docx"/><Relationship Id="rId4" Type="http://schemas.openxmlformats.org/officeDocument/2006/relationships/package" Target="../embeddings/Microsoft_Word___30.docx"/><Relationship Id="rId9" Type="http://schemas.openxmlformats.org/officeDocument/2006/relationships/oleObject" Target="../embeddings/oleObject32.bin"/><Relationship Id="rId14" Type="http://schemas.openxmlformats.org/officeDocument/2006/relationships/image" Target="../media/image35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31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13" Type="http://schemas.openxmlformats.org/officeDocument/2006/relationships/package" Target="../embeddings/Microsoft_Word___38.docx"/><Relationship Id="rId3" Type="http://schemas.openxmlformats.org/officeDocument/2006/relationships/oleObject" Target="../embeddings/oleObject35.bin"/><Relationship Id="rId7" Type="http://schemas.openxmlformats.org/officeDocument/2006/relationships/package" Target="../embeddings/Microsoft_Word___36.docx"/><Relationship Id="rId12" Type="http://schemas.openxmlformats.org/officeDocument/2006/relationships/oleObject" Target="../embeddings/oleObject3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39.emf"/><Relationship Id="rId5" Type="http://schemas.openxmlformats.org/officeDocument/2006/relationships/image" Target="../media/image37.emf"/><Relationship Id="rId10" Type="http://schemas.openxmlformats.org/officeDocument/2006/relationships/package" Target="../embeddings/Microsoft_Word___37.docx"/><Relationship Id="rId4" Type="http://schemas.openxmlformats.org/officeDocument/2006/relationships/package" Target="../embeddings/Microsoft_Word___35.docx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40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0.docx"/><Relationship Id="rId3" Type="http://schemas.openxmlformats.org/officeDocument/2006/relationships/slide" Target="slide34.xml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41.emf"/><Relationship Id="rId5" Type="http://schemas.openxmlformats.org/officeDocument/2006/relationships/package" Target="../embeddings/Microsoft_Word___39.docx"/><Relationship Id="rId4" Type="http://schemas.openxmlformats.org/officeDocument/2006/relationships/oleObject" Target="../embeddings/oleObject39.bin"/><Relationship Id="rId9" Type="http://schemas.openxmlformats.org/officeDocument/2006/relationships/image" Target="../media/image42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0.xml"/><Relationship Id="rId5" Type="http://schemas.openxmlformats.org/officeDocument/2006/relationships/slide" Target="slide39.xml"/><Relationship Id="rId4" Type="http://schemas.openxmlformats.org/officeDocument/2006/relationships/slide" Target="slide3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7" Type="http://schemas.openxmlformats.org/officeDocument/2006/relationships/slide" Target="slide37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0.xml"/><Relationship Id="rId5" Type="http://schemas.openxmlformats.org/officeDocument/2006/relationships/slide" Target="slide39.xml"/><Relationship Id="rId4" Type="http://schemas.openxmlformats.org/officeDocument/2006/relationships/slide" Target="slide3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7" Type="http://schemas.openxmlformats.org/officeDocument/2006/relationships/image" Target="../media/image47.png"/><Relationship Id="rId2" Type="http://schemas.openxmlformats.org/officeDocument/2006/relationships/slide" Target="slide3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0.xml"/><Relationship Id="rId5" Type="http://schemas.openxmlformats.org/officeDocument/2006/relationships/slide" Target="slide39.xml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0.xml"/><Relationship Id="rId5" Type="http://schemas.openxmlformats.org/officeDocument/2006/relationships/slide" Target="slide39.xml"/><Relationship Id="rId4" Type="http://schemas.openxmlformats.org/officeDocument/2006/relationships/slide" Target="slide38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44.emf"/><Relationship Id="rId18" Type="http://schemas.openxmlformats.org/officeDocument/2006/relationships/package" Target="../embeddings/Microsoft_Word___44.docx"/><Relationship Id="rId3" Type="http://schemas.openxmlformats.org/officeDocument/2006/relationships/slide" Target="slide35.xml"/><Relationship Id="rId7" Type="http://schemas.openxmlformats.org/officeDocument/2006/relationships/slide" Target="slide40.xml"/><Relationship Id="rId12" Type="http://schemas.openxmlformats.org/officeDocument/2006/relationships/package" Target="../embeddings/Microsoft_Word___42.docx"/><Relationship Id="rId17" Type="http://schemas.openxmlformats.org/officeDocument/2006/relationships/oleObject" Target="../embeddings/oleObject44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5.emf"/><Relationship Id="rId1" Type="http://schemas.openxmlformats.org/officeDocument/2006/relationships/vmlDrawing" Target="../drawings/vmlDrawing22.vml"/><Relationship Id="rId6" Type="http://schemas.openxmlformats.org/officeDocument/2006/relationships/slide" Target="slide39.xml"/><Relationship Id="rId11" Type="http://schemas.openxmlformats.org/officeDocument/2006/relationships/oleObject" Target="../embeddings/oleObject42.bin"/><Relationship Id="rId5" Type="http://schemas.openxmlformats.org/officeDocument/2006/relationships/slide" Target="slide38.xml"/><Relationship Id="rId15" Type="http://schemas.openxmlformats.org/officeDocument/2006/relationships/package" Target="../embeddings/Microsoft_Word___43.docx"/><Relationship Id="rId10" Type="http://schemas.openxmlformats.org/officeDocument/2006/relationships/image" Target="../media/image43.emf"/><Relationship Id="rId19" Type="http://schemas.openxmlformats.org/officeDocument/2006/relationships/image" Target="../media/image46.emf"/><Relationship Id="rId4" Type="http://schemas.openxmlformats.org/officeDocument/2006/relationships/slide" Target="slide36.xml"/><Relationship Id="rId9" Type="http://schemas.openxmlformats.org/officeDocument/2006/relationships/package" Target="../embeddings/Microsoft_Word___41.docx"/><Relationship Id="rId14" Type="http://schemas.openxmlformats.org/officeDocument/2006/relationships/oleObject" Target="../embeddings/oleObject4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.bin"/><Relationship Id="rId3" Type="http://schemas.openxmlformats.org/officeDocument/2006/relationships/slide" Target="slide35.xml"/><Relationship Id="rId7" Type="http://schemas.openxmlformats.org/officeDocument/2006/relationships/slide" Target="slide4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Relationship Id="rId6" Type="http://schemas.openxmlformats.org/officeDocument/2006/relationships/slide" Target="slide39.xml"/><Relationship Id="rId5" Type="http://schemas.openxmlformats.org/officeDocument/2006/relationships/slide" Target="slide38.xml"/><Relationship Id="rId10" Type="http://schemas.openxmlformats.org/officeDocument/2006/relationships/image" Target="../media/image47.emf"/><Relationship Id="rId4" Type="http://schemas.openxmlformats.org/officeDocument/2006/relationships/slide" Target="slide36.xml"/><Relationship Id="rId9" Type="http://schemas.openxmlformats.org/officeDocument/2006/relationships/package" Target="../embeddings/Microsoft_Word___45.docx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48.emf"/><Relationship Id="rId5" Type="http://schemas.openxmlformats.org/officeDocument/2006/relationships/package" Target="../embeddings/Microsoft_Word___46.docx"/><Relationship Id="rId4" Type="http://schemas.openxmlformats.org/officeDocument/2006/relationships/oleObject" Target="../embeddings/oleObject46.bin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3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9.emf"/><Relationship Id="rId3" Type="http://schemas.openxmlformats.org/officeDocument/2006/relationships/slide" Target="slide3.xml"/><Relationship Id="rId21" Type="http://schemas.openxmlformats.org/officeDocument/2006/relationships/image" Target="../media/image10.emf"/><Relationship Id="rId7" Type="http://schemas.openxmlformats.org/officeDocument/2006/relationships/oleObject" Target="../embeddings/oleObject5.bin"/><Relationship Id="rId12" Type="http://schemas.openxmlformats.org/officeDocument/2006/relationships/image" Target="../media/image7.emf"/><Relationship Id="rId1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8.bin"/><Relationship Id="rId20" Type="http://schemas.openxmlformats.org/officeDocument/2006/relationships/package" Target="../embeddings/Microsoft_Word___9.docx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emf"/><Relationship Id="rId11" Type="http://schemas.openxmlformats.org/officeDocument/2006/relationships/package" Target="../embeddings/Microsoft_Word___6.docx"/><Relationship Id="rId5" Type="http://schemas.openxmlformats.org/officeDocument/2006/relationships/package" Target="../embeddings/Microsoft_Word___4.docx"/><Relationship Id="rId15" Type="http://schemas.openxmlformats.org/officeDocument/2006/relationships/image" Target="../media/image8.emf"/><Relationship Id="rId10" Type="http://schemas.openxmlformats.org/officeDocument/2006/relationships/oleObject" Target="../embeddings/oleObject6.bin"/><Relationship Id="rId19" Type="http://schemas.openxmlformats.org/officeDocument/2006/relationships/oleObject" Target="../embeddings/oleObject9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6.emf"/><Relationship Id="rId14" Type="http://schemas.openxmlformats.org/officeDocument/2006/relationships/package" Target="../embeddings/Microsoft_Word___7.doc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70390" y="1701602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第二章　数    列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0630" y="2081962"/>
            <a:ext cx="1058517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0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2.3</a:t>
            </a:r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等差数列的前</a:t>
            </a:r>
            <a:r>
              <a:rPr lang="en-US" altLang="zh-CN" sz="6000" b="1" i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n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项和 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3" t="13803" r="32097"/>
          <a:stretch/>
        </p:blipFill>
        <p:spPr>
          <a:xfrm>
            <a:off x="9314358" y="3758466"/>
            <a:ext cx="2869486" cy="310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738336"/>
            <a:ext cx="12190413" cy="40387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415" y="3107458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适合于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可以统一到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的形式中，而不用写成分段函数形式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不适合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，则通项公式应写成分段函数形式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可写成关于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的二次函数形式，反之，若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，那么数列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一定是等差数列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713479"/>
              </p:ext>
            </p:extLst>
          </p:nvPr>
        </p:nvGraphicFramePr>
        <p:xfrm>
          <a:off x="478582" y="1917626"/>
          <a:ext cx="10129838" cy="176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1" name="文档" r:id="rId5" imgW="10126070" imgH="1778787" progId="Word.Document.12">
                  <p:embed/>
                </p:oleObj>
              </mc:Choice>
              <mc:Fallback>
                <p:oleObj name="文档" r:id="rId5" imgW="10126070" imgH="1778787" progId="Word.Document.12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1917626"/>
                        <a:ext cx="10129838" cy="1766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59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578111"/>
            <a:ext cx="11614431" cy="9794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本例中，若</a:t>
            </a:r>
            <a:r>
              <a:rPr lang="en-US" altLang="zh-CN" sz="2800" i="1" kern="100" dirty="0" err="1">
                <a:latin typeface="Times New Roman"/>
                <a:ea typeface="华文细黑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，试判断该数列是不是等差数列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765579"/>
              </p:ext>
            </p:extLst>
          </p:nvPr>
        </p:nvGraphicFramePr>
        <p:xfrm>
          <a:off x="334566" y="3797498"/>
          <a:ext cx="11207750" cy="136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8" name="文档" r:id="rId4" imgW="11202691" imgH="1411781" progId="Word.Document.12">
                  <p:embed/>
                </p:oleObj>
              </mc:Choice>
              <mc:Fallback>
                <p:oleObj name="文档" r:id="rId4" imgW="11202691" imgH="14117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566" y="3797498"/>
                        <a:ext cx="11207750" cy="1360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1573229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0550" y="4974442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438653"/>
            <a:ext cx="1116124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等差数列前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项和的最值问题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的最大值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4716"/>
              </p:ext>
            </p:extLst>
          </p:nvPr>
        </p:nvGraphicFramePr>
        <p:xfrm>
          <a:off x="406574" y="1601500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7" name="文档" r:id="rId4" imgW="9988973" imgH="1561035" progId="Word.Document.12">
                  <p:embed/>
                </p:oleObj>
              </mc:Choice>
              <mc:Fallback>
                <p:oleObj name="文档" r:id="rId4" imgW="9988973" imgH="1561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601500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481331"/>
              </p:ext>
            </p:extLst>
          </p:nvPr>
        </p:nvGraphicFramePr>
        <p:xfrm>
          <a:off x="406574" y="3479364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8" name="文档" r:id="rId7" imgW="10859770" imgH="1273343" progId="Word.Document.12">
                  <p:embed/>
                </p:oleObj>
              </mc:Choice>
              <mc:Fallback>
                <p:oleObj name="文档" r:id="rId7" imgW="10859770" imgH="12733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479364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406574" y="666837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574" y="2612079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>
            <a:hlinkClick r:id="rId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 12">
            <a:hlinkClick r:id="rId10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432811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169.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有最大值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169.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9932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955665"/>
              </p:ext>
            </p:extLst>
          </p:nvPr>
        </p:nvGraphicFramePr>
        <p:xfrm>
          <a:off x="334963" y="2310916"/>
          <a:ext cx="9986962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86" name="文档" r:id="rId4" imgW="9988973" imgH="2349484" progId="Word.Document.12">
                  <p:embed/>
                </p:oleObj>
              </mc:Choice>
              <mc:Fallback>
                <p:oleObj name="文档" r:id="rId4" imgW="9988973" imgH="234948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63" y="2310916"/>
                        <a:ext cx="9986962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34566" y="189434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同法一，求出公差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27.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2878" y="4183124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有最大值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169.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167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613094"/>
              </p:ext>
            </p:extLst>
          </p:nvPr>
        </p:nvGraphicFramePr>
        <p:xfrm>
          <a:off x="212700" y="4683943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06" name="文档" r:id="rId4" imgW="9988973" imgH="1564279" progId="Word.Document.12">
                  <p:embed/>
                </p:oleObj>
              </mc:Choice>
              <mc:Fallback>
                <p:oleObj name="文档" r:id="rId4" imgW="9988973" imgH="156427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700" y="4683943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262558" y="88345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方法三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由等差数列的性质得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有最大值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169.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方法四　设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6" action="ppaction://hlinksldjump"/>
          </p:cNvPr>
          <p:cNvSpPr/>
          <p:nvPr/>
        </p:nvSpPr>
        <p:spPr>
          <a:xfrm>
            <a:off x="1104770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542" y="569452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取得最大值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169.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7111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75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25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75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981522"/>
            <a:ext cx="12190413" cy="55396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1100299"/>
            <a:ext cx="11847881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值的情形：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存在最大值，即所有非负项之和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存在最小值，即所有非正项之和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求等差数列前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最值的方法：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寻找正、负项的分界点，可利用等差数列性质或利用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2303856"/>
              </p:ext>
            </p:extLst>
          </p:nvPr>
        </p:nvGraphicFramePr>
        <p:xfrm>
          <a:off x="310380" y="4474515"/>
          <a:ext cx="8593138" cy="169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4" name="文档" r:id="rId5" imgW="8592820" imgH="1698752" progId="Word.Document.12">
                  <p:embed/>
                </p:oleObj>
              </mc:Choice>
              <mc:Fallback>
                <p:oleObj name="文档" r:id="rId5" imgW="8592820" imgH="16987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0380" y="4474515"/>
                        <a:ext cx="8593138" cy="169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18542" y="5669283"/>
            <a:ext cx="1184788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运用二次函数求最值的方法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5786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3423" y="439679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566" y="1809573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1)·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5786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-26590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为何值时，数列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项和取得最大值？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66" y="693490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4296384"/>
              </p:ext>
            </p:extLst>
          </p:nvPr>
        </p:nvGraphicFramePr>
        <p:xfrm>
          <a:off x="485536" y="1581868"/>
          <a:ext cx="11247437" cy="116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2" name="文档" r:id="rId4" imgW="11243352" imgH="1178167" progId="Word.Document.12">
                  <p:embed/>
                </p:oleObj>
              </mc:Choice>
              <mc:Fallback>
                <p:oleObj name="文档" r:id="rId4" imgW="11243352" imgH="11781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5536" y="1581868"/>
                        <a:ext cx="11247437" cy="116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34566" y="2496457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取得最大值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是递减数列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146281"/>
              </p:ext>
            </p:extLst>
          </p:nvPr>
        </p:nvGraphicFramePr>
        <p:xfrm>
          <a:off x="468346" y="4046412"/>
          <a:ext cx="9896475" cy="150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3" name="文档" r:id="rId7" imgW="9892538" imgH="1505515" progId="Word.Document.12">
                  <p:embed/>
                </p:oleObj>
              </mc:Choice>
              <mc:Fallback>
                <p:oleObj name="文档" r:id="rId7" imgW="9892538" imgH="15055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8346" y="4046412"/>
                        <a:ext cx="9896475" cy="1503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34566" y="5016737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b="1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取得最大值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6006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build="allAtOnce"/>
      <p:bldP spid="9" grpId="0" build="allAtOnce"/>
      <p:bldP spid="1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713625"/>
              </p:ext>
            </p:extLst>
          </p:nvPr>
        </p:nvGraphicFramePr>
        <p:xfrm>
          <a:off x="334566" y="261442"/>
          <a:ext cx="11212512" cy="293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6" name="文档" r:id="rId6" imgW="11212766" imgH="2930275" progId="Word.Document.12">
                  <p:embed/>
                </p:oleObj>
              </mc:Choice>
              <mc:Fallback>
                <p:oleObj name="文档" r:id="rId6" imgW="11212766" imgH="29302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4566" y="261442"/>
                        <a:ext cx="11212512" cy="293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274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773610"/>
            <a:ext cx="10103003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进一步熟练掌握等差数列的通项公式和前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项和公式；了解等差数列的一些性质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掌握等差数列前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项和的最值问题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的关系，能根据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1991283"/>
              </p:ext>
            </p:extLst>
          </p:nvPr>
        </p:nvGraphicFramePr>
        <p:xfrm>
          <a:off x="304468" y="291455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0" name="文档" r:id="rId4" imgW="9988973" imgH="1561035" progId="Word.Document.12">
                  <p:embed/>
                </p:oleObj>
              </mc:Choice>
              <mc:Fallback>
                <p:oleObj name="文档" r:id="rId4" imgW="9988973" imgH="1561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468" y="291455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211758" y="121986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圆角矩形 14">
            <a:hlinkClick r:id="rId7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947282"/>
              </p:ext>
            </p:extLst>
          </p:nvPr>
        </p:nvGraphicFramePr>
        <p:xfrm>
          <a:off x="262558" y="2205658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1" name="文档" r:id="rId9" imgW="9988973" imgH="1562837" progId="Word.Document.12">
                  <p:embed/>
                </p:oleObj>
              </mc:Choice>
              <mc:Fallback>
                <p:oleObj name="文档" r:id="rId9" imgW="9988973" imgH="156283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2205658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190550" y="2997746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104.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也适合上式，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104(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104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34.7.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0034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5374879"/>
              </p:ext>
            </p:extLst>
          </p:nvPr>
        </p:nvGraphicFramePr>
        <p:xfrm>
          <a:off x="304468" y="1989634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2" name="文档" r:id="rId4" imgW="9988973" imgH="1561035" progId="Word.Document.12">
                  <p:embed/>
                </p:oleObj>
              </mc:Choice>
              <mc:Fallback>
                <p:oleObj name="文档" r:id="rId4" imgW="9988973" imgH="1561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468" y="1989634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34566" y="29566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2878" y="2965183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圆角矩形 14">
            <a:hlinkClick r:id="rId7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254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8396807"/>
              </p:ext>
            </p:extLst>
          </p:nvPr>
        </p:nvGraphicFramePr>
        <p:xfrm>
          <a:off x="304468" y="909514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4" name="文档" r:id="rId4" imgW="9988973" imgH="1561035" progId="Word.Document.12">
                  <p:embed/>
                </p:oleObj>
              </mc:Choice>
              <mc:Fallback>
                <p:oleObj name="文档" r:id="rId4" imgW="9988973" imgH="1561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468" y="909514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9009604"/>
              </p:ext>
            </p:extLst>
          </p:nvPr>
        </p:nvGraphicFramePr>
        <p:xfrm>
          <a:off x="334566" y="2133650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5" name="文档" r:id="rId7" imgW="10859770" imgH="1271901" progId="Word.Document.12">
                  <p:embed/>
                </p:oleObj>
              </mc:Choice>
              <mc:Fallback>
                <p:oleObj name="文档" r:id="rId7" imgW="10859770" imgH="12719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133650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圆角矩形 14">
            <a:hlinkClick r:id="rId9" action="ppaction://hlinksldjump"/>
          </p:cNvPr>
          <p:cNvSpPr/>
          <p:nvPr/>
        </p:nvSpPr>
        <p:spPr>
          <a:xfrm>
            <a:off x="1105697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3813605"/>
              </p:ext>
            </p:extLst>
          </p:nvPr>
        </p:nvGraphicFramePr>
        <p:xfrm>
          <a:off x="346099" y="3158877"/>
          <a:ext cx="10861675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6" name="文档" r:id="rId11" imgW="10859770" imgH="2151200" progId="Word.Document.12">
                  <p:embed/>
                </p:oleObj>
              </mc:Choice>
              <mc:Fallback>
                <p:oleObj name="文档" r:id="rId11" imgW="10859770" imgH="215120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99" y="3158877"/>
                        <a:ext cx="10861675" cy="214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476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074564"/>
            <a:ext cx="12190413" cy="25843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2205658"/>
            <a:ext cx="1184788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等差数列的各项取绝对值后组成数列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|}.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若原等差数列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中既有正项，也有负项，那么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不再是等差数列，求和关键是找到数列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的正负项分界点处的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值，再分段求和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46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04503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367671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57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566" y="261442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的首项为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，公差为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9989970"/>
              </p:ext>
            </p:extLst>
          </p:nvPr>
        </p:nvGraphicFramePr>
        <p:xfrm>
          <a:off x="406574" y="1175544"/>
          <a:ext cx="11247437" cy="225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3" name="文档" r:id="rId4" imgW="11243352" imgH="2264041" progId="Word.Document.12">
                  <p:embed/>
                </p:oleObj>
              </mc:Choice>
              <mc:Fallback>
                <p:oleObj name="文档" r:id="rId4" imgW="11243352" imgH="22640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574" y="1175544"/>
                        <a:ext cx="11247437" cy="225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679565"/>
              </p:ext>
            </p:extLst>
          </p:nvPr>
        </p:nvGraphicFramePr>
        <p:xfrm>
          <a:off x="334566" y="3478213"/>
          <a:ext cx="11247438" cy="2255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4" name="文档" r:id="rId7" imgW="11243352" imgH="2266925" progId="Word.Document.12">
                  <p:embed/>
                </p:oleObj>
              </mc:Choice>
              <mc:Fallback>
                <p:oleObj name="文档" r:id="rId7" imgW="11243352" imgH="22669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566" y="3478213"/>
                        <a:ext cx="11247438" cy="2255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42238" y="4904175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b="1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9" action="ppaction://hlinksldjump"/>
          </p:cNvPr>
          <p:cNvSpPr/>
          <p:nvPr/>
        </p:nvSpPr>
        <p:spPr>
          <a:xfrm>
            <a:off x="1104503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784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566" y="1017485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0894117"/>
              </p:ext>
            </p:extLst>
          </p:nvPr>
        </p:nvGraphicFramePr>
        <p:xfrm>
          <a:off x="406574" y="3335784"/>
          <a:ext cx="11247437" cy="225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8" name="文档" r:id="rId4" imgW="11243352" imgH="2266925" progId="Word.Document.12">
                  <p:embed/>
                </p:oleObj>
              </mc:Choice>
              <mc:Fallback>
                <p:oleObj name="文档" r:id="rId4" imgW="11243352" imgH="22669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574" y="3335784"/>
                        <a:ext cx="11247437" cy="225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935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105468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2558" y="26144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题型四　裂项相消法求和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圆角矩形 14">
            <a:hlinkClick r:id="rId4" action="ppaction://hlinksldjump"/>
          </p:cNvPr>
          <p:cNvSpPr/>
          <p:nvPr/>
        </p:nvSpPr>
        <p:spPr>
          <a:xfrm>
            <a:off x="9582070" y="6663187"/>
            <a:ext cx="1232206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674222"/>
              </p:ext>
            </p:extLst>
          </p:nvPr>
        </p:nvGraphicFramePr>
        <p:xfrm>
          <a:off x="396899" y="1191989"/>
          <a:ext cx="10810875" cy="230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4" name="文档" r:id="rId6" imgW="10811552" imgH="2313071" progId="Word.Document.12">
                  <p:embed/>
                </p:oleObj>
              </mc:Choice>
              <mc:Fallback>
                <p:oleObj name="文档" r:id="rId6" imgW="10811552" imgH="23130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6899" y="1191989"/>
                        <a:ext cx="10810875" cy="230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132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45418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的首项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319428"/>
              </p:ext>
            </p:extLst>
          </p:nvPr>
        </p:nvGraphicFramePr>
        <p:xfrm>
          <a:off x="262558" y="929834"/>
          <a:ext cx="10809288" cy="129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3" name="文档" r:id="rId4" imgW="10811552" imgH="1292090" progId="Word.Document.12">
                  <p:embed/>
                </p:oleObj>
              </mc:Choice>
              <mc:Fallback>
                <p:oleObj name="文档" r:id="rId4" imgW="10811552" imgH="1292090" progId="Word.Document.12">
                  <p:embed/>
                  <p:pic>
                    <p:nvPicPr>
                      <p:cNvPr id="0" name="对象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929834"/>
                        <a:ext cx="10809288" cy="129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1350426"/>
              </p:ext>
            </p:extLst>
          </p:nvPr>
        </p:nvGraphicFramePr>
        <p:xfrm>
          <a:off x="262558" y="2015461"/>
          <a:ext cx="10809288" cy="129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4" name="文档" r:id="rId7" imgW="10811552" imgH="1294253" progId="Word.Document.12">
                  <p:embed/>
                </p:oleObj>
              </mc:Choice>
              <mc:Fallback>
                <p:oleObj name="文档" r:id="rId7" imgW="10811552" imgH="129425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2015461"/>
                        <a:ext cx="10809288" cy="129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26517"/>
              </p:ext>
            </p:extLst>
          </p:nvPr>
        </p:nvGraphicFramePr>
        <p:xfrm>
          <a:off x="262558" y="3121408"/>
          <a:ext cx="10809288" cy="129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5" name="文档" r:id="rId10" imgW="10811552" imgH="1295695" progId="Word.Document.12">
                  <p:embed/>
                </p:oleObj>
              </mc:Choice>
              <mc:Fallback>
                <p:oleObj name="文档" r:id="rId10" imgW="10811552" imgH="129569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3121408"/>
                        <a:ext cx="10809288" cy="129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38564"/>
              </p:ext>
            </p:extLst>
          </p:nvPr>
        </p:nvGraphicFramePr>
        <p:xfrm>
          <a:off x="262558" y="4005858"/>
          <a:ext cx="10809288" cy="129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6" name="文档" r:id="rId13" imgW="10811552" imgH="1297137" progId="Word.Document.12">
                  <p:embed/>
                </p:oleObj>
              </mc:Choice>
              <mc:Fallback>
                <p:oleObj name="文档" r:id="rId13" imgW="10811552" imgH="129713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4005858"/>
                        <a:ext cx="10809288" cy="129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2757952"/>
              </p:ext>
            </p:extLst>
          </p:nvPr>
        </p:nvGraphicFramePr>
        <p:xfrm>
          <a:off x="-25474" y="5183813"/>
          <a:ext cx="10809288" cy="129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7" name="文档" r:id="rId16" imgW="10811552" imgH="1298940" progId="Word.Document.12">
                  <p:embed/>
                </p:oleObj>
              </mc:Choice>
              <mc:Fallback>
                <p:oleObj name="文档" r:id="rId16" imgW="10811552" imgH="12989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5474" y="5183813"/>
                        <a:ext cx="10809288" cy="1290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圆角矩形 12">
            <a:hlinkClick r:id="rId18" action="ppaction://hlinksldjump"/>
          </p:cNvPr>
          <p:cNvSpPr/>
          <p:nvPr/>
        </p:nvSpPr>
        <p:spPr>
          <a:xfrm>
            <a:off x="10931104" y="6663187"/>
            <a:ext cx="1232206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56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989634"/>
            <a:ext cx="12190413" cy="22289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566" y="2097605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裂项相消法求数列的前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项和的基本思想是设法将数列的每一项拆成两项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裂项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，并使它们在相加时除了首尾各有一项或少数几项外，其余各项都能前后相消，进而求数列的前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79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04681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335360" y="333450"/>
                <a:ext cx="11161240" cy="1916654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 smtClean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跟踪训练</a:t>
                </a:r>
                <a:r>
                  <a:rPr lang="en-US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Courier New"/>
                  </a:rPr>
                  <a:t>4</a:t>
                </a: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的通项公式为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)(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求数列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项和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333450"/>
                <a:ext cx="11161240" cy="1916654"/>
              </a:xfrm>
              <a:prstGeom prst="rect">
                <a:avLst/>
              </a:prstGeom>
              <a:blipFill rotWithShape="1">
                <a:blip r:embed="rId3"/>
                <a:stretch>
                  <a:fillRect l="-819" r="-874" b="-3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541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47244"/>
              </p:ext>
            </p:extLst>
          </p:nvPr>
        </p:nvGraphicFramePr>
        <p:xfrm>
          <a:off x="262558" y="338956"/>
          <a:ext cx="10809287" cy="129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91" name="文档" r:id="rId4" imgW="10811552" imgH="1294253" progId="Word.Document.12">
                  <p:embed/>
                </p:oleObj>
              </mc:Choice>
              <mc:Fallback>
                <p:oleObj name="文档" r:id="rId4" imgW="10811552" imgH="1294253" progId="Word.Document.12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338956"/>
                        <a:ext cx="10809287" cy="129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8469337"/>
              </p:ext>
            </p:extLst>
          </p:nvPr>
        </p:nvGraphicFramePr>
        <p:xfrm>
          <a:off x="262558" y="1429236"/>
          <a:ext cx="10809287" cy="129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92" name="文档" r:id="rId7" imgW="10811552" imgH="1295695" progId="Word.Document.12">
                  <p:embed/>
                </p:oleObj>
              </mc:Choice>
              <mc:Fallback>
                <p:oleObj name="文档" r:id="rId7" imgW="10811552" imgH="129569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1429236"/>
                        <a:ext cx="10809287" cy="129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998661"/>
              </p:ext>
            </p:extLst>
          </p:nvPr>
        </p:nvGraphicFramePr>
        <p:xfrm>
          <a:off x="263525" y="2709714"/>
          <a:ext cx="10810875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93" name="文档" r:id="rId10" imgW="10811552" imgH="2343355" progId="Word.Document.12">
                  <p:embed/>
                </p:oleObj>
              </mc:Choice>
              <mc:Fallback>
                <p:oleObj name="文档" r:id="rId10" imgW="10811552" imgH="234335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" y="2709714"/>
                        <a:ext cx="10810875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5601986"/>
              </p:ext>
            </p:extLst>
          </p:nvPr>
        </p:nvGraphicFramePr>
        <p:xfrm>
          <a:off x="263525" y="5150594"/>
          <a:ext cx="889000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94" name="文档" r:id="rId13" imgW="8889682" imgH="1881894" progId="Word.Document.12">
                  <p:embed/>
                </p:oleObj>
              </mc:Choice>
              <mc:Fallback>
                <p:oleObj name="文档" r:id="rId13" imgW="8889682" imgH="188189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" y="5150594"/>
                        <a:ext cx="8890000" cy="187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711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994726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6694" y="189434"/>
            <a:ext cx="8385605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已知</a:t>
            </a:r>
            <a:r>
              <a:rPr lang="en-US" altLang="zh-CN" sz="2800" b="1" i="1" kern="100" dirty="0" err="1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S</a:t>
            </a:r>
            <a:r>
              <a:rPr lang="en-US" altLang="zh-CN" sz="2800" b="1" i="1" kern="100" baseline="-25000" dirty="0" err="1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求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a</a:t>
            </a:r>
            <a:r>
              <a:rPr lang="en-US" altLang="zh-CN" sz="2800" b="1" i="1" kern="100" baseline="-250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忽略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＝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的情况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5360" y="119754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5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圆角矩形 14">
            <a:hlinkClick r:id="rId3" action="ppaction://hlinksldjump"/>
          </p:cNvPr>
          <p:cNvSpPr/>
          <p:nvPr/>
        </p:nvSpPr>
        <p:spPr>
          <a:xfrm>
            <a:off x="852742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05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35258"/>
            <a:ext cx="11614431" cy="41949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错解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1)</a:t>
            </a:r>
            <a:r>
              <a:rPr lang="en-US" altLang="zh-CN" sz="2800" kern="100" baseline="30000" dirty="0">
                <a:latin typeface="IPAPANNEW"/>
                <a:ea typeface="华文细黑"/>
                <a:cs typeface="Times New Roman"/>
              </a:rPr>
              <a:t>2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错因分析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运用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求通项公式时，要求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，只有验证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满足通项公式后，才能用一个式子来表示，否则必须分段表示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正解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[(</a:t>
            </a:r>
            <a:r>
              <a:rPr lang="en-US" altLang="zh-CN" sz="2800" i="1" kern="100" dirty="0">
                <a:latin typeface="Times New Roman" pitchFamily="18" charset="0"/>
                <a:ea typeface="华文细黑"/>
                <a:cs typeface="Times New Roman" pitchFamily="18" charset="0"/>
              </a:rPr>
              <a:t>n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1)</a:t>
            </a:r>
            <a:r>
              <a:rPr lang="en-US" altLang="zh-CN" sz="2800" kern="100" baseline="30000" dirty="0">
                <a:latin typeface="IPAPANNEW"/>
                <a:ea typeface="华文细黑"/>
                <a:cs typeface="Times New Roman"/>
              </a:rPr>
              <a:t>2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，不符合上式，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03665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2468393"/>
              </p:ext>
            </p:extLst>
          </p:nvPr>
        </p:nvGraphicFramePr>
        <p:xfrm>
          <a:off x="334566" y="4212461"/>
          <a:ext cx="9571037" cy="173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5" name="文档" r:id="rId5" imgW="9567608" imgH="1739490" progId="Word.Document.12">
                  <p:embed/>
                </p:oleObj>
              </mc:Choice>
              <mc:Fallback>
                <p:oleObj name="文档" r:id="rId5" imgW="9567608" imgH="173949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566" y="4212461"/>
                        <a:ext cx="9571037" cy="173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9893825"/>
              </p:ext>
            </p:extLst>
          </p:nvPr>
        </p:nvGraphicFramePr>
        <p:xfrm>
          <a:off x="334566" y="5467077"/>
          <a:ext cx="9571037" cy="173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6" name="文档" r:id="rId8" imgW="9567608" imgH="1742374" progId="Word.Document.12">
                  <p:embed/>
                </p:oleObj>
              </mc:Choice>
              <mc:Fallback>
                <p:oleObj name="文档" r:id="rId8" imgW="9567608" imgH="17423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4566" y="5467077"/>
                        <a:ext cx="9571037" cy="173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9329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989634"/>
            <a:ext cx="12190413" cy="22289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 userDrawn="1"/>
          </p:nvSpPr>
          <p:spPr>
            <a:xfrm>
              <a:off x="148971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误区</a:t>
              </a:r>
              <a:r>
                <a:rPr lang="zh-CN" altLang="zh-CN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警示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2311887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是不是等差数列时，只有当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时是等差数列，否则不是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415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406574" y="1005934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		C.2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D.2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2457645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符合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19342" y="1033296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/>
      <p:bldP spid="1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4566" y="1083166"/>
            <a:ext cx="11050733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495109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，有下列四个命题：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中的最大项为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，其中正确命题的序号是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①②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①④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圆角矩形 16">
            <a:hlinkClick r:id="rId7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矩形 19"/>
              <p:cNvSpPr/>
              <p:nvPr/>
            </p:nvSpPr>
            <p:spPr>
              <a:xfrm>
                <a:off x="334566" y="837506"/>
                <a:ext cx="11050733" cy="541325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 smtClean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解析</a:t>
                </a: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&gt;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7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7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&lt;0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7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&gt;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7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&gt;0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&gt;0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&lt;0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①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正确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又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11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11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11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&gt;0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②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正确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12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12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7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)&gt;0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③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不正确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中最大项为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④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不正确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故正确的是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①②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</a:p>
              <a:p>
                <a:pPr lvl="0" algn="just">
                  <a:lnSpc>
                    <a:spcPct val="150000"/>
                  </a:lnSpc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答案　</a:t>
                </a:r>
                <a:r>
                  <a:rPr lang="en-US" altLang="zh-CN" sz="2800" b="1" kern="100" dirty="0" smtClean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B</a:t>
                </a:r>
                <a:endParaRPr lang="zh-CN" altLang="zh-CN" sz="1050" b="1" kern="100" dirty="0">
                  <a:solidFill>
                    <a:srgbClr val="C00000"/>
                  </a:solidFill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66" y="837506"/>
                <a:ext cx="11050733" cy="5413253"/>
              </a:xfrm>
              <a:prstGeom prst="rect">
                <a:avLst/>
              </a:prstGeom>
              <a:blipFill rotWithShape="1">
                <a:blip r:embed="rId7"/>
                <a:stretch>
                  <a:fillRect l="-883" b="-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025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06574" y="2743935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且最小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1337996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，则使得前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取得最小值的正整数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92166" y="1928674"/>
            <a:ext cx="10301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6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7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17" grpId="0"/>
      <p:bldP spid="17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0411855"/>
              </p:ext>
            </p:extLst>
          </p:nvPr>
        </p:nvGraphicFramePr>
        <p:xfrm>
          <a:off x="311992" y="765498"/>
          <a:ext cx="11399838" cy="161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7" name="文档" r:id="rId9" imgW="11398081" imgH="1617275" progId="Word.Document.12">
                  <p:embed/>
                </p:oleObj>
              </mc:Choice>
              <mc:Fallback>
                <p:oleObj name="文档" r:id="rId9" imgW="11398081" imgH="1617275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92" y="765498"/>
                        <a:ext cx="11399838" cy="1614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362813"/>
              </p:ext>
            </p:extLst>
          </p:nvPr>
        </p:nvGraphicFramePr>
        <p:xfrm>
          <a:off x="384000" y="1917626"/>
          <a:ext cx="11399838" cy="161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8" name="文档" r:id="rId12" imgW="11398081" imgH="1620159" progId="Word.Document.12">
                  <p:embed/>
                </p:oleObj>
              </mc:Choice>
              <mc:Fallback>
                <p:oleObj name="文档" r:id="rId12" imgW="11398081" imgH="162015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000" y="1917626"/>
                        <a:ext cx="11399838" cy="1614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5753354"/>
              </p:ext>
            </p:extLst>
          </p:nvPr>
        </p:nvGraphicFramePr>
        <p:xfrm>
          <a:off x="311992" y="3327474"/>
          <a:ext cx="11399838" cy="161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9" name="文档" r:id="rId15" imgW="11398081" imgH="1623044" progId="Word.Document.12">
                  <p:embed/>
                </p:oleObj>
              </mc:Choice>
              <mc:Fallback>
                <p:oleObj name="文档" r:id="rId15" imgW="11398081" imgH="162304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92" y="3327474"/>
                        <a:ext cx="11399838" cy="1614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1117170"/>
              </p:ext>
            </p:extLst>
          </p:nvPr>
        </p:nvGraphicFramePr>
        <p:xfrm>
          <a:off x="347761" y="4196085"/>
          <a:ext cx="10067925" cy="117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0" name="文档" r:id="rId18" imgW="10067777" imgH="1179969" progId="Word.Document.12">
                  <p:embed/>
                </p:oleObj>
              </mc:Choice>
              <mc:Fallback>
                <p:oleObj name="文档" r:id="rId18" imgW="10067777" imgH="117996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761" y="4196085"/>
                        <a:ext cx="10067925" cy="1177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90550" y="4861180"/>
            <a:ext cx="1531188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99.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712155" y="765498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99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1" grpId="0"/>
      <p:bldP spid="2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/>
              <p:nvPr/>
            </p:nvSpPr>
            <p:spPr>
              <a:xfrm>
                <a:off x="262558" y="1649914"/>
                <a:ext cx="11161240" cy="116946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1.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项和公式：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u="sng" kern="100" dirty="0" smtClean="0">
                    <a:latin typeface="Times New Roman"/>
                    <a:ea typeface="华文细黑"/>
                    <a:cs typeface="Courier New"/>
                  </a:rPr>
                  <a:t>		        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d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baseline="30000" dirty="0" smtClean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u="sng" kern="100" dirty="0" smtClean="0">
                    <a:latin typeface="Times New Roman"/>
                    <a:ea typeface="华文细黑"/>
                    <a:cs typeface="Courier New"/>
                  </a:rPr>
                  <a:t>                  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1649914"/>
                <a:ext cx="11161240" cy="1169463"/>
              </a:xfrm>
              <a:prstGeom prst="rect">
                <a:avLst/>
              </a:prstGeom>
              <a:blipFill rotWithShape="1">
                <a:blip r:embed="rId3"/>
                <a:stretch>
                  <a:fillRect l="-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334566" y="281420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项和的最值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58" y="65293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等差数列前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项和及其最值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3635886" y="1735162"/>
                <a:ext cx="2340705" cy="7898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i="1" kern="100" dirty="0" smtClean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na</a:t>
                </a:r>
                <a:r>
                  <a:rPr lang="en-US" altLang="zh-CN" sz="2800" kern="100" baseline="-250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Times New Roman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>
                            <a:solidFill>
                              <a:srgbClr val="C00000"/>
                            </a:solidFill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Symbol"/>
                            <a:ea typeface="华文细黑"/>
                            <a:cs typeface="Times New Roman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Symbol"/>
                            <a:ea typeface="华文细黑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d</a:t>
                </a:r>
                <a:endParaRPr lang="zh-CN" altLang="en-US" sz="2800" kern="100" dirty="0">
                  <a:solidFill>
                    <a:srgbClr val="C00000"/>
                  </a:solidFill>
                  <a:latin typeface="Times New Roman"/>
                  <a:ea typeface="华文细黑"/>
                  <a:cs typeface="Times New Roman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86" y="1735162"/>
                <a:ext cx="2340705" cy="789896"/>
              </a:xfrm>
              <a:prstGeom prst="rect">
                <a:avLst/>
              </a:prstGeom>
              <a:blipFill rotWithShape="1">
                <a:blip r:embed="rId4"/>
                <a:stretch>
                  <a:fillRect l="-5208" r="-4427" b="-93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3887700"/>
              </p:ext>
            </p:extLst>
          </p:nvPr>
        </p:nvGraphicFramePr>
        <p:xfrm>
          <a:off x="406574" y="3757096"/>
          <a:ext cx="10877550" cy="257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2" name="文档" r:id="rId6" imgW="10877762" imgH="2576969" progId="Word.Document.12">
                  <p:embed/>
                </p:oleObj>
              </mc:Choice>
              <mc:Fallback>
                <p:oleObj name="文档" r:id="rId6" imgW="10877762" imgH="25769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6574" y="3757096"/>
                        <a:ext cx="10877550" cy="2573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7224150" y="1739907"/>
                <a:ext cx="1443024" cy="7851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kern="100" dirty="0" smtClean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Times New Roman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>
                            <a:solidFill>
                              <a:srgbClr val="C00000"/>
                            </a:solidFill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d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solidFill>
                              <a:srgbClr val="C00000"/>
                            </a:solidFill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en-US" altLang="zh-CN" sz="2800" i="1" kern="100" dirty="0">
                    <a:solidFill>
                      <a:srgbClr val="C00000"/>
                    </a:solidFill>
                    <a:latin typeface="Times New Roman"/>
                    <a:ea typeface="华文细黑"/>
                    <a:cs typeface="Courier New"/>
                  </a:rPr>
                  <a:t>n</a:t>
                </a:r>
                <a:endParaRPr lang="zh-CN" altLang="en-US" sz="2800" kern="100" dirty="0">
                  <a:solidFill>
                    <a:srgbClr val="C00000"/>
                  </a:solidFill>
                  <a:latin typeface="Times New Roman"/>
                  <a:ea typeface="华文细黑"/>
                  <a:cs typeface="Times New Roman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4150" y="1739907"/>
                <a:ext cx="1443024" cy="785151"/>
              </a:xfrm>
              <a:prstGeom prst="rect">
                <a:avLst/>
              </a:prstGeom>
              <a:blipFill rotWithShape="1">
                <a:blip r:embed="rId8"/>
                <a:stretch>
                  <a:fillRect l="-8439" r="-7173" b="-8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7587054" y="37088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最大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1" grpId="0"/>
      <p:bldP spid="11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0688301"/>
              </p:ext>
            </p:extLst>
          </p:nvPr>
        </p:nvGraphicFramePr>
        <p:xfrm>
          <a:off x="406574" y="4542209"/>
          <a:ext cx="11004550" cy="183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99" name="文档" r:id="rId9" imgW="10999385" imgH="1844040" progId="Word.Document.12">
                  <p:embed/>
                </p:oleObj>
              </mc:Choice>
              <mc:Fallback>
                <p:oleObj name="文档" r:id="rId9" imgW="10999385" imgH="18440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4542209"/>
                        <a:ext cx="11004550" cy="183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334566" y="98152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1667298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310740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时才有意义，所以由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求通项公式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时，要分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两种情况分别计算，然后验证两种情况可否用统一解析式表示，若不能，则用分段函数的形式表示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求等差数列前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项和最值的方法：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二次函数法：用求二次函数的最值方法来求其前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项和的最值，但要注意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，结合二次函数图象的对称性来确定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的值，更加直观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圆角矩形 21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3319999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项的绝对值之和，关键是找到数列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的正负项的分界点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539360"/>
              </p:ext>
            </p:extLst>
          </p:nvPr>
        </p:nvGraphicFramePr>
        <p:xfrm>
          <a:off x="478582" y="549474"/>
          <a:ext cx="11034713" cy="297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9" name="文档" r:id="rId5" imgW="11035009" imgH="2970653" progId="Word.Document.12">
                  <p:embed/>
                </p:oleObj>
              </mc:Choice>
              <mc:Fallback>
                <p:oleObj name="文档" r:id="rId5" imgW="11035009" imgH="29706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8582" y="549474"/>
                        <a:ext cx="11034713" cy="2970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00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3" t="13803" r="32097"/>
          <a:stretch/>
        </p:blipFill>
        <p:spPr>
          <a:xfrm>
            <a:off x="9314358" y="3758466"/>
            <a:ext cx="2869486" cy="3100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7964437"/>
              </p:ext>
            </p:extLst>
          </p:nvPr>
        </p:nvGraphicFramePr>
        <p:xfrm>
          <a:off x="558800" y="692150"/>
          <a:ext cx="10880725" cy="473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6" name="文档" r:id="rId4" imgW="10877762" imgH="4761337" progId="Word.Document.12">
                  <p:embed/>
                </p:oleObj>
              </mc:Choice>
              <mc:Fallback>
                <p:oleObj name="文档" r:id="rId4" imgW="10877762" imgH="4761337" progId="Word.Document.12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692150"/>
                        <a:ext cx="10880725" cy="473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06171" y="60116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最小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90750" y="37695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最小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82675" y="38304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最大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173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4193781"/>
              </p:ext>
            </p:extLst>
          </p:nvPr>
        </p:nvGraphicFramePr>
        <p:xfrm>
          <a:off x="406400" y="2382986"/>
          <a:ext cx="10129838" cy="176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0" name="文档" r:id="rId4" imgW="10126070" imgH="1770855" progId="Word.Document.12">
                  <p:embed/>
                </p:oleObj>
              </mc:Choice>
              <mc:Fallback>
                <p:oleObj name="文档" r:id="rId4" imgW="10126070" imgH="1770855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2382986"/>
                        <a:ext cx="10129838" cy="1766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262558" y="83750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数列中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a</a:t>
            </a:r>
            <a:r>
              <a:rPr lang="en-US" altLang="zh-CN" sz="2800" b="1" i="1" kern="100" baseline="-250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与</a:t>
            </a:r>
            <a:r>
              <a:rPr lang="en-US" altLang="zh-CN" sz="2800" b="1" i="1" kern="100" dirty="0" err="1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S</a:t>
            </a:r>
            <a:r>
              <a:rPr lang="en-US" altLang="zh-CN" sz="2800" b="1" i="1" kern="100" baseline="-25000" dirty="0" err="1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的关系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对任意数列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的关系可以表示为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0670" y="2335307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S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1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8662" y="2821057"/>
            <a:ext cx="15023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S</a:t>
            </a:r>
            <a:r>
              <a:rPr lang="en-US" altLang="zh-CN" sz="2800" i="1" kern="100" baseline="-25000" dirty="0" err="1">
                <a:solidFill>
                  <a:srgbClr val="C00000"/>
                </a:solidFill>
                <a:latin typeface="Times New Roman"/>
                <a:ea typeface="华文细黑"/>
              </a:rPr>
              <a:t>n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</a:rPr>
              <a:t>S</a:t>
            </a:r>
            <a:r>
              <a:rPr lang="en-US" altLang="zh-CN" sz="2800" i="1" kern="100" baseline="-25000" dirty="0" err="1">
                <a:solidFill>
                  <a:srgbClr val="C00000"/>
                </a:solidFill>
                <a:latin typeface="Times New Roman"/>
                <a:ea typeface="华文细黑"/>
              </a:rPr>
              <a:t>n</a:t>
            </a:r>
            <a:r>
              <a:rPr lang="zh-CN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</a:rPr>
              <a:t>1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4965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549474"/>
            <a:ext cx="1116124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1)]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32390" y="6658148"/>
            <a:ext cx="1159567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27054" y="549474"/>
            <a:ext cx="543739" cy="6568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4035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574" y="333450"/>
            <a:ext cx="11347893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裂项相消法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把数列的通项拆成两项之差，在求和时中间的一些项可以相互抵消，从而求和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常见的拆项方法：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373358" y="6659994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9637407"/>
              </p:ext>
            </p:extLst>
          </p:nvPr>
        </p:nvGraphicFramePr>
        <p:xfrm>
          <a:off x="501872" y="3103067"/>
          <a:ext cx="10129838" cy="176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49" name="文档" r:id="rId5" imgW="10126070" imgH="1775902" progId="Word.Document.12">
                  <p:embed/>
                </p:oleObj>
              </mc:Choice>
              <mc:Fallback>
                <p:oleObj name="文档" r:id="rId5" imgW="10126070" imgH="1775902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872" y="3103067"/>
                        <a:ext cx="10129838" cy="1766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490867"/>
              </p:ext>
            </p:extLst>
          </p:nvPr>
        </p:nvGraphicFramePr>
        <p:xfrm>
          <a:off x="458262" y="4111179"/>
          <a:ext cx="10129838" cy="176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0" name="文档" r:id="rId8" imgW="10126070" imgH="1778787" progId="Word.Document.12">
                  <p:embed/>
                </p:oleObj>
              </mc:Choice>
              <mc:Fallback>
                <p:oleObj name="文档" r:id="rId8" imgW="10126070" imgH="177878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262" y="4111179"/>
                        <a:ext cx="10129838" cy="1766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9736532"/>
              </p:ext>
            </p:extLst>
          </p:nvPr>
        </p:nvGraphicFramePr>
        <p:xfrm>
          <a:off x="406400" y="5218162"/>
          <a:ext cx="9063038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1" name="文档" r:id="rId11" imgW="9062402" imgH="1527867" progId="Word.Document.12">
                  <p:embed/>
                </p:oleObj>
              </mc:Choice>
              <mc:Fallback>
                <p:oleObj name="文档" r:id="rId11" imgW="9062402" imgH="152786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5218162"/>
                        <a:ext cx="9063038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496160"/>
              </p:ext>
            </p:extLst>
          </p:nvPr>
        </p:nvGraphicFramePr>
        <p:xfrm>
          <a:off x="2730262" y="2829327"/>
          <a:ext cx="2540000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2" name="文档" r:id="rId14" imgW="2543950" imgH="1361209" progId="Word.Document.12">
                  <p:embed/>
                </p:oleObj>
              </mc:Choice>
              <mc:Fallback>
                <p:oleObj name="文档" r:id="rId14" imgW="2543950" imgH="136120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262" y="2829327"/>
                        <a:ext cx="2540000" cy="136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524317"/>
              </p:ext>
            </p:extLst>
          </p:nvPr>
        </p:nvGraphicFramePr>
        <p:xfrm>
          <a:off x="3060422" y="3805183"/>
          <a:ext cx="2540000" cy="136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3" name="文档" r:id="rId17" imgW="2543950" imgH="1360489" progId="Word.Document.12">
                  <p:embed/>
                </p:oleObj>
              </mc:Choice>
              <mc:Fallback>
                <p:oleObj name="文档" r:id="rId17" imgW="2543950" imgH="136048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0422" y="3805183"/>
                        <a:ext cx="2540000" cy="136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267403"/>
              </p:ext>
            </p:extLst>
          </p:nvPr>
        </p:nvGraphicFramePr>
        <p:xfrm>
          <a:off x="3467422" y="4917876"/>
          <a:ext cx="4572000" cy="1392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54" name="文档" r:id="rId20" imgW="4578822" imgH="1391450" progId="Word.Document.12">
                  <p:embed/>
                </p:oleObj>
              </mc:Choice>
              <mc:Fallback>
                <p:oleObj name="文档" r:id="rId20" imgW="4578822" imgH="139145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7422" y="4917876"/>
                        <a:ext cx="4572000" cy="1392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78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549474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已知</a:t>
            </a:r>
            <a:r>
              <a:rPr lang="en-US" altLang="zh-CN" sz="2800" b="1" i="1" kern="100" dirty="0" err="1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S</a:t>
            </a:r>
            <a:r>
              <a:rPr lang="en-US" altLang="zh-CN" sz="2800" b="1" i="1" kern="100" baseline="-25000" dirty="0" err="1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求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a</a:t>
            </a:r>
            <a:r>
              <a:rPr lang="en-US" altLang="zh-CN" sz="2800" b="1" i="1" kern="100" baseline="-250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，试判断数列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是不是等差数列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550" y="2524716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时，适合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数列的通项公式是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</TotalTime>
  <Words>1413</Words>
  <Application>Microsoft Office PowerPoint</Application>
  <PresentationFormat>自定义</PresentationFormat>
  <Paragraphs>226</Paragraphs>
  <Slides>43</Slides>
  <Notes>0</Notes>
  <HiddenSlides>17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910</cp:revision>
  <dcterms:created xsi:type="dcterms:W3CDTF">2014-10-15T07:25:01Z</dcterms:created>
  <dcterms:modified xsi:type="dcterms:W3CDTF">2016-04-24T01:41:43Z</dcterms:modified>
</cp:coreProperties>
</file>