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50" r:id="rId2"/>
    <p:sldId id="257" r:id="rId3"/>
    <p:sldId id="258" r:id="rId4"/>
    <p:sldId id="361" r:id="rId5"/>
    <p:sldId id="424" r:id="rId6"/>
    <p:sldId id="479" r:id="rId7"/>
    <p:sldId id="480" r:id="rId8"/>
    <p:sldId id="598" r:id="rId9"/>
    <p:sldId id="599" r:id="rId10"/>
    <p:sldId id="570" r:id="rId11"/>
    <p:sldId id="571" r:id="rId12"/>
    <p:sldId id="574" r:id="rId13"/>
    <p:sldId id="575" r:id="rId14"/>
    <p:sldId id="601" r:id="rId15"/>
    <p:sldId id="576" r:id="rId16"/>
    <p:sldId id="600" r:id="rId17"/>
    <p:sldId id="602" r:id="rId18"/>
    <p:sldId id="578" r:id="rId19"/>
    <p:sldId id="603" r:id="rId20"/>
    <p:sldId id="579" r:id="rId21"/>
    <p:sldId id="604" r:id="rId22"/>
    <p:sldId id="606" r:id="rId23"/>
    <p:sldId id="607" r:id="rId24"/>
    <p:sldId id="605" r:id="rId25"/>
    <p:sldId id="609" r:id="rId26"/>
    <p:sldId id="608" r:id="rId27"/>
    <p:sldId id="581" r:id="rId28"/>
    <p:sldId id="585" r:id="rId29"/>
    <p:sldId id="610" r:id="rId30"/>
    <p:sldId id="612" r:id="rId31"/>
    <p:sldId id="613" r:id="rId32"/>
    <p:sldId id="616" r:id="rId33"/>
    <p:sldId id="614" r:id="rId34"/>
    <p:sldId id="615" r:id="rId35"/>
    <p:sldId id="611" r:id="rId36"/>
    <p:sldId id="617" r:id="rId37"/>
    <p:sldId id="618" r:id="rId38"/>
    <p:sldId id="451" r:id="rId39"/>
  </p:sldIdLst>
  <p:sldSz cx="12190413" cy="6859588"/>
  <p:notesSz cx="6858000" cy="9144000"/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FCC3E"/>
    <a:srgbClr val="8CB208"/>
    <a:srgbClr val="3333FF"/>
    <a:srgbClr val="0066FF"/>
    <a:srgbClr val="E46C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3041" autoAdjust="0"/>
    <p:restoredTop sz="94861" autoAdjust="0"/>
  </p:normalViewPr>
  <p:slideViewPr>
    <p:cSldViewPr>
      <p:cViewPr>
        <p:scale>
          <a:sx n="75" d="100"/>
          <a:sy n="75" d="100"/>
        </p:scale>
        <p:origin x="-605" y="-346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image" Target="../media/image31.emf"/><Relationship Id="rId1" Type="http://schemas.openxmlformats.org/officeDocument/2006/relationships/image" Target="../media/image30.emf"/><Relationship Id="rId5" Type="http://schemas.openxmlformats.org/officeDocument/2006/relationships/image" Target="../media/image34.emf"/><Relationship Id="rId4" Type="http://schemas.openxmlformats.org/officeDocument/2006/relationships/image" Target="../media/image33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8.wmf"/><Relationship Id="rId2" Type="http://schemas.openxmlformats.org/officeDocument/2006/relationships/image" Target="../media/image37.wmf"/><Relationship Id="rId1" Type="http://schemas.openxmlformats.org/officeDocument/2006/relationships/image" Target="../media/image36.e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2" Type="http://schemas.openxmlformats.org/officeDocument/2006/relationships/image" Target="../media/image40.emf"/><Relationship Id="rId1" Type="http://schemas.openxmlformats.org/officeDocument/2006/relationships/image" Target="../media/image3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image" Target="../media/image15.emf"/><Relationship Id="rId5" Type="http://schemas.openxmlformats.org/officeDocument/2006/relationships/image" Target="../media/image19.emf"/><Relationship Id="rId4" Type="http://schemas.openxmlformats.org/officeDocument/2006/relationships/image" Target="../media/image18.e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emf"/><Relationship Id="rId1" Type="http://schemas.openxmlformats.org/officeDocument/2006/relationships/image" Target="../media/image20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25.emf"/><Relationship Id="rId1" Type="http://schemas.openxmlformats.org/officeDocument/2006/relationships/image" Target="../media/image24.emf"/><Relationship Id="rId5" Type="http://schemas.openxmlformats.org/officeDocument/2006/relationships/image" Target="../media/image28.emf"/><Relationship Id="rId4" Type="http://schemas.openxmlformats.org/officeDocument/2006/relationships/image" Target="../media/image27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oleObject" Target="../embeddings/oleObject3.bin"/><Relationship Id="rId7" Type="http://schemas.openxmlformats.org/officeDocument/2006/relationships/package" Target="../embeddings/Microsoft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__3.docx"/><Relationship Id="rId9" Type="http://schemas.openxmlformats.org/officeDocument/2006/relationships/slide" Target="slide1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oleObject" Target="../embeddings/oleObject5.bin"/><Relationship Id="rId7" Type="http://schemas.openxmlformats.org/officeDocument/2006/relationships/package" Target="../embeddings/Microsoft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6.bin"/><Relationship Id="rId5" Type="http://schemas.openxmlformats.org/officeDocument/2006/relationships/image" Target="../media/image10.emf"/><Relationship Id="rId4" Type="http://schemas.openxmlformats.org/officeDocument/2006/relationships/package" Target="../embeddings/Microsoft_Word___5.docx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19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5" Type="http://schemas.openxmlformats.org/officeDocument/2006/relationships/slide" Target="slide29.xml"/><Relationship Id="rId4" Type="http://schemas.openxmlformats.org/officeDocument/2006/relationships/slide" Target="slide1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4.emf"/><Relationship Id="rId5" Type="http://schemas.openxmlformats.org/officeDocument/2006/relationships/package" Target="../embeddings/Microsoft_Word___7.docx"/><Relationship Id="rId4" Type="http://schemas.openxmlformats.org/officeDocument/2006/relationships/oleObject" Target="../embeddings/oleObject7.bin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9.docx"/><Relationship Id="rId13" Type="http://schemas.openxmlformats.org/officeDocument/2006/relationships/oleObject" Target="../embeddings/oleObject11.bin"/><Relationship Id="rId18" Type="http://schemas.openxmlformats.org/officeDocument/2006/relationships/image" Target="../media/image19.emf"/><Relationship Id="rId3" Type="http://schemas.openxmlformats.org/officeDocument/2006/relationships/oleObject" Target="../embeddings/oleObject8.bin"/><Relationship Id="rId7" Type="http://schemas.openxmlformats.org/officeDocument/2006/relationships/oleObject" Target="../embeddings/oleObject9.bin"/><Relationship Id="rId12" Type="http://schemas.openxmlformats.org/officeDocument/2006/relationships/image" Target="../media/image17.emf"/><Relationship Id="rId17" Type="http://schemas.openxmlformats.org/officeDocument/2006/relationships/package" Target="../embeddings/Microsoft_Word___12.docx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12.bin"/><Relationship Id="rId1" Type="http://schemas.openxmlformats.org/officeDocument/2006/relationships/vmlDrawing" Target="../drawings/vmlDrawing6.vml"/><Relationship Id="rId6" Type="http://schemas.openxmlformats.org/officeDocument/2006/relationships/slide" Target="slide23.xml"/><Relationship Id="rId11" Type="http://schemas.openxmlformats.org/officeDocument/2006/relationships/package" Target="../embeddings/Microsoft_Word___10.docx"/><Relationship Id="rId5" Type="http://schemas.openxmlformats.org/officeDocument/2006/relationships/image" Target="../media/image15.emf"/><Relationship Id="rId15" Type="http://schemas.openxmlformats.org/officeDocument/2006/relationships/image" Target="../media/image18.emf"/><Relationship Id="rId10" Type="http://schemas.openxmlformats.org/officeDocument/2006/relationships/oleObject" Target="../embeddings/oleObject10.bin"/><Relationship Id="rId4" Type="http://schemas.openxmlformats.org/officeDocument/2006/relationships/package" Target="../embeddings/Microsoft_Word___8.docx"/><Relationship Id="rId9" Type="http://schemas.openxmlformats.org/officeDocument/2006/relationships/image" Target="../media/image16.emf"/><Relationship Id="rId14" Type="http://schemas.openxmlformats.org/officeDocument/2006/relationships/package" Target="../embeddings/Microsoft_Word___11.docx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emf"/><Relationship Id="rId3" Type="http://schemas.openxmlformats.org/officeDocument/2006/relationships/oleObject" Target="../embeddings/oleObject13.bin"/><Relationship Id="rId7" Type="http://schemas.openxmlformats.org/officeDocument/2006/relationships/package" Target="../embeddings/Microsoft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4.bin"/><Relationship Id="rId11" Type="http://schemas.openxmlformats.org/officeDocument/2006/relationships/image" Target="../media/image22.emf"/><Relationship Id="rId5" Type="http://schemas.openxmlformats.org/officeDocument/2006/relationships/image" Target="../media/image20.emf"/><Relationship Id="rId10" Type="http://schemas.openxmlformats.org/officeDocument/2006/relationships/package" Target="../embeddings/Microsoft_Word___15.docx"/><Relationship Id="rId4" Type="http://schemas.openxmlformats.org/officeDocument/2006/relationships/package" Target="../embeddings/Microsoft_Word___13.docx"/><Relationship Id="rId9" Type="http://schemas.openxmlformats.org/officeDocument/2006/relationships/oleObject" Target="../embeddings/oleObject15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7" Type="http://schemas.openxmlformats.org/officeDocument/2006/relationships/slide" Target="slide26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23.emf"/><Relationship Id="rId5" Type="http://schemas.openxmlformats.org/officeDocument/2006/relationships/package" Target="../embeddings/Microsoft_Word___16.docx"/><Relationship Id="rId4" Type="http://schemas.openxmlformats.org/officeDocument/2006/relationships/oleObject" Target="../embeddings/oleObject16.bin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emf"/><Relationship Id="rId13" Type="http://schemas.openxmlformats.org/officeDocument/2006/relationships/package" Target="../embeddings/Microsoft_Word___20.docx"/><Relationship Id="rId18" Type="http://schemas.openxmlformats.org/officeDocument/2006/relationships/slide" Target="slide26.xml"/><Relationship Id="rId3" Type="http://schemas.openxmlformats.org/officeDocument/2006/relationships/oleObject" Target="../embeddings/oleObject17.bin"/><Relationship Id="rId7" Type="http://schemas.openxmlformats.org/officeDocument/2006/relationships/package" Target="../embeddings/Microsoft_Word___18.docx"/><Relationship Id="rId12" Type="http://schemas.openxmlformats.org/officeDocument/2006/relationships/oleObject" Target="../embeddings/oleObject20.bin"/><Relationship Id="rId17" Type="http://schemas.openxmlformats.org/officeDocument/2006/relationships/image" Target="../media/image28.emf"/><Relationship Id="rId2" Type="http://schemas.openxmlformats.org/officeDocument/2006/relationships/slideLayout" Target="../slideLayouts/slideLayout1.xml"/><Relationship Id="rId16" Type="http://schemas.openxmlformats.org/officeDocument/2006/relationships/package" Target="../embeddings/Microsoft_Word___21.docx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18.bin"/><Relationship Id="rId11" Type="http://schemas.openxmlformats.org/officeDocument/2006/relationships/image" Target="../media/image26.emf"/><Relationship Id="rId5" Type="http://schemas.openxmlformats.org/officeDocument/2006/relationships/image" Target="../media/image24.emf"/><Relationship Id="rId15" Type="http://schemas.openxmlformats.org/officeDocument/2006/relationships/oleObject" Target="../embeddings/oleObject21.bin"/><Relationship Id="rId10" Type="http://schemas.openxmlformats.org/officeDocument/2006/relationships/package" Target="../embeddings/Microsoft_Word___19.docx"/><Relationship Id="rId4" Type="http://schemas.openxmlformats.org/officeDocument/2006/relationships/package" Target="../embeddings/Microsoft_Word___17.docx"/><Relationship Id="rId9" Type="http://schemas.openxmlformats.org/officeDocument/2006/relationships/oleObject" Target="../embeddings/oleObject19.bin"/><Relationship Id="rId14" Type="http://schemas.openxmlformats.org/officeDocument/2006/relationships/image" Target="../media/image27.em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6" Type="http://schemas.openxmlformats.org/officeDocument/2006/relationships/slide" Target="slide2.xml"/><Relationship Id="rId5" Type="http://schemas.openxmlformats.org/officeDocument/2006/relationships/image" Target="../media/image29.emf"/><Relationship Id="rId4" Type="http://schemas.openxmlformats.org/officeDocument/2006/relationships/package" Target="../embeddings/Microsoft_Word___22.docx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emf"/><Relationship Id="rId13" Type="http://schemas.openxmlformats.org/officeDocument/2006/relationships/package" Target="../embeddings/Microsoft_Word___26.docx"/><Relationship Id="rId3" Type="http://schemas.openxmlformats.org/officeDocument/2006/relationships/oleObject" Target="../embeddings/oleObject23.bin"/><Relationship Id="rId7" Type="http://schemas.openxmlformats.org/officeDocument/2006/relationships/package" Target="../embeddings/Microsoft_Word___24.docx"/><Relationship Id="rId12" Type="http://schemas.openxmlformats.org/officeDocument/2006/relationships/oleObject" Target="../embeddings/oleObject26.bin"/><Relationship Id="rId17" Type="http://schemas.openxmlformats.org/officeDocument/2006/relationships/image" Target="../media/image34.emf"/><Relationship Id="rId2" Type="http://schemas.openxmlformats.org/officeDocument/2006/relationships/slideLayout" Target="../slideLayouts/slideLayout1.xml"/><Relationship Id="rId16" Type="http://schemas.openxmlformats.org/officeDocument/2006/relationships/package" Target="../embeddings/Microsoft_Word___27.docx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24.bin"/><Relationship Id="rId11" Type="http://schemas.openxmlformats.org/officeDocument/2006/relationships/image" Target="../media/image32.emf"/><Relationship Id="rId5" Type="http://schemas.openxmlformats.org/officeDocument/2006/relationships/image" Target="../media/image30.emf"/><Relationship Id="rId15" Type="http://schemas.openxmlformats.org/officeDocument/2006/relationships/oleObject" Target="../embeddings/oleObject27.bin"/><Relationship Id="rId10" Type="http://schemas.openxmlformats.org/officeDocument/2006/relationships/package" Target="../embeddings/Microsoft_Word___25.docx"/><Relationship Id="rId4" Type="http://schemas.openxmlformats.org/officeDocument/2006/relationships/package" Target="../embeddings/Microsoft_Word___23.docx"/><Relationship Id="rId9" Type="http://schemas.openxmlformats.org/officeDocument/2006/relationships/oleObject" Target="../embeddings/oleObject25.bin"/><Relationship Id="rId14" Type="http://schemas.openxmlformats.org/officeDocument/2006/relationships/image" Target="../media/image33.emf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32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35.emf"/><Relationship Id="rId4" Type="http://schemas.openxmlformats.org/officeDocument/2006/relationships/package" Target="../embeddings/Microsoft_Word___28.docx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35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wmf"/><Relationship Id="rId3" Type="http://schemas.openxmlformats.org/officeDocument/2006/relationships/oleObject" Target="../embeddings/oleObject29.bin"/><Relationship Id="rId7" Type="http://schemas.openxmlformats.org/officeDocument/2006/relationships/oleObject" Target="../embeddings/oleObject30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37.png"/><Relationship Id="rId5" Type="http://schemas.openxmlformats.org/officeDocument/2006/relationships/image" Target="../media/image36.emf"/><Relationship Id="rId10" Type="http://schemas.openxmlformats.org/officeDocument/2006/relationships/image" Target="../media/image38.wmf"/><Relationship Id="rId4" Type="http://schemas.openxmlformats.org/officeDocument/2006/relationships/package" Target="../embeddings/Microsoft_Word___29.docx"/><Relationship Id="rId9" Type="http://schemas.openxmlformats.org/officeDocument/2006/relationships/oleObject" Target="../embeddings/oleObject31.bin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31.docx"/><Relationship Id="rId3" Type="http://schemas.openxmlformats.org/officeDocument/2006/relationships/image" Target="../media/image41.png"/><Relationship Id="rId7" Type="http://schemas.openxmlformats.org/officeDocument/2006/relationships/oleObject" Target="../embeddings/oleObject33.bin"/><Relationship Id="rId12" Type="http://schemas.openxmlformats.org/officeDocument/2006/relationships/image" Target="../media/image41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39.emf"/><Relationship Id="rId11" Type="http://schemas.openxmlformats.org/officeDocument/2006/relationships/package" Target="../embeddings/Microsoft_Word___32.docx"/><Relationship Id="rId5" Type="http://schemas.openxmlformats.org/officeDocument/2006/relationships/package" Target="../embeddings/Microsoft_Word___30.docx"/><Relationship Id="rId10" Type="http://schemas.openxmlformats.org/officeDocument/2006/relationships/oleObject" Target="../embeddings/oleObject34.bin"/><Relationship Id="rId4" Type="http://schemas.openxmlformats.org/officeDocument/2006/relationships/oleObject" Target="../embeddings/oleObject32.bin"/><Relationship Id="rId9" Type="http://schemas.openxmlformats.org/officeDocument/2006/relationships/image" Target="../media/image40.emf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emf"/><Relationship Id="rId4" Type="http://schemas.openxmlformats.org/officeDocument/2006/relationships/package" Target="../embeddings/Microsoft_Word___1.doc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4.emf"/><Relationship Id="rId4" Type="http://schemas.openxmlformats.org/officeDocument/2006/relationships/package" Target="../embeddings/Microsoft_Word___2.docx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2982084" y="2061642"/>
            <a:ext cx="473367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第二章　数   列</a:t>
            </a:r>
            <a:endParaRPr lang="zh-CN" altLang="en-US" sz="1600" i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26854" y="2485857"/>
            <a:ext cx="50405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章末复习提升</a:t>
            </a:r>
            <a:endParaRPr lang="zh-CN" altLang="zh-CN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2" name="Picture 2" descr="F:\创新A5幻灯片图荷花水墨画\t01159f362e88b0467f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00"/>
          <a:stretch/>
        </p:blipFill>
        <p:spPr bwMode="auto">
          <a:xfrm>
            <a:off x="9114859" y="3785116"/>
            <a:ext cx="3080792" cy="3074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106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478582" y="549474"/>
            <a:ext cx="11161240" cy="585824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求数列的前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项和的基本方法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公式法：利用等差数列或等比数列前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公式；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分组求和：把一个数列分成几个可以直接求和的数列；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裂项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相消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法：有时把一个数列的通项公式分成两项差的形式，相加过程消去中间项，只剩有限项再求和；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错位相减：适用于一个等差数列和一个等比数列对应项相乘构成的数列求和；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倒序相加：例如等差数列前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项和公式的推导；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(6)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并项求和法：适用于正负相间的数列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圆角矩形 9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08005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9FCC3E"/>
            </a:fgClr>
            <a:bgClr>
              <a:srgbClr val="8CB2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三</a:t>
            </a:r>
            <a:r>
              <a:rPr lang="zh-CN" altLang="en-US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、题型探究</a:t>
            </a:r>
            <a:endParaRPr lang="zh-CN" altLang="en-US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87119" y="457146"/>
            <a:ext cx="11730575" cy="244782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6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题型一　数列的实际应用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6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6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1</a:t>
            </a:r>
            <a:r>
              <a:rPr lang="zh-CN" altLang="zh-CN" sz="26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甲、乙两人连续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年对某县农村养鸡业规模进行调查，提供两个不同的信息图如图所示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甲调查表明：从第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年每个养鸡场出产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万只鸡上升到第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年平均每个鸡场出产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万只鸡，乙调查表明：由第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年养鸡场个数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30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个减少到第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年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个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600" kern="100" dirty="0">
              <a:effectLst/>
              <a:latin typeface="宋体"/>
              <a:cs typeface="Courier New"/>
            </a:endParaRPr>
          </a:p>
        </p:txBody>
      </p:sp>
      <p:pic>
        <p:nvPicPr>
          <p:cNvPr id="68610" name="Picture 2" descr="\\贾文\贾文\傆文件\2016源文件\创新 数学 人A 必修5\A79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260" y="3065009"/>
            <a:ext cx="6480677" cy="3605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2524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0550" y="151647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请你根据提供的信息说明，求：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年养鸡场的个数及全县出产鸡的总只数；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圆角矩形 7">
            <a:hlinkClick r:id="rId2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11521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90550" y="333450"/>
            <a:ext cx="11499437" cy="268936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由题干图可知，从第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年到第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年平均每个养鸡场出产的鸡只数成等差数列，记为数列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，公差为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，且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；从第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年到第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年的养鸡场个数也成等差数列，记为数列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，公差为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，且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；从第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年到第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年全县出产鸡的总只数记为数列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8908314"/>
              </p:ext>
            </p:extLst>
          </p:nvPr>
        </p:nvGraphicFramePr>
        <p:xfrm>
          <a:off x="334963" y="3178175"/>
          <a:ext cx="9682162" cy="159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22" name="文档" r:id="rId4" imgW="9679157" imgH="1603936" progId="Word.Document.12">
                  <p:embed/>
                </p:oleObj>
              </mc:Choice>
              <mc:Fallback>
                <p:oleObj name="文档" r:id="rId4" imgW="9679157" imgH="1603936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963" y="3178175"/>
                        <a:ext cx="9682162" cy="1593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076980"/>
              </p:ext>
            </p:extLst>
          </p:nvPr>
        </p:nvGraphicFramePr>
        <p:xfrm>
          <a:off x="406400" y="4700067"/>
          <a:ext cx="9682163" cy="1970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23" name="文档" r:id="rId7" imgW="9679157" imgH="1974547" progId="Word.Document.12">
                  <p:embed/>
                </p:oleObj>
              </mc:Choice>
              <mc:Fallback>
                <p:oleObj name="文档" r:id="rId7" imgW="9679157" imgH="1974547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400" y="4700067"/>
                        <a:ext cx="9682163" cy="19700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>
            <a:hlinkClick r:id="rId9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72541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2911883"/>
              </p:ext>
            </p:extLst>
          </p:nvPr>
        </p:nvGraphicFramePr>
        <p:xfrm>
          <a:off x="373483" y="1125538"/>
          <a:ext cx="9682163" cy="159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70" name="文档" r:id="rId4" imgW="9679157" imgH="1603936" progId="Word.Document.12">
                  <p:embed/>
                </p:oleObj>
              </mc:Choice>
              <mc:Fallback>
                <p:oleObj name="文档" r:id="rId4" imgW="9679157" imgH="1603936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483" y="1125538"/>
                        <a:ext cx="9682163" cy="1593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3478083"/>
              </p:ext>
            </p:extLst>
          </p:nvPr>
        </p:nvGraphicFramePr>
        <p:xfrm>
          <a:off x="406400" y="2539827"/>
          <a:ext cx="9682163" cy="1970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71" name="文档" r:id="rId7" imgW="9679157" imgH="1977791" progId="Word.Document.12">
                  <p:embed/>
                </p:oleObj>
              </mc:Choice>
              <mc:Fallback>
                <p:oleObj name="文档" r:id="rId7" imgW="9679157" imgH="1977791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400" y="2539827"/>
                        <a:ext cx="9682163" cy="19700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/>
          <p:nvPr/>
        </p:nvSpPr>
        <p:spPr>
          <a:xfrm>
            <a:off x="190550" y="3717826"/>
            <a:ext cx="11499437" cy="171095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1.2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31.2.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年养鸡场的个数为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个，全县出产鸡的总只数是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31.2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万只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694916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665383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2558" y="1413570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到第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年这个县的养鸡业比第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年是扩大了还是缩小了？请说明理由；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2558" y="2081961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6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20&lt;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所以到第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年这个县的养鸡业比第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年缩小了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1068278" y="665302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2750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4726" y="703650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哪一年的规模最大？请说明理由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354886" y="1485578"/>
                <a:ext cx="11161240" cy="4383996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b="1" kern="100" dirty="0">
                    <a:solidFill>
                      <a:srgbClr val="0000FF"/>
                    </a:solidFill>
                    <a:latin typeface="Times New Roman"/>
                    <a:ea typeface="微软雅黑"/>
                    <a:cs typeface="Times New Roman"/>
                  </a:rPr>
                  <a:t>解　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∵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1)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×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0.2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0.2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0.8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en-US" altLang="zh-CN" sz="2800" i="1" kern="100" baseline="-25000" dirty="0" err="1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30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1)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×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4)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＝－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4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34(1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≤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≤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6)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∴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en-US" altLang="zh-CN" sz="2800" i="1" kern="100" baseline="-25000" dirty="0" err="1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 err="1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b</a:t>
                </a:r>
                <a:r>
                  <a:rPr lang="en-US" altLang="zh-CN" sz="2800" i="1" kern="100" baseline="-25000" dirty="0" err="1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(0.2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0.8)(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－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4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34)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＝－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0.8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en-US" altLang="zh-CN" sz="2800" kern="100" baseline="300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3.6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27.2(1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≤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≤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6).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kern="100" dirty="0">
                    <a:latin typeface="宋体"/>
                    <a:ea typeface="华文细黑"/>
                    <a:cs typeface="Times New Roman"/>
                  </a:rPr>
                  <a:t>∵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对称轴为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9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kern="100">
                            <a:latin typeface="Times New Roman"/>
                            <a:ea typeface="华文细黑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所以当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时，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c</a:t>
                </a:r>
                <a:r>
                  <a:rPr lang="en-US" altLang="zh-CN" sz="2800" i="1" kern="100" baseline="-25000" dirty="0" err="1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最大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.</a:t>
                </a:r>
                <a:endParaRPr lang="zh-CN" altLang="zh-CN" sz="1050" kern="100" dirty="0">
                  <a:latin typeface="宋体"/>
                  <a:cs typeface="Courier New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所以第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2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年的规模最大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.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4886" y="1485578"/>
                <a:ext cx="11161240" cy="4383996"/>
              </a:xfrm>
              <a:prstGeom prst="rect">
                <a:avLst/>
              </a:prstGeom>
              <a:blipFill rotWithShape="1">
                <a:blip r:embed="rId2"/>
                <a:stretch>
                  <a:fillRect l="-819" b="-8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圆角矩形 11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9623598" y="6670154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44364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629594"/>
            <a:ext cx="12190413" cy="350885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0550" y="1756491"/>
            <a:ext cx="11847881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解决与数列有关的应用题应注意以下几点：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题目中用到的数列是等差数列还是等比数列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题目中要求的是数列的项还是和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所用的数列的首项是哪个？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得出的结论是否符合实际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14312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11824" y="227138"/>
            <a:ext cx="11614431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1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某企业的资金每一年都比上一年分红后的资金增加一倍，并且每年年底固定给股东们分红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万元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该企业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2014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年年底分红后的资金为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1 000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万元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求该企业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2018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年年底分红后的资金；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5383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11068278" y="665302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16814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11824" y="117426"/>
            <a:ext cx="11614431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(2014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年年底分红后的资金，其中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*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1 000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1 500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1 500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2 500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500(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).</a:t>
            </a:r>
            <a:endParaRPr lang="zh-CN" altLang="zh-CN" sz="280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所以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 smtClean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500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2(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 smtClean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 smtClean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-25000" dirty="0" smtClean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500)(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即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500}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是首项为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1 000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，公比为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的等比数列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1 000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baseline="30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1 000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baseline="30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500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 smtClean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1 000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8 500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所以该企业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2018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年年底分红后的资金为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8 500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万元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468082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25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75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75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750"/>
                            </p:stCondLst>
                            <p:childTnLst>
                              <p:par>
                                <p:cTn id="4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75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3564643" y="1773610"/>
            <a:ext cx="5149378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一、本章知识网络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>
            <a:hlinkClick r:id="rId3" action="ppaction://hlinksldjump"/>
          </p:cNvPr>
          <p:cNvSpPr txBox="1"/>
          <p:nvPr/>
        </p:nvSpPr>
        <p:spPr>
          <a:xfrm>
            <a:off x="3563351" y="2891830"/>
            <a:ext cx="5150669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二、知识要点归纳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>
            <a:hlinkClick r:id="rId4" action="ppaction://hlinksldjump"/>
          </p:cNvPr>
          <p:cNvSpPr txBox="1"/>
          <p:nvPr/>
        </p:nvSpPr>
        <p:spPr>
          <a:xfrm>
            <a:off x="3564643" y="4015383"/>
            <a:ext cx="5149377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三、题型探究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515866" y="2410568"/>
            <a:ext cx="5137722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007305" y="0"/>
            <a:ext cx="972000" cy="118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007304" y="198959"/>
            <a:ext cx="972001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515866" y="3535037"/>
            <a:ext cx="51372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515866" y="4659507"/>
            <a:ext cx="51372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3" name="TextBox 12">
            <a:hlinkClick r:id="rId5" action="ppaction://hlinksldjump"/>
          </p:cNvPr>
          <p:cNvSpPr txBox="1"/>
          <p:nvPr/>
        </p:nvSpPr>
        <p:spPr>
          <a:xfrm>
            <a:off x="3564643" y="5023495"/>
            <a:ext cx="5149377" cy="61554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3200" b="1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四、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思想方法总结</a:t>
            </a:r>
            <a:endParaRPr lang="zh-CN" altLang="en-US" sz="2600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3515866" y="5667619"/>
            <a:ext cx="5137200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4566" y="725970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求该企业从哪一年开始年底分红后的资金超过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32 500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万元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6574" y="1447791"/>
            <a:ext cx="1116124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32 500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baseline="30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所以该企业从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2021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年开始年底分红后的资金超过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32 500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万元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5581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28491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6665581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>
            <a:hlinkClick r:id="rId3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1644147"/>
              </p:ext>
            </p:extLst>
          </p:nvPr>
        </p:nvGraphicFramePr>
        <p:xfrm>
          <a:off x="297581" y="117426"/>
          <a:ext cx="11198225" cy="2339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23" name="文档" r:id="rId5" imgW="11197654" imgH="2343355" progId="Word.Document.12">
                  <p:embed/>
                </p:oleObj>
              </mc:Choice>
              <mc:Fallback>
                <p:oleObj name="文档" r:id="rId5" imgW="11197654" imgH="234335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97581" y="117426"/>
                        <a:ext cx="11198225" cy="2339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252398" y="2094122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的通项公式；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306593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2085427"/>
              </p:ext>
            </p:extLst>
          </p:nvPr>
        </p:nvGraphicFramePr>
        <p:xfrm>
          <a:off x="334566" y="5320903"/>
          <a:ext cx="11196637" cy="156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811" name="文档" r:id="rId4" imgW="11197654" imgH="1576898" progId="Word.Document.12">
                  <p:embed/>
                </p:oleObj>
              </mc:Choice>
              <mc:Fallback>
                <p:oleObj name="文档" r:id="rId4" imgW="11197654" imgH="157689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34566" y="5320903"/>
                        <a:ext cx="11196637" cy="1565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/>
          <p:nvPr/>
        </p:nvSpPr>
        <p:spPr>
          <a:xfrm>
            <a:off x="0" y="6665581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5344859"/>
              </p:ext>
            </p:extLst>
          </p:nvPr>
        </p:nvGraphicFramePr>
        <p:xfrm>
          <a:off x="334963" y="189434"/>
          <a:ext cx="11196637" cy="156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812" name="文档" r:id="rId8" imgW="11197654" imgH="1568966" progId="Word.Document.12">
                  <p:embed/>
                </p:oleObj>
              </mc:Choice>
              <mc:Fallback>
                <p:oleObj name="文档" r:id="rId8" imgW="11197654" imgH="156896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34963" y="189434"/>
                        <a:ext cx="11196637" cy="1565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7942996"/>
              </p:ext>
            </p:extLst>
          </p:nvPr>
        </p:nvGraphicFramePr>
        <p:xfrm>
          <a:off x="334566" y="1432471"/>
          <a:ext cx="11196637" cy="156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813" name="文档" r:id="rId11" imgW="11197654" imgH="1570769" progId="Word.Document.12">
                  <p:embed/>
                </p:oleObj>
              </mc:Choice>
              <mc:Fallback>
                <p:oleObj name="文档" r:id="rId11" imgW="11197654" imgH="157076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34566" y="1432471"/>
                        <a:ext cx="11196637" cy="1565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8242380"/>
              </p:ext>
            </p:extLst>
          </p:nvPr>
        </p:nvGraphicFramePr>
        <p:xfrm>
          <a:off x="334566" y="2800623"/>
          <a:ext cx="11196637" cy="156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814" name="文档" r:id="rId14" imgW="11197654" imgH="1572211" progId="Word.Document.12">
                  <p:embed/>
                </p:oleObj>
              </mc:Choice>
              <mc:Fallback>
                <p:oleObj name="文档" r:id="rId14" imgW="11197654" imgH="157221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34566" y="2800623"/>
                        <a:ext cx="11196637" cy="1565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9032295"/>
              </p:ext>
            </p:extLst>
          </p:nvPr>
        </p:nvGraphicFramePr>
        <p:xfrm>
          <a:off x="334566" y="3933850"/>
          <a:ext cx="11196637" cy="156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815" name="文档" r:id="rId17" imgW="11197654" imgH="1574013" progId="Word.Document.12">
                  <p:embed/>
                </p:oleObj>
              </mc:Choice>
              <mc:Fallback>
                <p:oleObj name="文档" r:id="rId17" imgW="11197654" imgH="157401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34566" y="3933850"/>
                        <a:ext cx="11196637" cy="1565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76390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2917105"/>
              </p:ext>
            </p:extLst>
          </p:nvPr>
        </p:nvGraphicFramePr>
        <p:xfrm>
          <a:off x="335780" y="1837929"/>
          <a:ext cx="11196637" cy="156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28" name="文档" r:id="rId4" imgW="11197654" imgH="1570769" progId="Word.Document.12">
                  <p:embed/>
                </p:oleObj>
              </mc:Choice>
              <mc:Fallback>
                <p:oleObj name="文档" r:id="rId4" imgW="11197654" imgH="157076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35780" y="1837929"/>
                        <a:ext cx="11196637" cy="1565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316215" y="837506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λ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3648506"/>
              </p:ext>
            </p:extLst>
          </p:nvPr>
        </p:nvGraphicFramePr>
        <p:xfrm>
          <a:off x="299169" y="3043164"/>
          <a:ext cx="11196637" cy="156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29" name="文档" r:id="rId7" imgW="11197654" imgH="1572211" progId="Word.Document.12">
                  <p:embed/>
                </p:oleObj>
              </mc:Choice>
              <mc:Fallback>
                <p:oleObj name="文档" r:id="rId7" imgW="11197654" imgH="157221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99169" y="3043164"/>
                        <a:ext cx="11196637" cy="1565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9199121"/>
              </p:ext>
            </p:extLst>
          </p:nvPr>
        </p:nvGraphicFramePr>
        <p:xfrm>
          <a:off x="371177" y="4234513"/>
          <a:ext cx="11196637" cy="156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830" name="文档" r:id="rId10" imgW="11197654" imgH="1574013" progId="Word.Document.12">
                  <p:embed/>
                </p:oleObj>
              </mc:Choice>
              <mc:Fallback>
                <p:oleObj name="文档" r:id="rId10" imgW="11197654" imgH="157401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71177" y="4234513"/>
                        <a:ext cx="11196637" cy="1565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80323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6665581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>
            <a:hlinkClick r:id="rId3" action="ppaction://hlinksldjump"/>
          </p:cNvPr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7199560"/>
              </p:ext>
            </p:extLst>
          </p:nvPr>
        </p:nvGraphicFramePr>
        <p:xfrm>
          <a:off x="305435" y="80516"/>
          <a:ext cx="11195050" cy="1189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73" name="文档" r:id="rId5" imgW="11197654" imgH="1190064" progId="Word.Document.12">
                  <p:embed/>
                </p:oleObj>
              </mc:Choice>
              <mc:Fallback>
                <p:oleObj name="文档" r:id="rId5" imgW="11197654" imgH="119006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05435" y="80516"/>
                        <a:ext cx="11195050" cy="1189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圆角矩形 5">
            <a:hlinkClick r:id="rId7" action="ppaction://hlinksldjump"/>
          </p:cNvPr>
          <p:cNvSpPr/>
          <p:nvPr/>
        </p:nvSpPr>
        <p:spPr>
          <a:xfrm>
            <a:off x="9479582" y="6670154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2487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6665581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146742"/>
              </p:ext>
            </p:extLst>
          </p:nvPr>
        </p:nvGraphicFramePr>
        <p:xfrm>
          <a:off x="334963" y="45418"/>
          <a:ext cx="10658475" cy="167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911" name="文档" r:id="rId4" imgW="10654305" imgH="1678563" progId="Word.Document.12">
                  <p:embed/>
                </p:oleObj>
              </mc:Choice>
              <mc:Fallback>
                <p:oleObj name="文档" r:id="rId4" imgW="10654305" imgH="167856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34963" y="45418"/>
                        <a:ext cx="10658475" cy="167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276921"/>
              </p:ext>
            </p:extLst>
          </p:nvPr>
        </p:nvGraphicFramePr>
        <p:xfrm>
          <a:off x="4799062" y="0"/>
          <a:ext cx="10658475" cy="167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912" name="文档" r:id="rId7" imgW="10654305" imgH="1680366" progId="Word.Document.12">
                  <p:embed/>
                </p:oleObj>
              </mc:Choice>
              <mc:Fallback>
                <p:oleObj name="文档" r:id="rId7" imgW="10654305" imgH="168036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799062" y="0"/>
                        <a:ext cx="10658475" cy="167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8653228"/>
              </p:ext>
            </p:extLst>
          </p:nvPr>
        </p:nvGraphicFramePr>
        <p:xfrm>
          <a:off x="373626" y="981522"/>
          <a:ext cx="10658475" cy="167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913" name="文档" r:id="rId10" imgW="10654305" imgH="1681808" progId="Word.Document.12">
                  <p:embed/>
                </p:oleObj>
              </mc:Choice>
              <mc:Fallback>
                <p:oleObj name="文档" r:id="rId10" imgW="10654305" imgH="168180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73626" y="981522"/>
                        <a:ext cx="10658475" cy="167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783825"/>
              </p:ext>
            </p:extLst>
          </p:nvPr>
        </p:nvGraphicFramePr>
        <p:xfrm>
          <a:off x="400976" y="2133650"/>
          <a:ext cx="10656887" cy="2378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914" name="文档" r:id="rId13" imgW="10654305" imgH="2545604" progId="Word.Document.12">
                  <p:embed/>
                </p:oleObj>
              </mc:Choice>
              <mc:Fallback>
                <p:oleObj name="文档" r:id="rId13" imgW="10654305" imgH="254560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00976" y="2133650"/>
                        <a:ext cx="10656887" cy="2378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955204"/>
              </p:ext>
            </p:extLst>
          </p:nvPr>
        </p:nvGraphicFramePr>
        <p:xfrm>
          <a:off x="694606" y="4469563"/>
          <a:ext cx="6350000" cy="1392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915" name="文档" r:id="rId16" imgW="6356748" imgH="1391364" progId="Word.Document.12">
                  <p:embed/>
                </p:oleObj>
              </mc:Choice>
              <mc:Fallback>
                <p:oleObj name="文档" r:id="rId16" imgW="6356748" imgH="139136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94606" y="4469563"/>
                        <a:ext cx="6350000" cy="1392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/>
          <p:nvPr/>
        </p:nvSpPr>
        <p:spPr>
          <a:xfrm>
            <a:off x="478582" y="5229994"/>
            <a:ext cx="4303141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*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2 002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2 002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最大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5" name="圆角矩形 14">
            <a:hlinkClick r:id="rId18" action="ppaction://hlinksldjump"/>
          </p:cNvPr>
          <p:cNvSpPr/>
          <p:nvPr/>
        </p:nvSpPr>
        <p:spPr>
          <a:xfrm>
            <a:off x="11057863" y="6670154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反思与感悟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45064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1773610"/>
            <a:ext cx="12190413" cy="239659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9834779" y="-26590"/>
            <a:ext cx="2256178" cy="880109"/>
            <a:chOff x="7918" y="920823"/>
            <a:chExt cx="1721438" cy="733424"/>
          </a:xfrm>
        </p:grpSpPr>
        <p:pic>
          <p:nvPicPr>
            <p:cNvPr id="11" name="图片 10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717743" cy="733424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 userDrawn="1"/>
          </p:nvSpPr>
          <p:spPr>
            <a:xfrm>
              <a:off x="7918" y="991413"/>
              <a:ext cx="16085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252398" y="1845618"/>
            <a:ext cx="1116124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数列是高中代数的重点内容之一，它始终处在知识的交汇点上，如数列与函数、方程、不等式等其他知识有较多交汇处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它包涵知识点多、思想丰富、综合性强，已成为近年高考的一大亮点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729378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4726" y="-26590"/>
            <a:ext cx="1116124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2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已知二次函数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b="1" kern="100" dirty="0" err="1">
                <a:latin typeface="Times New Roman"/>
                <a:ea typeface="华文细黑"/>
                <a:cs typeface="Courier New"/>
              </a:rPr>
              <a:t>R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同时满足：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不等式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的解集有且只有一个元素；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在定义域内存在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，使得不等式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成立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的表达式；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1068278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6414" y="2545036"/>
            <a:ext cx="11161240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∵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≤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的解集有且只有一个元素，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时，函数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(0,2)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上递减，故存在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＜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＞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成立；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上递增，不合题意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851638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54241" y="837506"/>
            <a:ext cx="11385581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的表达式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4566" y="1557586"/>
            <a:ext cx="11385581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由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知，</a:t>
            </a:r>
            <a:r>
              <a:rPr lang="en-US" altLang="zh-CN" sz="2800" i="1" kern="100" dirty="0" err="1" smtClean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 smtClean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baseline="300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4.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 smtClean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 smtClean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 smtClean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 smtClean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 smtClean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 smtClean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-25000" dirty="0" smtClean="0">
                <a:latin typeface="Times New Roman"/>
                <a:ea typeface="华文细黑"/>
                <a:cs typeface="Courier New"/>
              </a:rPr>
              <a:t>1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baseline="300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4)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smtClean="0">
                <a:latin typeface="IPAPANNEW"/>
                <a:ea typeface="华文细黑"/>
                <a:cs typeface="Times New Roman"/>
              </a:rPr>
              <a:t>[(</a:t>
            </a:r>
            <a:r>
              <a:rPr lang="en-US" altLang="zh-CN" sz="2800" i="1" kern="100" dirty="0" smtClean="0">
                <a:latin typeface="Times New Roman" pitchFamily="18" charset="0"/>
                <a:ea typeface="华文细黑"/>
                <a:cs typeface="Times New Roman" pitchFamily="18" charset="0"/>
              </a:rPr>
              <a:t>n</a:t>
            </a:r>
            <a:r>
              <a:rPr lang="zh-CN" altLang="zh-CN" sz="2800" kern="100" dirty="0" smtClean="0">
                <a:latin typeface="Times New Roman" pitchFamily="18" charset="0"/>
                <a:ea typeface="华文细黑"/>
                <a:cs typeface="Times New Roman" pitchFamily="18" charset="0"/>
              </a:rPr>
              <a:t>－</a:t>
            </a:r>
            <a:r>
              <a:rPr lang="en-US" altLang="zh-CN" sz="2800" kern="100" dirty="0" smtClean="0">
                <a:latin typeface="Times New Roman" pitchFamily="18" charset="0"/>
                <a:ea typeface="华文细黑"/>
                <a:cs typeface="Times New Roman" pitchFamily="18" charset="0"/>
              </a:rPr>
              <a:t>1)</a:t>
            </a:r>
            <a:r>
              <a:rPr lang="en-US" altLang="zh-CN" sz="2800" kern="100" baseline="30000" dirty="0" smtClean="0">
                <a:latin typeface="Times New Roman" pitchFamily="18" charset="0"/>
                <a:ea typeface="华文细黑"/>
                <a:cs typeface="Times New Roman" pitchFamily="18" charset="0"/>
              </a:rPr>
              <a:t>2</a:t>
            </a:r>
            <a:r>
              <a:rPr lang="zh-CN" altLang="zh-CN" sz="2800" kern="100" dirty="0" smtClean="0">
                <a:latin typeface="Times New Roman" pitchFamily="18" charset="0"/>
                <a:ea typeface="华文细黑"/>
                <a:cs typeface="Times New Roman" pitchFamily="18" charset="0"/>
              </a:rPr>
              <a:t>－</a:t>
            </a:r>
            <a:r>
              <a:rPr lang="en-US" altLang="zh-CN" sz="2800" kern="100" dirty="0" smtClean="0">
                <a:latin typeface="Times New Roman" pitchFamily="18" charset="0"/>
                <a:ea typeface="华文细黑"/>
                <a:cs typeface="Times New Roman" pitchFamily="18" charset="0"/>
              </a:rPr>
              <a:t>4(</a:t>
            </a:r>
            <a:r>
              <a:rPr lang="en-US" altLang="zh-CN" sz="2800" i="1" kern="100" dirty="0" smtClean="0">
                <a:latin typeface="Times New Roman" pitchFamily="18" charset="0"/>
                <a:ea typeface="华文细黑"/>
                <a:cs typeface="Times New Roman" pitchFamily="18" charset="0"/>
              </a:rPr>
              <a:t>n</a:t>
            </a:r>
            <a:r>
              <a:rPr lang="zh-CN" altLang="zh-CN" sz="2800" kern="100" dirty="0" smtClean="0">
                <a:latin typeface="Times New Roman" pitchFamily="18" charset="0"/>
                <a:ea typeface="华文细黑"/>
                <a:cs typeface="Times New Roman" pitchFamily="18" charset="0"/>
              </a:rPr>
              <a:t>－</a:t>
            </a:r>
            <a:r>
              <a:rPr lang="en-US" altLang="zh-CN" sz="2800" kern="100" dirty="0" smtClean="0">
                <a:latin typeface="Times New Roman" pitchFamily="18" charset="0"/>
                <a:ea typeface="华文细黑"/>
                <a:cs typeface="Times New Roman" pitchFamily="18" charset="0"/>
              </a:rPr>
              <a:t>1)</a:t>
            </a:r>
            <a:r>
              <a:rPr lang="zh-CN" altLang="zh-CN" sz="2800" kern="100" dirty="0" smtClean="0">
                <a:latin typeface="Times New Roman" pitchFamily="18" charset="0"/>
                <a:ea typeface="华文细黑"/>
                <a:cs typeface="Times New Roman" pitchFamily="18" charset="0"/>
              </a:rPr>
              <a:t>＋</a:t>
            </a:r>
            <a:r>
              <a:rPr lang="en-US" altLang="zh-CN" sz="2800" kern="100" dirty="0" smtClean="0">
                <a:latin typeface="Times New Roman" pitchFamily="18" charset="0"/>
                <a:ea typeface="华文细黑"/>
                <a:cs typeface="Times New Roman" pitchFamily="18" charset="0"/>
              </a:rPr>
              <a:t>4]</a:t>
            </a:r>
            <a:r>
              <a:rPr lang="zh-CN" altLang="zh-CN" sz="2800" kern="100" dirty="0" smtClean="0">
                <a:latin typeface="Times New Roman" pitchFamily="18" charset="0"/>
                <a:ea typeface="华文细黑"/>
                <a:cs typeface="Times New Roman" pitchFamily="18" charset="0"/>
              </a:rPr>
              <a:t>＝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时，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 smtClean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 smtClean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不适合上式，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2631174"/>
              </p:ext>
            </p:extLst>
          </p:nvPr>
        </p:nvGraphicFramePr>
        <p:xfrm>
          <a:off x="438397" y="4324350"/>
          <a:ext cx="8393113" cy="140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67" name="文档" r:id="rId4" imgW="8393701" imgH="1409723" progId="Word.Document.12">
                  <p:embed/>
                </p:oleObj>
              </mc:Choice>
              <mc:Fallback>
                <p:oleObj name="文档" r:id="rId4" imgW="8393701" imgH="140972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38397" y="4324350"/>
                        <a:ext cx="8393113" cy="1409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0009111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95599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54241" y="1451274"/>
            <a:ext cx="11385581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转化与化归思想求数列通项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由递推公式求通项公式，要求掌握的方法有两种，一种求法是先找出数列的前几项，通过观察、归纳得出，然后证明；另一种是通过变形转化为等差数列或等比数列，再采用公式求出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四</a:t>
            </a:r>
            <a:r>
              <a:rPr lang="zh-CN" altLang="en-US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、思想方法总结</a:t>
            </a:r>
            <a:endParaRPr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58774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\\贾文\贾文\傆文件\2016源文件\创新 数学 人A 必修5\A78.TIF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505" b="641"/>
          <a:stretch/>
        </p:blipFill>
        <p:spPr bwMode="auto">
          <a:xfrm>
            <a:off x="3237896" y="397844"/>
            <a:ext cx="4501434" cy="63105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矩形 16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9600"/>
            </a:fgClr>
            <a:bgClr>
              <a:srgbClr val="FC6204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zh-CN" altLang="en-US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一、本章知识网络</a:t>
            </a: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33034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b="1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69407" y="45418"/>
            <a:ext cx="11614431" cy="677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1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满足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baseline="30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，求数列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的通项公式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0550" y="765498"/>
            <a:ext cx="11385581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baseline="30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两边除以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baseline="30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，得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4539343"/>
              </p:ext>
            </p:extLst>
          </p:nvPr>
        </p:nvGraphicFramePr>
        <p:xfrm>
          <a:off x="334566" y="1588046"/>
          <a:ext cx="8393113" cy="140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974" name="文档" r:id="rId4" imgW="8393701" imgH="1409723" progId="Word.Document.12">
                  <p:embed/>
                </p:oleObj>
              </mc:Choice>
              <mc:Fallback>
                <p:oleObj name="文档" r:id="rId4" imgW="8393701" imgH="140972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34566" y="1588046"/>
                        <a:ext cx="8393113" cy="1409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圆角矩形 5"/>
          <p:cNvSpPr/>
          <p:nvPr/>
        </p:nvSpPr>
        <p:spPr>
          <a:xfrm>
            <a:off x="11057863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6127805"/>
              </p:ext>
            </p:extLst>
          </p:nvPr>
        </p:nvGraphicFramePr>
        <p:xfrm>
          <a:off x="334566" y="2421682"/>
          <a:ext cx="8393113" cy="140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975" name="文档" r:id="rId7" imgW="8393701" imgH="1409723" progId="Word.Document.12">
                  <p:embed/>
                </p:oleObj>
              </mc:Choice>
              <mc:Fallback>
                <p:oleObj name="文档" r:id="rId7" imgW="8393701" imgH="140972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34566" y="2421682"/>
                        <a:ext cx="8393113" cy="1409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0148239"/>
              </p:ext>
            </p:extLst>
          </p:nvPr>
        </p:nvGraphicFramePr>
        <p:xfrm>
          <a:off x="334566" y="3460254"/>
          <a:ext cx="8393113" cy="140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976" name="文档" r:id="rId10" imgW="8393701" imgH="1409723" progId="Word.Document.12">
                  <p:embed/>
                </p:oleObj>
              </mc:Choice>
              <mc:Fallback>
                <p:oleObj name="文档" r:id="rId10" imgW="8393701" imgH="140972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34566" y="3460254"/>
                        <a:ext cx="8393113" cy="1409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6950077"/>
              </p:ext>
            </p:extLst>
          </p:nvPr>
        </p:nvGraphicFramePr>
        <p:xfrm>
          <a:off x="366389" y="4468366"/>
          <a:ext cx="8393113" cy="140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977" name="文档" r:id="rId13" imgW="8393701" imgH="1409723" progId="Word.Document.12">
                  <p:embed/>
                </p:oleObj>
              </mc:Choice>
              <mc:Fallback>
                <p:oleObj name="文档" r:id="rId13" imgW="8393701" imgH="140972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66389" y="4468366"/>
                        <a:ext cx="8393113" cy="1409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2794730"/>
              </p:ext>
            </p:extLst>
          </p:nvPr>
        </p:nvGraphicFramePr>
        <p:xfrm>
          <a:off x="314246" y="5620494"/>
          <a:ext cx="8393113" cy="140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978" name="文档" r:id="rId16" imgW="8393701" imgH="1409723" progId="Word.Document.12">
                  <p:embed/>
                </p:oleObj>
              </mc:Choice>
              <mc:Fallback>
                <p:oleObj name="文档" r:id="rId16" imgW="8393701" imgH="140972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14246" y="5620494"/>
                        <a:ext cx="8393113" cy="1409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50743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b="1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4241" y="871727"/>
            <a:ext cx="11385581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Courier New"/>
              </a:rPr>
              <a:t>1</a:t>
            </a:r>
            <a:r>
              <a:rPr lang="zh-CN" altLang="zh-CN" sz="2800" b="1" kern="100" dirty="0">
                <a:solidFill>
                  <a:srgbClr val="00B05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满足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3·5</a:t>
            </a:r>
            <a:r>
              <a:rPr lang="en-US" altLang="zh-CN" sz="2800" i="1" kern="100" baseline="30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，求数列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的通项公式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1057863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58736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05630" y="-78278"/>
            <a:ext cx="11938248" cy="432423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6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设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6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600" kern="100" baseline="-25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6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·5</a:t>
            </a:r>
            <a:r>
              <a:rPr lang="en-US" altLang="zh-CN" sz="2600" i="1" kern="100" baseline="30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600" kern="100" baseline="30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600" kern="100" baseline="30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2(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6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·5</a:t>
            </a:r>
            <a:r>
              <a:rPr lang="en-US" altLang="zh-CN" sz="2600" i="1" kern="100" baseline="30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600" kern="100" dirty="0" smtClean="0">
                <a:latin typeface="Times New Roman"/>
                <a:ea typeface="华文细黑"/>
                <a:cs typeface="Courier New"/>
              </a:rPr>
              <a:t>)						</a:t>
            </a:r>
            <a:r>
              <a:rPr lang="en-US" altLang="zh-CN" sz="2600" kern="100" dirty="0" smtClean="0">
                <a:latin typeface="宋体"/>
                <a:ea typeface="华文细黑"/>
                <a:cs typeface="Times New Roman"/>
              </a:rPr>
              <a:t>①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将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6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600" kern="100" baseline="-25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6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6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3·5</a:t>
            </a:r>
            <a:r>
              <a:rPr lang="en-US" altLang="zh-CN" sz="2600" i="1" kern="100" baseline="30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代入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式，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得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6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3·5</a:t>
            </a:r>
            <a:r>
              <a:rPr lang="en-US" altLang="zh-CN" sz="2600" i="1" kern="100" baseline="30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·5</a:t>
            </a:r>
            <a:r>
              <a:rPr lang="en-US" altLang="zh-CN" sz="2600" i="1" kern="100" baseline="30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600" kern="100" baseline="30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600" kern="100" baseline="30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6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·5</a:t>
            </a:r>
            <a:r>
              <a:rPr lang="en-US" altLang="zh-CN" sz="2600" i="1" kern="100" baseline="30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6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60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600" kern="100" dirty="0" smtClean="0">
                <a:latin typeface="Times New Roman"/>
                <a:ea typeface="华文细黑"/>
                <a:cs typeface="Times New Roman"/>
              </a:rPr>
              <a:t>等式两边消去</a:t>
            </a:r>
            <a:r>
              <a:rPr lang="en-US" altLang="zh-CN" sz="2600" kern="1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600" i="1" kern="100" dirty="0" smtClean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600" i="1" kern="100" baseline="-25000" dirty="0" smtClean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600" kern="100" dirty="0" smtClean="0">
                <a:latin typeface="Times New Roman"/>
                <a:ea typeface="华文细黑"/>
                <a:cs typeface="Times New Roman"/>
              </a:rPr>
              <a:t>，得</a:t>
            </a:r>
            <a:r>
              <a:rPr lang="en-US" altLang="zh-CN" sz="2600" kern="100" dirty="0" smtClean="0">
                <a:latin typeface="Times New Roman"/>
                <a:ea typeface="华文细黑"/>
                <a:cs typeface="Courier New"/>
              </a:rPr>
              <a:t>3·5</a:t>
            </a:r>
            <a:r>
              <a:rPr lang="en-US" altLang="zh-CN" sz="2600" i="1" kern="100" baseline="30000" dirty="0" smtClean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600" kern="100" dirty="0" smtClean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600" i="1" kern="100" dirty="0" smtClean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600" kern="100" dirty="0" smtClean="0">
                <a:latin typeface="Times New Roman"/>
                <a:ea typeface="华文细黑"/>
                <a:cs typeface="Courier New"/>
              </a:rPr>
              <a:t>·5</a:t>
            </a:r>
            <a:r>
              <a:rPr lang="en-US" altLang="zh-CN" sz="2600" i="1" kern="100" baseline="30000" dirty="0" smtClean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600" kern="100" baseline="30000" dirty="0" smtClean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600" kern="100" baseline="30000" dirty="0" smtClean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6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600" kern="1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600" i="1" kern="100" dirty="0" smtClean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600" kern="100" dirty="0" smtClean="0">
                <a:latin typeface="Times New Roman"/>
                <a:ea typeface="华文细黑"/>
                <a:cs typeface="Courier New"/>
              </a:rPr>
              <a:t>·5</a:t>
            </a:r>
            <a:r>
              <a:rPr lang="en-US" altLang="zh-CN" sz="2600" i="1" kern="100" baseline="30000" dirty="0" smtClean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6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60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600" kern="100" dirty="0" smtClean="0">
                <a:latin typeface="Times New Roman"/>
                <a:ea typeface="华文细黑"/>
                <a:cs typeface="Times New Roman"/>
              </a:rPr>
              <a:t>两边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除以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en-US" altLang="zh-CN" sz="2600" i="1" kern="100" baseline="30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，得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代入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式得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6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600" kern="100" baseline="-25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6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en-US" altLang="zh-CN" sz="2600" i="1" kern="100" baseline="30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600" kern="100" baseline="30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600" kern="100" baseline="30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2(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6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en-US" altLang="zh-CN" sz="2600" i="1" kern="100" baseline="30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600" kern="100" dirty="0" smtClean="0">
                <a:latin typeface="Times New Roman"/>
                <a:ea typeface="华文细黑"/>
                <a:cs typeface="Courier New"/>
              </a:rPr>
              <a:t>)						</a:t>
            </a:r>
            <a:r>
              <a:rPr lang="en-US" altLang="zh-CN" sz="2600" kern="100" dirty="0" smtClean="0">
                <a:latin typeface="宋体"/>
                <a:ea typeface="华文细黑"/>
                <a:cs typeface="Times New Roman"/>
              </a:rPr>
              <a:t>②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由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6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en-US" altLang="zh-CN" sz="2600" kern="100" baseline="30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及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式得，</a:t>
            </a:r>
            <a:endParaRPr lang="zh-CN" altLang="zh-CN" sz="26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0406773"/>
              </p:ext>
            </p:extLst>
          </p:nvPr>
        </p:nvGraphicFramePr>
        <p:xfrm>
          <a:off x="334566" y="4139714"/>
          <a:ext cx="8393113" cy="140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034" name="文档" r:id="rId4" imgW="8393701" imgH="1409723" progId="Word.Document.12">
                  <p:embed/>
                </p:oleObj>
              </mc:Choice>
              <mc:Fallback>
                <p:oleObj name="文档" r:id="rId4" imgW="8393701" imgH="140972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34566" y="4139714"/>
                        <a:ext cx="8393113" cy="1409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190550" y="4953010"/>
            <a:ext cx="11499437" cy="18476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6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en-US" altLang="zh-CN" sz="2600" i="1" kern="100" baseline="30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是以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为首项，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为公比的等比数列，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6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en-US" altLang="zh-CN" sz="2600" i="1" kern="100" baseline="30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×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600" i="1" kern="100" baseline="30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6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600" kern="100" baseline="30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600" i="1" kern="100" baseline="30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6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600" kern="100" baseline="30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6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6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600" i="1" kern="100" baseline="30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6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600" kern="100" baseline="30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en-US" altLang="zh-CN" sz="2600" i="1" kern="100" baseline="30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600" i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600" kern="100" dirty="0" err="1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600" b="1" kern="1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600" kern="100" baseline="30000" dirty="0">
                <a:latin typeface="Times New Roman"/>
                <a:ea typeface="华文细黑"/>
                <a:cs typeface="Courier New"/>
              </a:rPr>
              <a:t>*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).</a:t>
            </a:r>
            <a:endParaRPr lang="zh-CN" altLang="zh-CN" sz="26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175401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25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75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750"/>
                            </p:stCondLst>
                            <p:childTnLst>
                              <p:par>
                                <p:cTn id="4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75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500"/>
                            </p:stCondLst>
                            <p:childTnLst>
                              <p:par>
                                <p:cTn id="4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75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21665" y="1381007"/>
            <a:ext cx="11050733" cy="32729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方程思想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在等差数列和等比数列中，通项公式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项和公式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共涉及五个量：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，其中首项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和公差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公比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为基本量，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知三求二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是指将已知条件转换成关于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的方程组，通过方程的思想解出需要的量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792447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b="1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4241" y="729453"/>
            <a:ext cx="11385581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Courier New"/>
              </a:rPr>
              <a:t>2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等差数列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各项均为正整数，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项和为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，等比数列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且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smtClean="0">
                <a:latin typeface="Times New Roman"/>
                <a:ea typeface="华文细黑"/>
                <a:cs typeface="Courier New"/>
              </a:rPr>
              <a:t>b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是公比为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的等比数列，求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的通项公式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" name="圆角矩形 5">
            <a:hlinkClick r:id="rId2" action="ppaction://hlinksldjump"/>
          </p:cNvPr>
          <p:cNvSpPr/>
          <p:nvPr/>
        </p:nvSpPr>
        <p:spPr>
          <a:xfrm>
            <a:off x="11057863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12838" y="1495738"/>
            <a:ext cx="593175" cy="60700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i="1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i="1" kern="100" baseline="-250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n</a:t>
            </a:r>
            <a:endParaRPr lang="zh-CN" altLang="zh-CN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005560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62558" y="333450"/>
            <a:ext cx="11385581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的公差为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的公比为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为正整数，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q</a:t>
            </a:r>
            <a:r>
              <a:rPr lang="en-US" altLang="zh-CN" sz="2800" i="1" kern="100" baseline="30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7769296"/>
              </p:ext>
            </p:extLst>
          </p:nvPr>
        </p:nvGraphicFramePr>
        <p:xfrm>
          <a:off x="284163" y="1920875"/>
          <a:ext cx="11318875" cy="223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47" name="文档" r:id="rId4" imgW="11316758" imgH="2238084" progId="Word.Document.12">
                  <p:embed/>
                </p:oleObj>
              </mc:Choice>
              <mc:Fallback>
                <p:oleObj name="文档" r:id="rId4" imgW="11316758" imgH="223808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84163" y="1920875"/>
                        <a:ext cx="11318875" cy="2235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252398" y="3743979"/>
            <a:ext cx="11385581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为正有理数，又由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的因子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1,2,3,6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之一，解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</a:t>
            </a:r>
            <a:r>
              <a:rPr lang="en-US" altLang="zh-CN" sz="2800" i="1" kern="100" baseline="30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30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99533" y="1927021"/>
            <a:ext cx="955313" cy="56666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200" i="1" kern="100" dirty="0">
                <a:latin typeface="Times New Roman"/>
                <a:ea typeface="华文细黑"/>
              </a:rPr>
              <a:t>a</a:t>
            </a:r>
            <a:r>
              <a:rPr lang="en-US" altLang="zh-CN" sz="2200" i="1" kern="100" baseline="-25000" dirty="0">
                <a:latin typeface="Times New Roman"/>
                <a:ea typeface="华文细黑"/>
              </a:rPr>
              <a:t>n</a:t>
            </a:r>
            <a:r>
              <a:rPr lang="zh-CN" altLang="zh-CN" sz="2200" kern="100" baseline="-25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200" kern="100" baseline="-25000" dirty="0">
                <a:latin typeface="Times New Roman"/>
                <a:ea typeface="华文细黑"/>
              </a:rPr>
              <a:t>1</a:t>
            </a:r>
            <a:endParaRPr lang="zh-CN" altLang="zh-CN" sz="2200" kern="100" dirty="0">
              <a:effectLst/>
              <a:latin typeface="宋体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90750" y="2359069"/>
            <a:ext cx="955313" cy="56666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200" i="1" kern="100" dirty="0">
                <a:latin typeface="Times New Roman"/>
                <a:ea typeface="华文细黑"/>
              </a:rPr>
              <a:t>a</a:t>
            </a:r>
            <a:r>
              <a:rPr lang="en-US" altLang="zh-CN" sz="2200" i="1" kern="100" baseline="-25000" dirty="0">
                <a:latin typeface="Times New Roman"/>
                <a:ea typeface="华文细黑"/>
              </a:rPr>
              <a:t>n</a:t>
            </a:r>
            <a:endParaRPr lang="zh-CN" altLang="zh-CN" sz="2200" kern="100" dirty="0">
              <a:effectLst/>
              <a:latin typeface="宋体"/>
              <a:cs typeface="Courier New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矩形 8"/>
              <p:cNvSpPr/>
              <p:nvPr/>
            </p:nvSpPr>
            <p:spPr>
              <a:xfrm>
                <a:off x="6341710" y="3306098"/>
                <a:ext cx="868466" cy="992492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i="1" kern="100">
                              <a:solidFill>
                                <a:prstClr val="black"/>
                              </a:solidFill>
                              <a:latin typeface="Cambria Math"/>
                              <a:ea typeface="华文细黑"/>
                              <a:cs typeface="Courier New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kern="100" dirty="0">
                              <a:solidFill>
                                <a:prstClr val="black"/>
                              </a:solidFill>
                              <a:latin typeface="Times New Roman"/>
                              <a:ea typeface="华文细黑"/>
                              <a:cs typeface="Courier New"/>
                            </a:rPr>
                            <m:t>6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i="1" kern="100" dirty="0">
                              <a:solidFill>
                                <a:prstClr val="black"/>
                              </a:solidFill>
                              <a:latin typeface="Times New Roman"/>
                              <a:ea typeface="华文细黑"/>
                              <a:cs typeface="Courier New"/>
                            </a:rPr>
                            <m:t>d</m:t>
                          </m:r>
                        </m:den>
                      </m:f>
                    </m:oMath>
                  </m:oMathPara>
                </a14:m>
                <a:endParaRPr lang="zh-CN" altLang="zh-CN" sz="200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41710" y="3306098"/>
                <a:ext cx="868466" cy="992492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3483335"/>
              </p:ext>
            </p:extLst>
          </p:nvPr>
        </p:nvGraphicFramePr>
        <p:xfrm>
          <a:off x="3286894" y="1927021"/>
          <a:ext cx="676672" cy="3291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48" name="Equation" r:id="rId7" imgW="469800" imgH="228600" progId="Equation.DSMT4">
                  <p:embed/>
                </p:oleObj>
              </mc:Choice>
              <mc:Fallback>
                <p:oleObj name="Equation" r:id="rId7" imgW="46980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286894" y="1927021"/>
                        <a:ext cx="676672" cy="32919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7069563"/>
              </p:ext>
            </p:extLst>
          </p:nvPr>
        </p:nvGraphicFramePr>
        <p:xfrm>
          <a:off x="3567113" y="2493963"/>
          <a:ext cx="550862" cy="328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49" name="Equation" r:id="rId9" imgW="380880" imgH="228600" progId="Equation.DSMT4">
                  <p:embed/>
                </p:oleObj>
              </mc:Choice>
              <mc:Fallback>
                <p:oleObj name="Equation" r:id="rId9" imgW="380880" imgH="228600" progId="Equation.DSMT4">
                  <p:embed/>
                  <p:pic>
                    <p:nvPicPr>
                      <p:cNvPr id="0" name="对象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7113" y="2493963"/>
                        <a:ext cx="550862" cy="328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26905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7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7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75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250"/>
                            </p:stCondLst>
                            <p:childTnLst>
                              <p:par>
                                <p:cTn id="3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b="1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矩形 6"/>
              <p:cNvSpPr/>
              <p:nvPr/>
            </p:nvSpPr>
            <p:spPr>
              <a:xfrm>
                <a:off x="326249" y="349236"/>
                <a:ext cx="11385581" cy="1506542"/>
              </a:xfrm>
              <a:prstGeom prst="rect">
                <a:avLst/>
              </a:prstGeom>
            </p:spPr>
            <p:txBody>
              <a:bodyPr wrap="square" lIns="121898" tIns="60948" rIns="121898" bIns="60948">
                <a:spAutoFit/>
              </a:bodyPr>
              <a:lstStyle/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b="1" kern="100" dirty="0">
                    <a:solidFill>
                      <a:srgbClr val="00B050"/>
                    </a:solidFill>
                    <a:latin typeface="Times New Roman"/>
                    <a:ea typeface="微软雅黑"/>
                    <a:cs typeface="Times New Roman"/>
                  </a:rPr>
                  <a:t>跟踪训练</a:t>
                </a:r>
                <a:r>
                  <a:rPr lang="en-US" altLang="zh-CN" sz="2800" b="1" kern="100" dirty="0">
                    <a:solidFill>
                      <a:srgbClr val="00B050"/>
                    </a:solidFill>
                    <a:latin typeface="Times New Roman"/>
                    <a:ea typeface="微软雅黑"/>
                    <a:cs typeface="Courier New"/>
                  </a:rPr>
                  <a:t>2</a:t>
                </a:r>
                <a:r>
                  <a:rPr lang="zh-CN" altLang="zh-CN" sz="2800" b="1" kern="100" dirty="0">
                    <a:solidFill>
                      <a:srgbClr val="00B050"/>
                    </a:solidFill>
                    <a:latin typeface="Times New Roman"/>
                    <a:ea typeface="微软雅黑"/>
                    <a:cs typeface="Times New Roman"/>
                  </a:rPr>
                  <a:t>　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等差数列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{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}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的前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项和为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S</a:t>
                </a:r>
                <a:r>
                  <a:rPr lang="en-US" altLang="zh-CN" sz="2800" i="1" kern="100" baseline="-25000" dirty="0" err="1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1</a:t>
                </a:r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en-US" sz="2800" i="1" kern="100" smtClean="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800" b="0" i="0" kern="100" dirty="0" smtClean="0">
                            <a:solidFill>
                              <a:prstClr val="black"/>
                            </a:solidFill>
                            <a:latin typeface="Times New Roman"/>
                            <a:ea typeface="华文细黑"/>
                            <a:cs typeface="Courier New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800" kern="100" dirty="0" smtClean="0">
                    <a:latin typeface="Times New Roman"/>
                    <a:ea typeface="华文细黑"/>
                    <a:cs typeface="Times New Roman"/>
                  </a:rPr>
                  <a:t>，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S</a:t>
                </a:r>
                <a:r>
                  <a:rPr lang="en-US" altLang="zh-CN" sz="2800" kern="100" baseline="-25000" dirty="0">
                    <a:latin typeface="Times New Roman"/>
                    <a:ea typeface="华文细黑"/>
                    <a:cs typeface="Courier New"/>
                  </a:rPr>
                  <a:t>3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＝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9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＋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en-US" sz="2800" i="1" kern="100">
                            <a:latin typeface="Cambria Math"/>
                            <a:ea typeface="华文细黑"/>
                            <a:cs typeface="Times New Roman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800" kern="100" dirty="0">
                            <a:solidFill>
                              <a:prstClr val="black"/>
                            </a:solidFill>
                            <a:latin typeface="Times New Roman"/>
                            <a:ea typeface="华文细黑"/>
                            <a:cs typeface="Courier New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.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求数列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{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}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的通项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a</a:t>
                </a:r>
                <a:r>
                  <a:rPr lang="en-US" altLang="zh-CN" sz="2800" i="1" kern="100" baseline="-250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与前</a:t>
                </a:r>
                <a:r>
                  <a:rPr lang="en-US" altLang="zh-CN" sz="2800" i="1" kern="100" dirty="0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zh-CN" altLang="zh-CN" sz="2800" kern="100" dirty="0">
                    <a:latin typeface="Times New Roman"/>
                    <a:ea typeface="华文细黑"/>
                    <a:cs typeface="Times New Roman"/>
                  </a:rPr>
                  <a:t>项和</a:t>
                </a:r>
                <a:r>
                  <a:rPr lang="en-US" altLang="zh-CN" sz="2800" i="1" kern="100" dirty="0" err="1">
                    <a:latin typeface="Times New Roman"/>
                    <a:ea typeface="华文细黑"/>
                    <a:cs typeface="Courier New"/>
                  </a:rPr>
                  <a:t>S</a:t>
                </a:r>
                <a:r>
                  <a:rPr lang="en-US" altLang="zh-CN" sz="2800" i="1" kern="100" baseline="-25000" dirty="0" err="1">
                    <a:latin typeface="Times New Roman"/>
                    <a:ea typeface="华文细黑"/>
                    <a:cs typeface="Courier New"/>
                  </a:rPr>
                  <a:t>n</a:t>
                </a:r>
                <a:r>
                  <a:rPr lang="en-US" altLang="zh-CN" sz="2800" kern="100" dirty="0">
                    <a:latin typeface="Times New Roman"/>
                    <a:ea typeface="华文细黑"/>
                    <a:cs typeface="Courier New"/>
                  </a:rPr>
                  <a:t>.</a:t>
                </a:r>
                <a:endParaRPr lang="zh-CN" altLang="zh-CN" sz="1050" kern="100" dirty="0">
                  <a:effectLst/>
                  <a:latin typeface="宋体"/>
                  <a:cs typeface="Courier New"/>
                </a:endParaRPr>
              </a:p>
            </p:txBody>
          </p:sp>
        </mc:Choice>
        <mc:Fallback xmlns=""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6249" y="349236"/>
                <a:ext cx="11385581" cy="1506542"/>
              </a:xfrm>
              <a:prstGeom prst="rect">
                <a:avLst/>
              </a:prstGeom>
              <a:blipFill rotWithShape="1">
                <a:blip r:embed="rId3"/>
                <a:stretch>
                  <a:fillRect l="-857" r="-857" b="-28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圆角矩形 5"/>
          <p:cNvSpPr/>
          <p:nvPr/>
        </p:nvSpPr>
        <p:spPr>
          <a:xfrm>
            <a:off x="11057863" y="6663187"/>
            <a:ext cx="1126655" cy="196401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6249" y="1805064"/>
            <a:ext cx="11385581" cy="6886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微软雅黑"/>
                <a:cs typeface="Times New Roman"/>
              </a:rPr>
              <a:t>解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的公差为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，由题意得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1329770"/>
              </p:ext>
            </p:extLst>
          </p:nvPr>
        </p:nvGraphicFramePr>
        <p:xfrm>
          <a:off x="478582" y="2781722"/>
          <a:ext cx="10728325" cy="2163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85" name="文档" r:id="rId5" imgW="10727711" imgH="2169947" progId="Word.Document.12">
                  <p:embed/>
                </p:oleObj>
              </mc:Choice>
              <mc:Fallback>
                <p:oleObj name="文档" r:id="rId5" imgW="10727711" imgH="2169947" progId="Word.Document.12">
                  <p:embed/>
                  <p:pic>
                    <p:nvPicPr>
                      <p:cNvPr id="0" name="对象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582" y="2781722"/>
                        <a:ext cx="10728325" cy="2163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14695"/>
              </p:ext>
            </p:extLst>
          </p:nvPr>
        </p:nvGraphicFramePr>
        <p:xfrm>
          <a:off x="334566" y="4342383"/>
          <a:ext cx="7793037" cy="1463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86" name="文档" r:id="rId8" imgW="7796800" imgH="1463002" progId="Word.Document.12">
                  <p:embed/>
                </p:oleObj>
              </mc:Choice>
              <mc:Fallback>
                <p:oleObj name="文档" r:id="rId8" imgW="7796800" imgH="1463002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566" y="4342383"/>
                        <a:ext cx="7793037" cy="1463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9984008"/>
              </p:ext>
            </p:extLst>
          </p:nvPr>
        </p:nvGraphicFramePr>
        <p:xfrm>
          <a:off x="334566" y="5134471"/>
          <a:ext cx="7793037" cy="1463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87" name="文档" r:id="rId11" imgW="7796800" imgH="1463722" progId="Word.Document.12">
                  <p:embed/>
                </p:oleObj>
              </mc:Choice>
              <mc:Fallback>
                <p:oleObj name="文档" r:id="rId11" imgW="7796800" imgH="1463722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566" y="5134471"/>
                        <a:ext cx="7793037" cy="1463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39340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b="1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6249" y="1308313"/>
            <a:ext cx="11385581" cy="456975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差数列与等比数列是高中阶段学习的两种最基本的数列，也是高考中经常考查并且重点考查的内容之一，这类问题多从数列的本质入手，考查这两种基本数列的概念、基本性质、简单运算、通项公式、求和公式等问题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</a:rPr>
              <a:t>数列求和的方法：一般的数列求和，应从通项入手，若无通项，先求通项，然后通过对通项变形，转化为与特殊数列有关或具备某种方法适用特点的形式，从而选择合适的方法求和</a:t>
            </a:r>
            <a:r>
              <a:rPr lang="en-US" altLang="zh-CN" sz="2800" kern="100" dirty="0">
                <a:latin typeface="Times New Roman"/>
                <a:ea typeface="华文细黑"/>
              </a:rPr>
              <a:t>.</a:t>
            </a:r>
            <a:endParaRPr lang="zh-CN" altLang="zh-CN" sz="1050" kern="100" dirty="0">
              <a:latin typeface="Times New Roman"/>
            </a:endParaRPr>
          </a:p>
        </p:txBody>
      </p:sp>
      <p:sp>
        <p:nvSpPr>
          <p:cNvPr id="10" name="圆角矩形 9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5109" y="117426"/>
            <a:ext cx="886838" cy="714378"/>
            <a:chOff x="3758308" y="2656863"/>
            <a:chExt cx="886838" cy="714378"/>
          </a:xfrm>
        </p:grpSpPr>
        <p:sp>
          <p:nvSpPr>
            <p:cNvPr id="12" name="等腰三角形 11"/>
            <p:cNvSpPr/>
            <p:nvPr/>
          </p:nvSpPr>
          <p:spPr>
            <a:xfrm rot="5400000">
              <a:off x="3951695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accent6">
                <a:lumMod val="7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  <p:sp>
          <p:nvSpPr>
            <p:cNvPr id="13" name="等腰三角形 12"/>
            <p:cNvSpPr/>
            <p:nvPr/>
          </p:nvSpPr>
          <p:spPr>
            <a:xfrm rot="5400000">
              <a:off x="3737382" y="2677789"/>
              <a:ext cx="714378" cy="672525"/>
            </a:xfrm>
            <a:prstGeom prst="triangle">
              <a:avLst>
                <a:gd name="adj" fmla="val 52770"/>
              </a:avLst>
            </a:prstGeom>
            <a:solidFill>
              <a:schemeClr val="bg1">
                <a:lumMod val="85000"/>
              </a:schemeClr>
            </a:solidFill>
            <a:ln w="127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spAutoFit/>
            </a:bodyPr>
            <a:lstStyle/>
            <a:p>
              <a:pPr algn="ctr"/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Lao UI" pitchFamily="34" charset="0"/>
              </a:endParaRPr>
            </a:p>
          </p:txBody>
        </p:sp>
      </p:grpSp>
      <p:cxnSp>
        <p:nvCxnSpPr>
          <p:cNvPr id="14" name="Straight Connector 10"/>
          <p:cNvCxnSpPr/>
          <p:nvPr/>
        </p:nvCxnSpPr>
        <p:spPr>
          <a:xfrm>
            <a:off x="992412" y="743726"/>
            <a:ext cx="1611686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5" name="Rectangle 12"/>
          <p:cNvSpPr>
            <a:spLocks noChangeArrowheads="1"/>
          </p:cNvSpPr>
          <p:nvPr/>
        </p:nvSpPr>
        <p:spPr bwMode="auto">
          <a:xfrm>
            <a:off x="1001689" y="228095"/>
            <a:ext cx="163713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课堂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小结</a:t>
            </a:r>
            <a:endParaRPr lang="zh-CN" altLang="en-US" sz="28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86450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Picture 2" descr="F:\创新A5幻灯片图荷花水墨画\t01159f362e88b0467f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00"/>
          <a:stretch/>
        </p:blipFill>
        <p:spPr bwMode="auto">
          <a:xfrm>
            <a:off x="9114859" y="3785116"/>
            <a:ext cx="3080792" cy="3074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标题 1"/>
          <p:cNvSpPr txBox="1">
            <a:spLocks/>
          </p:cNvSpPr>
          <p:nvPr/>
        </p:nvSpPr>
        <p:spPr>
          <a:xfrm>
            <a:off x="2391127" y="3338736"/>
            <a:ext cx="7352104" cy="936104"/>
          </a:xfrm>
          <a:prstGeom prst="rect">
            <a:avLst/>
          </a:prstGeom>
        </p:spPr>
        <p:txBody>
          <a:bodyPr vert="horz" lIns="91427" tIns="45714" rIns="91427" bIns="45714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7258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-1" y="-2177"/>
            <a:ext cx="12190414" cy="551330"/>
          </a:xfrm>
          <a:prstGeom prst="rect">
            <a:avLst/>
          </a:pr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二</a:t>
            </a:r>
            <a:r>
              <a:rPr lang="zh-CN" altLang="en-US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、知识要点归纳</a:t>
            </a:r>
            <a:endParaRPr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0550" y="621482"/>
            <a:ext cx="11161240" cy="456558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数列的概念及表示方法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定义：按照一定顺序排列的一列数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表示方法：列表法、图象法、通项公式法和递推公式法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分类：按项数有限还是无限分为有穷数列和无穷数列；按项与项之间的大小关系可分为递增数列、递减数列、摆动数列和常数列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求数列的通项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数列前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S</a:t>
            </a:r>
            <a:r>
              <a:rPr lang="en-US" altLang="zh-CN" sz="2800" i="1" kern="100" baseline="-25000" dirty="0" err="1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与通项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的关系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8600090"/>
              </p:ext>
            </p:extLst>
          </p:nvPr>
        </p:nvGraphicFramePr>
        <p:xfrm>
          <a:off x="406574" y="5221461"/>
          <a:ext cx="6088063" cy="173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27" name="文档" r:id="rId4" imgW="6087459" imgH="1736955" progId="Word.Document.12">
                  <p:embed/>
                </p:oleObj>
              </mc:Choice>
              <mc:Fallback>
                <p:oleObj name="文档" r:id="rId4" imgW="6087459" imgH="173695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06574" y="5221461"/>
                        <a:ext cx="6088063" cy="1736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12466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334566" y="81381"/>
            <a:ext cx="1094132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当已知数列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{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}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中，满足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，且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可求，则可用累加法求数列的通项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，常利用恒等式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i="1" kern="100" baseline="-250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baseline="-250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baseline="-250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0808082"/>
              </p:ext>
            </p:extLst>
          </p:nvPr>
        </p:nvGraphicFramePr>
        <p:xfrm>
          <a:off x="384571" y="2133650"/>
          <a:ext cx="11471275" cy="233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33" name="文档" r:id="rId4" imgW="11471846" imgH="2343355" progId="Word.Document.12">
                  <p:embed/>
                </p:oleObj>
              </mc:Choice>
              <mc:Fallback>
                <p:oleObj name="文档" r:id="rId4" imgW="11471846" imgH="2343355" progId="Word.Document.12">
                  <p:embed/>
                  <p:pic>
                    <p:nvPicPr>
                      <p:cNvPr id="0" name="对象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4571" y="2133650"/>
                        <a:ext cx="11471275" cy="2336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262558" y="4350173"/>
            <a:ext cx="1094132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作新数列法：对由递推公式给出的数列，经过变形后化归成等差数列或等比数列来求通项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归纳、猜想、证明法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64992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262558" y="405458"/>
            <a:ext cx="1116124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等差、等比数列的性质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5927074"/>
              </p:ext>
            </p:extLst>
          </p:nvPr>
        </p:nvGraphicFramePr>
        <p:xfrm>
          <a:off x="550590" y="1485578"/>
          <a:ext cx="10801199" cy="4896544"/>
        </p:xfrm>
        <a:graphic>
          <a:graphicData uri="http://schemas.openxmlformats.org/drawingml/2006/table">
            <a:tbl>
              <a:tblPr/>
              <a:tblGrid>
                <a:gridCol w="1368152"/>
                <a:gridCol w="5112568"/>
                <a:gridCol w="4320479"/>
              </a:tblGrid>
              <a:tr h="30603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项目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等差数列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等比数列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5646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定义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如果一个数列从第二项起，第一项与它的前一项的差都等于同一个常数，那么这个数列叫做等差数列，这个常数叫做公差，常用字母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d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表示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如果一个数列从第二项起，每一项与它的前一项的比都等于同一个常数，那么这个数列叫做等比数列，这个常数叫做公比，常用字母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q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表示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30318" marR="3031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20650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表格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77215880"/>
                  </p:ext>
                </p:extLst>
              </p:nvPr>
            </p:nvGraphicFramePr>
            <p:xfrm>
              <a:off x="334567" y="136325"/>
              <a:ext cx="11449271" cy="6614855"/>
            </p:xfrm>
            <a:graphic>
              <a:graphicData uri="http://schemas.openxmlformats.org/drawingml/2006/table">
                <a:tbl>
                  <a:tblPr/>
                  <a:tblGrid>
                    <a:gridCol w="1656184"/>
                    <a:gridCol w="4680520"/>
                    <a:gridCol w="5112567"/>
                  </a:tblGrid>
                  <a:tr h="115212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kern="10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递推关系</a:t>
                          </a:r>
                          <a:endParaRPr lang="zh-CN" sz="2800" kern="100">
                            <a:effectLst/>
                            <a:latin typeface="宋体"/>
                            <a:cs typeface="Courier New"/>
                          </a:endParaRPr>
                        </a:p>
                      </a:txBody>
                      <a:tcPr marL="28535" marR="28535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i="1" kern="1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a</a:t>
                          </a:r>
                          <a:r>
                            <a:rPr lang="en-US" sz="2800" i="1" kern="100" baseline="-250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n</a:t>
                          </a:r>
                          <a:r>
                            <a:rPr lang="zh-CN" sz="2800" kern="100" baseline="-2500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＋</a:t>
                          </a:r>
                          <a:r>
                            <a:rPr lang="en-US" sz="2800" kern="100" baseline="-250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1</a:t>
                          </a:r>
                          <a:r>
                            <a:rPr lang="zh-CN" sz="2800" kern="10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－</a:t>
                          </a:r>
                          <a:r>
                            <a:rPr lang="en-US" sz="2800" i="1" kern="1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a</a:t>
                          </a:r>
                          <a:r>
                            <a:rPr lang="en-US" sz="2800" i="1" kern="100" baseline="-250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n</a:t>
                          </a:r>
                          <a:r>
                            <a:rPr lang="zh-CN" sz="2800" kern="10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＝</a:t>
                          </a:r>
                          <a:r>
                            <a:rPr lang="en-US" sz="2800" i="1" kern="1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d</a:t>
                          </a:r>
                          <a:endParaRPr lang="zh-CN" sz="2800" kern="100">
                            <a:effectLst/>
                            <a:latin typeface="宋体"/>
                            <a:cs typeface="Courier New"/>
                          </a:endParaRPr>
                        </a:p>
                      </a:txBody>
                      <a:tcPr marL="28535" marR="28535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800" i="1" kern="100" smtClean="0">
                                      <a:effectLst/>
                                      <a:latin typeface="Cambria Math"/>
                                      <a:ea typeface="华文细黑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nor/>
                                    </m:rPr>
                                    <a:rPr lang="en-US" altLang="zh-CN" sz="2800" i="1" kern="100" smtClean="0">
                                      <a:effectLst/>
                                      <a:latin typeface="Times New Roman"/>
                                      <a:ea typeface="华文细黑"/>
                                    </a:rPr>
                                    <m:t>a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800" i="1" kern="100" baseline="-25000" smtClean="0">
                                      <a:effectLst/>
                                      <a:latin typeface="Times New Roman"/>
                                      <a:ea typeface="华文细黑"/>
                                    </a:rPr>
                                    <m:t>n</m:t>
                                  </m:r>
                                  <m:r>
                                    <m:rPr>
                                      <m:nor/>
                                    </m:rPr>
                                    <a:rPr lang="zh-CN" altLang="en-US" sz="2800" kern="100" baseline="-25000" smtClean="0">
                                      <a:effectLst/>
                                      <a:latin typeface="Times New Roman"/>
                                      <a:ea typeface="华文细黑"/>
                                      <a:cs typeface="Times New Roman"/>
                                    </a:rPr>
                                    <m:t>＋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800" kern="100" baseline="-25000" smtClean="0">
                                      <a:effectLst/>
                                      <a:latin typeface="Times New Roman"/>
                                      <a:ea typeface="华文细黑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m:rPr>
                                      <m:nor/>
                                    </m:rPr>
                                    <a:rPr lang="en-US" altLang="zh-CN" sz="2800" i="1" kern="100" smtClean="0">
                                      <a:effectLst/>
                                      <a:latin typeface="Times New Roman"/>
                                      <a:ea typeface="华文细黑"/>
                                    </a:rPr>
                                    <m:t>a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800" i="1" kern="100" baseline="-25000" smtClean="0">
                                      <a:effectLst/>
                                      <a:latin typeface="Times New Roman"/>
                                      <a:ea typeface="华文细黑"/>
                                    </a:rPr>
                                    <m:t>n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sz="2800" kern="100" dirty="0" smtClean="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＝</a:t>
                          </a:r>
                          <a:r>
                            <a:rPr lang="en-US" sz="2800" i="1" kern="100" dirty="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q</a:t>
                          </a:r>
                          <a:endParaRPr lang="zh-CN" sz="2800" kern="100" dirty="0">
                            <a:effectLst/>
                            <a:latin typeface="宋体"/>
                            <a:cs typeface="Courier New"/>
                          </a:endParaRPr>
                        </a:p>
                      </a:txBody>
                      <a:tcPr marL="28535" marR="28535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43836">
                    <a:tc rowSpan="2"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kern="10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通项公式</a:t>
                          </a:r>
                          <a:endParaRPr lang="zh-CN" sz="2800" kern="100">
                            <a:effectLst/>
                            <a:latin typeface="宋体"/>
                            <a:cs typeface="Courier New"/>
                          </a:endParaRPr>
                        </a:p>
                      </a:txBody>
                      <a:tcPr marL="28535" marR="28535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i="1" kern="1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a</a:t>
                          </a:r>
                          <a:r>
                            <a:rPr lang="en-US" sz="2800" i="1" kern="100" baseline="-250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n</a:t>
                          </a:r>
                          <a:r>
                            <a:rPr lang="zh-CN" sz="2800" kern="10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＝</a:t>
                          </a:r>
                          <a:r>
                            <a:rPr lang="en-US" sz="2800" i="1" kern="1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a</a:t>
                          </a:r>
                          <a:r>
                            <a:rPr lang="en-US" sz="2800" kern="100" baseline="-250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1</a:t>
                          </a:r>
                          <a:r>
                            <a:rPr lang="zh-CN" sz="2800" kern="10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＋</a:t>
                          </a:r>
                          <a:r>
                            <a:rPr lang="en-US" sz="2800" kern="1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(</a:t>
                          </a:r>
                          <a:r>
                            <a:rPr lang="en-US" sz="2800" i="1" kern="1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n</a:t>
                          </a:r>
                          <a:r>
                            <a:rPr lang="zh-CN" sz="2800" kern="10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－</a:t>
                          </a:r>
                          <a:r>
                            <a:rPr lang="en-US" sz="2800" kern="1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1)</a:t>
                          </a:r>
                          <a:r>
                            <a:rPr lang="en-US" sz="2800" i="1" kern="1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d</a:t>
                          </a:r>
                          <a:endParaRPr lang="zh-CN" sz="2800" kern="100">
                            <a:effectLst/>
                            <a:latin typeface="宋体"/>
                            <a:cs typeface="Courier New"/>
                          </a:endParaRPr>
                        </a:p>
                      </a:txBody>
                      <a:tcPr marL="28535" marR="28535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i="1" kern="1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a</a:t>
                          </a:r>
                          <a:r>
                            <a:rPr lang="en-US" sz="2800" i="1" kern="100" baseline="-250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n</a:t>
                          </a:r>
                          <a:r>
                            <a:rPr lang="zh-CN" sz="2800" kern="10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＝</a:t>
                          </a:r>
                          <a:r>
                            <a:rPr lang="en-US" sz="2800" i="1" kern="1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a</a:t>
                          </a:r>
                          <a:r>
                            <a:rPr lang="en-US" sz="2800" kern="100" baseline="-250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1</a:t>
                          </a:r>
                          <a:r>
                            <a:rPr lang="en-US" sz="2800" i="1" kern="1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q</a:t>
                          </a:r>
                          <a:r>
                            <a:rPr lang="en-US" sz="2800" i="1" kern="100" baseline="300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n</a:t>
                          </a:r>
                          <a:r>
                            <a:rPr lang="zh-CN" sz="2800" kern="100" baseline="3000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－</a:t>
                          </a:r>
                          <a:r>
                            <a:rPr lang="en-US" sz="2800" kern="100" baseline="300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1</a:t>
                          </a:r>
                          <a:endParaRPr lang="zh-CN" sz="2800" kern="100">
                            <a:effectLst/>
                            <a:latin typeface="宋体"/>
                            <a:cs typeface="Courier New"/>
                          </a:endParaRPr>
                        </a:p>
                      </a:txBody>
                      <a:tcPr marL="28535" marR="28535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43836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i="1" kern="1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a</a:t>
                          </a:r>
                          <a:r>
                            <a:rPr lang="en-US" sz="2800" i="1" kern="100" baseline="-250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n</a:t>
                          </a:r>
                          <a:r>
                            <a:rPr lang="zh-CN" sz="2800" kern="10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＝</a:t>
                          </a:r>
                          <a:r>
                            <a:rPr lang="en-US" sz="2800" i="1" kern="1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a</a:t>
                          </a:r>
                          <a:r>
                            <a:rPr lang="en-US" sz="2800" i="1" kern="100" baseline="-250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m</a:t>
                          </a:r>
                          <a:r>
                            <a:rPr lang="zh-CN" sz="2800" kern="10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＋</a:t>
                          </a:r>
                          <a:r>
                            <a:rPr lang="en-US" sz="2800" kern="1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(</a:t>
                          </a:r>
                          <a:r>
                            <a:rPr lang="en-US" sz="2800" i="1" kern="1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n</a:t>
                          </a:r>
                          <a:r>
                            <a:rPr lang="zh-CN" sz="2800" kern="10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－</a:t>
                          </a:r>
                          <a:r>
                            <a:rPr lang="en-US" sz="2800" i="1" kern="1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m</a:t>
                          </a:r>
                          <a:r>
                            <a:rPr lang="en-US" sz="2800" kern="1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)</a:t>
                          </a:r>
                          <a:r>
                            <a:rPr lang="en-US" sz="2800" i="1" kern="1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d</a:t>
                          </a:r>
                          <a:endParaRPr lang="zh-CN" sz="2800" kern="100">
                            <a:effectLst/>
                            <a:latin typeface="宋体"/>
                            <a:cs typeface="Courier New"/>
                          </a:endParaRPr>
                        </a:p>
                      </a:txBody>
                      <a:tcPr marL="28535" marR="28535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i="1" kern="1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a</a:t>
                          </a:r>
                          <a:r>
                            <a:rPr lang="en-US" sz="2800" i="1" kern="100" baseline="-250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n</a:t>
                          </a:r>
                          <a:r>
                            <a:rPr lang="zh-CN" sz="2800" kern="10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＝</a:t>
                          </a:r>
                          <a:r>
                            <a:rPr lang="en-US" sz="2800" i="1" kern="1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a</a:t>
                          </a:r>
                          <a:r>
                            <a:rPr lang="en-US" sz="2800" i="1" kern="100" baseline="-250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m</a:t>
                          </a:r>
                          <a:r>
                            <a:rPr lang="en-US" sz="2800" i="1" kern="1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q</a:t>
                          </a:r>
                          <a:r>
                            <a:rPr lang="en-US" sz="2800" i="1" kern="100" baseline="300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n</a:t>
                          </a:r>
                          <a:r>
                            <a:rPr lang="zh-CN" sz="2800" kern="100" baseline="3000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－</a:t>
                          </a:r>
                          <a:r>
                            <a:rPr lang="en-US" sz="2800" i="1" kern="100" baseline="300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m</a:t>
                          </a:r>
                          <a:endParaRPr lang="zh-CN" sz="2800" kern="100">
                            <a:effectLst/>
                            <a:latin typeface="宋体"/>
                            <a:cs typeface="Courier New"/>
                          </a:endParaRPr>
                        </a:p>
                      </a:txBody>
                      <a:tcPr marL="28535" marR="28535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38473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kern="10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中项</a:t>
                          </a:r>
                          <a:endParaRPr lang="zh-CN" sz="2800" kern="100">
                            <a:effectLst/>
                            <a:latin typeface="宋体"/>
                            <a:cs typeface="Courier New"/>
                          </a:endParaRPr>
                        </a:p>
                      </a:txBody>
                      <a:tcPr marL="28535" marR="28535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kern="100" dirty="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若三个数</a:t>
                          </a:r>
                          <a:r>
                            <a:rPr lang="en-US" sz="2800" i="1" kern="100" dirty="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a</a:t>
                          </a:r>
                          <a:r>
                            <a:rPr lang="zh-CN" sz="2800" kern="100" dirty="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，</a:t>
                          </a:r>
                          <a:r>
                            <a:rPr lang="en-US" sz="2800" i="1" kern="100" dirty="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A</a:t>
                          </a:r>
                          <a:r>
                            <a:rPr lang="zh-CN" sz="2800" kern="100" dirty="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，</a:t>
                          </a:r>
                          <a:r>
                            <a:rPr lang="en-US" sz="2800" i="1" kern="100" dirty="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b</a:t>
                          </a:r>
                          <a:r>
                            <a:rPr lang="zh-CN" sz="2800" kern="100" dirty="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成等差数列，这时</a:t>
                          </a:r>
                          <a:r>
                            <a:rPr lang="en-US" sz="2800" i="1" kern="100" dirty="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A</a:t>
                          </a:r>
                          <a:r>
                            <a:rPr lang="zh-CN" sz="2800" kern="100" dirty="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叫做</a:t>
                          </a:r>
                          <a:r>
                            <a:rPr lang="en-US" sz="2800" i="1" kern="100" dirty="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a</a:t>
                          </a:r>
                          <a:r>
                            <a:rPr lang="zh-CN" sz="2800" kern="100" dirty="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与</a:t>
                          </a:r>
                          <a:r>
                            <a:rPr lang="en-US" sz="2800" i="1" kern="100" dirty="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b</a:t>
                          </a:r>
                          <a:r>
                            <a:rPr lang="zh-CN" sz="2800" kern="100" dirty="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的等差中项，且</a:t>
                          </a:r>
                          <a:r>
                            <a:rPr lang="en-US" sz="2800" i="1" kern="100" dirty="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A</a:t>
                          </a:r>
                          <a:r>
                            <a:rPr lang="zh-CN" sz="2800" kern="100" dirty="0" smtClean="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800" i="1" kern="100" smtClean="0">
                                      <a:effectLst/>
                                      <a:latin typeface="Cambria Math"/>
                                      <a:ea typeface="华文细黑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nor/>
                                    </m:rPr>
                                    <a:rPr lang="en-US" altLang="zh-CN" sz="2800" i="1" kern="100" smtClean="0">
                                      <a:effectLst/>
                                      <a:latin typeface="Times New Roman"/>
                                      <a:ea typeface="华文细黑"/>
                                    </a:rPr>
                                    <m:t>a</m:t>
                                  </m:r>
                                  <m:r>
                                    <m:rPr>
                                      <m:nor/>
                                    </m:rPr>
                                    <a:rPr lang="zh-CN" altLang="en-US" sz="2800" kern="100" smtClean="0">
                                      <a:effectLst/>
                                      <a:latin typeface="Times New Roman"/>
                                      <a:ea typeface="华文细黑"/>
                                      <a:cs typeface="Times New Roman"/>
                                    </a:rPr>
                                    <m:t>＋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800" i="1" kern="100" smtClean="0">
                                      <a:effectLst/>
                                      <a:latin typeface="Times New Roman"/>
                                      <a:ea typeface="华文细黑"/>
                                    </a:rPr>
                                    <m:t>b</m:t>
                                  </m:r>
                                </m:num>
                                <m:den>
                                  <m:r>
                                    <m:rPr>
                                      <m:nor/>
                                    </m:rPr>
                                    <a:rPr lang="en-US" altLang="zh-CN" sz="2800" kern="100" smtClean="0">
                                      <a:effectLst/>
                                      <a:latin typeface="Times New Roman"/>
                                      <a:ea typeface="华文细黑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sz="2800" kern="100" dirty="0">
                            <a:effectLst/>
                            <a:latin typeface="宋体"/>
                            <a:cs typeface="Courier New"/>
                          </a:endParaRPr>
                        </a:p>
                      </a:txBody>
                      <a:tcPr marL="28535" marR="28535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kern="100" dirty="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若三个数</a:t>
                          </a:r>
                          <a:r>
                            <a:rPr lang="en-US" sz="2800" i="1" kern="100" dirty="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a</a:t>
                          </a:r>
                          <a:r>
                            <a:rPr lang="zh-CN" sz="2800" kern="100" dirty="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，</a:t>
                          </a:r>
                          <a:r>
                            <a:rPr lang="en-US" sz="2800" i="1" kern="100" dirty="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G</a:t>
                          </a:r>
                          <a:r>
                            <a:rPr lang="zh-CN" sz="2800" kern="100" dirty="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，</a:t>
                          </a:r>
                          <a:r>
                            <a:rPr lang="en-US" sz="2800" i="1" kern="100" dirty="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b</a:t>
                          </a:r>
                          <a:r>
                            <a:rPr lang="zh-CN" sz="2800" kern="100" dirty="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成等比数列，这时</a:t>
                          </a:r>
                          <a:r>
                            <a:rPr lang="en-US" sz="2800" i="1" kern="100" dirty="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G</a:t>
                          </a:r>
                          <a:r>
                            <a:rPr lang="zh-CN" sz="2800" kern="100" dirty="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叫做</a:t>
                          </a:r>
                          <a:r>
                            <a:rPr lang="en-US" sz="2800" i="1" kern="100" dirty="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a</a:t>
                          </a:r>
                          <a:r>
                            <a:rPr lang="zh-CN" sz="2800" kern="100" dirty="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与</a:t>
                          </a:r>
                          <a:r>
                            <a:rPr lang="en-US" sz="2800" i="1" kern="100" dirty="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b</a:t>
                          </a:r>
                          <a:r>
                            <a:rPr lang="zh-CN" sz="2800" kern="100" dirty="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的等比中项，且</a:t>
                          </a:r>
                          <a:r>
                            <a:rPr lang="en-US" sz="2800" i="1" kern="100" dirty="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G</a:t>
                          </a:r>
                          <a:r>
                            <a:rPr lang="zh-CN" sz="2800" kern="100" dirty="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＝</a:t>
                          </a:r>
                          <a:r>
                            <a:rPr lang="en-US" sz="2800" kern="100" dirty="0" smtClean="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±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800" i="1" kern="100" smtClean="0">
                                      <a:effectLst/>
                                      <a:latin typeface="Cambria Math"/>
                                      <a:ea typeface="华文细黑"/>
                                      <a:cs typeface="Courier New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m:rPr>
                                      <m:nor/>
                                    </m:rPr>
                                    <a:rPr lang="en-US" altLang="zh-CN" sz="2800" i="1" kern="100" smtClean="0">
                                      <a:effectLst/>
                                      <a:latin typeface="Times New Roman"/>
                                      <a:ea typeface="华文细黑"/>
                                    </a:rPr>
                                    <m:t>ab</m:t>
                                  </m:r>
                                </m:e>
                              </m:rad>
                            </m:oMath>
                          </a14:m>
                          <a:endParaRPr lang="zh-CN" sz="2800" kern="100" dirty="0">
                            <a:effectLst/>
                            <a:latin typeface="宋体"/>
                            <a:cs typeface="Courier New"/>
                          </a:endParaRPr>
                        </a:p>
                      </a:txBody>
                      <a:tcPr marL="28535" marR="28535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28767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kern="10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前</a:t>
                          </a:r>
                          <a:r>
                            <a:rPr lang="en-US" sz="2800" i="1" kern="1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n</a:t>
                          </a:r>
                          <a:r>
                            <a:rPr lang="zh-CN" sz="2800" kern="10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项和公式</a:t>
                          </a:r>
                          <a:endParaRPr lang="zh-CN" sz="2800" kern="100">
                            <a:effectLst/>
                            <a:latin typeface="宋体"/>
                            <a:cs typeface="Courier New"/>
                          </a:endParaRPr>
                        </a:p>
                      </a:txBody>
                      <a:tcPr marL="28535" marR="28535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i="1" kern="100" dirty="0" err="1" smtClean="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S</a:t>
                          </a:r>
                          <a:r>
                            <a:rPr lang="en-US" sz="2800" i="1" kern="100" baseline="-25000" dirty="0" err="1" smtClean="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n</a:t>
                          </a:r>
                          <a:r>
                            <a:rPr lang="zh-CN" sz="2800" kern="100" dirty="0" smtClean="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800" i="1" kern="100" smtClean="0">
                                      <a:effectLst/>
                                      <a:latin typeface="Cambria Math"/>
                                      <a:ea typeface="华文细黑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nor/>
                                    </m:rPr>
                                    <a:rPr lang="en-US" altLang="zh-CN" sz="2800" i="1" kern="100" smtClean="0">
                                      <a:effectLst/>
                                      <a:latin typeface="Times New Roman"/>
                                      <a:ea typeface="华文细黑"/>
                                    </a:rPr>
                                    <m:t>n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800" kern="100" smtClean="0">
                                      <a:effectLst/>
                                      <a:latin typeface="Symbol"/>
                                      <a:ea typeface="华文细黑"/>
                                      <a:cs typeface="Times New Roman"/>
                                    </a:rPr>
                                    <m:t>(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800" i="1" kern="100" smtClean="0">
                                      <a:effectLst/>
                                      <a:latin typeface="Times New Roman"/>
                                      <a:ea typeface="华文细黑"/>
                                    </a:rPr>
                                    <m:t>a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800" kern="100" baseline="-25000" smtClean="0">
                                      <a:effectLst/>
                                      <a:latin typeface="Times New Roman"/>
                                      <a:ea typeface="华文细黑"/>
                                    </a:rPr>
                                    <m:t>1</m:t>
                                  </m:r>
                                  <m:r>
                                    <m:rPr>
                                      <m:nor/>
                                    </m:rPr>
                                    <a:rPr lang="zh-CN" altLang="en-US" sz="2800" kern="100" smtClean="0">
                                      <a:effectLst/>
                                      <a:latin typeface="Times New Roman"/>
                                      <a:ea typeface="华文细黑"/>
                                      <a:cs typeface="Times New Roman"/>
                                    </a:rPr>
                                    <m:t>＋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800" i="1" kern="100" smtClean="0">
                                      <a:effectLst/>
                                      <a:latin typeface="Times New Roman"/>
                                      <a:ea typeface="华文细黑"/>
                                    </a:rPr>
                                    <m:t>a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800" i="1" kern="100" baseline="-25000" smtClean="0">
                                      <a:effectLst/>
                                      <a:latin typeface="Times New Roman"/>
                                      <a:ea typeface="华文细黑"/>
                                    </a:rPr>
                                    <m:t>n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800" kern="100" smtClean="0">
                                      <a:effectLst/>
                                      <a:latin typeface="Symbol"/>
                                      <a:ea typeface="华文细黑"/>
                                      <a:cs typeface="Times New Roman"/>
                                    </a:rPr>
                                    <m:t>)</m:t>
                                  </m:r>
                                </m:num>
                                <m:den>
                                  <m:r>
                                    <m:rPr>
                                      <m:nor/>
                                    </m:rPr>
                                    <a:rPr lang="en-US" altLang="zh-CN" sz="2800" kern="100" smtClean="0">
                                      <a:effectLst/>
                                      <a:latin typeface="Times New Roman"/>
                                      <a:ea typeface="华文细黑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sz="2800" kern="100" dirty="0" smtClean="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＝</a:t>
                          </a:r>
                          <a:r>
                            <a:rPr lang="en-US" sz="2800" i="1" kern="100" dirty="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na</a:t>
                          </a:r>
                          <a:r>
                            <a:rPr lang="en-US" sz="2800" kern="100" baseline="-25000" dirty="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1</a:t>
                          </a:r>
                          <a:r>
                            <a:rPr lang="zh-CN" sz="2800" kern="100" dirty="0" smtClean="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800" i="1" kern="100" smtClean="0">
                                      <a:effectLst/>
                                      <a:latin typeface="Cambria Math"/>
                                      <a:ea typeface="华文细黑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nor/>
                                    </m:rPr>
                                    <a:rPr lang="en-US" altLang="zh-CN" sz="2800" i="1" kern="100" smtClean="0">
                                      <a:effectLst/>
                                      <a:latin typeface="Times New Roman"/>
                                      <a:ea typeface="华文细黑"/>
                                    </a:rPr>
                                    <m:t>n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800" kern="100" smtClean="0">
                                      <a:effectLst/>
                                      <a:latin typeface="Symbol"/>
                                      <a:ea typeface="华文细黑"/>
                                      <a:cs typeface="Times New Roman"/>
                                    </a:rPr>
                                    <m:t>(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800" i="1" kern="100" smtClean="0">
                                      <a:effectLst/>
                                      <a:latin typeface="Times New Roman"/>
                                      <a:ea typeface="华文细黑"/>
                                    </a:rPr>
                                    <m:t>n</m:t>
                                  </m:r>
                                  <m:r>
                                    <m:rPr>
                                      <m:nor/>
                                    </m:rPr>
                                    <a:rPr lang="zh-CN" altLang="en-US" sz="2800" kern="100" smtClean="0">
                                      <a:effectLst/>
                                      <a:latin typeface="Times New Roman"/>
                                      <a:ea typeface="华文细黑"/>
                                      <a:cs typeface="Times New Roman"/>
                                    </a:rPr>
                                    <m:t>－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800" kern="100" smtClean="0">
                                      <a:effectLst/>
                                      <a:latin typeface="Times New Roman"/>
                                      <a:ea typeface="华文细黑"/>
                                    </a:rPr>
                                    <m:t>1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800" kern="100" smtClean="0">
                                      <a:effectLst/>
                                      <a:latin typeface="Symbol"/>
                                      <a:ea typeface="华文细黑"/>
                                      <a:cs typeface="Times New Roman"/>
                                    </a:rPr>
                                    <m:t>)</m:t>
                                  </m:r>
                                </m:num>
                                <m:den>
                                  <m:r>
                                    <m:rPr>
                                      <m:nor/>
                                    </m:rPr>
                                    <a:rPr lang="en-US" altLang="zh-CN" sz="2800" kern="100" smtClean="0">
                                      <a:effectLst/>
                                      <a:latin typeface="Times New Roman"/>
                                      <a:ea typeface="华文细黑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sz="2800" i="1" kern="100" dirty="0" smtClean="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d</a:t>
                          </a:r>
                          <a:endParaRPr lang="zh-CN" sz="2800" kern="100" dirty="0">
                            <a:effectLst/>
                            <a:latin typeface="宋体"/>
                            <a:cs typeface="Courier New"/>
                          </a:endParaRPr>
                        </a:p>
                      </a:txBody>
                      <a:tcPr marL="28535" marR="28535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i="1" kern="100" dirty="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q</a:t>
                          </a:r>
                          <a:r>
                            <a:rPr lang="en-US" sz="2800" kern="100" dirty="0">
                              <a:effectLst/>
                              <a:latin typeface="宋体"/>
                              <a:ea typeface="华文细黑"/>
                              <a:cs typeface="Times New Roman"/>
                            </a:rPr>
                            <a:t>≠</a:t>
                          </a:r>
                          <a:r>
                            <a:rPr lang="en-US" sz="2800" kern="100" dirty="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1</a:t>
                          </a:r>
                          <a:r>
                            <a:rPr lang="zh-CN" sz="2800" kern="100" dirty="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时，</a:t>
                          </a:r>
                          <a:r>
                            <a:rPr lang="en-US" sz="2800" i="1" kern="100" dirty="0" err="1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S</a:t>
                          </a:r>
                          <a:r>
                            <a:rPr lang="en-US" sz="2800" i="1" kern="100" baseline="-25000" dirty="0" err="1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n</a:t>
                          </a:r>
                          <a:r>
                            <a:rPr lang="zh-CN" sz="2800" kern="100" dirty="0" smtClean="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800" i="1" kern="100" smtClean="0">
                                      <a:effectLst/>
                                      <a:latin typeface="Cambria Math"/>
                                      <a:ea typeface="华文细黑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nor/>
                                    </m:rPr>
                                    <a:rPr lang="en-US" altLang="zh-CN" sz="2800" i="1" kern="100" smtClean="0">
                                      <a:effectLst/>
                                      <a:latin typeface="Times New Roman"/>
                                      <a:ea typeface="华文细黑"/>
                                    </a:rPr>
                                    <m:t>a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800" kern="100" baseline="-25000" smtClean="0">
                                      <a:effectLst/>
                                      <a:latin typeface="Times New Roman"/>
                                      <a:ea typeface="华文细黑"/>
                                    </a:rPr>
                                    <m:t>1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800" kern="100" smtClean="0">
                                      <a:effectLst/>
                                      <a:latin typeface="Symbol"/>
                                      <a:ea typeface="华文细黑"/>
                                      <a:cs typeface="Times New Roman"/>
                                    </a:rPr>
                                    <m:t>(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800" kern="100" smtClean="0">
                                      <a:effectLst/>
                                      <a:latin typeface="Times New Roman"/>
                                      <a:ea typeface="华文细黑"/>
                                    </a:rPr>
                                    <m:t>1</m:t>
                                  </m:r>
                                  <m:r>
                                    <m:rPr>
                                      <m:nor/>
                                    </m:rPr>
                                    <a:rPr lang="zh-CN" altLang="en-US" sz="2800" kern="100" smtClean="0">
                                      <a:effectLst/>
                                      <a:latin typeface="Times New Roman"/>
                                      <a:ea typeface="华文细黑"/>
                                      <a:cs typeface="Times New Roman"/>
                                    </a:rPr>
                                    <m:t>－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800" i="1" kern="100" smtClean="0">
                                      <a:effectLst/>
                                      <a:latin typeface="Times New Roman"/>
                                      <a:ea typeface="华文细黑"/>
                                    </a:rPr>
                                    <m:t>q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800" i="1" kern="100" baseline="30000" smtClean="0">
                                      <a:effectLst/>
                                      <a:latin typeface="Times New Roman"/>
                                      <a:ea typeface="华文细黑"/>
                                    </a:rPr>
                                    <m:t>n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800" kern="100" smtClean="0">
                                      <a:effectLst/>
                                      <a:latin typeface="Symbol"/>
                                      <a:ea typeface="华文细黑"/>
                                      <a:cs typeface="Times New Roman"/>
                                    </a:rPr>
                                    <m:t>)</m:t>
                                  </m:r>
                                </m:num>
                                <m:den>
                                  <m:r>
                                    <m:rPr>
                                      <m:nor/>
                                    </m:rPr>
                                    <a:rPr lang="en-US" altLang="zh-CN" sz="2800" kern="100" smtClean="0">
                                      <a:effectLst/>
                                      <a:latin typeface="Times New Roman"/>
                                      <a:ea typeface="华文细黑"/>
                                    </a:rPr>
                                    <m:t>1</m:t>
                                  </m:r>
                                  <m:r>
                                    <m:rPr>
                                      <m:nor/>
                                    </m:rPr>
                                    <a:rPr lang="zh-CN" altLang="en-US" sz="2800" kern="100" smtClean="0">
                                      <a:effectLst/>
                                      <a:latin typeface="Times New Roman"/>
                                      <a:ea typeface="华文细黑"/>
                                      <a:cs typeface="Times New Roman"/>
                                    </a:rPr>
                                    <m:t>－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800" i="1" kern="100" smtClean="0">
                                      <a:effectLst/>
                                      <a:latin typeface="Times New Roman"/>
                                      <a:ea typeface="华文细黑"/>
                                    </a:rPr>
                                    <m:t>q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sz="2800" kern="100" dirty="0" smtClean="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800" i="1" kern="100" dirty="0" smtClean="0">
                                      <a:effectLst/>
                                      <a:latin typeface="Cambria Math"/>
                                      <a:ea typeface="华文细黑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nor/>
                                    </m:rPr>
                                    <a:rPr lang="en-US" altLang="zh-CN" sz="2800" i="1" kern="100" smtClean="0">
                                      <a:effectLst/>
                                      <a:latin typeface="Times New Roman"/>
                                      <a:ea typeface="华文细黑"/>
                                    </a:rPr>
                                    <m:t>a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800" kern="100" baseline="-25000" smtClean="0">
                                      <a:effectLst/>
                                      <a:latin typeface="Times New Roman"/>
                                      <a:ea typeface="华文细黑"/>
                                    </a:rPr>
                                    <m:t>1</m:t>
                                  </m:r>
                                  <m:r>
                                    <m:rPr>
                                      <m:nor/>
                                    </m:rPr>
                                    <a:rPr lang="zh-CN" altLang="en-US" sz="2800" kern="100" smtClean="0">
                                      <a:effectLst/>
                                      <a:latin typeface="Times New Roman"/>
                                      <a:ea typeface="华文细黑"/>
                                      <a:cs typeface="Times New Roman"/>
                                    </a:rPr>
                                    <m:t>－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800" i="1" kern="100" smtClean="0">
                                      <a:effectLst/>
                                      <a:latin typeface="Times New Roman"/>
                                      <a:ea typeface="华文细黑"/>
                                    </a:rPr>
                                    <m:t>a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800" i="1" kern="100" baseline="-25000" smtClean="0">
                                      <a:effectLst/>
                                      <a:latin typeface="Times New Roman"/>
                                      <a:ea typeface="华文细黑"/>
                                    </a:rPr>
                                    <m:t>n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800" i="1" kern="100" smtClean="0">
                                      <a:effectLst/>
                                      <a:latin typeface="Times New Roman"/>
                                      <a:ea typeface="华文细黑"/>
                                    </a:rPr>
                                    <m:t>q</m:t>
                                  </m:r>
                                </m:num>
                                <m:den>
                                  <m:r>
                                    <m:rPr>
                                      <m:nor/>
                                    </m:rPr>
                                    <a:rPr lang="en-US" altLang="zh-CN" sz="2800" kern="100" smtClean="0">
                                      <a:effectLst/>
                                      <a:latin typeface="Times New Roman"/>
                                      <a:ea typeface="华文细黑"/>
                                    </a:rPr>
                                    <m:t>1</m:t>
                                  </m:r>
                                  <m:r>
                                    <m:rPr>
                                      <m:nor/>
                                    </m:rPr>
                                    <a:rPr lang="zh-CN" altLang="en-US" sz="2800" kern="100" smtClean="0">
                                      <a:effectLst/>
                                      <a:latin typeface="Times New Roman"/>
                                      <a:ea typeface="华文细黑"/>
                                      <a:cs typeface="Times New Roman"/>
                                    </a:rPr>
                                    <m:t>－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800" i="1" kern="100" smtClean="0">
                                      <a:effectLst/>
                                      <a:latin typeface="Times New Roman"/>
                                      <a:ea typeface="华文细黑"/>
                                    </a:rPr>
                                    <m:t>q</m:t>
                                  </m:r>
                                </m:den>
                              </m:f>
                            </m:oMath>
                          </a14:m>
                          <a:endParaRPr lang="zh-CN" sz="2800" b="1" kern="100" dirty="0">
                            <a:effectLst/>
                            <a:latin typeface="宋体"/>
                            <a:cs typeface="Courier New"/>
                          </a:endParaRPr>
                        </a:p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i="1" kern="100" dirty="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q</a:t>
                          </a:r>
                          <a:r>
                            <a:rPr lang="zh-CN" sz="2800" kern="100" dirty="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＝</a:t>
                          </a:r>
                          <a:r>
                            <a:rPr lang="en-US" sz="2800" kern="100" dirty="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1</a:t>
                          </a:r>
                          <a:r>
                            <a:rPr lang="zh-CN" sz="2800" kern="100" dirty="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时，</a:t>
                          </a:r>
                          <a:r>
                            <a:rPr lang="en-US" sz="2800" i="1" kern="100" dirty="0" err="1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S</a:t>
                          </a:r>
                          <a:r>
                            <a:rPr lang="en-US" sz="2800" i="1" kern="100" baseline="-25000" dirty="0" err="1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n</a:t>
                          </a:r>
                          <a:r>
                            <a:rPr lang="zh-CN" sz="2800" kern="100" dirty="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＝</a:t>
                          </a:r>
                          <a:r>
                            <a:rPr lang="en-US" sz="2800" i="1" kern="100" dirty="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na</a:t>
                          </a:r>
                          <a:r>
                            <a:rPr lang="en-US" sz="2800" kern="100" baseline="-25000" dirty="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1</a:t>
                          </a:r>
                          <a:endParaRPr lang="zh-CN" sz="2800" kern="100" dirty="0">
                            <a:effectLst/>
                            <a:latin typeface="宋体"/>
                            <a:cs typeface="Courier New"/>
                          </a:endParaRPr>
                        </a:p>
                      </a:txBody>
                      <a:tcPr marL="28535" marR="28535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表格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77215880"/>
                  </p:ext>
                </p:extLst>
              </p:nvPr>
            </p:nvGraphicFramePr>
            <p:xfrm>
              <a:off x="334567" y="136325"/>
              <a:ext cx="11449271" cy="6533829"/>
            </p:xfrm>
            <a:graphic>
              <a:graphicData uri="http://schemas.openxmlformats.org/drawingml/2006/table">
                <a:tbl>
                  <a:tblPr/>
                  <a:tblGrid>
                    <a:gridCol w="1656184"/>
                    <a:gridCol w="4680520"/>
                    <a:gridCol w="5112567"/>
                  </a:tblGrid>
                  <a:tr h="1152128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kern="10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递推关系</a:t>
                          </a:r>
                          <a:endParaRPr lang="zh-CN" sz="2800" kern="100">
                            <a:effectLst/>
                            <a:latin typeface="宋体"/>
                            <a:cs typeface="Courier New"/>
                          </a:endParaRPr>
                        </a:p>
                      </a:txBody>
                      <a:tcPr marL="28535" marR="28535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i="1" kern="1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a</a:t>
                          </a:r>
                          <a:r>
                            <a:rPr lang="en-US" sz="2800" i="1" kern="100" baseline="-250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n</a:t>
                          </a:r>
                          <a:r>
                            <a:rPr lang="zh-CN" sz="2800" kern="100" baseline="-2500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＋</a:t>
                          </a:r>
                          <a:r>
                            <a:rPr lang="en-US" sz="2800" kern="100" baseline="-250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1</a:t>
                          </a:r>
                          <a:r>
                            <a:rPr lang="zh-CN" sz="2800" kern="10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－</a:t>
                          </a:r>
                          <a:r>
                            <a:rPr lang="en-US" sz="2800" i="1" kern="1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a</a:t>
                          </a:r>
                          <a:r>
                            <a:rPr lang="en-US" sz="2800" i="1" kern="100" baseline="-250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n</a:t>
                          </a:r>
                          <a:r>
                            <a:rPr lang="zh-CN" sz="2800" kern="10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＝</a:t>
                          </a:r>
                          <a:r>
                            <a:rPr lang="en-US" sz="2800" i="1" kern="1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d</a:t>
                          </a:r>
                          <a:endParaRPr lang="zh-CN" sz="2800" kern="100">
                            <a:effectLst/>
                            <a:latin typeface="宋体"/>
                            <a:cs typeface="Courier New"/>
                          </a:endParaRPr>
                        </a:p>
                      </a:txBody>
                      <a:tcPr marL="28535" marR="28535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28535" marR="28535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123957" r="-119" b="-486243"/>
                          </a:stretch>
                        </a:blipFill>
                      </a:tcPr>
                    </a:tc>
                  </a:tr>
                  <a:tr h="643836">
                    <a:tc rowSpan="2"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kern="10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通项公式</a:t>
                          </a:r>
                          <a:endParaRPr lang="zh-CN" sz="2800" kern="100">
                            <a:effectLst/>
                            <a:latin typeface="宋体"/>
                            <a:cs typeface="Courier New"/>
                          </a:endParaRPr>
                        </a:p>
                      </a:txBody>
                      <a:tcPr marL="28535" marR="28535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i="1" kern="1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a</a:t>
                          </a:r>
                          <a:r>
                            <a:rPr lang="en-US" sz="2800" i="1" kern="100" baseline="-250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n</a:t>
                          </a:r>
                          <a:r>
                            <a:rPr lang="zh-CN" sz="2800" kern="10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＝</a:t>
                          </a:r>
                          <a:r>
                            <a:rPr lang="en-US" sz="2800" i="1" kern="1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a</a:t>
                          </a:r>
                          <a:r>
                            <a:rPr lang="en-US" sz="2800" kern="100" baseline="-250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1</a:t>
                          </a:r>
                          <a:r>
                            <a:rPr lang="zh-CN" sz="2800" kern="10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＋</a:t>
                          </a:r>
                          <a:r>
                            <a:rPr lang="en-US" sz="2800" kern="1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(</a:t>
                          </a:r>
                          <a:r>
                            <a:rPr lang="en-US" sz="2800" i="1" kern="1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n</a:t>
                          </a:r>
                          <a:r>
                            <a:rPr lang="zh-CN" sz="2800" kern="10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－</a:t>
                          </a:r>
                          <a:r>
                            <a:rPr lang="en-US" sz="2800" kern="1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1)</a:t>
                          </a:r>
                          <a:r>
                            <a:rPr lang="en-US" sz="2800" i="1" kern="1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d</a:t>
                          </a:r>
                          <a:endParaRPr lang="zh-CN" sz="2800" kern="100">
                            <a:effectLst/>
                            <a:latin typeface="宋体"/>
                            <a:cs typeface="Courier New"/>
                          </a:endParaRPr>
                        </a:p>
                      </a:txBody>
                      <a:tcPr marL="28535" marR="28535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i="1" kern="1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a</a:t>
                          </a:r>
                          <a:r>
                            <a:rPr lang="en-US" sz="2800" i="1" kern="100" baseline="-250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n</a:t>
                          </a:r>
                          <a:r>
                            <a:rPr lang="zh-CN" sz="2800" kern="10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＝</a:t>
                          </a:r>
                          <a:r>
                            <a:rPr lang="en-US" sz="2800" i="1" kern="1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a</a:t>
                          </a:r>
                          <a:r>
                            <a:rPr lang="en-US" sz="2800" kern="100" baseline="-250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1</a:t>
                          </a:r>
                          <a:r>
                            <a:rPr lang="en-US" sz="2800" i="1" kern="1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q</a:t>
                          </a:r>
                          <a:r>
                            <a:rPr lang="en-US" sz="2800" i="1" kern="100" baseline="300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n</a:t>
                          </a:r>
                          <a:r>
                            <a:rPr lang="zh-CN" sz="2800" kern="100" baseline="3000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－</a:t>
                          </a:r>
                          <a:r>
                            <a:rPr lang="en-US" sz="2800" kern="100" baseline="300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1</a:t>
                          </a:r>
                          <a:endParaRPr lang="zh-CN" sz="2800" kern="100">
                            <a:effectLst/>
                            <a:latin typeface="宋体"/>
                            <a:cs typeface="Courier New"/>
                          </a:endParaRPr>
                        </a:p>
                      </a:txBody>
                      <a:tcPr marL="28535" marR="28535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43836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i="1" kern="1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a</a:t>
                          </a:r>
                          <a:r>
                            <a:rPr lang="en-US" sz="2800" i="1" kern="100" baseline="-250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n</a:t>
                          </a:r>
                          <a:r>
                            <a:rPr lang="zh-CN" sz="2800" kern="10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＝</a:t>
                          </a:r>
                          <a:r>
                            <a:rPr lang="en-US" sz="2800" i="1" kern="1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a</a:t>
                          </a:r>
                          <a:r>
                            <a:rPr lang="en-US" sz="2800" i="1" kern="100" baseline="-250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m</a:t>
                          </a:r>
                          <a:r>
                            <a:rPr lang="zh-CN" sz="2800" kern="10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＋</a:t>
                          </a:r>
                          <a:r>
                            <a:rPr lang="en-US" sz="2800" kern="1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(</a:t>
                          </a:r>
                          <a:r>
                            <a:rPr lang="en-US" sz="2800" i="1" kern="1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n</a:t>
                          </a:r>
                          <a:r>
                            <a:rPr lang="zh-CN" sz="2800" kern="10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－</a:t>
                          </a:r>
                          <a:r>
                            <a:rPr lang="en-US" sz="2800" i="1" kern="1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m</a:t>
                          </a:r>
                          <a:r>
                            <a:rPr lang="en-US" sz="2800" kern="1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)</a:t>
                          </a:r>
                          <a:r>
                            <a:rPr lang="en-US" sz="2800" i="1" kern="1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d</a:t>
                          </a:r>
                          <a:endParaRPr lang="zh-CN" sz="2800" kern="100">
                            <a:effectLst/>
                            <a:latin typeface="宋体"/>
                            <a:cs typeface="Courier New"/>
                          </a:endParaRPr>
                        </a:p>
                      </a:txBody>
                      <a:tcPr marL="28535" marR="28535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i="1" kern="1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a</a:t>
                          </a:r>
                          <a:r>
                            <a:rPr lang="en-US" sz="2800" i="1" kern="100" baseline="-250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n</a:t>
                          </a:r>
                          <a:r>
                            <a:rPr lang="zh-CN" sz="2800" kern="10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＝</a:t>
                          </a:r>
                          <a:r>
                            <a:rPr lang="en-US" sz="2800" i="1" kern="1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a</a:t>
                          </a:r>
                          <a:r>
                            <a:rPr lang="en-US" sz="2800" i="1" kern="100" baseline="-250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m</a:t>
                          </a:r>
                          <a:r>
                            <a:rPr lang="en-US" sz="2800" i="1" kern="1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q</a:t>
                          </a:r>
                          <a:r>
                            <a:rPr lang="en-US" sz="2800" i="1" kern="100" baseline="300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n</a:t>
                          </a:r>
                          <a:r>
                            <a:rPr lang="zh-CN" sz="2800" kern="100" baseline="3000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－</a:t>
                          </a:r>
                          <a:r>
                            <a:rPr lang="en-US" sz="2800" i="1" kern="100" baseline="300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m</a:t>
                          </a:r>
                          <a:endParaRPr lang="zh-CN" sz="2800" kern="100">
                            <a:effectLst/>
                            <a:latin typeface="宋体"/>
                            <a:cs typeface="Courier New"/>
                          </a:endParaRPr>
                        </a:p>
                      </a:txBody>
                      <a:tcPr marL="28535" marR="28535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38473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kern="10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中项</a:t>
                          </a:r>
                          <a:endParaRPr lang="zh-CN" sz="2800" kern="100">
                            <a:effectLst/>
                            <a:latin typeface="宋体"/>
                            <a:cs typeface="Courier New"/>
                          </a:endParaRPr>
                        </a:p>
                      </a:txBody>
                      <a:tcPr marL="28535" marR="28535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28535" marR="28535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35593" t="-102041" r="-109518" b="-8061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28535" marR="28535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123957" t="-102041" r="-119" b="-80612"/>
                          </a:stretch>
                        </a:blipFill>
                      </a:tcPr>
                    </a:tc>
                  </a:tr>
                  <a:tr h="1709293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kern="10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前</a:t>
                          </a:r>
                          <a:r>
                            <a:rPr lang="en-US" sz="2800" i="1" kern="1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n</a:t>
                          </a:r>
                          <a:r>
                            <a:rPr lang="zh-CN" sz="2800" kern="10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项和公式</a:t>
                          </a:r>
                          <a:endParaRPr lang="zh-CN" sz="2800" kern="100">
                            <a:effectLst/>
                            <a:latin typeface="宋体"/>
                            <a:cs typeface="Courier New"/>
                          </a:endParaRPr>
                        </a:p>
                      </a:txBody>
                      <a:tcPr marL="28535" marR="28535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28535" marR="28535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35593" t="-282857" r="-109518" b="-1285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28535" marR="28535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123957" t="-282857" r="-119" b="-12857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249057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表格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80972174"/>
                  </p:ext>
                </p:extLst>
              </p:nvPr>
            </p:nvGraphicFramePr>
            <p:xfrm>
              <a:off x="406574" y="1357546"/>
              <a:ext cx="11233248" cy="4016464"/>
            </p:xfrm>
            <a:graphic>
              <a:graphicData uri="http://schemas.openxmlformats.org/drawingml/2006/table">
                <a:tbl>
                  <a:tblPr/>
                  <a:tblGrid>
                    <a:gridCol w="504059"/>
                    <a:gridCol w="2520280"/>
                    <a:gridCol w="3816423"/>
                    <a:gridCol w="4392486"/>
                  </a:tblGrid>
                  <a:tr h="1224136">
                    <a:tc rowSpan="4"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kern="100" dirty="0" smtClean="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判定</a:t>
                          </a:r>
                          <a:r>
                            <a:rPr lang="zh-CN" sz="2800" kern="100" dirty="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方法</a:t>
                          </a:r>
                          <a:endParaRPr lang="zh-CN" sz="2800" kern="100" dirty="0">
                            <a:effectLst/>
                            <a:latin typeface="宋体"/>
                            <a:cs typeface="Courier New"/>
                          </a:endParaRPr>
                        </a:p>
                      </a:txBody>
                      <a:tcPr marL="28535" marR="28535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kern="10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定义法</a:t>
                          </a:r>
                          <a:endParaRPr lang="zh-CN" sz="2800" kern="100">
                            <a:effectLst/>
                            <a:latin typeface="宋体"/>
                            <a:cs typeface="Courier New"/>
                          </a:endParaRPr>
                        </a:p>
                      </a:txBody>
                      <a:tcPr marL="28535" marR="28535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i="1" kern="1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a</a:t>
                          </a:r>
                          <a:r>
                            <a:rPr lang="en-US" sz="2800" i="1" kern="100" baseline="-250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n</a:t>
                          </a:r>
                          <a:r>
                            <a:rPr lang="zh-CN" sz="2800" kern="100" baseline="-2500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＋</a:t>
                          </a:r>
                          <a:r>
                            <a:rPr lang="en-US" sz="2800" kern="100" baseline="-250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1</a:t>
                          </a:r>
                          <a:r>
                            <a:rPr lang="zh-CN" sz="2800" kern="10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－</a:t>
                          </a:r>
                          <a:r>
                            <a:rPr lang="en-US" sz="2800" i="1" kern="1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a</a:t>
                          </a:r>
                          <a:r>
                            <a:rPr lang="en-US" sz="2800" i="1" kern="100" baseline="-250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n</a:t>
                          </a:r>
                          <a:r>
                            <a:rPr lang="zh-CN" sz="2800" kern="10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是同一个常数</a:t>
                          </a:r>
                          <a:endParaRPr lang="zh-CN" sz="2800" kern="100">
                            <a:effectLst/>
                            <a:latin typeface="宋体"/>
                            <a:cs typeface="Courier New"/>
                          </a:endParaRPr>
                        </a:p>
                      </a:txBody>
                      <a:tcPr marL="28535" marR="28535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800" i="1" kern="100" smtClean="0">
                                      <a:effectLst/>
                                      <a:latin typeface="Cambria Math"/>
                                      <a:ea typeface="华文细黑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nor/>
                                    </m:rPr>
                                    <a:rPr lang="en-US" altLang="zh-CN" sz="2800" i="1" kern="100" smtClean="0">
                                      <a:effectLst/>
                                      <a:latin typeface="Times New Roman"/>
                                      <a:ea typeface="华文细黑"/>
                                    </a:rPr>
                                    <m:t>a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800" i="1" kern="100" baseline="-25000" smtClean="0">
                                      <a:effectLst/>
                                      <a:latin typeface="Times New Roman"/>
                                      <a:ea typeface="华文细黑"/>
                                    </a:rPr>
                                    <m:t>n</m:t>
                                  </m:r>
                                  <m:r>
                                    <m:rPr>
                                      <m:nor/>
                                    </m:rPr>
                                    <a:rPr lang="zh-CN" altLang="en-US" sz="2800" kern="100" baseline="-25000" smtClean="0">
                                      <a:effectLst/>
                                      <a:latin typeface="Times New Roman"/>
                                      <a:ea typeface="华文细黑"/>
                                      <a:cs typeface="Times New Roman"/>
                                    </a:rPr>
                                    <m:t>＋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800" kern="100" baseline="-25000" smtClean="0">
                                      <a:effectLst/>
                                      <a:latin typeface="Times New Roman"/>
                                      <a:ea typeface="华文细黑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m:rPr>
                                      <m:nor/>
                                    </m:rPr>
                                    <a:rPr lang="en-US" altLang="zh-CN" sz="2800" i="1" kern="100" smtClean="0">
                                      <a:effectLst/>
                                      <a:latin typeface="Times New Roman"/>
                                      <a:ea typeface="华文细黑"/>
                                    </a:rPr>
                                    <m:t>a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800" i="1" kern="100" baseline="-25000" smtClean="0">
                                      <a:effectLst/>
                                      <a:latin typeface="Times New Roman"/>
                                      <a:ea typeface="华文细黑"/>
                                    </a:rPr>
                                    <m:t>n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sz="2800" kern="100" dirty="0" smtClean="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是</a:t>
                          </a:r>
                          <a:r>
                            <a:rPr lang="zh-CN" sz="2800" kern="100" dirty="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同一个常数</a:t>
                          </a:r>
                          <a:endParaRPr lang="zh-CN" sz="2800" kern="100" dirty="0">
                            <a:effectLst/>
                            <a:latin typeface="宋体"/>
                            <a:cs typeface="Courier New"/>
                          </a:endParaRPr>
                        </a:p>
                      </a:txBody>
                      <a:tcPr marL="28535" marR="28535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04867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kern="10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中项法</a:t>
                          </a:r>
                          <a:endParaRPr lang="zh-CN" sz="2800" kern="100">
                            <a:effectLst/>
                            <a:latin typeface="宋体"/>
                            <a:cs typeface="Courier New"/>
                          </a:endParaRPr>
                        </a:p>
                      </a:txBody>
                      <a:tcPr marL="28535" marR="28535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i="1" kern="1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a</a:t>
                          </a:r>
                          <a:r>
                            <a:rPr lang="en-US" sz="2800" i="1" kern="100" baseline="-250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n</a:t>
                          </a:r>
                          <a:r>
                            <a:rPr lang="zh-CN" sz="2800" kern="10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＋</a:t>
                          </a:r>
                          <a:r>
                            <a:rPr lang="en-US" sz="2800" i="1" kern="1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a</a:t>
                          </a:r>
                          <a:r>
                            <a:rPr lang="en-US" sz="2800" i="1" kern="100" baseline="-250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n</a:t>
                          </a:r>
                          <a:r>
                            <a:rPr lang="zh-CN" sz="2800" kern="100" baseline="-2500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＋</a:t>
                          </a:r>
                          <a:r>
                            <a:rPr lang="en-US" sz="2800" kern="100" baseline="-250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2</a:t>
                          </a:r>
                          <a:r>
                            <a:rPr lang="zh-CN" sz="2800" kern="10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＝</a:t>
                          </a:r>
                          <a:r>
                            <a:rPr lang="en-US" sz="2800" kern="1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2</a:t>
                          </a:r>
                          <a:r>
                            <a:rPr lang="en-US" sz="2800" i="1" kern="1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a</a:t>
                          </a:r>
                          <a:r>
                            <a:rPr lang="en-US" sz="2800" i="1" kern="100" baseline="-250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n</a:t>
                          </a:r>
                          <a:r>
                            <a:rPr lang="zh-CN" sz="2800" kern="100" baseline="-2500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＋</a:t>
                          </a:r>
                          <a:r>
                            <a:rPr lang="en-US" sz="2800" kern="100" baseline="-250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1</a:t>
                          </a:r>
                          <a:endParaRPr lang="zh-CN" sz="2800" kern="100">
                            <a:effectLst/>
                            <a:latin typeface="宋体"/>
                            <a:cs typeface="Courier New"/>
                          </a:endParaRPr>
                        </a:p>
                      </a:txBody>
                      <a:tcPr marL="28535" marR="28535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i="1" kern="100" dirty="0" err="1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a</a:t>
                          </a:r>
                          <a:r>
                            <a:rPr lang="en-US" sz="2800" i="1" kern="100" baseline="-25000" dirty="0" err="1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n</a:t>
                          </a:r>
                          <a:r>
                            <a:rPr lang="en-US" sz="2800" i="1" kern="100" dirty="0" err="1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a</a:t>
                          </a:r>
                          <a:r>
                            <a:rPr lang="en-US" sz="2800" i="1" kern="100" baseline="-25000" dirty="0" err="1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n</a:t>
                          </a:r>
                          <a:r>
                            <a:rPr lang="zh-CN" sz="2800" kern="100" baseline="-25000" dirty="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＋</a:t>
                          </a:r>
                          <a:r>
                            <a:rPr lang="en-US" sz="2800" kern="100" baseline="-25000" dirty="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2</a:t>
                          </a:r>
                          <a:r>
                            <a:rPr lang="zh-CN" sz="2800" kern="100" dirty="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＝</a:t>
                          </a:r>
                          <a:r>
                            <a:rPr lang="en-US" sz="2800" i="1" kern="100" dirty="0" smtClean="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a</a:t>
                          </a:r>
                          <a:r>
                            <a:rPr lang="en-US" altLang="zh-CN" sz="2800" i="1" kern="100" baseline="-25000" dirty="0" smtClean="0">
                              <a:effectLst/>
                              <a:latin typeface="Times New Roman"/>
                              <a:ea typeface="华文细黑"/>
                            </a:rPr>
                            <a:t>n</a:t>
                          </a:r>
                          <a:r>
                            <a:rPr lang="zh-CN" altLang="zh-CN" sz="2800" kern="100" baseline="-25000" dirty="0" smtClean="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＋</a:t>
                          </a:r>
                          <a:r>
                            <a:rPr lang="en-US" altLang="zh-CN" sz="2800" kern="100" baseline="-25000" dirty="0" smtClean="0">
                              <a:effectLst/>
                              <a:latin typeface="Times New Roman"/>
                              <a:ea typeface="华文细黑"/>
                            </a:rPr>
                            <a:t>1</a:t>
                          </a:r>
                          <a:endParaRPr lang="zh-CN" sz="2800" kern="100" dirty="0">
                            <a:effectLst/>
                            <a:latin typeface="宋体"/>
                            <a:cs typeface="Courier New"/>
                          </a:endParaRPr>
                        </a:p>
                      </a:txBody>
                      <a:tcPr marL="28535" marR="28535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04867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kern="10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通项公式法</a:t>
                          </a:r>
                          <a:endParaRPr lang="zh-CN" sz="2800" kern="100">
                            <a:effectLst/>
                            <a:latin typeface="宋体"/>
                            <a:cs typeface="Courier New"/>
                          </a:endParaRPr>
                        </a:p>
                      </a:txBody>
                      <a:tcPr marL="28535" marR="28535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i="1" kern="1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a</a:t>
                          </a:r>
                          <a:r>
                            <a:rPr lang="en-US" sz="2800" i="1" kern="100" baseline="-250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n</a:t>
                          </a:r>
                          <a:r>
                            <a:rPr lang="zh-CN" sz="2800" kern="10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＝</a:t>
                          </a:r>
                          <a:r>
                            <a:rPr lang="en-US" sz="2800" i="1" kern="1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pn</a:t>
                          </a:r>
                          <a:r>
                            <a:rPr lang="zh-CN" sz="2800" kern="10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＋</a:t>
                          </a:r>
                          <a:r>
                            <a:rPr lang="en-US" sz="2800" i="1" kern="1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q</a:t>
                          </a:r>
                          <a:endParaRPr lang="zh-CN" sz="2800" kern="100">
                            <a:effectLst/>
                            <a:latin typeface="宋体"/>
                            <a:cs typeface="Courier New"/>
                          </a:endParaRPr>
                        </a:p>
                      </a:txBody>
                      <a:tcPr marL="28535" marR="28535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i="1" kern="1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a</a:t>
                          </a:r>
                          <a:r>
                            <a:rPr lang="en-US" sz="2800" i="1" kern="100" baseline="-250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n</a:t>
                          </a:r>
                          <a:r>
                            <a:rPr lang="zh-CN" sz="2800" kern="10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＝</a:t>
                          </a:r>
                          <a:r>
                            <a:rPr lang="en-US" sz="2800" i="1" kern="1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pq</a:t>
                          </a:r>
                          <a:r>
                            <a:rPr lang="en-US" sz="2800" i="1" kern="100" baseline="300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n</a:t>
                          </a:r>
                          <a:endParaRPr lang="zh-CN" sz="2800" kern="100">
                            <a:effectLst/>
                            <a:latin typeface="宋体"/>
                            <a:cs typeface="Courier New"/>
                          </a:endParaRPr>
                        </a:p>
                      </a:txBody>
                      <a:tcPr marL="28535" marR="28535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512168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i="1" kern="100" dirty="0" err="1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S</a:t>
                          </a:r>
                          <a:r>
                            <a:rPr lang="en-US" sz="2800" i="1" kern="100" baseline="-25000" dirty="0" err="1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n</a:t>
                          </a:r>
                          <a:r>
                            <a:rPr lang="zh-CN" sz="2800" kern="100" dirty="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的形式</a:t>
                          </a:r>
                          <a:endParaRPr lang="zh-CN" sz="2800" kern="100" dirty="0">
                            <a:effectLst/>
                            <a:latin typeface="宋体"/>
                            <a:cs typeface="Courier New"/>
                          </a:endParaRPr>
                        </a:p>
                      </a:txBody>
                      <a:tcPr marL="28535" marR="28535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i="1" kern="100" dirty="0" err="1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S</a:t>
                          </a:r>
                          <a:r>
                            <a:rPr lang="en-US" sz="2800" i="1" kern="100" baseline="-25000" dirty="0" err="1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n</a:t>
                          </a:r>
                          <a:r>
                            <a:rPr lang="zh-CN" sz="2800" kern="100" dirty="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是不含常数项的二次函数</a:t>
                          </a:r>
                          <a:endParaRPr lang="zh-CN" sz="2800" kern="100" dirty="0">
                            <a:effectLst/>
                            <a:latin typeface="宋体"/>
                            <a:cs typeface="Courier New"/>
                          </a:endParaRPr>
                        </a:p>
                      </a:txBody>
                      <a:tcPr marL="28535" marR="28535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i="1" kern="100" dirty="0" err="1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S</a:t>
                          </a:r>
                          <a:r>
                            <a:rPr lang="en-US" sz="2800" i="1" kern="100" baseline="-25000" dirty="0" err="1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n</a:t>
                          </a:r>
                          <a:r>
                            <a:rPr lang="zh-CN" sz="2800" kern="100" dirty="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中只有</a:t>
                          </a:r>
                          <a:r>
                            <a:rPr lang="en-US" sz="2800" i="1" kern="100" dirty="0" err="1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q</a:t>
                          </a:r>
                          <a:r>
                            <a:rPr lang="en-US" sz="2800" i="1" kern="100" baseline="30000" dirty="0" err="1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n</a:t>
                          </a:r>
                          <a:r>
                            <a:rPr lang="zh-CN" sz="2800" kern="100" dirty="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与常数项，且系数互为相反数</a:t>
                          </a:r>
                          <a:endParaRPr lang="zh-CN" sz="2800" kern="100" dirty="0">
                            <a:effectLst/>
                            <a:latin typeface="宋体"/>
                            <a:cs typeface="Courier New"/>
                          </a:endParaRPr>
                        </a:p>
                      </a:txBody>
                      <a:tcPr marL="28535" marR="28535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表格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80972174"/>
                  </p:ext>
                </p:extLst>
              </p:nvPr>
            </p:nvGraphicFramePr>
            <p:xfrm>
              <a:off x="406574" y="1357546"/>
              <a:ext cx="11233248" cy="4016464"/>
            </p:xfrm>
            <a:graphic>
              <a:graphicData uri="http://schemas.openxmlformats.org/drawingml/2006/table">
                <a:tbl>
                  <a:tblPr/>
                  <a:tblGrid>
                    <a:gridCol w="504059"/>
                    <a:gridCol w="2520280"/>
                    <a:gridCol w="3816423"/>
                    <a:gridCol w="4392486"/>
                  </a:tblGrid>
                  <a:tr h="1224136">
                    <a:tc rowSpan="4"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kern="100" dirty="0" smtClean="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判定</a:t>
                          </a:r>
                          <a:r>
                            <a:rPr lang="zh-CN" sz="2800" kern="100" dirty="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方法</a:t>
                          </a:r>
                          <a:endParaRPr lang="zh-CN" sz="2800" kern="100" dirty="0">
                            <a:effectLst/>
                            <a:latin typeface="宋体"/>
                            <a:cs typeface="Courier New"/>
                          </a:endParaRPr>
                        </a:p>
                      </a:txBody>
                      <a:tcPr marL="28535" marR="28535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kern="10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定义法</a:t>
                          </a:r>
                          <a:endParaRPr lang="zh-CN" sz="2800" kern="100">
                            <a:effectLst/>
                            <a:latin typeface="宋体"/>
                            <a:cs typeface="Courier New"/>
                          </a:endParaRPr>
                        </a:p>
                      </a:txBody>
                      <a:tcPr marL="28535" marR="28535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i="1" kern="1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a</a:t>
                          </a:r>
                          <a:r>
                            <a:rPr lang="en-US" sz="2800" i="1" kern="100" baseline="-250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n</a:t>
                          </a:r>
                          <a:r>
                            <a:rPr lang="zh-CN" sz="2800" kern="100" baseline="-2500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＋</a:t>
                          </a:r>
                          <a:r>
                            <a:rPr lang="en-US" sz="2800" kern="100" baseline="-250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1</a:t>
                          </a:r>
                          <a:r>
                            <a:rPr lang="zh-CN" sz="2800" kern="10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－</a:t>
                          </a:r>
                          <a:r>
                            <a:rPr lang="en-US" sz="2800" i="1" kern="1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a</a:t>
                          </a:r>
                          <a:r>
                            <a:rPr lang="en-US" sz="2800" i="1" kern="100" baseline="-250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n</a:t>
                          </a:r>
                          <a:r>
                            <a:rPr lang="zh-CN" sz="2800" kern="10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是同一个常数</a:t>
                          </a:r>
                          <a:endParaRPr lang="zh-CN" sz="2800" kern="100">
                            <a:effectLst/>
                            <a:latin typeface="宋体"/>
                            <a:cs typeface="Courier New"/>
                          </a:endParaRPr>
                        </a:p>
                      </a:txBody>
                      <a:tcPr marL="28535" marR="28535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28535" marR="28535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155972" t="-498" r="-139" b="-232836"/>
                          </a:stretch>
                        </a:blipFill>
                      </a:tcPr>
                    </a:tc>
                  </a:tr>
                  <a:tr h="640080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kern="10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中项法</a:t>
                          </a:r>
                          <a:endParaRPr lang="zh-CN" sz="2800" kern="100">
                            <a:effectLst/>
                            <a:latin typeface="宋体"/>
                            <a:cs typeface="Courier New"/>
                          </a:endParaRPr>
                        </a:p>
                      </a:txBody>
                      <a:tcPr marL="28535" marR="28535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i="1" kern="1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a</a:t>
                          </a:r>
                          <a:r>
                            <a:rPr lang="en-US" sz="2800" i="1" kern="100" baseline="-250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n</a:t>
                          </a:r>
                          <a:r>
                            <a:rPr lang="zh-CN" sz="2800" kern="10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＋</a:t>
                          </a:r>
                          <a:r>
                            <a:rPr lang="en-US" sz="2800" i="1" kern="1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a</a:t>
                          </a:r>
                          <a:r>
                            <a:rPr lang="en-US" sz="2800" i="1" kern="100" baseline="-250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n</a:t>
                          </a:r>
                          <a:r>
                            <a:rPr lang="zh-CN" sz="2800" kern="100" baseline="-2500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＋</a:t>
                          </a:r>
                          <a:r>
                            <a:rPr lang="en-US" sz="2800" kern="100" baseline="-250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2</a:t>
                          </a:r>
                          <a:r>
                            <a:rPr lang="zh-CN" sz="2800" kern="10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＝</a:t>
                          </a:r>
                          <a:r>
                            <a:rPr lang="en-US" sz="2800" kern="1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2</a:t>
                          </a:r>
                          <a:r>
                            <a:rPr lang="en-US" sz="2800" i="1" kern="1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a</a:t>
                          </a:r>
                          <a:r>
                            <a:rPr lang="en-US" sz="2800" i="1" kern="100" baseline="-250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n</a:t>
                          </a:r>
                          <a:r>
                            <a:rPr lang="zh-CN" sz="2800" kern="100" baseline="-2500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＋</a:t>
                          </a:r>
                          <a:r>
                            <a:rPr lang="en-US" sz="2800" kern="100" baseline="-250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1</a:t>
                          </a:r>
                          <a:endParaRPr lang="zh-CN" sz="2800" kern="100">
                            <a:effectLst/>
                            <a:latin typeface="宋体"/>
                            <a:cs typeface="Courier New"/>
                          </a:endParaRPr>
                        </a:p>
                      </a:txBody>
                      <a:tcPr marL="28535" marR="28535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i="1" kern="100" dirty="0" err="1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a</a:t>
                          </a:r>
                          <a:r>
                            <a:rPr lang="en-US" sz="2800" i="1" kern="100" baseline="-25000" dirty="0" err="1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n</a:t>
                          </a:r>
                          <a:r>
                            <a:rPr lang="en-US" sz="2800" i="1" kern="100" dirty="0" err="1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a</a:t>
                          </a:r>
                          <a:r>
                            <a:rPr lang="en-US" sz="2800" i="1" kern="100" baseline="-25000" dirty="0" err="1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n</a:t>
                          </a:r>
                          <a:r>
                            <a:rPr lang="zh-CN" sz="2800" kern="100" baseline="-25000" dirty="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＋</a:t>
                          </a:r>
                          <a:r>
                            <a:rPr lang="en-US" sz="2800" kern="100" baseline="-25000" dirty="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2</a:t>
                          </a:r>
                          <a:r>
                            <a:rPr lang="zh-CN" sz="2800" kern="100" dirty="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＝</a:t>
                          </a:r>
                          <a:r>
                            <a:rPr lang="en-US" sz="2800" i="1" kern="100" dirty="0" smtClean="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a</a:t>
                          </a:r>
                          <a:r>
                            <a:rPr lang="en-US" altLang="zh-CN" sz="2800" i="1" kern="100" baseline="-25000" dirty="0" smtClean="0">
                              <a:effectLst/>
                              <a:latin typeface="Times New Roman"/>
                              <a:ea typeface="华文细黑"/>
                            </a:rPr>
                            <a:t>n</a:t>
                          </a:r>
                          <a:r>
                            <a:rPr lang="zh-CN" altLang="zh-CN" sz="2800" kern="100" baseline="-25000" dirty="0" smtClean="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＋</a:t>
                          </a:r>
                          <a:r>
                            <a:rPr lang="en-US" altLang="zh-CN" sz="2800" kern="100" baseline="-25000" dirty="0" smtClean="0">
                              <a:effectLst/>
                              <a:latin typeface="Times New Roman"/>
                              <a:ea typeface="华文细黑"/>
                            </a:rPr>
                            <a:t>1</a:t>
                          </a:r>
                          <a:endParaRPr lang="zh-CN" sz="2800" kern="100" dirty="0">
                            <a:effectLst/>
                            <a:latin typeface="宋体"/>
                            <a:cs typeface="Courier New"/>
                          </a:endParaRPr>
                        </a:p>
                      </a:txBody>
                      <a:tcPr marL="28535" marR="28535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40080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kern="10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通项公式法</a:t>
                          </a:r>
                          <a:endParaRPr lang="zh-CN" sz="2800" kern="100">
                            <a:effectLst/>
                            <a:latin typeface="宋体"/>
                            <a:cs typeface="Courier New"/>
                          </a:endParaRPr>
                        </a:p>
                      </a:txBody>
                      <a:tcPr marL="28535" marR="28535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i="1" kern="1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a</a:t>
                          </a:r>
                          <a:r>
                            <a:rPr lang="en-US" sz="2800" i="1" kern="100" baseline="-250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n</a:t>
                          </a:r>
                          <a:r>
                            <a:rPr lang="zh-CN" sz="2800" kern="10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＝</a:t>
                          </a:r>
                          <a:r>
                            <a:rPr lang="en-US" sz="2800" i="1" kern="1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pn</a:t>
                          </a:r>
                          <a:r>
                            <a:rPr lang="zh-CN" sz="2800" kern="10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＋</a:t>
                          </a:r>
                          <a:r>
                            <a:rPr lang="en-US" sz="2800" i="1" kern="1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q</a:t>
                          </a:r>
                          <a:endParaRPr lang="zh-CN" sz="2800" kern="100">
                            <a:effectLst/>
                            <a:latin typeface="宋体"/>
                            <a:cs typeface="Courier New"/>
                          </a:endParaRPr>
                        </a:p>
                      </a:txBody>
                      <a:tcPr marL="28535" marR="28535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i="1" kern="1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a</a:t>
                          </a:r>
                          <a:r>
                            <a:rPr lang="en-US" sz="2800" i="1" kern="100" baseline="-250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n</a:t>
                          </a:r>
                          <a:r>
                            <a:rPr lang="zh-CN" sz="2800" kern="10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＝</a:t>
                          </a:r>
                          <a:r>
                            <a:rPr lang="en-US" sz="2800" i="1" kern="1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pq</a:t>
                          </a:r>
                          <a:r>
                            <a:rPr lang="en-US" sz="2800" i="1" kern="100" baseline="30000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n</a:t>
                          </a:r>
                          <a:endParaRPr lang="zh-CN" sz="2800" kern="100">
                            <a:effectLst/>
                            <a:latin typeface="宋体"/>
                            <a:cs typeface="Courier New"/>
                          </a:endParaRPr>
                        </a:p>
                      </a:txBody>
                      <a:tcPr marL="28535" marR="28535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1512168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i="1" kern="100" dirty="0" err="1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S</a:t>
                          </a:r>
                          <a:r>
                            <a:rPr lang="en-US" sz="2800" i="1" kern="100" baseline="-25000" dirty="0" err="1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n</a:t>
                          </a:r>
                          <a:r>
                            <a:rPr lang="zh-CN" sz="2800" kern="100" dirty="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的形式</a:t>
                          </a:r>
                          <a:endParaRPr lang="zh-CN" sz="2800" kern="100" dirty="0">
                            <a:effectLst/>
                            <a:latin typeface="宋体"/>
                            <a:cs typeface="Courier New"/>
                          </a:endParaRPr>
                        </a:p>
                      </a:txBody>
                      <a:tcPr marL="28535" marR="28535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i="1" kern="100" dirty="0" err="1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S</a:t>
                          </a:r>
                          <a:r>
                            <a:rPr lang="en-US" sz="2800" i="1" kern="100" baseline="-25000" dirty="0" err="1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n</a:t>
                          </a:r>
                          <a:r>
                            <a:rPr lang="zh-CN" sz="2800" kern="100" dirty="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是不含常数项的二次函数</a:t>
                          </a:r>
                          <a:endParaRPr lang="zh-CN" sz="2800" kern="100" dirty="0">
                            <a:effectLst/>
                            <a:latin typeface="宋体"/>
                            <a:cs typeface="Courier New"/>
                          </a:endParaRPr>
                        </a:p>
                      </a:txBody>
                      <a:tcPr marL="28535" marR="28535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i="1" kern="100" dirty="0" err="1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S</a:t>
                          </a:r>
                          <a:r>
                            <a:rPr lang="en-US" sz="2800" i="1" kern="100" baseline="-25000" dirty="0" err="1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n</a:t>
                          </a:r>
                          <a:r>
                            <a:rPr lang="zh-CN" sz="2800" kern="100" dirty="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中只有</a:t>
                          </a:r>
                          <a:r>
                            <a:rPr lang="en-US" sz="2800" i="1" kern="100" dirty="0" err="1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q</a:t>
                          </a:r>
                          <a:r>
                            <a:rPr lang="en-US" sz="2800" i="1" kern="100" baseline="30000" dirty="0" err="1">
                              <a:effectLst/>
                              <a:latin typeface="Times New Roman"/>
                              <a:ea typeface="华文细黑"/>
                              <a:cs typeface="Courier New"/>
                            </a:rPr>
                            <a:t>n</a:t>
                          </a:r>
                          <a:r>
                            <a:rPr lang="zh-CN" sz="2800" kern="100" dirty="0">
                              <a:effectLst/>
                              <a:latin typeface="Times New Roman"/>
                              <a:ea typeface="华文细黑"/>
                              <a:cs typeface="Times New Roman"/>
                            </a:rPr>
                            <a:t>与常数项，且系数互为相反数</a:t>
                          </a:r>
                          <a:endParaRPr lang="zh-CN" sz="2800" kern="100" dirty="0">
                            <a:effectLst/>
                            <a:latin typeface="宋体"/>
                            <a:cs typeface="Courier New"/>
                          </a:endParaRPr>
                        </a:p>
                      </a:txBody>
                      <a:tcPr marL="28535" marR="28535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6" name="矩形 5"/>
          <p:cNvSpPr/>
          <p:nvPr/>
        </p:nvSpPr>
        <p:spPr>
          <a:xfrm>
            <a:off x="9882812" y="2716401"/>
            <a:ext cx="2872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baseline="30000" dirty="0">
                <a:latin typeface="Times New Roman"/>
                <a:ea typeface="华文细黑"/>
              </a:rPr>
              <a:t>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0719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5696513"/>
              </p:ext>
            </p:extLst>
          </p:nvPr>
        </p:nvGraphicFramePr>
        <p:xfrm>
          <a:off x="1126652" y="949474"/>
          <a:ext cx="9505058" cy="4208512"/>
        </p:xfrm>
        <a:graphic>
          <a:graphicData uri="http://schemas.openxmlformats.org/drawingml/2006/table">
            <a:tbl>
              <a:tblPr/>
              <a:tblGrid>
                <a:gridCol w="504059"/>
                <a:gridCol w="2520280"/>
                <a:gridCol w="3168351"/>
                <a:gridCol w="3312368"/>
              </a:tblGrid>
              <a:tr h="1128152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性质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下标性质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m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、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n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、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p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、</a:t>
                      </a:r>
                      <a:r>
                        <a:rPr lang="en-US" sz="2800" i="1" kern="1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q</a:t>
                      </a:r>
                      <a:r>
                        <a:rPr lang="en-US" sz="2800" kern="100" dirty="0" err="1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∈</a:t>
                      </a:r>
                      <a:r>
                        <a:rPr lang="en-US" sz="2800" b="1" kern="1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N</a:t>
                      </a:r>
                      <a:r>
                        <a:rPr lang="en-US" sz="2800" kern="100" baseline="300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*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且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m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＋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n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＝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p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＋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q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16012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en-US" sz="2800" i="1" kern="100" baseline="-250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m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＋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en-US" sz="2800" i="1" kern="100" baseline="-250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n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＝</a:t>
                      </a:r>
                      <a:r>
                        <a:rPr lang="en-US" sz="2800" i="1" kern="1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en-US" sz="2800" i="1" kern="100" baseline="-250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p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＋</a:t>
                      </a:r>
                      <a:r>
                        <a:rPr lang="en-US" sz="2800" i="1" kern="1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en-US" sz="2800" i="1" kern="100" baseline="-250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q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i="1" kern="1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en-US" sz="2800" i="1" kern="100" baseline="-250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m</a:t>
                      </a:r>
                      <a:r>
                        <a:rPr lang="en-US" sz="2800" kern="1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·</a:t>
                      </a:r>
                      <a:r>
                        <a:rPr lang="en-US" sz="2800" i="1" kern="1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en-US" sz="2800" i="1" kern="100" baseline="-250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n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＝</a:t>
                      </a:r>
                      <a:r>
                        <a:rPr lang="en-US" sz="2800" i="1" kern="1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en-US" sz="2800" i="1" kern="100" baseline="-250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p</a:t>
                      </a:r>
                      <a:r>
                        <a:rPr lang="en-US" sz="2800" kern="1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·</a:t>
                      </a:r>
                      <a:r>
                        <a:rPr lang="en-US" sz="2800" i="1" kern="1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a</a:t>
                      </a:r>
                      <a:r>
                        <a:rPr lang="en-US" sz="2800" i="1" kern="100" baseline="-250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q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973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S</a:t>
                      </a:r>
                      <a:r>
                        <a:rPr lang="en-US" sz="2800" i="1" kern="100" baseline="-250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m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S</a:t>
                      </a:r>
                      <a:r>
                        <a:rPr lang="en-US" sz="2800" kern="100" baseline="-250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r>
                        <a:rPr lang="en-US" sz="2800" i="1" kern="100" baseline="-250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m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－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S</a:t>
                      </a:r>
                      <a:r>
                        <a:rPr lang="en-US" sz="2800" i="1" kern="100" baseline="-250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m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S</a:t>
                      </a:r>
                      <a:r>
                        <a:rPr lang="en-US" sz="2800" kern="100" baseline="-250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3</a:t>
                      </a:r>
                      <a:r>
                        <a:rPr lang="en-US" sz="2800" i="1" kern="100" baseline="-250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m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－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S</a:t>
                      </a:r>
                      <a:r>
                        <a:rPr lang="en-US" sz="2800" kern="100" baseline="-250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r>
                        <a:rPr lang="en-US" sz="2800" i="1" kern="100" baseline="-250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m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…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成等差数列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成等比数列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28535" marR="285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9405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2064</TotalTime>
  <Words>1541</Words>
  <Application>Microsoft Office PowerPoint</Application>
  <PresentationFormat>自定义</PresentationFormat>
  <Paragraphs>183</Paragraphs>
  <Slides>38</Slides>
  <Notes>0</Notes>
  <HiddenSlides>10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38</vt:i4>
      </vt:variant>
    </vt:vector>
  </HeadingPairs>
  <TitlesOfParts>
    <vt:vector size="41" baseType="lpstr">
      <vt:lpstr>Office 主题</vt:lpstr>
      <vt:lpstr>文档</vt:lpstr>
      <vt:lpstr>Equation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dreamsummit</cp:lastModifiedBy>
  <cp:revision>889</cp:revision>
  <dcterms:created xsi:type="dcterms:W3CDTF">2014-10-15T07:25:01Z</dcterms:created>
  <dcterms:modified xsi:type="dcterms:W3CDTF">2016-04-24T02:48:29Z</dcterms:modified>
</cp:coreProperties>
</file>