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50" r:id="rId2"/>
    <p:sldId id="418" r:id="rId3"/>
    <p:sldId id="257" r:id="rId4"/>
    <p:sldId id="258" r:id="rId5"/>
    <p:sldId id="493" r:id="rId6"/>
    <p:sldId id="494" r:id="rId7"/>
    <p:sldId id="495" r:id="rId8"/>
    <p:sldId id="496" r:id="rId9"/>
    <p:sldId id="498" r:id="rId10"/>
    <p:sldId id="278" r:id="rId11"/>
    <p:sldId id="499" r:id="rId12"/>
    <p:sldId id="501" r:id="rId13"/>
    <p:sldId id="457" r:id="rId14"/>
    <p:sldId id="486" r:id="rId15"/>
    <p:sldId id="502" r:id="rId16"/>
    <p:sldId id="459" r:id="rId17"/>
    <p:sldId id="461" r:id="rId18"/>
    <p:sldId id="503" r:id="rId19"/>
    <p:sldId id="462" r:id="rId20"/>
    <p:sldId id="511" r:id="rId21"/>
    <p:sldId id="512" r:id="rId22"/>
    <p:sldId id="513" r:id="rId23"/>
    <p:sldId id="504" r:id="rId24"/>
    <p:sldId id="507" r:id="rId25"/>
    <p:sldId id="509" r:id="rId26"/>
    <p:sldId id="514" r:id="rId27"/>
    <p:sldId id="361" r:id="rId28"/>
    <p:sldId id="424" r:id="rId29"/>
    <p:sldId id="447" r:id="rId30"/>
    <p:sldId id="448" r:id="rId31"/>
    <p:sldId id="423" r:id="rId32"/>
    <p:sldId id="515" r:id="rId33"/>
    <p:sldId id="475" r:id="rId34"/>
    <p:sldId id="485" r:id="rId35"/>
    <p:sldId id="451" r:id="rId36"/>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horzBarState="maximized">
    <p:restoredLeft sz="11860" autoAdjust="0"/>
    <p:restoredTop sz="94861" autoAdjust="0"/>
  </p:normalViewPr>
  <p:slideViewPr>
    <p:cSldViewPr>
      <p:cViewPr>
        <p:scale>
          <a:sx n="75" d="100"/>
          <a:sy n="75" d="100"/>
        </p:scale>
        <p:origin x="-557" y="-346"/>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image" Target="../media/image2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image" Target="../media/image24.e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emf"/><Relationship Id="rId1" Type="http://schemas.openxmlformats.org/officeDocument/2006/relationships/image" Target="../media/image26.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image" Target="../media/image29.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image" Target="../media/image12.e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image" Target="../media/image15.e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image" Target="../media/image18.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2.emf"/><Relationship Id="rId4" Type="http://schemas.openxmlformats.org/officeDocument/2006/relationships/package" Target="../embeddings/Microsoft_Word___1.docx"/></Relationships>
</file>

<file path=ppt/slides/_rels/slide11.xml.rels><?xml version="1.0" encoding="UTF-8" standalone="yes"?>
<Relationships xmlns="http://schemas.openxmlformats.org/package/2006/relationships"><Relationship Id="rId8" Type="http://schemas.openxmlformats.org/officeDocument/2006/relationships/package" Target="../embeddings/Microsoft_Word___3.docx"/><Relationship Id="rId3" Type="http://schemas.openxmlformats.org/officeDocument/2006/relationships/slide" Target="slide12.xml"/><Relationship Id="rId7" Type="http://schemas.openxmlformats.org/officeDocument/2006/relationships/oleObject" Target="../embeddings/oleObject3.bin"/><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3.emf"/><Relationship Id="rId5" Type="http://schemas.openxmlformats.org/officeDocument/2006/relationships/package" Target="../embeddings/Microsoft_Word___2.docx"/><Relationship Id="rId4" Type="http://schemas.openxmlformats.org/officeDocument/2006/relationships/oleObject" Target="../embeddings/oleObject2.bin"/><Relationship Id="rId9" Type="http://schemas.openxmlformats.org/officeDocument/2006/relationships/image" Target="../media/image4.emf"/></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xml"/><Relationship Id="rId1" Type="http://schemas.openxmlformats.org/officeDocument/2006/relationships/vmlDrawing" Target="../drawings/vmlDrawing3.vml"/><Relationship Id="rId5" Type="http://schemas.openxmlformats.org/officeDocument/2006/relationships/image" Target="../media/image6.emf"/><Relationship Id="rId4" Type="http://schemas.openxmlformats.org/officeDocument/2006/relationships/package" Target="../embeddings/Microsoft_Word___4.docx"/></Relationships>
</file>

<file path=ppt/slides/_rels/slide14.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oleObject" Target="../embeddings/oleObject5.bin"/><Relationship Id="rId7" Type="http://schemas.openxmlformats.org/officeDocument/2006/relationships/package" Target="../embeddings/Microsoft_Word___6.docx"/><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oleObject" Target="../embeddings/oleObject6.bin"/><Relationship Id="rId5" Type="http://schemas.openxmlformats.org/officeDocument/2006/relationships/image" Target="../media/image7.emf"/><Relationship Id="rId4" Type="http://schemas.openxmlformats.org/officeDocument/2006/relationships/package" Target="../embeddings/Microsoft_Word___5.docx"/></Relationships>
</file>

<file path=ppt/slides/_rels/slide15.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oleObject" Target="../embeddings/oleObject7.bin"/><Relationship Id="rId7" Type="http://schemas.openxmlformats.org/officeDocument/2006/relationships/package" Target="../embeddings/Microsoft_Word___8.docx"/><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oleObject" Target="../embeddings/oleObject8.bin"/><Relationship Id="rId5" Type="http://schemas.openxmlformats.org/officeDocument/2006/relationships/image" Target="../media/image9.emf"/><Relationship Id="rId4" Type="http://schemas.openxmlformats.org/officeDocument/2006/relationships/package" Target="../embeddings/Microsoft_Word___7.docx"/></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image" Target="../media/image11.emf"/><Relationship Id="rId5" Type="http://schemas.openxmlformats.org/officeDocument/2006/relationships/package" Target="../embeddings/Microsoft_Word___9.docx"/><Relationship Id="rId4" Type="http://schemas.openxmlformats.org/officeDocument/2006/relationships/oleObject" Target="../embeddings/oleObject9.bin"/></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oleObject" Target="../embeddings/oleObject10.bin"/><Relationship Id="rId7" Type="http://schemas.openxmlformats.org/officeDocument/2006/relationships/package" Target="../embeddings/Microsoft_Word___11.docx"/><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oleObject" Target="../embeddings/oleObject11.bin"/><Relationship Id="rId11" Type="http://schemas.openxmlformats.org/officeDocument/2006/relationships/image" Target="../media/image14.emf"/><Relationship Id="rId5" Type="http://schemas.openxmlformats.org/officeDocument/2006/relationships/image" Target="../media/image12.emf"/><Relationship Id="rId10" Type="http://schemas.openxmlformats.org/officeDocument/2006/relationships/package" Target="../embeddings/Microsoft_Word___12.docx"/><Relationship Id="rId4" Type="http://schemas.openxmlformats.org/officeDocument/2006/relationships/package" Target="../embeddings/Microsoft_Word___10.docx"/><Relationship Id="rId9" Type="http://schemas.openxmlformats.org/officeDocument/2006/relationships/oleObject" Target="../embeddings/oleObject12.bin"/></Relationships>
</file>

<file path=ppt/slides/_rels/slide21.x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oleObject" Target="../embeddings/oleObject13.bin"/><Relationship Id="rId7" Type="http://schemas.openxmlformats.org/officeDocument/2006/relationships/package" Target="../embeddings/Microsoft_Word___14.docx"/><Relationship Id="rId2" Type="http://schemas.openxmlformats.org/officeDocument/2006/relationships/slideLayout" Target="../slideLayouts/slideLayout1.xml"/><Relationship Id="rId1" Type="http://schemas.openxmlformats.org/officeDocument/2006/relationships/vmlDrawing" Target="../drawings/vmlDrawing8.vml"/><Relationship Id="rId6" Type="http://schemas.openxmlformats.org/officeDocument/2006/relationships/oleObject" Target="../embeddings/oleObject14.bin"/><Relationship Id="rId11" Type="http://schemas.openxmlformats.org/officeDocument/2006/relationships/image" Target="../media/image17.emf"/><Relationship Id="rId5" Type="http://schemas.openxmlformats.org/officeDocument/2006/relationships/image" Target="../media/image15.emf"/><Relationship Id="rId10" Type="http://schemas.openxmlformats.org/officeDocument/2006/relationships/package" Target="../embeddings/Microsoft_Word___15.docx"/><Relationship Id="rId4" Type="http://schemas.openxmlformats.org/officeDocument/2006/relationships/package" Target="../embeddings/Microsoft_Word___13.docx"/><Relationship Id="rId9" Type="http://schemas.openxmlformats.org/officeDocument/2006/relationships/oleObject" Target="../embeddings/oleObject15.bin"/></Relationships>
</file>

<file path=ppt/slides/_rels/slide22.xml.rels><?xml version="1.0" encoding="UTF-8" standalone="yes"?>
<Relationships xmlns="http://schemas.openxmlformats.org/package/2006/relationships"><Relationship Id="rId8" Type="http://schemas.openxmlformats.org/officeDocument/2006/relationships/package" Target="../embeddings/Microsoft_Word___17.docx"/><Relationship Id="rId3" Type="http://schemas.openxmlformats.org/officeDocument/2006/relationships/image" Target="../media/image22.png"/><Relationship Id="rId7" Type="http://schemas.openxmlformats.org/officeDocument/2006/relationships/oleObject" Target="../embeddings/oleObject17.bin"/><Relationship Id="rId12" Type="http://schemas.openxmlformats.org/officeDocument/2006/relationships/image" Target="../media/image20.emf"/><Relationship Id="rId2" Type="http://schemas.openxmlformats.org/officeDocument/2006/relationships/slideLayout" Target="../slideLayouts/slideLayout1.xml"/><Relationship Id="rId1" Type="http://schemas.openxmlformats.org/officeDocument/2006/relationships/vmlDrawing" Target="../drawings/vmlDrawing9.vml"/><Relationship Id="rId6" Type="http://schemas.openxmlformats.org/officeDocument/2006/relationships/image" Target="../media/image18.emf"/><Relationship Id="rId11" Type="http://schemas.openxmlformats.org/officeDocument/2006/relationships/package" Target="../embeddings/Microsoft_Word___18.docx"/><Relationship Id="rId5" Type="http://schemas.openxmlformats.org/officeDocument/2006/relationships/package" Target="../embeddings/Microsoft_Word___16.docx"/><Relationship Id="rId10" Type="http://schemas.openxmlformats.org/officeDocument/2006/relationships/oleObject" Target="../embeddings/oleObject18.bin"/><Relationship Id="rId4" Type="http://schemas.openxmlformats.org/officeDocument/2006/relationships/oleObject" Target="../embeddings/oleObject16.bin"/><Relationship Id="rId9" Type="http://schemas.openxmlformats.org/officeDocument/2006/relationships/image" Target="../media/image19.emf"/></Relationships>
</file>

<file path=ppt/slides/_rels/slide23.xml.rels><?xml version="1.0" encoding="UTF-8" standalone="yes"?>
<Relationships xmlns="http://schemas.openxmlformats.org/package/2006/relationships"><Relationship Id="rId8" Type="http://schemas.openxmlformats.org/officeDocument/2006/relationships/package" Target="../embeddings/Microsoft_Word___20.docx"/><Relationship Id="rId3" Type="http://schemas.openxmlformats.org/officeDocument/2006/relationships/image" Target="../media/image25.png"/><Relationship Id="rId7" Type="http://schemas.openxmlformats.org/officeDocument/2006/relationships/oleObject" Target="../embeddings/oleObject20.bin"/><Relationship Id="rId2" Type="http://schemas.openxmlformats.org/officeDocument/2006/relationships/slideLayout" Target="../slideLayouts/slideLayout1.xml"/><Relationship Id="rId1" Type="http://schemas.openxmlformats.org/officeDocument/2006/relationships/vmlDrawing" Target="../drawings/vmlDrawing10.vml"/><Relationship Id="rId6" Type="http://schemas.openxmlformats.org/officeDocument/2006/relationships/image" Target="../media/image21.emf"/><Relationship Id="rId5" Type="http://schemas.openxmlformats.org/officeDocument/2006/relationships/package" Target="../embeddings/Microsoft_Word___19.docx"/><Relationship Id="rId10" Type="http://schemas.openxmlformats.org/officeDocument/2006/relationships/slide" Target="slide24.xml"/><Relationship Id="rId4" Type="http://schemas.openxmlformats.org/officeDocument/2006/relationships/oleObject" Target="../embeddings/oleObject19.bin"/><Relationship Id="rId9" Type="http://schemas.openxmlformats.org/officeDocument/2006/relationships/image" Target="../media/image22.emf"/></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7" Type="http://schemas.openxmlformats.org/officeDocument/2006/relationships/slide" Target="slide32.xml"/><Relationship Id="rId2" Type="http://schemas.openxmlformats.org/officeDocument/2006/relationships/slide" Target="slide27.xml"/><Relationship Id="rId1" Type="http://schemas.openxmlformats.org/officeDocument/2006/relationships/slideLayout" Target="../slideLayouts/slideLayout1.x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9.xml"/></Relationships>
</file>

<file path=ppt/slides/_rels/slide28.xml.rels><?xml version="1.0" encoding="UTF-8" standalone="yes"?>
<Relationships xmlns="http://schemas.openxmlformats.org/package/2006/relationships"><Relationship Id="rId8" Type="http://schemas.openxmlformats.org/officeDocument/2006/relationships/slide" Target="slide29.xml"/><Relationship Id="rId3" Type="http://schemas.openxmlformats.org/officeDocument/2006/relationships/oleObject" Target="../embeddings/oleObject21.bin"/><Relationship Id="rId7" Type="http://schemas.openxmlformats.org/officeDocument/2006/relationships/slide" Target="slide28.xml"/><Relationship Id="rId2" Type="http://schemas.openxmlformats.org/officeDocument/2006/relationships/slideLayout" Target="../slideLayouts/slideLayout1.xml"/><Relationship Id="rId1" Type="http://schemas.openxmlformats.org/officeDocument/2006/relationships/vmlDrawing" Target="../drawings/vmlDrawing11.vml"/><Relationship Id="rId6" Type="http://schemas.openxmlformats.org/officeDocument/2006/relationships/slide" Target="slide27.xml"/><Relationship Id="rId11" Type="http://schemas.openxmlformats.org/officeDocument/2006/relationships/slide" Target="slide32.xml"/><Relationship Id="rId5" Type="http://schemas.openxmlformats.org/officeDocument/2006/relationships/image" Target="../media/image23.emf"/><Relationship Id="rId10" Type="http://schemas.openxmlformats.org/officeDocument/2006/relationships/slide" Target="slide31.xml"/><Relationship Id="rId4" Type="http://schemas.openxmlformats.org/officeDocument/2006/relationships/package" Target="../embeddings/Microsoft_Word___21.docx"/><Relationship Id="rId9" Type="http://schemas.openxmlformats.org/officeDocument/2006/relationships/slide" Target="slide30.xml"/></Relationships>
</file>

<file path=ppt/slides/_rels/slide29.xml.rels><?xml version="1.0" encoding="UTF-8" standalone="yes"?>
<Relationships xmlns="http://schemas.openxmlformats.org/package/2006/relationships"><Relationship Id="rId3" Type="http://schemas.openxmlformats.org/officeDocument/2006/relationships/slide" Target="slide28.xml"/><Relationship Id="rId7" Type="http://schemas.openxmlformats.org/officeDocument/2006/relationships/slide" Target="slide32.xml"/><Relationship Id="rId2" Type="http://schemas.openxmlformats.org/officeDocument/2006/relationships/slide" Target="slide27.xml"/><Relationship Id="rId1" Type="http://schemas.openxmlformats.org/officeDocument/2006/relationships/slideLayout" Target="../slideLayouts/slideLayout1.xml"/><Relationship Id="rId6" Type="http://schemas.openxmlformats.org/officeDocument/2006/relationships/slide" Target="slide31.xml"/><Relationship Id="rId5" Type="http://schemas.openxmlformats.org/officeDocument/2006/relationships/slide" Target="slide30.xml"/><Relationship Id="rId4" Type="http://schemas.openxmlformats.org/officeDocument/2006/relationships/slide" Target="slide29.xml"/></Relationships>
</file>

<file path=ppt/slides/_rels/slide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4.xml"/><Relationship Id="rId1" Type="http://schemas.openxmlformats.org/officeDocument/2006/relationships/slideLayout" Target="../slideLayouts/slideLayout1.xml"/><Relationship Id="rId4" Type="http://schemas.openxmlformats.org/officeDocument/2006/relationships/slide" Target="slide27.xml"/></Relationships>
</file>

<file path=ppt/slides/_rels/slide30.xml.rels><?xml version="1.0" encoding="UTF-8" standalone="yes"?>
<Relationships xmlns="http://schemas.openxmlformats.org/package/2006/relationships"><Relationship Id="rId8" Type="http://schemas.openxmlformats.org/officeDocument/2006/relationships/image" Target="../media/image25.emf"/><Relationship Id="rId13" Type="http://schemas.openxmlformats.org/officeDocument/2006/relationships/slide" Target="slide31.xml"/><Relationship Id="rId3" Type="http://schemas.openxmlformats.org/officeDocument/2006/relationships/oleObject" Target="../embeddings/oleObject22.bin"/><Relationship Id="rId7" Type="http://schemas.openxmlformats.org/officeDocument/2006/relationships/package" Target="../embeddings/Microsoft_Word___23.docx"/><Relationship Id="rId12" Type="http://schemas.openxmlformats.org/officeDocument/2006/relationships/slide" Target="slide30.xml"/><Relationship Id="rId2" Type="http://schemas.openxmlformats.org/officeDocument/2006/relationships/slideLayout" Target="../slideLayouts/slideLayout1.xml"/><Relationship Id="rId1" Type="http://schemas.openxmlformats.org/officeDocument/2006/relationships/vmlDrawing" Target="../drawings/vmlDrawing12.vml"/><Relationship Id="rId6" Type="http://schemas.openxmlformats.org/officeDocument/2006/relationships/oleObject" Target="../embeddings/oleObject23.bin"/><Relationship Id="rId11" Type="http://schemas.openxmlformats.org/officeDocument/2006/relationships/slide" Target="slide29.xml"/><Relationship Id="rId5" Type="http://schemas.openxmlformats.org/officeDocument/2006/relationships/image" Target="../media/image24.emf"/><Relationship Id="rId10" Type="http://schemas.openxmlformats.org/officeDocument/2006/relationships/slide" Target="slide28.xml"/><Relationship Id="rId4" Type="http://schemas.openxmlformats.org/officeDocument/2006/relationships/package" Target="../embeddings/Microsoft_Word___22.docx"/><Relationship Id="rId9" Type="http://schemas.openxmlformats.org/officeDocument/2006/relationships/slide" Target="slide27.xml"/><Relationship Id="rId14" Type="http://schemas.openxmlformats.org/officeDocument/2006/relationships/slide" Target="slide32.xml"/></Relationships>
</file>

<file path=ppt/slides/_rels/slide31.xml.rels><?xml version="1.0" encoding="UTF-8" standalone="yes"?>
<Relationships xmlns="http://schemas.openxmlformats.org/package/2006/relationships"><Relationship Id="rId8" Type="http://schemas.openxmlformats.org/officeDocument/2006/relationships/image" Target="../media/image27.emf"/><Relationship Id="rId13" Type="http://schemas.openxmlformats.org/officeDocument/2006/relationships/slide" Target="slide28.xml"/><Relationship Id="rId3" Type="http://schemas.openxmlformats.org/officeDocument/2006/relationships/oleObject" Target="../embeddings/oleObject24.bin"/><Relationship Id="rId7" Type="http://schemas.openxmlformats.org/officeDocument/2006/relationships/package" Target="../embeddings/Microsoft_Word___25.docx"/><Relationship Id="rId12" Type="http://schemas.openxmlformats.org/officeDocument/2006/relationships/slide" Target="slide27.xml"/><Relationship Id="rId17" Type="http://schemas.openxmlformats.org/officeDocument/2006/relationships/slide" Target="slide32.xml"/><Relationship Id="rId2" Type="http://schemas.openxmlformats.org/officeDocument/2006/relationships/slideLayout" Target="../slideLayouts/slideLayout1.xml"/><Relationship Id="rId16" Type="http://schemas.openxmlformats.org/officeDocument/2006/relationships/slide" Target="slide31.xml"/><Relationship Id="rId1" Type="http://schemas.openxmlformats.org/officeDocument/2006/relationships/vmlDrawing" Target="../drawings/vmlDrawing13.vml"/><Relationship Id="rId6" Type="http://schemas.openxmlformats.org/officeDocument/2006/relationships/oleObject" Target="../embeddings/oleObject25.bin"/><Relationship Id="rId11" Type="http://schemas.openxmlformats.org/officeDocument/2006/relationships/image" Target="../media/image28.emf"/><Relationship Id="rId5" Type="http://schemas.openxmlformats.org/officeDocument/2006/relationships/image" Target="../media/image26.emf"/><Relationship Id="rId15" Type="http://schemas.openxmlformats.org/officeDocument/2006/relationships/slide" Target="slide30.xml"/><Relationship Id="rId10" Type="http://schemas.openxmlformats.org/officeDocument/2006/relationships/package" Target="../embeddings/Microsoft_Word___26.docx"/><Relationship Id="rId4" Type="http://schemas.openxmlformats.org/officeDocument/2006/relationships/package" Target="../embeddings/Microsoft_Word___24.docx"/><Relationship Id="rId9" Type="http://schemas.openxmlformats.org/officeDocument/2006/relationships/oleObject" Target="../embeddings/oleObject26.bin"/><Relationship Id="rId14" Type="http://schemas.openxmlformats.org/officeDocument/2006/relationships/slide" Target="slide29.xml"/></Relationships>
</file>

<file path=ppt/slides/_rels/slide32.xml.rels><?xml version="1.0" encoding="UTF-8" standalone="yes"?>
<Relationships xmlns="http://schemas.openxmlformats.org/package/2006/relationships"><Relationship Id="rId8" Type="http://schemas.openxmlformats.org/officeDocument/2006/relationships/image" Target="../media/image30.emf"/><Relationship Id="rId13" Type="http://schemas.openxmlformats.org/officeDocument/2006/relationships/slide" Target="slide31.xml"/><Relationship Id="rId3" Type="http://schemas.openxmlformats.org/officeDocument/2006/relationships/oleObject" Target="../embeddings/oleObject27.bin"/><Relationship Id="rId7" Type="http://schemas.openxmlformats.org/officeDocument/2006/relationships/package" Target="../embeddings/Microsoft_Word___28.docx"/><Relationship Id="rId12" Type="http://schemas.openxmlformats.org/officeDocument/2006/relationships/slide" Target="slide30.xml"/><Relationship Id="rId2" Type="http://schemas.openxmlformats.org/officeDocument/2006/relationships/slideLayout" Target="../slideLayouts/slideLayout1.xml"/><Relationship Id="rId1" Type="http://schemas.openxmlformats.org/officeDocument/2006/relationships/vmlDrawing" Target="../drawings/vmlDrawing14.vml"/><Relationship Id="rId6" Type="http://schemas.openxmlformats.org/officeDocument/2006/relationships/oleObject" Target="../embeddings/oleObject28.bin"/><Relationship Id="rId11" Type="http://schemas.openxmlformats.org/officeDocument/2006/relationships/slide" Target="slide29.xml"/><Relationship Id="rId5" Type="http://schemas.openxmlformats.org/officeDocument/2006/relationships/image" Target="../media/image29.emf"/><Relationship Id="rId10" Type="http://schemas.openxmlformats.org/officeDocument/2006/relationships/slide" Target="slide28.xml"/><Relationship Id="rId4" Type="http://schemas.openxmlformats.org/officeDocument/2006/relationships/package" Target="../embeddings/Microsoft_Word___27.docx"/><Relationship Id="rId9" Type="http://schemas.openxmlformats.org/officeDocument/2006/relationships/slide" Target="slide27.xml"/><Relationship Id="rId14" Type="http://schemas.openxmlformats.org/officeDocument/2006/relationships/slide" Target="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 Target="slide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b="2407"/>
          <a:stretch/>
        </p:blipFill>
        <p:spPr>
          <a:xfrm>
            <a:off x="9839480" y="3789834"/>
            <a:ext cx="2330789" cy="3044833"/>
          </a:xfrm>
          <a:prstGeom prst="rect">
            <a:avLst/>
          </a:prstGeom>
        </p:spPr>
      </p:pic>
      <p:sp>
        <p:nvSpPr>
          <p:cNvPr id="6" name="矩形 5"/>
          <p:cNvSpPr>
            <a:spLocks noChangeArrowheads="1"/>
          </p:cNvSpPr>
          <p:nvPr/>
        </p:nvSpPr>
        <p:spPr bwMode="auto">
          <a:xfrm>
            <a:off x="1054646" y="1989634"/>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Times New Roman" pitchFamily="18" charset="0"/>
                <a:ea typeface="微软雅黑" pitchFamily="34" charset="-122"/>
              </a:rPr>
              <a:t>第二章　数    列</a:t>
            </a:r>
            <a:endParaRPr lang="zh-CN" altLang="en-US" sz="1600" i="1" dirty="0">
              <a:solidFill>
                <a:schemeClr val="accent6">
                  <a:lumMod val="75000"/>
                </a:schemeClr>
              </a:solidFill>
              <a:latin typeface="Times New Roman" pitchFamily="18" charset="0"/>
            </a:endParaRPr>
          </a:p>
        </p:txBody>
      </p:sp>
      <p:sp>
        <p:nvSpPr>
          <p:cNvPr id="7" name="TextBox 6"/>
          <p:cNvSpPr txBox="1"/>
          <p:nvPr/>
        </p:nvSpPr>
        <p:spPr>
          <a:xfrm>
            <a:off x="1054646" y="2377996"/>
            <a:ext cx="10059518" cy="1023703"/>
          </a:xfrm>
          <a:prstGeom prst="rect">
            <a:avLst/>
          </a:prstGeom>
          <a:noFill/>
        </p:spPr>
        <p:txBody>
          <a:bodyPr wrap="square" rtlCol="0">
            <a:spAutoFit/>
          </a:bodyPr>
          <a:lstStyle/>
          <a:p>
            <a:pPr>
              <a:lnSpc>
                <a:spcPct val="130000"/>
              </a:lnSpc>
            </a:pPr>
            <a:r>
              <a:rPr lang="en-US" altLang="zh-CN" sz="5000" dirty="0" smtClean="0">
                <a:solidFill>
                  <a:srgbClr val="F79646">
                    <a:lumMod val="75000"/>
                  </a:srgbClr>
                </a:solidFill>
                <a:latin typeface="Times New Roman" pitchFamily="18" charset="0"/>
                <a:ea typeface="微软雅黑" pitchFamily="34" charset="-122"/>
              </a:rPr>
              <a:t>§</a:t>
            </a:r>
            <a:r>
              <a:rPr lang="en-US" altLang="zh-CN" sz="5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2.1</a:t>
            </a:r>
            <a:r>
              <a:rPr lang="zh-CN" altLang="zh-CN" sz="5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　</a:t>
            </a:r>
            <a:r>
              <a:rPr lang="zh-CN" altLang="en-US" sz="5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数列的概念与简单表示法</a:t>
            </a:r>
            <a:r>
              <a:rPr lang="en-US" altLang="zh-CN" sz="5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a:t>
            </a:r>
            <a:r>
              <a:rPr lang="zh-CN" altLang="en-US" sz="5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一</a:t>
            </a:r>
            <a:r>
              <a:rPr lang="en-US" altLang="zh-CN" sz="5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a:t>
            </a:r>
            <a:endParaRPr lang="zh-CN" altLang="en-US" sz="5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spTree>
    <p:extLst>
      <p:ext uri="{BB962C8B-B14F-4D97-AF65-F5344CB8AC3E}">
        <p14:creationId xmlns:p14="http://schemas.microsoft.com/office/powerpoint/2010/main" val="335106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tabLst/>
              <a:defRPr/>
            </a:pPr>
            <a:r>
              <a:rPr lang="zh-CN" altLang="en-US" b="1" kern="0" dirty="0">
                <a:solidFill>
                  <a:schemeClr val="bg1"/>
                </a:solidFill>
                <a:latin typeface="微软雅黑" pitchFamily="34" charset="-122"/>
                <a:ea typeface="微软雅黑" pitchFamily="34" charset="-122"/>
              </a:rPr>
              <a:t> </a:t>
            </a:r>
            <a:r>
              <a:rPr lang="zh-CN" altLang="en-US" b="1" kern="0" dirty="0" smtClean="0">
                <a:solidFill>
                  <a:schemeClr val="bg1"/>
                </a:solidFill>
                <a:latin typeface="微软雅黑" pitchFamily="34" charset="-122"/>
                <a:ea typeface="微软雅黑" pitchFamily="34" charset="-122"/>
              </a:rPr>
              <a:t>题型探究                                                                                                       </a:t>
            </a:r>
            <a:r>
              <a:rPr lang="zh-CN" altLang="en-US" kern="0" dirty="0" smtClean="0">
                <a:solidFill>
                  <a:schemeClr val="bg1"/>
                </a:solidFill>
                <a:latin typeface="华文新魏" pitchFamily="2" charset="-122"/>
                <a:ea typeface="华文新魏" pitchFamily="2" charset="-122"/>
              </a:rPr>
              <a:t>重点突破</a:t>
            </a:r>
            <a:endParaRPr lang="zh-CN" altLang="en-US" kern="0" dirty="0">
              <a:solidFill>
                <a:schemeClr val="bg1"/>
              </a:solidFill>
              <a:latin typeface="华文新魏" pitchFamily="2" charset="-122"/>
              <a:ea typeface="华文新魏" pitchFamily="2" charset="-122"/>
            </a:endParaRPr>
          </a:p>
        </p:txBody>
      </p:sp>
      <p:sp>
        <p:nvSpPr>
          <p:cNvPr id="11" name="矩形 10"/>
          <p:cNvSpPr/>
          <p:nvPr/>
        </p:nvSpPr>
        <p:spPr>
          <a:xfrm>
            <a:off x="190550" y="549474"/>
            <a:ext cx="11161240" cy="133495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题型一　数列的概念与分类</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1</a:t>
            </a:r>
            <a:r>
              <a:rPr lang="zh-CN" altLang="zh-CN" sz="2800" b="1" kern="100" dirty="0">
                <a:solidFill>
                  <a:srgbClr val="C00000"/>
                </a:solidFill>
                <a:latin typeface="Times New Roman"/>
                <a:ea typeface="微软雅黑"/>
                <a:cs typeface="Times New Roman"/>
              </a:rPr>
              <a:t>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下列四个数列中，既是无穷数列又是递增数列的是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236219591"/>
              </p:ext>
            </p:extLst>
          </p:nvPr>
        </p:nvGraphicFramePr>
        <p:xfrm>
          <a:off x="309587" y="2027932"/>
          <a:ext cx="10898187" cy="3994150"/>
        </p:xfrm>
        <a:graphic>
          <a:graphicData uri="http://schemas.openxmlformats.org/presentationml/2006/ole">
            <mc:AlternateContent xmlns:mc="http://schemas.openxmlformats.org/markup-compatibility/2006">
              <mc:Choice xmlns:v="urn:schemas-microsoft-com:vml" Requires="v">
                <p:oleObj spid="_x0000_s31760" name="文档" r:id="rId4" imgW="10897912" imgH="3993798" progId="Word.Document.12">
                  <p:embed/>
                </p:oleObj>
              </mc:Choice>
              <mc:Fallback>
                <p:oleObj name="文档" r:id="rId4" imgW="10897912" imgH="3993798" progId="Word.Document.12">
                  <p:embed/>
                  <p:pic>
                    <p:nvPicPr>
                      <p:cNvPr id="0" name=""/>
                      <p:cNvPicPr/>
                      <p:nvPr/>
                    </p:nvPicPr>
                    <p:blipFill>
                      <a:blip r:embed="rId5"/>
                      <a:stretch>
                        <a:fillRect/>
                      </a:stretch>
                    </p:blipFill>
                    <p:spPr>
                      <a:xfrm>
                        <a:off x="309587" y="2027932"/>
                        <a:ext cx="10898187" cy="3994150"/>
                      </a:xfrm>
                      <a:prstGeom prst="rect">
                        <a:avLst/>
                      </a:prstGeom>
                    </p:spPr>
                  </p:pic>
                </p:oleObj>
              </mc:Fallback>
            </mc:AlternateContent>
          </a:graphicData>
        </a:graphic>
      </p:graphicFrame>
      <p:sp>
        <p:nvSpPr>
          <p:cNvPr id="9" name="矩形 8"/>
          <p:cNvSpPr/>
          <p:nvPr/>
        </p:nvSpPr>
        <p:spPr>
          <a:xfrm>
            <a:off x="118542" y="5785824"/>
            <a:ext cx="11161240" cy="76941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en-US" altLang="zh-CN" sz="2800" kern="100" dirty="0" smtClean="0">
                <a:latin typeface="Times New Roman"/>
                <a:ea typeface="华文细黑"/>
                <a:cs typeface="Courier New"/>
              </a:rPr>
              <a:t>A</a:t>
            </a:r>
            <a:r>
              <a:rPr lang="zh-CN" altLang="zh-CN" sz="2800" kern="100" dirty="0">
                <a:latin typeface="Times New Roman"/>
                <a:ea typeface="华文细黑"/>
                <a:cs typeface="Times New Roman"/>
              </a:rPr>
              <a:t>是递减数列，</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是摆动数列，</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是有穷数列，故选</a:t>
            </a:r>
            <a:r>
              <a:rPr lang="en-US" altLang="zh-CN" sz="2800" kern="100" dirty="0">
                <a:latin typeface="Times New Roman"/>
                <a:ea typeface="华文细黑"/>
                <a:cs typeface="Courier New"/>
              </a:rPr>
              <a:t>C.</a:t>
            </a:r>
            <a:endParaRPr lang="zh-CN" altLang="zh-CN" sz="1050" kern="100" dirty="0">
              <a:effectLst/>
              <a:latin typeface="宋体"/>
              <a:cs typeface="Courier New"/>
            </a:endParaRPr>
          </a:p>
        </p:txBody>
      </p:sp>
      <p:sp>
        <p:nvSpPr>
          <p:cNvPr id="12" name="矩形 11"/>
          <p:cNvSpPr/>
          <p:nvPr/>
        </p:nvSpPr>
        <p:spPr>
          <a:xfrm>
            <a:off x="9672570" y="1228914"/>
            <a:ext cx="581486" cy="688626"/>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C00000"/>
                </a:solidFill>
                <a:latin typeface="Times New Roman"/>
                <a:ea typeface="华文细黑"/>
              </a:rPr>
              <a:t>C</a:t>
            </a:r>
            <a:endParaRPr lang="zh-CN" altLang="zh-CN" sz="1050" kern="100" dirty="0">
              <a:effectLst/>
              <a:latin typeface="宋体"/>
              <a:cs typeface="Courier New"/>
            </a:endParaRPr>
          </a:p>
        </p:txBody>
      </p:sp>
    </p:spTree>
    <p:extLst>
      <p:ext uri="{BB962C8B-B14F-4D97-AF65-F5344CB8AC3E}">
        <p14:creationId xmlns:p14="http://schemas.microsoft.com/office/powerpoint/2010/main" val="2605837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9" grpId="0"/>
      <p:bldP spid="9" grpId="1"/>
      <p:bldP spid="12" grpId="0"/>
      <p:bldP spid="12"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62558" y="3141848"/>
            <a:ext cx="11161240" cy="76941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zh-CN" altLang="zh-CN" sz="2800" kern="100" dirty="0" smtClean="0">
                <a:latin typeface="Times New Roman"/>
                <a:ea typeface="华文细黑"/>
                <a:cs typeface="Times New Roman"/>
              </a:rPr>
              <a:t>结合</a:t>
            </a:r>
            <a:r>
              <a:rPr lang="zh-CN" altLang="zh-CN" sz="2800" kern="100" dirty="0">
                <a:latin typeface="Times New Roman"/>
                <a:ea typeface="华文细黑"/>
                <a:cs typeface="Times New Roman"/>
              </a:rPr>
              <a:t>函数的单调性，要证</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递增，则应有</a:t>
            </a:r>
            <a:endParaRPr lang="zh-CN" altLang="zh-CN" sz="1050" kern="100" dirty="0">
              <a:effectLst/>
              <a:latin typeface="宋体"/>
              <a:cs typeface="Courier New"/>
            </a:endParaRPr>
          </a:p>
        </p:txBody>
      </p:sp>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6" name="圆角矩形 15">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760262726"/>
              </p:ext>
            </p:extLst>
          </p:nvPr>
        </p:nvGraphicFramePr>
        <p:xfrm>
          <a:off x="457200" y="229394"/>
          <a:ext cx="10901363" cy="3200400"/>
        </p:xfrm>
        <a:graphic>
          <a:graphicData uri="http://schemas.openxmlformats.org/presentationml/2006/ole">
            <mc:AlternateContent xmlns:mc="http://schemas.openxmlformats.org/markup-compatibility/2006">
              <mc:Choice xmlns:v="urn:schemas-microsoft-com:vml" Requires="v">
                <p:oleObj spid="_x0000_s32799" name="文档" r:id="rId5" imgW="10897912" imgH="3242843" progId="Word.Document.12">
                  <p:embed/>
                </p:oleObj>
              </mc:Choice>
              <mc:Fallback>
                <p:oleObj name="文档" r:id="rId5" imgW="10897912" imgH="3242843" progId="Word.Document.12">
                  <p:embed/>
                  <p:pic>
                    <p:nvPicPr>
                      <p:cNvPr id="0" name="对象 7"/>
                      <p:cNvPicPr>
                        <a:picLocks noChangeAspect="1" noChangeArrowheads="1"/>
                      </p:cNvPicPr>
                      <p:nvPr/>
                    </p:nvPicPr>
                    <p:blipFill>
                      <a:blip r:embed="rId6"/>
                      <a:srcRect/>
                      <a:stretch>
                        <a:fillRect/>
                      </a:stretch>
                    </p:blipFill>
                    <p:spPr bwMode="auto">
                      <a:xfrm>
                        <a:off x="457200" y="229394"/>
                        <a:ext cx="10901363"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2898607603"/>
              </p:ext>
            </p:extLst>
          </p:nvPr>
        </p:nvGraphicFramePr>
        <p:xfrm>
          <a:off x="458262" y="3933850"/>
          <a:ext cx="9134475" cy="2378075"/>
        </p:xfrm>
        <a:graphic>
          <a:graphicData uri="http://schemas.openxmlformats.org/presentationml/2006/ole">
            <mc:AlternateContent xmlns:mc="http://schemas.openxmlformats.org/markup-compatibility/2006">
              <mc:Choice xmlns:v="urn:schemas-microsoft-com:vml" Requires="v">
                <p:oleObj spid="_x0000_s32800" name="文档" r:id="rId8" imgW="9135808" imgH="2380849" progId="Word.Document.12">
                  <p:embed/>
                </p:oleObj>
              </mc:Choice>
              <mc:Fallback>
                <p:oleObj name="文档" r:id="rId8" imgW="9135808" imgH="2380849" progId="Word.Document.12">
                  <p:embed/>
                  <p:pic>
                    <p:nvPicPr>
                      <p:cNvPr id="0" name=""/>
                      <p:cNvPicPr>
                        <a:picLocks noChangeAspect="1" noChangeArrowheads="1"/>
                      </p:cNvPicPr>
                      <p:nvPr/>
                    </p:nvPicPr>
                    <p:blipFill>
                      <a:blip r:embed="rId9"/>
                      <a:srcRect/>
                      <a:stretch>
                        <a:fillRect/>
                      </a:stretch>
                    </p:blipFill>
                    <p:spPr bwMode="auto">
                      <a:xfrm>
                        <a:off x="458262" y="3933850"/>
                        <a:ext cx="9134475" cy="237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 name="矩形 8"/>
          <p:cNvSpPr/>
          <p:nvPr/>
        </p:nvSpPr>
        <p:spPr>
          <a:xfrm>
            <a:off x="262558" y="5693496"/>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解得</a:t>
            </a:r>
            <a:r>
              <a:rPr lang="en-US" altLang="zh-CN" sz="2800" kern="100" dirty="0">
                <a:latin typeface="Times New Roman"/>
                <a:ea typeface="华文细黑"/>
                <a:cs typeface="Courier New"/>
              </a:rPr>
              <a:t>2&lt;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&lt;3</a:t>
            </a:r>
            <a:r>
              <a:rPr lang="zh-CN" altLang="zh-CN" sz="2800" kern="100" dirty="0">
                <a:latin typeface="Times New Roman"/>
                <a:ea typeface="华文细黑"/>
                <a:cs typeface="Times New Roman"/>
              </a:rPr>
              <a:t>，选</a:t>
            </a:r>
            <a:r>
              <a:rPr lang="en-US" altLang="zh-CN" sz="2800" kern="100" dirty="0">
                <a:latin typeface="Times New Roman"/>
                <a:ea typeface="华文细黑"/>
                <a:cs typeface="Courier New"/>
              </a:rPr>
              <a:t>D.</a:t>
            </a:r>
            <a:endParaRPr lang="zh-CN" altLang="zh-CN" sz="1050" kern="100" dirty="0">
              <a:effectLst/>
              <a:latin typeface="宋体"/>
              <a:cs typeface="Courier New"/>
            </a:endParaRPr>
          </a:p>
        </p:txBody>
      </p:sp>
      <p:sp>
        <p:nvSpPr>
          <p:cNvPr id="12" name="矩形 11"/>
          <p:cNvSpPr/>
          <p:nvPr/>
        </p:nvSpPr>
        <p:spPr>
          <a:xfrm>
            <a:off x="8049582" y="1486466"/>
            <a:ext cx="581486" cy="688626"/>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C00000"/>
                </a:solidFill>
                <a:latin typeface="Times New Roman"/>
                <a:ea typeface="华文细黑"/>
              </a:rPr>
              <a:t>D</a:t>
            </a:r>
            <a:endParaRPr lang="zh-CN" altLang="zh-CN" sz="1050" kern="100" dirty="0">
              <a:effectLst/>
              <a:latin typeface="宋体"/>
              <a:cs typeface="Courier New"/>
            </a:endParaRPr>
          </a:p>
        </p:txBody>
      </p:sp>
    </p:spTree>
    <p:extLst>
      <p:ext uri="{BB962C8B-B14F-4D97-AF65-F5344CB8AC3E}">
        <p14:creationId xmlns:p14="http://schemas.microsoft.com/office/powerpoint/2010/main" val="11882825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8"/>
                                        </p:tgtEl>
                                      </p:cBhvr>
                                    </p:animEffect>
                                    <p:set>
                                      <p:cBhvr>
                                        <p:cTn id="30" dur="1" fill="hold">
                                          <p:stCondLst>
                                            <p:cond delay="499"/>
                                          </p:stCondLst>
                                        </p:cTn>
                                        <p:tgtEl>
                                          <p:spTgt spid="8"/>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9"/>
                                        </p:tgtEl>
                                      </p:cBhvr>
                                    </p:animEffect>
                                    <p:set>
                                      <p:cBhvr>
                                        <p:cTn id="33" dur="1" fill="hold">
                                          <p:stCondLst>
                                            <p:cond delay="499"/>
                                          </p:stCondLst>
                                        </p:cTn>
                                        <p:tgtEl>
                                          <p:spTgt spid="9"/>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2"/>
                                        </p:tgtEl>
                                      </p:cBhvr>
                                    </p:animEffect>
                                    <p:set>
                                      <p:cBhvr>
                                        <p:cTn id="36"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11" grpId="0"/>
      <p:bldP spid="11" grpId="1"/>
      <p:bldP spid="9" grpId="0"/>
      <p:bldP spid="9" grpId="1"/>
      <p:bldP spid="12" grpId="0"/>
      <p:bldP spid="12" grpId="1"/>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0" y="1393789"/>
            <a:ext cx="12190413" cy="4062089"/>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4" name="矩形 3"/>
          <p:cNvSpPr/>
          <p:nvPr/>
        </p:nvSpPr>
        <p:spPr>
          <a:xfrm>
            <a:off x="241415" y="1413570"/>
            <a:ext cx="11614431" cy="391925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有穷数列与无穷数列：判断给出的数列是有穷数列还是无穷数列，只需观察数列是有限项还是无限项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若数列含有限项，则是有穷数列，否则为无穷数列</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数列的单调性：若满足</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&lt;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baseline="-25000" dirty="0">
                <a:latin typeface="Times New Roman"/>
                <a:ea typeface="华文细黑"/>
                <a:cs typeface="Times New Roman"/>
              </a:rPr>
              <a:t>＋</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，则是递增数列；若满足</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&gt;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baseline="-25000" dirty="0">
                <a:latin typeface="Times New Roman"/>
                <a:ea typeface="华文细黑"/>
                <a:cs typeface="Times New Roman"/>
              </a:rPr>
              <a:t>＋</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，则是递减数列；若满足</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baseline="-25000" dirty="0">
                <a:latin typeface="Times New Roman"/>
                <a:ea typeface="华文细黑"/>
                <a:cs typeface="Times New Roman"/>
              </a:rPr>
              <a:t>＋</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，则是常数列；若</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与</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baseline="-25000" dirty="0">
                <a:latin typeface="Times New Roman"/>
                <a:ea typeface="华文细黑"/>
                <a:cs typeface="Times New Roman"/>
              </a:rPr>
              <a:t>＋</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的大小不确定时，则是摆动数列</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pSp>
        <p:nvGrpSpPr>
          <p:cNvPr id="5" name="组合 4"/>
          <p:cNvGrpSpPr/>
          <p:nvPr/>
        </p:nvGrpSpPr>
        <p:grpSpPr>
          <a:xfrm>
            <a:off x="9834779" y="-26590"/>
            <a:ext cx="2256178" cy="880109"/>
            <a:chOff x="7918" y="920823"/>
            <a:chExt cx="1721438" cy="733424"/>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7" name="TextBox 6"/>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237411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41415" y="117426"/>
            <a:ext cx="11614431"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1</a:t>
            </a:r>
            <a:r>
              <a:rPr lang="zh-CN" altLang="zh-CN" sz="2800" b="1" kern="100" dirty="0">
                <a:solidFill>
                  <a:srgbClr val="00B050"/>
                </a:solidFill>
                <a:latin typeface="Times New Roman"/>
                <a:ea typeface="微软雅黑"/>
                <a:cs typeface="Times New Roman"/>
              </a:rPr>
              <a:t>　</a:t>
            </a:r>
            <a:r>
              <a:rPr lang="zh-CN" altLang="zh-CN" sz="2800" kern="100" dirty="0">
                <a:latin typeface="Times New Roman"/>
                <a:ea typeface="华文细黑"/>
                <a:cs typeface="Times New Roman"/>
              </a:rPr>
              <a:t>已知下列数列：</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(1)2 000,2 004,2 008,2 012</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108396152"/>
              </p:ext>
            </p:extLst>
          </p:nvPr>
        </p:nvGraphicFramePr>
        <p:xfrm>
          <a:off x="406574" y="1420490"/>
          <a:ext cx="10901363" cy="4673600"/>
        </p:xfrm>
        <a:graphic>
          <a:graphicData uri="http://schemas.openxmlformats.org/presentationml/2006/ole">
            <mc:AlternateContent xmlns:mc="http://schemas.openxmlformats.org/markup-compatibility/2006">
              <mc:Choice xmlns:v="urn:schemas-microsoft-com:vml" Requires="v">
                <p:oleObj spid="_x0000_s9295" name="文档" r:id="rId4" imgW="10897912" imgH="4686710" progId="Word.Document.12">
                  <p:embed/>
                </p:oleObj>
              </mc:Choice>
              <mc:Fallback>
                <p:oleObj name="文档" r:id="rId4" imgW="10897912" imgH="4686710" progId="Word.Document.12">
                  <p:embed/>
                  <p:pic>
                    <p:nvPicPr>
                      <p:cNvPr id="0" name="对象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574" y="1420490"/>
                        <a:ext cx="10901363" cy="467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矩形 9"/>
          <p:cNvSpPr/>
          <p:nvPr/>
        </p:nvSpPr>
        <p:spPr>
          <a:xfrm>
            <a:off x="241415" y="5838538"/>
            <a:ext cx="11614431"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(6)3,3,3,3,3,3.</a:t>
            </a:r>
            <a:endParaRPr lang="zh-CN" altLang="zh-CN" sz="1050" kern="100" dirty="0">
              <a:effectLst/>
              <a:latin typeface="宋体"/>
              <a:cs typeface="Courier New"/>
            </a:endParaRPr>
          </a:p>
        </p:txBody>
      </p:sp>
      <p:sp>
        <p:nvSpPr>
          <p:cNvPr id="11" name="矩形 10"/>
          <p:cNvSpPr/>
          <p:nvPr/>
        </p:nvSpPr>
        <p:spPr>
          <a:xfrm>
            <a:off x="6786176" y="837506"/>
            <a:ext cx="4925654" cy="400107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其中有穷数列是</a:t>
            </a:r>
            <a:r>
              <a:rPr lang="en-US" altLang="zh-CN" sz="2800" kern="100" dirty="0" smtClean="0">
                <a:latin typeface="Times New Roman"/>
                <a:ea typeface="华文细黑"/>
                <a:cs typeface="Courier New"/>
              </a:rPr>
              <a:t>______</a:t>
            </a:r>
            <a:r>
              <a:rPr lang="zh-CN" altLang="zh-CN" sz="2800" kern="100" dirty="0">
                <a:latin typeface="Times New Roman"/>
                <a:ea typeface="华文细黑"/>
                <a:cs typeface="Times New Roman"/>
              </a:rPr>
              <a:t>，无穷数列是</a:t>
            </a:r>
            <a:r>
              <a:rPr lang="en-US" altLang="zh-CN" sz="2800" kern="100" dirty="0" smtClean="0">
                <a:latin typeface="Times New Roman"/>
                <a:ea typeface="华文细黑"/>
                <a:cs typeface="Courier New"/>
              </a:rPr>
              <a:t>______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__</a:t>
            </a:r>
            <a:r>
              <a:rPr lang="zh-CN" altLang="zh-CN" sz="2800" kern="100" dirty="0">
                <a:latin typeface="Times New Roman"/>
                <a:ea typeface="华文细黑"/>
                <a:cs typeface="Times New Roman"/>
              </a:rPr>
              <a:t>，递增数列是</a:t>
            </a:r>
            <a:r>
              <a:rPr lang="en-US" altLang="zh-CN" sz="2800" kern="100" dirty="0" smtClean="0">
                <a:latin typeface="Times New Roman"/>
                <a:ea typeface="华文细黑"/>
                <a:cs typeface="Courier New"/>
              </a:rPr>
              <a:t>_____</a:t>
            </a:r>
            <a:r>
              <a:rPr lang="zh-CN" altLang="zh-CN" sz="2800" kern="100" dirty="0">
                <a:latin typeface="Times New Roman"/>
                <a:ea typeface="华文细黑"/>
                <a:cs typeface="Times New Roman"/>
              </a:rPr>
              <a:t>，递减数列是</a:t>
            </a:r>
            <a:r>
              <a:rPr lang="en-US" altLang="zh-CN" sz="2800" kern="100" dirty="0" smtClean="0">
                <a:latin typeface="Times New Roman"/>
                <a:ea typeface="华文细黑"/>
                <a:cs typeface="Courier New"/>
              </a:rPr>
              <a:t>______</a:t>
            </a:r>
            <a:r>
              <a:rPr lang="zh-CN" altLang="zh-CN" sz="2800" kern="100" dirty="0">
                <a:latin typeface="Times New Roman"/>
                <a:ea typeface="华文细黑"/>
                <a:cs typeface="Times New Roman"/>
              </a:rPr>
              <a:t>，常数列是</a:t>
            </a:r>
            <a:r>
              <a:rPr lang="en-US" altLang="zh-CN" sz="2800" kern="100" dirty="0">
                <a:latin typeface="Times New Roman"/>
                <a:ea typeface="华文细黑"/>
                <a:cs typeface="Courier New"/>
              </a:rPr>
              <a:t>______</a:t>
            </a:r>
            <a:r>
              <a:rPr lang="zh-CN" altLang="zh-CN" sz="2800" kern="100" dirty="0">
                <a:latin typeface="Times New Roman"/>
                <a:ea typeface="华文细黑"/>
                <a:cs typeface="Times New Roman"/>
              </a:rPr>
              <a:t>，摆动数列是</a:t>
            </a:r>
            <a:r>
              <a:rPr lang="en-US" altLang="zh-CN" sz="2800" kern="100" dirty="0">
                <a:latin typeface="Times New Roman"/>
                <a:ea typeface="华文细黑"/>
                <a:cs typeface="Courier New"/>
              </a:rPr>
              <a:t>________.(</a:t>
            </a:r>
            <a:r>
              <a:rPr lang="zh-CN" altLang="zh-CN" sz="2800" kern="100" dirty="0">
                <a:latin typeface="Times New Roman"/>
                <a:ea typeface="华文细黑"/>
                <a:cs typeface="Times New Roman"/>
              </a:rPr>
              <a:t>将正确答案的序号填在横线上</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2" name="矩形 11"/>
          <p:cNvSpPr/>
          <p:nvPr/>
        </p:nvSpPr>
        <p:spPr>
          <a:xfrm>
            <a:off x="9407574" y="764071"/>
            <a:ext cx="1179162"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solidFill>
                  <a:srgbClr val="C00000"/>
                </a:solidFill>
                <a:latin typeface="Times New Roman"/>
                <a:ea typeface="华文细黑"/>
              </a:rPr>
              <a:t>(1)(6)</a:t>
            </a:r>
            <a:endParaRPr lang="zh-CN" altLang="zh-CN" sz="1050" kern="100" dirty="0">
              <a:effectLst/>
              <a:latin typeface="宋体"/>
              <a:cs typeface="Courier New"/>
            </a:endParaRPr>
          </a:p>
        </p:txBody>
      </p:sp>
      <p:sp>
        <p:nvSpPr>
          <p:cNvPr id="13" name="矩形 12"/>
          <p:cNvSpPr/>
          <p:nvPr/>
        </p:nvSpPr>
        <p:spPr>
          <a:xfrm>
            <a:off x="7925886" y="1407604"/>
            <a:ext cx="1899053" cy="68451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solidFill>
                  <a:srgbClr val="C00000"/>
                </a:solidFill>
                <a:latin typeface="Times New Roman"/>
                <a:ea typeface="华文细黑"/>
              </a:rPr>
              <a:t>(2)(3)(4)(5)</a:t>
            </a:r>
            <a:endParaRPr lang="zh-CN" altLang="zh-CN" sz="1050" kern="100" dirty="0">
              <a:effectLst/>
              <a:latin typeface="宋体"/>
              <a:cs typeface="Courier New"/>
            </a:endParaRPr>
          </a:p>
        </p:txBody>
      </p:sp>
      <p:sp>
        <p:nvSpPr>
          <p:cNvPr id="14" name="矩形 13"/>
          <p:cNvSpPr/>
          <p:nvPr/>
        </p:nvSpPr>
        <p:spPr>
          <a:xfrm>
            <a:off x="7185486" y="2052370"/>
            <a:ext cx="1297078" cy="68451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solidFill>
                  <a:srgbClr val="C00000"/>
                </a:solidFill>
                <a:latin typeface="Times New Roman"/>
                <a:ea typeface="华文细黑"/>
              </a:rPr>
              <a:t>(1)(2)</a:t>
            </a:r>
            <a:endParaRPr lang="zh-CN" altLang="zh-CN" sz="1050" kern="100" dirty="0">
              <a:effectLst/>
              <a:latin typeface="宋体"/>
              <a:cs typeface="Courier New"/>
            </a:endParaRPr>
          </a:p>
        </p:txBody>
      </p:sp>
      <p:sp>
        <p:nvSpPr>
          <p:cNvPr id="15" name="矩形 14"/>
          <p:cNvSpPr/>
          <p:nvPr/>
        </p:nvSpPr>
        <p:spPr>
          <a:xfrm>
            <a:off x="10694446" y="2065740"/>
            <a:ext cx="711696"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solidFill>
                  <a:srgbClr val="C00000"/>
                </a:solidFill>
                <a:latin typeface="Times New Roman"/>
                <a:ea typeface="华文细黑"/>
              </a:rPr>
              <a:t>(3)</a:t>
            </a:r>
            <a:r>
              <a:rPr lang="zh-CN" altLang="zh-CN" sz="2800" kern="100" dirty="0">
                <a:solidFill>
                  <a:srgbClr val="C00000"/>
                </a:solidFill>
                <a:latin typeface="Times New Roman"/>
                <a:ea typeface="华文细黑"/>
                <a:cs typeface="Times New Roman"/>
              </a:rPr>
              <a:t>　</a:t>
            </a:r>
            <a:endParaRPr lang="zh-CN" altLang="zh-CN" sz="1050" kern="100" dirty="0">
              <a:effectLst/>
              <a:latin typeface="宋体"/>
              <a:cs typeface="Courier New"/>
            </a:endParaRPr>
          </a:p>
        </p:txBody>
      </p:sp>
      <p:sp>
        <p:nvSpPr>
          <p:cNvPr id="16" name="矩形 15"/>
          <p:cNvSpPr/>
          <p:nvPr/>
        </p:nvSpPr>
        <p:spPr>
          <a:xfrm>
            <a:off x="8615486" y="2742194"/>
            <a:ext cx="711696"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solidFill>
                  <a:srgbClr val="C00000"/>
                </a:solidFill>
                <a:latin typeface="Times New Roman"/>
                <a:ea typeface="华文细黑"/>
              </a:rPr>
              <a:t>(6)</a:t>
            </a:r>
            <a:endParaRPr lang="zh-CN" altLang="zh-CN" sz="1050" kern="100" dirty="0">
              <a:effectLst/>
              <a:latin typeface="宋体"/>
              <a:cs typeface="Courier New"/>
            </a:endParaRPr>
          </a:p>
        </p:txBody>
      </p:sp>
      <p:sp>
        <p:nvSpPr>
          <p:cNvPr id="17" name="矩形 16"/>
          <p:cNvSpPr/>
          <p:nvPr/>
        </p:nvSpPr>
        <p:spPr>
          <a:xfrm>
            <a:off x="7041470" y="3321340"/>
            <a:ext cx="1260815" cy="68451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solidFill>
                  <a:srgbClr val="C00000"/>
                </a:solidFill>
                <a:latin typeface="Times New Roman"/>
                <a:ea typeface="华文细黑"/>
              </a:rPr>
              <a:t>(4)(5)</a:t>
            </a:r>
            <a:endParaRPr lang="zh-CN" altLang="zh-CN" sz="1050" kern="100" dirty="0">
              <a:effectLst/>
              <a:latin typeface="宋体"/>
              <a:cs typeface="Courier New"/>
            </a:endParaRPr>
          </a:p>
        </p:txBody>
      </p:sp>
      <p:sp>
        <p:nvSpPr>
          <p:cNvPr id="18" name="矩形 17"/>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9" name="圆角矩形 18"/>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654898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linds(horizontal)">
                                      <p:cBhvr>
                                        <p:cTn id="10" dur="500"/>
                                        <p:tgtEl>
                                          <p:spTgt spid="1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linds(horizontal)">
                                      <p:cBhvr>
                                        <p:cTn id="13" dur="500"/>
                                        <p:tgtEl>
                                          <p:spTgt spid="1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blinds(horizontal)">
                                      <p:cBhvr>
                                        <p:cTn id="16" dur="500"/>
                                        <p:tgtEl>
                                          <p:spTgt spid="15"/>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blinds(horizontal)">
                                      <p:cBhvr>
                                        <p:cTn id="19" dur="500"/>
                                        <p:tgtEl>
                                          <p:spTgt spid="16"/>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linds(horizont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13"/>
                                        </p:tgtEl>
                                      </p:cBhvr>
                                    </p:animEffect>
                                    <p:set>
                                      <p:cBhvr>
                                        <p:cTn id="30" dur="1" fill="hold">
                                          <p:stCondLst>
                                            <p:cond delay="499"/>
                                          </p:stCondLst>
                                        </p:cTn>
                                        <p:tgtEl>
                                          <p:spTgt spid="13"/>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14"/>
                                        </p:tgtEl>
                                      </p:cBhvr>
                                    </p:animEffect>
                                    <p:set>
                                      <p:cBhvr>
                                        <p:cTn id="33" dur="1" fill="hold">
                                          <p:stCondLst>
                                            <p:cond delay="499"/>
                                          </p:stCondLst>
                                        </p:cTn>
                                        <p:tgtEl>
                                          <p:spTgt spid="14"/>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5"/>
                                        </p:tgtEl>
                                      </p:cBhvr>
                                    </p:animEffect>
                                    <p:set>
                                      <p:cBhvr>
                                        <p:cTn id="36" dur="1" fill="hold">
                                          <p:stCondLst>
                                            <p:cond delay="499"/>
                                          </p:stCondLst>
                                        </p:cTn>
                                        <p:tgtEl>
                                          <p:spTgt spid="15"/>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16"/>
                                        </p:tgtEl>
                                      </p:cBhvr>
                                    </p:animEffect>
                                    <p:set>
                                      <p:cBhvr>
                                        <p:cTn id="39" dur="1" fill="hold">
                                          <p:stCondLst>
                                            <p:cond delay="499"/>
                                          </p:stCondLst>
                                        </p:cTn>
                                        <p:tgtEl>
                                          <p:spTgt spid="16"/>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17"/>
                                        </p:tgtEl>
                                      </p:cBhvr>
                                    </p:animEffect>
                                    <p:set>
                                      <p:cBhvr>
                                        <p:cTn id="42"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12" grpId="0"/>
      <p:bldP spid="12" grpId="1"/>
      <p:bldP spid="13" grpId="0"/>
      <p:bldP spid="13" grpId="1"/>
      <p:bldP spid="14" grpId="0"/>
      <p:bldP spid="14" grpId="1"/>
      <p:bldP spid="15" grpId="0"/>
      <p:bldP spid="15" grpId="1"/>
      <p:bldP spid="16" grpId="0"/>
      <p:bldP spid="16" grpId="1"/>
      <p:bldP spid="17" grpId="0"/>
      <p:bldP spid="17"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41415" y="477466"/>
            <a:ext cx="11614431" cy="133495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题型二　观察法写数列的一个通项公式</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2</a:t>
            </a:r>
            <a:r>
              <a:rPr lang="zh-CN" altLang="zh-CN" sz="2800" b="1" kern="100" dirty="0">
                <a:solidFill>
                  <a:srgbClr val="C00000"/>
                </a:solidFill>
                <a:latin typeface="Times New Roman"/>
                <a:ea typeface="微软雅黑"/>
                <a:cs typeface="Times New Roman"/>
              </a:rPr>
              <a:t>　</a:t>
            </a:r>
            <a:r>
              <a:rPr lang="zh-CN" altLang="zh-CN" sz="2800" kern="100" dirty="0">
                <a:latin typeface="Times New Roman"/>
                <a:ea typeface="华文细黑"/>
                <a:cs typeface="Times New Roman"/>
              </a:rPr>
              <a:t>根据数列的前几项，写出数列的一个通项公式</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387330200"/>
              </p:ext>
            </p:extLst>
          </p:nvPr>
        </p:nvGraphicFramePr>
        <p:xfrm>
          <a:off x="406574" y="2062063"/>
          <a:ext cx="5121275" cy="1655763"/>
        </p:xfrm>
        <a:graphic>
          <a:graphicData uri="http://schemas.openxmlformats.org/presentationml/2006/ole">
            <mc:AlternateContent xmlns:mc="http://schemas.openxmlformats.org/markup-compatibility/2006">
              <mc:Choice xmlns:v="urn:schemas-microsoft-com:vml" Requires="v">
                <p:oleObj spid="_x0000_s35867" name="文档" r:id="rId4" imgW="5127502" imgH="1656059" progId="Word.Document.12">
                  <p:embed/>
                </p:oleObj>
              </mc:Choice>
              <mc:Fallback>
                <p:oleObj name="文档" r:id="rId4" imgW="5127502" imgH="1656059" progId="Word.Document.12">
                  <p:embed/>
                  <p:pic>
                    <p:nvPicPr>
                      <p:cNvPr id="0" name="对象 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574" y="2062063"/>
                        <a:ext cx="5121275" cy="165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矩形 6"/>
          <p:cNvSpPr/>
          <p:nvPr/>
        </p:nvSpPr>
        <p:spPr>
          <a:xfrm>
            <a:off x="262558" y="2958933"/>
            <a:ext cx="11614431" cy="133495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分子均为偶数，分母分别为</a:t>
            </a:r>
            <a:r>
              <a:rPr lang="en-US" altLang="zh-CN" sz="2800" kern="100" dirty="0">
                <a:latin typeface="Times New Roman"/>
                <a:ea typeface="华文细黑"/>
                <a:cs typeface="Courier New"/>
              </a:rPr>
              <a:t>1</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3,3</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5,5</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7,7</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是两个相邻奇数的乘积</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2611969237"/>
              </p:ext>
            </p:extLst>
          </p:nvPr>
        </p:nvGraphicFramePr>
        <p:xfrm>
          <a:off x="334566" y="4510335"/>
          <a:ext cx="5121275" cy="1655763"/>
        </p:xfrm>
        <a:graphic>
          <a:graphicData uri="http://schemas.openxmlformats.org/presentationml/2006/ole">
            <mc:AlternateContent xmlns:mc="http://schemas.openxmlformats.org/markup-compatibility/2006">
              <mc:Choice xmlns:v="urn:schemas-microsoft-com:vml" Requires="v">
                <p:oleObj spid="_x0000_s35868" name="文档" r:id="rId7" imgW="5127502" imgH="1655699" progId="Word.Document.12">
                  <p:embed/>
                </p:oleObj>
              </mc:Choice>
              <mc:Fallback>
                <p:oleObj name="文档" r:id="rId7" imgW="5127502" imgH="1655699" progId="Word.Document.12">
                  <p:embed/>
                  <p:pic>
                    <p:nvPicPr>
                      <p:cNvPr id="0" name=""/>
                      <p:cNvPicPr>
                        <a:picLocks noChangeAspect="1" noChangeArrowheads="1"/>
                      </p:cNvPicPr>
                      <p:nvPr/>
                    </p:nvPicPr>
                    <p:blipFill>
                      <a:blip r:embed="rId8"/>
                      <a:srcRect/>
                      <a:stretch>
                        <a:fillRect/>
                      </a:stretch>
                    </p:blipFill>
                    <p:spPr bwMode="auto">
                      <a:xfrm>
                        <a:off x="334566" y="4510335"/>
                        <a:ext cx="5121275" cy="165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0945351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p:bldP spid="7"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058688173"/>
              </p:ext>
            </p:extLst>
          </p:nvPr>
        </p:nvGraphicFramePr>
        <p:xfrm>
          <a:off x="406400" y="1053530"/>
          <a:ext cx="5121275" cy="1646237"/>
        </p:xfrm>
        <a:graphic>
          <a:graphicData uri="http://schemas.openxmlformats.org/presentationml/2006/ole">
            <mc:AlternateContent xmlns:mc="http://schemas.openxmlformats.org/markup-compatibility/2006">
              <mc:Choice xmlns:v="urn:schemas-microsoft-com:vml" Requires="v">
                <p:oleObj spid="_x0000_s36895" name="文档" r:id="rId4" imgW="5127502" imgH="1655699" progId="Word.Document.12">
                  <p:embed/>
                </p:oleObj>
              </mc:Choice>
              <mc:Fallback>
                <p:oleObj name="文档" r:id="rId4" imgW="5127502" imgH="1655699" progId="Word.Document.12">
                  <p:embed/>
                  <p:pic>
                    <p:nvPicPr>
                      <p:cNvPr id="0" name=""/>
                      <p:cNvPicPr>
                        <a:picLocks noChangeAspect="1" noChangeArrowheads="1"/>
                      </p:cNvPicPr>
                      <p:nvPr/>
                    </p:nvPicPr>
                    <p:blipFill>
                      <a:blip r:embed="rId5"/>
                      <a:srcRect/>
                      <a:stretch>
                        <a:fillRect/>
                      </a:stretch>
                    </p:blipFill>
                    <p:spPr bwMode="auto">
                      <a:xfrm>
                        <a:off x="406400" y="1053530"/>
                        <a:ext cx="5121275" cy="164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2956763791"/>
              </p:ext>
            </p:extLst>
          </p:nvPr>
        </p:nvGraphicFramePr>
        <p:xfrm>
          <a:off x="345123" y="2092122"/>
          <a:ext cx="11104562" cy="2214563"/>
        </p:xfrm>
        <a:graphic>
          <a:graphicData uri="http://schemas.openxmlformats.org/presentationml/2006/ole">
            <mc:AlternateContent xmlns:mc="http://schemas.openxmlformats.org/markup-compatibility/2006">
              <mc:Choice xmlns:v="urn:schemas-microsoft-com:vml" Requires="v">
                <p:oleObj spid="_x0000_s36896" name="文档" r:id="rId7" imgW="11106256" imgH="2218616" progId="Word.Document.12">
                  <p:embed/>
                </p:oleObj>
              </mc:Choice>
              <mc:Fallback>
                <p:oleObj name="文档" r:id="rId7" imgW="11106256" imgH="2218616" progId="Word.Document.12">
                  <p:embed/>
                  <p:pic>
                    <p:nvPicPr>
                      <p:cNvPr id="0" name=""/>
                      <p:cNvPicPr>
                        <a:picLocks noChangeAspect="1" noChangeArrowheads="1"/>
                      </p:cNvPicPr>
                      <p:nvPr/>
                    </p:nvPicPr>
                    <p:blipFill>
                      <a:blip r:embed="rId8"/>
                      <a:srcRect/>
                      <a:stretch>
                        <a:fillRect/>
                      </a:stretch>
                    </p:blipFill>
                    <p:spPr bwMode="auto">
                      <a:xfrm>
                        <a:off x="345123" y="2092122"/>
                        <a:ext cx="11104562" cy="221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1667669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2" name="圆角矩形 11">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241415" y="333450"/>
            <a:ext cx="11614431"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3,4</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7" name="矩形 6"/>
          <p:cNvSpPr/>
          <p:nvPr/>
        </p:nvSpPr>
        <p:spPr>
          <a:xfrm>
            <a:off x="262558" y="1086725"/>
            <a:ext cx="11614431" cy="133495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该数列的前</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项的绝对值与序号相同，且奇数项为负，偶数项为正，故</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en-US" altLang="zh-CN" sz="2800" i="1" kern="100" baseline="30000" dirty="0" err="1">
                <a:latin typeface="Times New Roman"/>
                <a:ea typeface="华文细黑"/>
                <a:cs typeface="Courier New"/>
              </a:rPr>
              <a:t>n</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n</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3776746012"/>
              </p:ext>
            </p:extLst>
          </p:nvPr>
        </p:nvGraphicFramePr>
        <p:xfrm>
          <a:off x="324803" y="3295938"/>
          <a:ext cx="11491912" cy="1644650"/>
        </p:xfrm>
        <a:graphic>
          <a:graphicData uri="http://schemas.openxmlformats.org/presentationml/2006/ole">
            <mc:AlternateContent xmlns:mc="http://schemas.openxmlformats.org/markup-compatibility/2006">
              <mc:Choice xmlns:v="urn:schemas-microsoft-com:vml" Requires="v">
                <p:oleObj spid="_x0000_s37902" name="文档" r:id="rId5" imgW="11491997" imgH="1648280" progId="Word.Document.12">
                  <p:embed/>
                </p:oleObj>
              </mc:Choice>
              <mc:Fallback>
                <p:oleObj name="文档" r:id="rId5" imgW="11491997" imgH="1648280" progId="Word.Document.12">
                  <p:embed/>
                  <p:pic>
                    <p:nvPicPr>
                      <p:cNvPr id="0" name=""/>
                      <p:cNvPicPr>
                        <a:picLocks noChangeAspect="1" noChangeArrowheads="1"/>
                      </p:cNvPicPr>
                      <p:nvPr/>
                    </p:nvPicPr>
                    <p:blipFill>
                      <a:blip r:embed="rId6"/>
                      <a:srcRect/>
                      <a:stretch>
                        <a:fillRect/>
                      </a:stretch>
                    </p:blipFill>
                    <p:spPr bwMode="auto">
                      <a:xfrm>
                        <a:off x="324803" y="3295938"/>
                        <a:ext cx="11491912" cy="164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 name="矩形 8"/>
          <p:cNvSpPr/>
          <p:nvPr/>
        </p:nvSpPr>
        <p:spPr>
          <a:xfrm>
            <a:off x="252398" y="2444002"/>
            <a:ext cx="11614431"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(4)2,22,222,2 222</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839132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7" grpId="0"/>
      <p:bldP spid="7" grpId="1"/>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1193121"/>
            <a:ext cx="12190413" cy="5166977"/>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5" name="矩形 4"/>
          <p:cNvSpPr/>
          <p:nvPr/>
        </p:nvSpPr>
        <p:spPr>
          <a:xfrm>
            <a:off x="180390" y="1125538"/>
            <a:ext cx="11847881" cy="5211915"/>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用观察归纳法写出一个数列的通项公式，体现了由特殊到一般的思维规律，具体可参考以下几个思路：</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先统一项的结构，如都化成分数、根式等</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分析这一结构中变化的部分与不变的部分，探索变化部分的规律与对应序号间的关系式</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对于符号交替出现的情况，可先观察其绝对值，再以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en-US" altLang="zh-CN" sz="2800" i="1" kern="100" baseline="30000" dirty="0">
                <a:latin typeface="Times New Roman"/>
                <a:ea typeface="华文细黑"/>
                <a:cs typeface="Courier New"/>
              </a:rPr>
              <a:t>k</a:t>
            </a:r>
            <a:r>
              <a:rPr lang="zh-CN" altLang="zh-CN" sz="2800" kern="100" dirty="0">
                <a:latin typeface="Times New Roman"/>
                <a:ea typeface="华文细黑"/>
                <a:cs typeface="Times New Roman"/>
              </a:rPr>
              <a:t>处理符号</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对于周期数列可以考虑拆成几个简单数列之和的形式或利用周期函数来解决</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375423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517100"/>
            <a:ext cx="12190413" cy="4867526"/>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5" name="矩形 4"/>
          <p:cNvSpPr/>
          <p:nvPr/>
        </p:nvSpPr>
        <p:spPr>
          <a:xfrm>
            <a:off x="190550" y="621482"/>
            <a:ext cx="11847881" cy="4565585"/>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熟记一些基本数列的通项公式，如：</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数列－</a:t>
            </a:r>
            <a:r>
              <a:rPr lang="en-US" altLang="zh-CN" sz="2800" kern="100" dirty="0">
                <a:latin typeface="Times New Roman"/>
                <a:ea typeface="华文细黑"/>
                <a:cs typeface="Courier New"/>
              </a:rPr>
              <a:t>1,1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1,1</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的通项公式是</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en-US" altLang="zh-CN" sz="2800" i="1" kern="100" baseline="30000" dirty="0">
                <a:latin typeface="Times New Roman"/>
                <a:ea typeface="华文细黑"/>
                <a:cs typeface="Courier New"/>
              </a:rPr>
              <a:t>n</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数列</a:t>
            </a:r>
            <a:r>
              <a:rPr lang="en-US" altLang="zh-CN" sz="2800" kern="100" dirty="0">
                <a:latin typeface="Times New Roman"/>
                <a:ea typeface="华文细黑"/>
                <a:cs typeface="Courier New"/>
              </a:rPr>
              <a:t>1,2,3,4</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的通项公式是</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数列</a:t>
            </a:r>
            <a:r>
              <a:rPr lang="en-US" altLang="zh-CN" sz="2800" kern="100" dirty="0">
                <a:latin typeface="Times New Roman"/>
                <a:ea typeface="华文细黑"/>
                <a:cs typeface="Courier New"/>
              </a:rPr>
              <a:t>1,3,5,7</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的通项公式是</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数列</a:t>
            </a:r>
            <a:r>
              <a:rPr lang="en-US" altLang="zh-CN" sz="2800" kern="100" dirty="0">
                <a:latin typeface="Times New Roman"/>
                <a:ea typeface="华文细黑"/>
                <a:cs typeface="Courier New"/>
              </a:rPr>
              <a:t>2,4,6,8</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的通项公式是</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数列</a:t>
            </a:r>
            <a:r>
              <a:rPr lang="en-US" altLang="zh-CN" sz="2800" kern="100" dirty="0">
                <a:latin typeface="Times New Roman"/>
                <a:ea typeface="华文细黑"/>
                <a:cs typeface="Courier New"/>
              </a:rPr>
              <a:t>1,2,4,8</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的通项公式是</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baseline="30000" dirty="0">
                <a:latin typeface="Times New Roman"/>
                <a:ea typeface="华文细黑"/>
                <a:cs typeface="Courier New"/>
              </a:rPr>
              <a:t>n</a:t>
            </a:r>
            <a:r>
              <a:rPr lang="zh-CN" altLang="zh-CN" sz="2800" kern="100" baseline="30000" dirty="0">
                <a:latin typeface="Times New Roman"/>
                <a:ea typeface="华文细黑"/>
                <a:cs typeface="Times New Roman"/>
              </a:rPr>
              <a:t>－</a:t>
            </a:r>
            <a:r>
              <a:rPr lang="en-US" altLang="zh-CN" sz="2800" kern="100" baseline="30000" dirty="0">
                <a:latin typeface="Times New Roman"/>
                <a:ea typeface="华文细黑"/>
                <a:cs typeface="Courier New"/>
              </a:rPr>
              <a:t>1</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数列</a:t>
            </a:r>
            <a:r>
              <a:rPr lang="en-US" altLang="zh-CN" sz="2800" kern="100" dirty="0">
                <a:latin typeface="Times New Roman"/>
                <a:ea typeface="华文细黑"/>
                <a:cs typeface="Courier New"/>
              </a:rPr>
              <a:t>1,4,9,16</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的通项公式是</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0788434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036655"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1" name="矩形 10"/>
          <p:cNvSpPr/>
          <p:nvPr/>
        </p:nvSpPr>
        <p:spPr>
          <a:xfrm>
            <a:off x="313423" y="-26590"/>
            <a:ext cx="11614431"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2</a:t>
            </a:r>
            <a:r>
              <a:rPr lang="zh-CN" altLang="zh-CN" sz="2800" b="1" kern="100" dirty="0">
                <a:solidFill>
                  <a:srgbClr val="00B050"/>
                </a:solidFill>
                <a:latin typeface="Times New Roman"/>
                <a:ea typeface="微软雅黑"/>
                <a:cs typeface="Times New Roman"/>
              </a:rPr>
              <a:t>　</a:t>
            </a:r>
            <a:r>
              <a:rPr lang="zh-CN" altLang="zh-CN" sz="2800" kern="100" dirty="0">
                <a:latin typeface="Times New Roman"/>
                <a:ea typeface="华文细黑"/>
                <a:cs typeface="Times New Roman"/>
              </a:rPr>
              <a:t>已知数列的前几项，写出下面数列的一个通项公式</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(1)1,3,7,15,31</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8" name="矩形 7"/>
          <p:cNvSpPr/>
          <p:nvPr/>
        </p:nvSpPr>
        <p:spPr>
          <a:xfrm>
            <a:off x="334566" y="2637706"/>
            <a:ext cx="11614431"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(2)4,44,444,4 444</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9" name="矩形 8"/>
          <p:cNvSpPr/>
          <p:nvPr/>
        </p:nvSpPr>
        <p:spPr>
          <a:xfrm>
            <a:off x="334566" y="1315677"/>
            <a:ext cx="11614431"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smtClean="0">
                <a:latin typeface="Times New Roman"/>
                <a:ea typeface="华文细黑"/>
                <a:cs typeface="Times New Roman"/>
              </a:rPr>
              <a:t>观察</a:t>
            </a:r>
            <a:r>
              <a:rPr lang="zh-CN" altLang="zh-CN" sz="2800" kern="100" dirty="0">
                <a:latin typeface="Times New Roman"/>
                <a:ea typeface="华文细黑"/>
                <a:cs typeface="Times New Roman"/>
              </a:rPr>
              <a:t>发现各项分别加上</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后，数列变为</a:t>
            </a:r>
            <a:r>
              <a:rPr lang="en-US" altLang="zh-CN" sz="2800" kern="100" dirty="0">
                <a:latin typeface="Times New Roman"/>
                <a:ea typeface="华文细黑"/>
                <a:cs typeface="Courier New"/>
              </a:rPr>
              <a:t>2,4,8,16,32</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，新数列的通项为</a:t>
            </a:r>
            <a:r>
              <a:rPr lang="en-US" altLang="zh-CN" sz="2800" kern="100" dirty="0">
                <a:latin typeface="Times New Roman"/>
                <a:ea typeface="华文细黑"/>
                <a:cs typeface="Courier New"/>
              </a:rPr>
              <a:t>2</a:t>
            </a:r>
            <a:r>
              <a:rPr lang="en-US" altLang="zh-CN" sz="2800" i="1" kern="100" baseline="30000" dirty="0">
                <a:latin typeface="Times New Roman"/>
                <a:ea typeface="华文细黑"/>
                <a:cs typeface="Courier New"/>
              </a:rPr>
              <a:t>n</a:t>
            </a:r>
            <a:r>
              <a:rPr lang="zh-CN" altLang="zh-CN" sz="2800" kern="100" dirty="0">
                <a:latin typeface="Times New Roman"/>
                <a:ea typeface="华文细黑"/>
                <a:cs typeface="Times New Roman"/>
              </a:rPr>
              <a:t>，故原数列的通项公式为</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baseline="300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endParaRPr lang="zh-CN" altLang="zh-CN" sz="1050" kern="100" dirty="0">
              <a:effectLst/>
              <a:latin typeface="宋体"/>
              <a:cs typeface="Courier New"/>
            </a:endParaRPr>
          </a:p>
        </p:txBody>
      </p:sp>
      <mc:AlternateContent xmlns:mc="http://schemas.openxmlformats.org/markup-compatibility/2006" xmlns:a14="http://schemas.microsoft.com/office/drawing/2010/main">
        <mc:Choice Requires="a14">
          <p:sp>
            <p:nvSpPr>
              <p:cNvPr id="10" name="矩形 9"/>
              <p:cNvSpPr/>
              <p:nvPr/>
            </p:nvSpPr>
            <p:spPr>
              <a:xfrm>
                <a:off x="478582" y="3295938"/>
                <a:ext cx="11272852" cy="22505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各项</a:t>
                </a:r>
                <a:r>
                  <a:rPr lang="zh-CN" altLang="zh-CN" sz="2800" kern="100" dirty="0" smtClean="0">
                    <a:latin typeface="Times New Roman"/>
                    <a:ea typeface="华文细黑"/>
                    <a:cs typeface="Times New Roman"/>
                  </a:rPr>
                  <a:t>乘</a:t>
                </a:r>
                <a14:m>
                  <m:oMath xmlns:m="http://schemas.openxmlformats.org/officeDocument/2006/math">
                    <m:f>
                      <m:fPr>
                        <m:ctrlPr>
                          <a:rPr lang="en-US" altLang="zh-CN" sz="2800" i="1" kern="100" smtClean="0">
                            <a:latin typeface="Cambria Math"/>
                            <a:ea typeface="华文细黑"/>
                            <a:cs typeface="Times New Roman"/>
                          </a:rPr>
                        </m:ctrlPr>
                      </m:fPr>
                      <m:num>
                        <m:r>
                          <m:rPr>
                            <m:nor/>
                          </m:rPr>
                          <a:rPr lang="en-US" altLang="zh-CN" sz="2800" kern="100" dirty="0">
                            <a:solidFill>
                              <a:prstClr val="black"/>
                            </a:solidFill>
                            <a:latin typeface="Times New Roman"/>
                            <a:ea typeface="华文细黑"/>
                            <a:cs typeface="Courier New"/>
                          </a:rPr>
                          <m:t>9</m:t>
                        </m:r>
                      </m:num>
                      <m:den>
                        <m:r>
                          <m:rPr>
                            <m:nor/>
                          </m:rPr>
                          <a:rPr lang="en-US" altLang="zh-CN" sz="2800" b="0" i="0" kern="100" dirty="0" smtClean="0">
                            <a:solidFill>
                              <a:prstClr val="black"/>
                            </a:solidFill>
                            <a:latin typeface="Times New Roman"/>
                            <a:ea typeface="华文细黑"/>
                            <a:cs typeface="Courier New"/>
                          </a:rPr>
                          <m:t>4</m:t>
                        </m:r>
                      </m:den>
                    </m:f>
                  </m:oMath>
                </a14:m>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变为</a:t>
                </a:r>
                <a:r>
                  <a:rPr lang="en-US" altLang="zh-CN" sz="2800" kern="100" dirty="0">
                    <a:latin typeface="Times New Roman"/>
                    <a:ea typeface="华文细黑"/>
                    <a:cs typeface="Courier New"/>
                  </a:rPr>
                  <a:t>9,99,999</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，各项加上</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后，数列变为</a:t>
                </a:r>
                <a:r>
                  <a:rPr lang="en-US" altLang="zh-CN" sz="2800" kern="100" dirty="0">
                    <a:latin typeface="Times New Roman"/>
                    <a:ea typeface="华文细黑"/>
                    <a:cs typeface="Courier New"/>
                  </a:rPr>
                  <a:t>10,100</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smtClean="0">
                    <a:latin typeface="Times New Roman"/>
                    <a:ea typeface="华文细黑"/>
                    <a:cs typeface="Courier New"/>
                  </a:rPr>
                  <a:t>1 </a:t>
                </a:r>
                <a:r>
                  <a:rPr lang="en-US" altLang="zh-CN" sz="2800" kern="100" dirty="0">
                    <a:latin typeface="Times New Roman"/>
                    <a:ea typeface="华文细黑"/>
                    <a:cs typeface="Courier New"/>
                  </a:rPr>
                  <a:t>000</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，新数列的通项为</a:t>
                </a:r>
                <a:r>
                  <a:rPr lang="en-US" altLang="zh-CN" sz="2800" kern="100" dirty="0">
                    <a:latin typeface="Times New Roman"/>
                    <a:ea typeface="华文细黑"/>
                    <a:cs typeface="Courier New"/>
                  </a:rPr>
                  <a:t>10</a:t>
                </a:r>
                <a:r>
                  <a:rPr lang="en-US" altLang="zh-CN" sz="2800" i="1" kern="100" baseline="30000" dirty="0">
                    <a:latin typeface="Times New Roman"/>
                    <a:ea typeface="华文细黑"/>
                    <a:cs typeface="Courier New"/>
                  </a:rPr>
                  <a:t>n</a:t>
                </a:r>
                <a:r>
                  <a:rPr lang="zh-CN" altLang="zh-CN" sz="2800" kern="100" dirty="0">
                    <a:latin typeface="Times New Roman"/>
                    <a:ea typeface="华文细黑"/>
                    <a:cs typeface="Times New Roman"/>
                  </a:rPr>
                  <a:t>，故原数列的通项公式为</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a:t>
                </a:r>
                <a14:m>
                  <m:oMath xmlns:m="http://schemas.openxmlformats.org/officeDocument/2006/math">
                    <m:f>
                      <m:fPr>
                        <m:ctrlPr>
                          <a:rPr lang="en-US" altLang="zh-CN" sz="2800" i="1" kern="100">
                            <a:latin typeface="Cambria Math"/>
                            <a:ea typeface="华文细黑"/>
                            <a:cs typeface="Times New Roman"/>
                          </a:rPr>
                        </m:ctrlPr>
                      </m:fPr>
                      <m:num>
                        <m:r>
                          <m:rPr>
                            <m:nor/>
                          </m:rPr>
                          <a:rPr lang="en-US" altLang="zh-CN" sz="2800" kern="100" dirty="0">
                            <a:solidFill>
                              <a:prstClr val="black"/>
                            </a:solidFill>
                            <a:latin typeface="Times New Roman"/>
                            <a:ea typeface="华文细黑"/>
                            <a:cs typeface="Courier New"/>
                          </a:rPr>
                          <m:t>9</m:t>
                        </m:r>
                      </m:num>
                      <m:den>
                        <m:r>
                          <m:rPr>
                            <m:nor/>
                          </m:rPr>
                          <a:rPr lang="en-US" altLang="zh-CN" sz="2800" kern="100" dirty="0">
                            <a:solidFill>
                              <a:prstClr val="black"/>
                            </a:solidFill>
                            <a:latin typeface="Times New Roman"/>
                            <a:ea typeface="华文细黑"/>
                            <a:cs typeface="Courier New"/>
                          </a:rPr>
                          <m:t>4</m:t>
                        </m:r>
                      </m:den>
                    </m:f>
                  </m:oMath>
                </a14:m>
                <a:r>
                  <a:rPr lang="en-US" altLang="zh-CN" sz="2800" kern="100" dirty="0">
                    <a:latin typeface="Times New Roman"/>
                    <a:ea typeface="华文细黑"/>
                    <a:cs typeface="Courier New"/>
                  </a:rPr>
                  <a:t>(10</a:t>
                </a:r>
                <a:r>
                  <a:rPr lang="en-US" altLang="zh-CN" sz="2800" i="1" kern="100" baseline="300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endParaRPr lang="zh-CN" altLang="zh-CN" sz="1050" kern="100" dirty="0">
                  <a:effectLst/>
                  <a:latin typeface="宋体"/>
                  <a:cs typeface="Courier New"/>
                </a:endParaRPr>
              </a:p>
            </p:txBody>
          </p:sp>
        </mc:Choice>
        <mc:Fallback xmlns="">
          <p:sp>
            <p:nvSpPr>
              <p:cNvPr id="10" name="矩形 9"/>
              <p:cNvSpPr>
                <a:spLocks noRot="1" noChangeAspect="1" noMove="1" noResize="1" noEditPoints="1" noAdjustHandles="1" noChangeArrowheads="1" noChangeShapeType="1" noTextEdit="1"/>
              </p:cNvSpPr>
              <p:nvPr/>
            </p:nvSpPr>
            <p:spPr>
              <a:xfrm>
                <a:off x="478582" y="3295938"/>
                <a:ext cx="11272852" cy="2250561"/>
              </a:xfrm>
              <a:prstGeom prst="rect">
                <a:avLst/>
              </a:prstGeom>
              <a:blipFill rotWithShape="1">
                <a:blip r:embed="rId2"/>
                <a:stretch>
                  <a:fillRect l="-86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821327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9" grpId="0"/>
      <p:bldP spid="9" grpId="1"/>
      <p:bldP spid="10" grpId="0"/>
      <p:bldP spid="10"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10630" y="1984342"/>
            <a:ext cx="10103003" cy="1949508"/>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理解数列及其有关概念</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smtClean="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理解数列的通项公式，并会用通项公式写出数列的任意一项</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smtClean="0">
                <a:latin typeface="Times New Roman"/>
                <a:ea typeface="华文细黑"/>
                <a:cs typeface="Courier New"/>
              </a:rPr>
              <a:t>3</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对于比较简单的数列，会根据其前</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项写出它的通项公式</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5" name="矩形 4"/>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7" name="TextBox 6"/>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mtClean="0">
                <a:solidFill>
                  <a:schemeClr val="bg1"/>
                </a:solidFill>
                <a:latin typeface="微软雅黑" panose="020B0503020204020204" pitchFamily="34" charset="-122"/>
                <a:ea typeface="微软雅黑" panose="020B0503020204020204" pitchFamily="34" charset="-122"/>
              </a:rPr>
              <a:t>学习目标</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1799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036655"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1" name="矩形 10"/>
          <p:cNvSpPr/>
          <p:nvPr/>
        </p:nvSpPr>
        <p:spPr>
          <a:xfrm>
            <a:off x="313423" y="879922"/>
            <a:ext cx="11614431" cy="4564815"/>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所给数列有这样几个特点：</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符号正、负相间</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整数部分构成奇数列；</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分母为从</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开始的自然数的平方；</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分子依次大</a:t>
            </a:r>
            <a:r>
              <a:rPr lang="en-US" altLang="zh-CN" sz="2800" kern="100" dirty="0">
                <a:latin typeface="Times New Roman"/>
                <a:ea typeface="华文细黑"/>
                <a:cs typeface="Courier New"/>
              </a:rPr>
              <a:t>1.</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综合这些特点写出表达式，再化简即可</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由所给的几项可得数列的通项公式为：</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871616871"/>
              </p:ext>
            </p:extLst>
          </p:nvPr>
        </p:nvGraphicFramePr>
        <p:xfrm>
          <a:off x="417536" y="117426"/>
          <a:ext cx="10790238" cy="1644650"/>
        </p:xfrm>
        <a:graphic>
          <a:graphicData uri="http://schemas.openxmlformats.org/presentationml/2006/ole">
            <mc:AlternateContent xmlns:mc="http://schemas.openxmlformats.org/markup-compatibility/2006">
              <mc:Choice xmlns:v="urn:schemas-microsoft-com:vml" Requires="v">
                <p:oleObj spid="_x0000_s43051" name="文档" r:id="rId4" imgW="10791402" imgH="1648280" progId="Word.Document.12">
                  <p:embed/>
                </p:oleObj>
              </mc:Choice>
              <mc:Fallback>
                <p:oleObj name="文档" r:id="rId4" imgW="10791402" imgH="1648280" progId="Word.Document.12">
                  <p:embed/>
                  <p:pic>
                    <p:nvPicPr>
                      <p:cNvPr id="0" name="对象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7536" y="117426"/>
                        <a:ext cx="10790238" cy="164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286945046"/>
              </p:ext>
            </p:extLst>
          </p:nvPr>
        </p:nvGraphicFramePr>
        <p:xfrm>
          <a:off x="416734" y="5478715"/>
          <a:ext cx="9723438" cy="1341437"/>
        </p:xfrm>
        <a:graphic>
          <a:graphicData uri="http://schemas.openxmlformats.org/presentationml/2006/ole">
            <mc:AlternateContent xmlns:mc="http://schemas.openxmlformats.org/markup-compatibility/2006">
              <mc:Choice xmlns:v="urn:schemas-microsoft-com:vml" Requires="v">
                <p:oleObj spid="_x0000_s43052" name="文档" r:id="rId7" imgW="9724856" imgH="1342923" progId="Word.Document.12">
                  <p:embed/>
                </p:oleObj>
              </mc:Choice>
              <mc:Fallback>
                <p:oleObj name="文档" r:id="rId7" imgW="9724856" imgH="1342923" progId="Word.Document.12">
                  <p:embed/>
                  <p:pic>
                    <p:nvPicPr>
                      <p:cNvPr id="0" name=""/>
                      <p:cNvPicPr>
                        <a:picLocks noChangeAspect="1" noChangeArrowheads="1"/>
                      </p:cNvPicPr>
                      <p:nvPr/>
                    </p:nvPicPr>
                    <p:blipFill>
                      <a:blip r:embed="rId8"/>
                      <a:srcRect/>
                      <a:stretch>
                        <a:fillRect/>
                      </a:stretch>
                    </p:blipFill>
                    <p:spPr bwMode="auto">
                      <a:xfrm>
                        <a:off x="416734" y="5478715"/>
                        <a:ext cx="9723438"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1046213737"/>
              </p:ext>
            </p:extLst>
          </p:nvPr>
        </p:nvGraphicFramePr>
        <p:xfrm>
          <a:off x="5128622" y="5547810"/>
          <a:ext cx="5426075" cy="1330325"/>
        </p:xfrm>
        <a:graphic>
          <a:graphicData uri="http://schemas.openxmlformats.org/presentationml/2006/ole">
            <mc:AlternateContent xmlns:mc="http://schemas.openxmlformats.org/markup-compatibility/2006">
              <mc:Choice xmlns:v="urn:schemas-microsoft-com:vml" Requires="v">
                <p:oleObj spid="_x0000_s43053" name="文档" r:id="rId10" imgW="5431875" imgH="1330525" progId="Word.Document.12">
                  <p:embed/>
                </p:oleObj>
              </mc:Choice>
              <mc:Fallback>
                <p:oleObj name="文档" r:id="rId10" imgW="5431875" imgH="1330525" progId="Word.Document.12">
                  <p:embed/>
                  <p:pic>
                    <p:nvPicPr>
                      <p:cNvPr id="0" name=""/>
                      <p:cNvPicPr>
                        <a:picLocks noChangeAspect="1" noChangeArrowheads="1"/>
                      </p:cNvPicPr>
                      <p:nvPr/>
                    </p:nvPicPr>
                    <p:blipFill>
                      <a:blip r:embed="rId11"/>
                      <a:srcRect/>
                      <a:stretch>
                        <a:fillRect/>
                      </a:stretch>
                    </p:blipFill>
                    <p:spPr bwMode="auto">
                      <a:xfrm>
                        <a:off x="5128622" y="5547810"/>
                        <a:ext cx="54260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9022686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blinds(horizontal)">
                                      <p:cBhvr>
                                        <p:cTn id="12" dur="500"/>
                                        <p:tgtEl>
                                          <p:spTgt spid="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blinds(horizontal)">
                                      <p:cBhvr>
                                        <p:cTn id="17" dur="500"/>
                                        <p:tgtEl>
                                          <p:spTgt spid="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blinds(horizontal)">
                                      <p:cBhvr>
                                        <p:cTn id="22" dur="500"/>
                                        <p:tgtEl>
                                          <p:spTgt spid="1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1">
                                            <p:txEl>
                                              <p:pRg st="4" end="4"/>
                                            </p:txEl>
                                          </p:spTgt>
                                        </p:tgtEl>
                                        <p:attrNameLst>
                                          <p:attrName>style.visibility</p:attrName>
                                        </p:attrNameLst>
                                      </p:cBhvr>
                                      <p:to>
                                        <p:strVal val="visible"/>
                                      </p:to>
                                    </p:set>
                                    <p:animEffect transition="in" filter="blinds(horizontal)">
                                      <p:cBhvr>
                                        <p:cTn id="27" dur="500"/>
                                        <p:tgtEl>
                                          <p:spTgt spid="1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1">
                                            <p:txEl>
                                              <p:pRg st="5" end="5"/>
                                            </p:txEl>
                                          </p:spTgt>
                                        </p:tgtEl>
                                        <p:attrNameLst>
                                          <p:attrName>style.visibility</p:attrName>
                                        </p:attrNameLst>
                                      </p:cBhvr>
                                      <p:to>
                                        <p:strVal val="visible"/>
                                      </p:to>
                                    </p:set>
                                    <p:animEffect transition="in" filter="blinds(horizontal)">
                                      <p:cBhvr>
                                        <p:cTn id="32" dur="500"/>
                                        <p:tgtEl>
                                          <p:spTgt spid="11">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1">
                                            <p:txEl>
                                              <p:pRg st="6" end="6"/>
                                            </p:txEl>
                                          </p:spTgt>
                                        </p:tgtEl>
                                        <p:attrNameLst>
                                          <p:attrName>style.visibility</p:attrName>
                                        </p:attrNameLst>
                                      </p:cBhvr>
                                      <p:to>
                                        <p:strVal val="visible"/>
                                      </p:to>
                                    </p:set>
                                    <p:animEffect transition="in" filter="blinds(horizontal)">
                                      <p:cBhvr>
                                        <p:cTn id="37" dur="500"/>
                                        <p:tgtEl>
                                          <p:spTgt spid="11">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blinds(horizontal)">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blinds(horizontal)">
                                      <p:cBhvr>
                                        <p:cTn id="47" dur="5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grpId="0" nodeType="clickEffect">
                                  <p:stCondLst>
                                    <p:cond delay="0"/>
                                  </p:stCondLst>
                                  <p:childTnLst>
                                    <p:animEffect transition="out" filter="fade">
                                      <p:cBhvr>
                                        <p:cTn id="51" dur="500"/>
                                        <p:tgtEl>
                                          <p:spTgt spid="11">
                                            <p:txEl>
                                              <p:pRg st="0" end="0"/>
                                            </p:txEl>
                                          </p:spTgt>
                                        </p:tgtEl>
                                      </p:cBhvr>
                                    </p:animEffect>
                                    <p:set>
                                      <p:cBhvr>
                                        <p:cTn id="52" dur="1" fill="hold">
                                          <p:stCondLst>
                                            <p:cond delay="499"/>
                                          </p:stCondLst>
                                        </p:cTn>
                                        <p:tgtEl>
                                          <p:spTgt spid="11">
                                            <p:txEl>
                                              <p:pRg st="0" end="0"/>
                                            </p:txEl>
                                          </p:spTgt>
                                        </p:tgtEl>
                                        <p:attrNameLst>
                                          <p:attrName>style.visibility</p:attrName>
                                        </p:attrNameLst>
                                      </p:cBhvr>
                                      <p:to>
                                        <p:strVal val="hidden"/>
                                      </p:to>
                                    </p:set>
                                  </p:childTnLst>
                                </p:cTn>
                              </p:par>
                              <p:par>
                                <p:cTn id="53" presetID="10" presetClass="exit" presetSubtype="0" fill="hold" grpId="0" nodeType="withEffect">
                                  <p:stCondLst>
                                    <p:cond delay="0"/>
                                  </p:stCondLst>
                                  <p:childTnLst>
                                    <p:animEffect transition="out" filter="fade">
                                      <p:cBhvr>
                                        <p:cTn id="54" dur="500"/>
                                        <p:tgtEl>
                                          <p:spTgt spid="11">
                                            <p:txEl>
                                              <p:pRg st="1" end="1"/>
                                            </p:txEl>
                                          </p:spTgt>
                                        </p:tgtEl>
                                      </p:cBhvr>
                                    </p:animEffect>
                                    <p:set>
                                      <p:cBhvr>
                                        <p:cTn id="55" dur="1" fill="hold">
                                          <p:stCondLst>
                                            <p:cond delay="499"/>
                                          </p:stCondLst>
                                        </p:cTn>
                                        <p:tgtEl>
                                          <p:spTgt spid="11">
                                            <p:txEl>
                                              <p:pRg st="1" end="1"/>
                                            </p:txEl>
                                          </p:spTgt>
                                        </p:tgtEl>
                                        <p:attrNameLst>
                                          <p:attrName>style.visibility</p:attrName>
                                        </p:attrNameLst>
                                      </p:cBhvr>
                                      <p:to>
                                        <p:strVal val="hidden"/>
                                      </p:to>
                                    </p:set>
                                  </p:childTnLst>
                                </p:cTn>
                              </p:par>
                              <p:par>
                                <p:cTn id="56" presetID="10" presetClass="exit" presetSubtype="0" fill="hold" grpId="0" nodeType="withEffect">
                                  <p:stCondLst>
                                    <p:cond delay="0"/>
                                  </p:stCondLst>
                                  <p:childTnLst>
                                    <p:animEffect transition="out" filter="fade">
                                      <p:cBhvr>
                                        <p:cTn id="57" dur="500"/>
                                        <p:tgtEl>
                                          <p:spTgt spid="11">
                                            <p:txEl>
                                              <p:pRg st="2" end="2"/>
                                            </p:txEl>
                                          </p:spTgt>
                                        </p:tgtEl>
                                      </p:cBhvr>
                                    </p:animEffect>
                                    <p:set>
                                      <p:cBhvr>
                                        <p:cTn id="58" dur="1" fill="hold">
                                          <p:stCondLst>
                                            <p:cond delay="499"/>
                                          </p:stCondLst>
                                        </p:cTn>
                                        <p:tgtEl>
                                          <p:spTgt spid="11">
                                            <p:txEl>
                                              <p:pRg st="2" end="2"/>
                                            </p:txEl>
                                          </p:spTgt>
                                        </p:tgtEl>
                                        <p:attrNameLst>
                                          <p:attrName>style.visibility</p:attrName>
                                        </p:attrNameLst>
                                      </p:cBhvr>
                                      <p:to>
                                        <p:strVal val="hidden"/>
                                      </p:to>
                                    </p:set>
                                  </p:childTnLst>
                                </p:cTn>
                              </p:par>
                              <p:par>
                                <p:cTn id="59" presetID="10" presetClass="exit" presetSubtype="0" fill="hold" grpId="0" nodeType="withEffect">
                                  <p:stCondLst>
                                    <p:cond delay="0"/>
                                  </p:stCondLst>
                                  <p:childTnLst>
                                    <p:animEffect transition="out" filter="fade">
                                      <p:cBhvr>
                                        <p:cTn id="60" dur="500"/>
                                        <p:tgtEl>
                                          <p:spTgt spid="11">
                                            <p:txEl>
                                              <p:pRg st="3" end="3"/>
                                            </p:txEl>
                                          </p:spTgt>
                                        </p:tgtEl>
                                      </p:cBhvr>
                                    </p:animEffect>
                                    <p:set>
                                      <p:cBhvr>
                                        <p:cTn id="61" dur="1" fill="hold">
                                          <p:stCondLst>
                                            <p:cond delay="499"/>
                                          </p:stCondLst>
                                        </p:cTn>
                                        <p:tgtEl>
                                          <p:spTgt spid="11">
                                            <p:txEl>
                                              <p:pRg st="3" end="3"/>
                                            </p:txEl>
                                          </p:spTgt>
                                        </p:tgtEl>
                                        <p:attrNameLst>
                                          <p:attrName>style.visibility</p:attrName>
                                        </p:attrNameLst>
                                      </p:cBhvr>
                                      <p:to>
                                        <p:strVal val="hidden"/>
                                      </p:to>
                                    </p:set>
                                  </p:childTnLst>
                                </p:cTn>
                              </p:par>
                              <p:par>
                                <p:cTn id="62" presetID="10" presetClass="exit" presetSubtype="0" fill="hold" grpId="0" nodeType="withEffect">
                                  <p:stCondLst>
                                    <p:cond delay="0"/>
                                  </p:stCondLst>
                                  <p:childTnLst>
                                    <p:animEffect transition="out" filter="fade">
                                      <p:cBhvr>
                                        <p:cTn id="63" dur="500"/>
                                        <p:tgtEl>
                                          <p:spTgt spid="11">
                                            <p:txEl>
                                              <p:pRg st="4" end="4"/>
                                            </p:txEl>
                                          </p:spTgt>
                                        </p:tgtEl>
                                      </p:cBhvr>
                                    </p:animEffect>
                                    <p:set>
                                      <p:cBhvr>
                                        <p:cTn id="64" dur="1" fill="hold">
                                          <p:stCondLst>
                                            <p:cond delay="499"/>
                                          </p:stCondLst>
                                        </p:cTn>
                                        <p:tgtEl>
                                          <p:spTgt spid="11">
                                            <p:txEl>
                                              <p:pRg st="4" end="4"/>
                                            </p:txEl>
                                          </p:spTgt>
                                        </p:tgtEl>
                                        <p:attrNameLst>
                                          <p:attrName>style.visibility</p:attrName>
                                        </p:attrNameLst>
                                      </p:cBhvr>
                                      <p:to>
                                        <p:strVal val="hidden"/>
                                      </p:to>
                                    </p:set>
                                  </p:childTnLst>
                                </p:cTn>
                              </p:par>
                              <p:par>
                                <p:cTn id="65" presetID="10" presetClass="exit" presetSubtype="0" fill="hold" grpId="0" nodeType="withEffect">
                                  <p:stCondLst>
                                    <p:cond delay="0"/>
                                  </p:stCondLst>
                                  <p:childTnLst>
                                    <p:animEffect transition="out" filter="fade">
                                      <p:cBhvr>
                                        <p:cTn id="66" dur="500"/>
                                        <p:tgtEl>
                                          <p:spTgt spid="11">
                                            <p:txEl>
                                              <p:pRg st="5" end="5"/>
                                            </p:txEl>
                                          </p:spTgt>
                                        </p:tgtEl>
                                      </p:cBhvr>
                                    </p:animEffect>
                                    <p:set>
                                      <p:cBhvr>
                                        <p:cTn id="67" dur="1" fill="hold">
                                          <p:stCondLst>
                                            <p:cond delay="499"/>
                                          </p:stCondLst>
                                        </p:cTn>
                                        <p:tgtEl>
                                          <p:spTgt spid="11">
                                            <p:txEl>
                                              <p:pRg st="5" end="5"/>
                                            </p:txEl>
                                          </p:spTgt>
                                        </p:tgtEl>
                                        <p:attrNameLst>
                                          <p:attrName>style.visibility</p:attrName>
                                        </p:attrNameLst>
                                      </p:cBhvr>
                                      <p:to>
                                        <p:strVal val="hidden"/>
                                      </p:to>
                                    </p:set>
                                  </p:childTnLst>
                                </p:cTn>
                              </p:par>
                              <p:par>
                                <p:cTn id="68" presetID="10" presetClass="exit" presetSubtype="0" fill="hold" grpId="0" nodeType="withEffect">
                                  <p:stCondLst>
                                    <p:cond delay="0"/>
                                  </p:stCondLst>
                                  <p:childTnLst>
                                    <p:animEffect transition="out" filter="fade">
                                      <p:cBhvr>
                                        <p:cTn id="69" dur="500"/>
                                        <p:tgtEl>
                                          <p:spTgt spid="11">
                                            <p:txEl>
                                              <p:pRg st="6" end="6"/>
                                            </p:txEl>
                                          </p:spTgt>
                                        </p:tgtEl>
                                      </p:cBhvr>
                                    </p:animEffect>
                                    <p:set>
                                      <p:cBhvr>
                                        <p:cTn id="70" dur="1" fill="hold">
                                          <p:stCondLst>
                                            <p:cond delay="499"/>
                                          </p:stCondLst>
                                        </p:cTn>
                                        <p:tgtEl>
                                          <p:spTgt spid="11">
                                            <p:txEl>
                                              <p:pRg st="6" end="6"/>
                                            </p:txEl>
                                          </p:spTgt>
                                        </p:tgtEl>
                                        <p:attrNameLst>
                                          <p:attrName>style.visibility</p:attrName>
                                        </p:attrNameLst>
                                      </p:cBhvr>
                                      <p:to>
                                        <p:strVal val="hidden"/>
                                      </p:to>
                                    </p:set>
                                  </p:childTnLst>
                                </p:cTn>
                              </p:par>
                              <p:par>
                                <p:cTn id="71" presetID="10" presetClass="exit" presetSubtype="0" fill="hold" nodeType="withEffect">
                                  <p:stCondLst>
                                    <p:cond delay="0"/>
                                  </p:stCondLst>
                                  <p:childTnLst>
                                    <p:animEffect transition="out" filter="fade">
                                      <p:cBhvr>
                                        <p:cTn id="72" dur="500"/>
                                        <p:tgtEl>
                                          <p:spTgt spid="8"/>
                                        </p:tgtEl>
                                      </p:cBhvr>
                                    </p:animEffect>
                                    <p:set>
                                      <p:cBhvr>
                                        <p:cTn id="73" dur="1" fill="hold">
                                          <p:stCondLst>
                                            <p:cond delay="499"/>
                                          </p:stCondLst>
                                        </p:cTn>
                                        <p:tgtEl>
                                          <p:spTgt spid="8"/>
                                        </p:tgtEl>
                                        <p:attrNameLst>
                                          <p:attrName>style.visibility</p:attrName>
                                        </p:attrNameLst>
                                      </p:cBhvr>
                                      <p:to>
                                        <p:strVal val="hidden"/>
                                      </p:to>
                                    </p:set>
                                  </p:childTnLst>
                                </p:cTn>
                              </p:par>
                              <p:par>
                                <p:cTn id="74" presetID="10" presetClass="exit" presetSubtype="0" fill="hold" nodeType="withEffect">
                                  <p:stCondLst>
                                    <p:cond delay="0"/>
                                  </p:stCondLst>
                                  <p:childTnLst>
                                    <p:animEffect transition="out" filter="fade">
                                      <p:cBhvr>
                                        <p:cTn id="75" dur="500"/>
                                        <p:tgtEl>
                                          <p:spTgt spid="9"/>
                                        </p:tgtEl>
                                      </p:cBhvr>
                                    </p:animEffect>
                                    <p:set>
                                      <p:cBhvr>
                                        <p:cTn id="76"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1" grpId="0"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13423" y="4470386"/>
            <a:ext cx="11614431"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(5)1,2,1,2,1,2</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797511259"/>
              </p:ext>
            </p:extLst>
          </p:nvPr>
        </p:nvGraphicFramePr>
        <p:xfrm>
          <a:off x="417536" y="5281280"/>
          <a:ext cx="10790238" cy="1644650"/>
        </p:xfrm>
        <a:graphic>
          <a:graphicData uri="http://schemas.openxmlformats.org/presentationml/2006/ole">
            <mc:AlternateContent xmlns:mc="http://schemas.openxmlformats.org/markup-compatibility/2006">
              <mc:Choice xmlns:v="urn:schemas-microsoft-com:vml" Requires="v">
                <p:oleObj spid="_x0000_s44074" name="文档" r:id="rId4" imgW="10791402" imgH="1650082" progId="Word.Document.12">
                  <p:embed/>
                </p:oleObj>
              </mc:Choice>
              <mc:Fallback>
                <p:oleObj name="文档" r:id="rId4" imgW="10791402" imgH="1650082" progId="Word.Document.12">
                  <p:embed/>
                  <p:pic>
                    <p:nvPicPr>
                      <p:cNvPr id="0" name=""/>
                      <p:cNvPicPr>
                        <a:picLocks noChangeAspect="1" noChangeArrowheads="1"/>
                      </p:cNvPicPr>
                      <p:nvPr/>
                    </p:nvPicPr>
                    <p:blipFill>
                      <a:blip r:embed="rId5"/>
                      <a:srcRect/>
                      <a:stretch>
                        <a:fillRect/>
                      </a:stretch>
                    </p:blipFill>
                    <p:spPr bwMode="auto">
                      <a:xfrm>
                        <a:off x="417536" y="5281280"/>
                        <a:ext cx="10790238" cy="164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036655"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458601236"/>
              </p:ext>
            </p:extLst>
          </p:nvPr>
        </p:nvGraphicFramePr>
        <p:xfrm>
          <a:off x="406574" y="241122"/>
          <a:ext cx="10790238" cy="1644650"/>
        </p:xfrm>
        <a:graphic>
          <a:graphicData uri="http://schemas.openxmlformats.org/presentationml/2006/ole">
            <mc:AlternateContent xmlns:mc="http://schemas.openxmlformats.org/markup-compatibility/2006">
              <mc:Choice xmlns:v="urn:schemas-microsoft-com:vml" Requires="v">
                <p:oleObj spid="_x0000_s44075" name="文档" r:id="rId7" imgW="10791402" imgH="1650082" progId="Word.Document.12">
                  <p:embed/>
                </p:oleObj>
              </mc:Choice>
              <mc:Fallback>
                <p:oleObj name="文档" r:id="rId7" imgW="10791402" imgH="1650082" progId="Word.Document.12">
                  <p:embed/>
                  <p:pic>
                    <p:nvPicPr>
                      <p:cNvPr id="0" name=""/>
                      <p:cNvPicPr>
                        <a:picLocks noChangeAspect="1" noChangeArrowheads="1"/>
                      </p:cNvPicPr>
                      <p:nvPr/>
                    </p:nvPicPr>
                    <p:blipFill>
                      <a:blip r:embed="rId8"/>
                      <a:srcRect/>
                      <a:stretch>
                        <a:fillRect/>
                      </a:stretch>
                    </p:blipFill>
                    <p:spPr bwMode="auto">
                      <a:xfrm>
                        <a:off x="406574" y="241122"/>
                        <a:ext cx="10790238" cy="164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2667515062"/>
              </p:ext>
            </p:extLst>
          </p:nvPr>
        </p:nvGraphicFramePr>
        <p:xfrm>
          <a:off x="406574" y="1147634"/>
          <a:ext cx="10790238" cy="3475037"/>
        </p:xfrm>
        <a:graphic>
          <a:graphicData uri="http://schemas.openxmlformats.org/presentationml/2006/ole">
            <mc:AlternateContent xmlns:mc="http://schemas.openxmlformats.org/markup-compatibility/2006">
              <mc:Choice xmlns:v="urn:schemas-microsoft-com:vml" Requires="v">
                <p:oleObj spid="_x0000_s44076" name="文档" r:id="rId10" imgW="10791402" imgH="3480423" progId="Word.Document.12">
                  <p:embed/>
                </p:oleObj>
              </mc:Choice>
              <mc:Fallback>
                <p:oleObj name="文档" r:id="rId10" imgW="10791402" imgH="3480423" progId="Word.Document.12">
                  <p:embed/>
                  <p:pic>
                    <p:nvPicPr>
                      <p:cNvPr id="0" name=""/>
                      <p:cNvPicPr>
                        <a:picLocks noChangeAspect="1" noChangeArrowheads="1"/>
                      </p:cNvPicPr>
                      <p:nvPr/>
                    </p:nvPicPr>
                    <p:blipFill>
                      <a:blip r:embed="rId11"/>
                      <a:srcRect/>
                      <a:stretch>
                        <a:fillRect/>
                      </a:stretch>
                    </p:blipFill>
                    <p:spPr bwMode="auto">
                      <a:xfrm>
                        <a:off x="406574" y="1147634"/>
                        <a:ext cx="10790238" cy="347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523623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036655"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mc:AlternateContent xmlns:mc="http://schemas.openxmlformats.org/markup-compatibility/2006" xmlns:a14="http://schemas.microsoft.com/office/drawing/2010/main">
        <mc:Choice Requires="a14">
          <p:sp>
            <p:nvSpPr>
              <p:cNvPr id="11" name="矩形 10"/>
              <p:cNvSpPr/>
              <p:nvPr/>
            </p:nvSpPr>
            <p:spPr>
              <a:xfrm>
                <a:off x="313423" y="117426"/>
                <a:ext cx="11614431" cy="2562985"/>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题型三　通项公式的应用</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3</a:t>
                </a:r>
                <a:r>
                  <a:rPr lang="zh-CN" altLang="zh-CN" sz="2800" b="1" kern="100" dirty="0">
                    <a:solidFill>
                      <a:srgbClr val="C00000"/>
                    </a:solidFill>
                    <a:latin typeface="Times New Roman"/>
                    <a:ea typeface="微软雅黑"/>
                    <a:cs typeface="Times New Roman"/>
                  </a:rPr>
                  <a:t>　</a:t>
                </a:r>
                <a:r>
                  <a:rPr lang="zh-CN" altLang="zh-CN" sz="2800" kern="100" dirty="0">
                    <a:latin typeface="Times New Roman"/>
                    <a:ea typeface="华文细黑"/>
                    <a:cs typeface="Times New Roman"/>
                  </a:rPr>
                  <a:t>已知数列</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的通项公式为</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dirty="0" smtClean="0">
                    <a:latin typeface="Times New Roman"/>
                    <a:ea typeface="华文细黑"/>
                    <a:cs typeface="Times New Roman"/>
                  </a:rPr>
                  <a:t>＝</a:t>
                </a:r>
                <a14:m>
                  <m:oMath xmlns:m="http://schemas.openxmlformats.org/officeDocument/2006/math">
                    <m:f>
                      <m:fPr>
                        <m:ctrlPr>
                          <a:rPr lang="en-US" altLang="zh-CN" sz="2800" i="1" kern="100" smtClean="0">
                            <a:latin typeface="Cambria Math"/>
                            <a:ea typeface="华文细黑"/>
                            <a:cs typeface="Times New Roman"/>
                          </a:rPr>
                        </m:ctrlPr>
                      </m:fPr>
                      <m:num>
                        <m:r>
                          <m:rPr>
                            <m:nor/>
                          </m:rPr>
                          <a:rPr lang="en-US" altLang="zh-CN" sz="2800" kern="100">
                            <a:latin typeface="Times New Roman"/>
                            <a:ea typeface="华文细黑"/>
                          </a:rPr>
                          <m:t>1</m:t>
                        </m:r>
                      </m:num>
                      <m:den>
                        <m:r>
                          <m:rPr>
                            <m:nor/>
                          </m:rPr>
                          <a:rPr lang="en-US" altLang="zh-CN" sz="2800" i="1" kern="100">
                            <a:latin typeface="Times New Roman"/>
                            <a:ea typeface="华文细黑"/>
                          </a:rPr>
                          <m:t>n</m:t>
                        </m:r>
                        <m:r>
                          <m:rPr>
                            <m:nor/>
                          </m:rPr>
                          <a:rPr lang="en-US" altLang="zh-CN" sz="2800" kern="100">
                            <a:latin typeface="Symbol"/>
                            <a:ea typeface="华文细黑"/>
                            <a:cs typeface="Times New Roman"/>
                          </a:rPr>
                          <m:t>(</m:t>
                        </m:r>
                        <m:r>
                          <m:rPr>
                            <m:nor/>
                          </m:rPr>
                          <a:rPr lang="en-US" altLang="zh-CN" sz="2800" i="1" kern="100">
                            <a:latin typeface="Times New Roman"/>
                            <a:ea typeface="华文细黑"/>
                          </a:rPr>
                          <m:t>n</m:t>
                        </m:r>
                        <m:r>
                          <m:rPr>
                            <m:nor/>
                          </m:rPr>
                          <a:rPr lang="zh-CN" altLang="en-US" sz="2800" kern="100">
                            <a:latin typeface="Times New Roman"/>
                            <a:ea typeface="华文细黑"/>
                            <a:cs typeface="Times New Roman"/>
                          </a:rPr>
                          <m:t>＋</m:t>
                        </m:r>
                        <m:r>
                          <m:rPr>
                            <m:nor/>
                          </m:rPr>
                          <a:rPr lang="en-US" altLang="zh-CN" sz="2800" kern="100">
                            <a:latin typeface="Times New Roman"/>
                            <a:ea typeface="华文细黑"/>
                          </a:rPr>
                          <m:t>2</m:t>
                        </m:r>
                        <m:r>
                          <m:rPr>
                            <m:nor/>
                          </m:rPr>
                          <a:rPr lang="en-US" altLang="zh-CN" sz="2800" kern="100">
                            <a:latin typeface="Symbol"/>
                            <a:ea typeface="华文细黑"/>
                            <a:cs typeface="Times New Roman"/>
                          </a:rPr>
                          <m:t>)</m:t>
                        </m:r>
                      </m:den>
                    </m:f>
                  </m:oMath>
                </a14:m>
                <a:r>
                  <a:rPr lang="en-US" altLang="zh-CN" sz="2800" kern="100" dirty="0" smtClean="0">
                    <a:latin typeface="Times New Roman"/>
                    <a:ea typeface="华文细黑"/>
                    <a:cs typeface="Courier New"/>
                  </a:rPr>
                  <a:t>(</a:t>
                </a:r>
                <a:r>
                  <a:rPr lang="en-US" altLang="zh-CN" sz="2800" i="1" kern="100" dirty="0" err="1">
                    <a:latin typeface="Times New Roman"/>
                    <a:ea typeface="华文细黑"/>
                    <a:cs typeface="Courier New"/>
                  </a:rPr>
                  <a:t>n</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N</a:t>
                </a:r>
                <a:r>
                  <a:rPr lang="en-US" altLang="zh-CN" sz="2800" b="1" kern="100" baseline="30000" dirty="0">
                    <a:latin typeface="Times New Roman"/>
                    <a:ea typeface="华文细黑"/>
                    <a:cs typeface="Courier New"/>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，则</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计算</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的值；</a:t>
                </a:r>
                <a:endParaRPr lang="zh-CN" altLang="zh-CN" sz="1050" kern="100" dirty="0">
                  <a:effectLst/>
                  <a:latin typeface="宋体"/>
                  <a:cs typeface="Courier New"/>
                </a:endParaRPr>
              </a:p>
            </p:txBody>
          </p:sp>
        </mc:Choice>
        <mc:Fallback xmlns="">
          <p:sp>
            <p:nvSpPr>
              <p:cNvPr id="11" name="矩形 10"/>
              <p:cNvSpPr>
                <a:spLocks noRot="1" noChangeAspect="1" noMove="1" noResize="1" noEditPoints="1" noAdjustHandles="1" noChangeArrowheads="1" noChangeShapeType="1" noTextEdit="1"/>
              </p:cNvSpPr>
              <p:nvPr/>
            </p:nvSpPr>
            <p:spPr>
              <a:xfrm>
                <a:off x="313423" y="117426"/>
                <a:ext cx="11614431" cy="2562985"/>
              </a:xfrm>
              <a:prstGeom prst="rect">
                <a:avLst/>
              </a:prstGeom>
              <a:blipFill rotWithShape="1">
                <a:blip r:embed="rId3"/>
                <a:stretch>
                  <a:fillRect l="-787" b="-2138"/>
                </a:stretch>
              </a:blipFill>
            </p:spPr>
            <p:txBody>
              <a:bodyPr/>
              <a:lstStyle/>
              <a:p>
                <a:r>
                  <a:rPr lang="zh-CN" altLang="en-US">
                    <a:noFill/>
                  </a:rPr>
                  <a:t> </a:t>
                </a:r>
              </a:p>
            </p:txBody>
          </p:sp>
        </mc:Fallback>
      </mc:AlternateContent>
      <p:graphicFrame>
        <p:nvGraphicFramePr>
          <p:cNvPr id="2" name="对象 1"/>
          <p:cNvGraphicFramePr>
            <a:graphicFrameLocks noChangeAspect="1"/>
          </p:cNvGraphicFramePr>
          <p:nvPr>
            <p:extLst>
              <p:ext uri="{D42A27DB-BD31-4B8C-83A1-F6EECF244321}">
                <p14:modId xmlns:p14="http://schemas.microsoft.com/office/powerpoint/2010/main" val="1965261265"/>
              </p:ext>
            </p:extLst>
          </p:nvPr>
        </p:nvGraphicFramePr>
        <p:xfrm>
          <a:off x="477838" y="2763203"/>
          <a:ext cx="8107362" cy="1300162"/>
        </p:xfrm>
        <a:graphic>
          <a:graphicData uri="http://schemas.openxmlformats.org/presentationml/2006/ole">
            <mc:AlternateContent xmlns:mc="http://schemas.openxmlformats.org/markup-compatibility/2006">
              <mc:Choice xmlns:v="urn:schemas-microsoft-com:vml" Requires="v">
                <p:oleObj spid="_x0000_s45097" name="文档" r:id="rId5" imgW="8114331" imgH="1300286" progId="Word.Document.12">
                  <p:embed/>
                </p:oleObj>
              </mc:Choice>
              <mc:Fallback>
                <p:oleObj name="文档" r:id="rId5" imgW="8114331" imgH="1300286" progId="Word.Document.12">
                  <p:embed/>
                  <p:pic>
                    <p:nvPicPr>
                      <p:cNvPr id="0" name=""/>
                      <p:cNvPicPr>
                        <a:picLocks noChangeAspect="1" noChangeArrowheads="1"/>
                      </p:cNvPicPr>
                      <p:nvPr/>
                    </p:nvPicPr>
                    <p:blipFill>
                      <a:blip r:embed="rId6"/>
                      <a:srcRect/>
                      <a:stretch>
                        <a:fillRect/>
                      </a:stretch>
                    </p:blipFill>
                    <p:spPr bwMode="auto">
                      <a:xfrm>
                        <a:off x="477838" y="2763203"/>
                        <a:ext cx="8107362" cy="13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683705977"/>
              </p:ext>
            </p:extLst>
          </p:nvPr>
        </p:nvGraphicFramePr>
        <p:xfrm>
          <a:off x="386254" y="3857824"/>
          <a:ext cx="8107362" cy="1300162"/>
        </p:xfrm>
        <a:graphic>
          <a:graphicData uri="http://schemas.openxmlformats.org/presentationml/2006/ole">
            <mc:AlternateContent xmlns:mc="http://schemas.openxmlformats.org/markup-compatibility/2006">
              <mc:Choice xmlns:v="urn:schemas-microsoft-com:vml" Requires="v">
                <p:oleObj spid="_x0000_s45098" name="文档" r:id="rId8" imgW="8114331" imgH="1300286" progId="Word.Document.12">
                  <p:embed/>
                </p:oleObj>
              </mc:Choice>
              <mc:Fallback>
                <p:oleObj name="文档" r:id="rId8" imgW="8114331" imgH="1300286" progId="Word.Document.12">
                  <p:embed/>
                  <p:pic>
                    <p:nvPicPr>
                      <p:cNvPr id="0" name=""/>
                      <p:cNvPicPr>
                        <a:picLocks noChangeAspect="1" noChangeArrowheads="1"/>
                      </p:cNvPicPr>
                      <p:nvPr/>
                    </p:nvPicPr>
                    <p:blipFill>
                      <a:blip r:embed="rId9"/>
                      <a:srcRect/>
                      <a:stretch>
                        <a:fillRect/>
                      </a:stretch>
                    </p:blipFill>
                    <p:spPr bwMode="auto">
                      <a:xfrm>
                        <a:off x="386254" y="3857824"/>
                        <a:ext cx="8107362" cy="13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2424331478"/>
              </p:ext>
            </p:extLst>
          </p:nvPr>
        </p:nvGraphicFramePr>
        <p:xfrm>
          <a:off x="294670" y="5009952"/>
          <a:ext cx="8107362" cy="1300162"/>
        </p:xfrm>
        <a:graphic>
          <a:graphicData uri="http://schemas.openxmlformats.org/presentationml/2006/ole">
            <mc:AlternateContent xmlns:mc="http://schemas.openxmlformats.org/markup-compatibility/2006">
              <mc:Choice xmlns:v="urn:schemas-microsoft-com:vml" Requires="v">
                <p:oleObj spid="_x0000_s45099" name="文档" r:id="rId11" imgW="8114331" imgH="1300286" progId="Word.Document.12">
                  <p:embed/>
                </p:oleObj>
              </mc:Choice>
              <mc:Fallback>
                <p:oleObj name="文档" r:id="rId11" imgW="8114331" imgH="1300286" progId="Word.Document.12">
                  <p:embed/>
                  <p:pic>
                    <p:nvPicPr>
                      <p:cNvPr id="0" name=""/>
                      <p:cNvPicPr>
                        <a:picLocks noChangeAspect="1" noChangeArrowheads="1"/>
                      </p:cNvPicPr>
                      <p:nvPr/>
                    </p:nvPicPr>
                    <p:blipFill>
                      <a:blip r:embed="rId12"/>
                      <a:srcRect/>
                      <a:stretch>
                        <a:fillRect/>
                      </a:stretch>
                    </p:blipFill>
                    <p:spPr bwMode="auto">
                      <a:xfrm>
                        <a:off x="294670" y="5009952"/>
                        <a:ext cx="8107362" cy="13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5220854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矩形 3"/>
              <p:cNvSpPr/>
              <p:nvPr/>
            </p:nvSpPr>
            <p:spPr>
              <a:xfrm>
                <a:off x="190550" y="467306"/>
                <a:ext cx="11614431" cy="115234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en-US" altLang="zh-CN" sz="2800" kern="100" dirty="0" smtClean="0">
                    <a:latin typeface="Times New Roman"/>
                    <a:ea typeface="华文细黑"/>
                    <a:cs typeface="Courier New"/>
                  </a:rPr>
                  <a:t>)</a:t>
                </a:r>
                <a14:m>
                  <m:oMath xmlns:m="http://schemas.openxmlformats.org/officeDocument/2006/math">
                    <m:f>
                      <m:fPr>
                        <m:ctrlPr>
                          <a:rPr lang="en-US" altLang="zh-CN" sz="2800" i="1" kern="100" smtClean="0">
                            <a:latin typeface="Cambria Math"/>
                            <a:ea typeface="华文细黑"/>
                            <a:cs typeface="Courier New"/>
                          </a:rPr>
                        </m:ctrlPr>
                      </m:fPr>
                      <m:num>
                        <m:r>
                          <m:rPr>
                            <m:nor/>
                          </m:rPr>
                          <a:rPr lang="en-US" altLang="zh-CN" sz="2800" kern="100">
                            <a:latin typeface="Times New Roman"/>
                            <a:ea typeface="华文细黑"/>
                          </a:rPr>
                          <m:t>1</m:t>
                        </m:r>
                      </m:num>
                      <m:den>
                        <m:r>
                          <m:rPr>
                            <m:nor/>
                          </m:rPr>
                          <a:rPr lang="en-US" altLang="zh-CN" sz="2800" kern="100">
                            <a:latin typeface="Times New Roman"/>
                            <a:ea typeface="华文细黑"/>
                          </a:rPr>
                          <m:t>120</m:t>
                        </m:r>
                      </m:den>
                    </m:f>
                  </m:oMath>
                </a14:m>
                <a:r>
                  <a:rPr lang="zh-CN" altLang="zh-CN" sz="2800" kern="100" dirty="0" smtClean="0">
                    <a:latin typeface="Times New Roman"/>
                    <a:ea typeface="华文细黑"/>
                    <a:cs typeface="Times New Roman"/>
                  </a:rPr>
                  <a:t>是不是</a:t>
                </a:r>
                <a:r>
                  <a:rPr lang="zh-CN" altLang="zh-CN" sz="2800" kern="100" dirty="0">
                    <a:latin typeface="Times New Roman"/>
                    <a:ea typeface="华文细黑"/>
                    <a:cs typeface="Times New Roman"/>
                  </a:rPr>
                  <a:t>该数列中的项？若是，应为第几项？若不是，说明理由</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mc:Choice>
        <mc:Fallback xmlns="">
          <p:sp>
            <p:nvSpPr>
              <p:cNvPr id="4" name="矩形 3"/>
              <p:cNvSpPr>
                <a:spLocks noRot="1" noChangeAspect="1" noMove="1" noResize="1" noEditPoints="1" noAdjustHandles="1" noChangeArrowheads="1" noChangeShapeType="1" noTextEdit="1"/>
              </p:cNvSpPr>
              <p:nvPr/>
            </p:nvSpPr>
            <p:spPr>
              <a:xfrm>
                <a:off x="190550" y="467306"/>
                <a:ext cx="11614431" cy="1152343"/>
              </a:xfrm>
              <a:prstGeom prst="rect">
                <a:avLst/>
              </a:prstGeom>
              <a:blipFill rotWithShape="1">
                <a:blip r:embed="rId3"/>
                <a:stretch>
                  <a:fillRect l="-787"/>
                </a:stretch>
              </a:blipFill>
            </p:spPr>
            <p:txBody>
              <a:bodyPr/>
              <a:lstStyle/>
              <a:p>
                <a:r>
                  <a:rPr lang="zh-CN" altLang="en-US">
                    <a:noFill/>
                  </a:rPr>
                  <a:t> </a:t>
                </a:r>
              </a:p>
            </p:txBody>
          </p:sp>
        </mc:Fallback>
      </mc:AlternateContent>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圆角矩形 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7" name="矩形 6"/>
          <p:cNvSpPr/>
          <p:nvPr/>
        </p:nvSpPr>
        <p:spPr>
          <a:xfrm>
            <a:off x="313423" y="2637706"/>
            <a:ext cx="11614431"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120</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n</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或</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舍</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2930647408"/>
              </p:ext>
            </p:extLst>
          </p:nvPr>
        </p:nvGraphicFramePr>
        <p:xfrm>
          <a:off x="313423" y="1789658"/>
          <a:ext cx="9245600" cy="1208088"/>
        </p:xfrm>
        <a:graphic>
          <a:graphicData uri="http://schemas.openxmlformats.org/presentationml/2006/ole">
            <mc:AlternateContent xmlns:mc="http://schemas.openxmlformats.org/markup-compatibility/2006">
              <mc:Choice xmlns:v="urn:schemas-microsoft-com:vml" Requires="v">
                <p:oleObj spid="_x0000_s38944" name="文档" r:id="rId5" imgW="9247717" imgH="1227197" progId="Word.Document.12">
                  <p:embed/>
                </p:oleObj>
              </mc:Choice>
              <mc:Fallback>
                <p:oleObj name="文档" r:id="rId5" imgW="9247717" imgH="1227197" progId="Word.Document.12">
                  <p:embed/>
                  <p:pic>
                    <p:nvPicPr>
                      <p:cNvPr id="0" name=""/>
                      <p:cNvPicPr>
                        <a:picLocks noChangeAspect="1" noChangeArrowheads="1"/>
                      </p:cNvPicPr>
                      <p:nvPr/>
                    </p:nvPicPr>
                    <p:blipFill>
                      <a:blip r:embed="rId6"/>
                      <a:srcRect/>
                      <a:stretch>
                        <a:fillRect/>
                      </a:stretch>
                    </p:blipFill>
                    <p:spPr bwMode="auto">
                      <a:xfrm>
                        <a:off x="313423" y="1789658"/>
                        <a:ext cx="9245600" cy="120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3286086723"/>
              </p:ext>
            </p:extLst>
          </p:nvPr>
        </p:nvGraphicFramePr>
        <p:xfrm>
          <a:off x="313423" y="4824090"/>
          <a:ext cx="9245600" cy="1270000"/>
        </p:xfrm>
        <a:graphic>
          <a:graphicData uri="http://schemas.openxmlformats.org/presentationml/2006/ole">
            <mc:AlternateContent xmlns:mc="http://schemas.openxmlformats.org/markup-compatibility/2006">
              <mc:Choice xmlns:v="urn:schemas-microsoft-com:vml" Requires="v">
                <p:oleObj spid="_x0000_s38945" name="文档" r:id="rId8" imgW="9247717" imgH="1228999" progId="Word.Document.12">
                  <p:embed/>
                </p:oleObj>
              </mc:Choice>
              <mc:Fallback>
                <p:oleObj name="文档" r:id="rId8" imgW="9247717" imgH="1228999" progId="Word.Document.12">
                  <p:embed/>
                  <p:pic>
                    <p:nvPicPr>
                      <p:cNvPr id="0" name=""/>
                      <p:cNvPicPr>
                        <a:picLocks noChangeAspect="1" noChangeArrowheads="1"/>
                      </p:cNvPicPr>
                      <p:nvPr/>
                    </p:nvPicPr>
                    <p:blipFill>
                      <a:blip r:embed="rId9"/>
                      <a:srcRect/>
                      <a:stretch>
                        <a:fillRect/>
                      </a:stretch>
                    </p:blipFill>
                    <p:spPr bwMode="auto">
                      <a:xfrm>
                        <a:off x="313423" y="4824090"/>
                        <a:ext cx="9245600" cy="1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圆角矩形 9">
            <a:hlinkClick r:id="rId10" action="ppaction://hlinksldjump"/>
          </p:cNvPr>
          <p:cNvSpPr/>
          <p:nvPr/>
        </p:nvSpPr>
        <p:spPr>
          <a:xfrm>
            <a:off x="962359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7294322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blinds(horizontal)">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blinds(horizontal)">
                                      <p:cBhvr>
                                        <p:cTn id="17" dur="500"/>
                                        <p:tgtEl>
                                          <p:spTgt spid="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xEl>
                                              <p:pRg st="2" end="2"/>
                                            </p:txEl>
                                          </p:spTgt>
                                        </p:tgtEl>
                                        <p:attrNameLst>
                                          <p:attrName>style.visibility</p:attrName>
                                        </p:attrNameLst>
                                      </p:cBhvr>
                                      <p:to>
                                        <p:strVal val="visible"/>
                                      </p:to>
                                    </p:set>
                                    <p:animEffect transition="in" filter="blinds(horizontal)">
                                      <p:cBhvr>
                                        <p:cTn id="22" dur="500"/>
                                        <p:tgtEl>
                                          <p:spTgt spid="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7">
                                            <p:txEl>
                                              <p:pRg st="0" end="0"/>
                                            </p:txEl>
                                          </p:spTgt>
                                        </p:tgtEl>
                                      </p:cBhvr>
                                    </p:animEffect>
                                    <p:set>
                                      <p:cBhvr>
                                        <p:cTn id="35" dur="1" fill="hold">
                                          <p:stCondLst>
                                            <p:cond delay="499"/>
                                          </p:stCondLst>
                                        </p:cTn>
                                        <p:tgtEl>
                                          <p:spTgt spid="7">
                                            <p:txEl>
                                              <p:pRg st="0" end="0"/>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7">
                                            <p:txEl>
                                              <p:pRg st="1" end="1"/>
                                            </p:txEl>
                                          </p:spTgt>
                                        </p:tgtEl>
                                      </p:cBhvr>
                                    </p:animEffect>
                                    <p:set>
                                      <p:cBhvr>
                                        <p:cTn id="38" dur="1" fill="hold">
                                          <p:stCondLst>
                                            <p:cond delay="499"/>
                                          </p:stCondLst>
                                        </p:cTn>
                                        <p:tgtEl>
                                          <p:spTgt spid="7">
                                            <p:txEl>
                                              <p:pRg st="1" end="1"/>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7">
                                            <p:txEl>
                                              <p:pRg st="2" end="2"/>
                                            </p:txEl>
                                          </p:spTgt>
                                        </p:tgtEl>
                                      </p:cBhvr>
                                    </p:animEffect>
                                    <p:set>
                                      <p:cBhvr>
                                        <p:cTn id="41" dur="1" fill="hold">
                                          <p:stCondLst>
                                            <p:cond delay="499"/>
                                          </p:stCondLst>
                                        </p:cTn>
                                        <p:tgtEl>
                                          <p:spTgt spid="7">
                                            <p:txEl>
                                              <p:pRg st="2" end="2"/>
                                            </p:txEl>
                                          </p:spTgt>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9"/>
                                        </p:tgtEl>
                                      </p:cBhvr>
                                    </p:animEffect>
                                    <p:set>
                                      <p:cBhvr>
                                        <p:cTn id="44"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build="allAtOnce"/>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1269554"/>
            <a:ext cx="12190413" cy="4245715"/>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5" name="矩形 4"/>
          <p:cNvSpPr/>
          <p:nvPr/>
        </p:nvSpPr>
        <p:spPr>
          <a:xfrm>
            <a:off x="180390" y="1388320"/>
            <a:ext cx="11847881" cy="391925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利用数列的通项公式求某项的方法</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数列的通项公式给出了第</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项</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与它的位置序号</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之间的关系，只要用序号代替公式中的</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，就可以求出数列的相应项</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判断某数值是否为该数列的项的方法</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先假定它是数列中的第</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项，然后列出关于</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的方程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若方程解为正整数，则是数列的一项；若方程无解或解不是正整数，则不是该数列的一项</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6960005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057863"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1" name="矩形 10"/>
          <p:cNvSpPr/>
          <p:nvPr/>
        </p:nvSpPr>
        <p:spPr>
          <a:xfrm>
            <a:off x="313423" y="367671"/>
            <a:ext cx="11614431"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3</a:t>
            </a:r>
            <a:r>
              <a:rPr lang="zh-CN" altLang="zh-CN" sz="2800" b="1" kern="100" dirty="0">
                <a:solidFill>
                  <a:srgbClr val="00B050"/>
                </a:solidFill>
                <a:latin typeface="Times New Roman"/>
                <a:ea typeface="微软雅黑"/>
                <a:cs typeface="Times New Roman"/>
              </a:rPr>
              <a:t>　</a:t>
            </a:r>
            <a:r>
              <a:rPr lang="zh-CN" altLang="zh-CN" sz="2800" kern="100" dirty="0">
                <a:latin typeface="Times New Roman"/>
                <a:ea typeface="华文细黑"/>
                <a:cs typeface="Times New Roman"/>
              </a:rPr>
              <a:t>已知数列</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的通项公式为</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110.</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(1)20</a:t>
            </a:r>
            <a:r>
              <a:rPr lang="zh-CN" altLang="zh-CN" sz="2800" kern="100" dirty="0">
                <a:latin typeface="Times New Roman"/>
                <a:ea typeface="华文细黑"/>
                <a:cs typeface="Times New Roman"/>
              </a:rPr>
              <a:t>是不是</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中的一项？</a:t>
            </a:r>
            <a:endParaRPr lang="zh-CN" altLang="zh-CN" sz="1050" kern="100" dirty="0">
              <a:effectLst/>
              <a:latin typeface="宋体"/>
              <a:cs typeface="Courier New"/>
            </a:endParaRPr>
          </a:p>
        </p:txBody>
      </p:sp>
      <p:sp>
        <p:nvSpPr>
          <p:cNvPr id="8" name="矩形 7"/>
          <p:cNvSpPr/>
          <p:nvPr/>
        </p:nvSpPr>
        <p:spPr>
          <a:xfrm>
            <a:off x="334566" y="1773610"/>
            <a:ext cx="11614431"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令</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110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即</a:t>
            </a:r>
            <a:r>
              <a:rPr lang="en-US" altLang="zh-CN" sz="2800" i="1" kern="100" dirty="0">
                <a:latin typeface="Times New Roman"/>
                <a:ea typeface="华文细黑"/>
                <a:cs typeface="Courier New"/>
              </a:rPr>
              <a:t>n</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或－</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舍</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是数列</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中的一项，且为数列</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中的第</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项</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5868076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blinds(horizontal)">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blinds(horizontal)">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8">
                                            <p:txEl>
                                              <p:pRg st="0" end="0"/>
                                            </p:txEl>
                                          </p:spTgt>
                                        </p:tgtEl>
                                      </p:cBhvr>
                                    </p:animEffect>
                                    <p:set>
                                      <p:cBhvr>
                                        <p:cTn id="27" dur="1" fill="hold">
                                          <p:stCondLst>
                                            <p:cond delay="499"/>
                                          </p:stCondLst>
                                        </p:cTn>
                                        <p:tgtEl>
                                          <p:spTgt spid="8">
                                            <p:txEl>
                                              <p:pRg st="0" end="0"/>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8">
                                            <p:txEl>
                                              <p:pRg st="1" end="1"/>
                                            </p:txEl>
                                          </p:spTgt>
                                        </p:tgtEl>
                                      </p:cBhvr>
                                    </p:animEffect>
                                    <p:set>
                                      <p:cBhvr>
                                        <p:cTn id="30" dur="1" fill="hold">
                                          <p:stCondLst>
                                            <p:cond delay="499"/>
                                          </p:stCondLst>
                                        </p:cTn>
                                        <p:tgtEl>
                                          <p:spTgt spid="8">
                                            <p:txEl>
                                              <p:pRg st="1" end="1"/>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8">
                                            <p:txEl>
                                              <p:pRg st="2" end="2"/>
                                            </p:txEl>
                                          </p:spTgt>
                                        </p:tgtEl>
                                      </p:cBhvr>
                                    </p:animEffect>
                                    <p:set>
                                      <p:cBhvr>
                                        <p:cTn id="33" dur="1" fill="hold">
                                          <p:stCondLst>
                                            <p:cond delay="499"/>
                                          </p:stCondLst>
                                        </p:cTn>
                                        <p:tgtEl>
                                          <p:spTgt spid="8">
                                            <p:txEl>
                                              <p:pRg st="2" end="2"/>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8">
                                            <p:txEl>
                                              <p:pRg st="3" end="3"/>
                                            </p:txEl>
                                          </p:spTgt>
                                        </p:tgtEl>
                                      </p:cBhvr>
                                    </p:animEffect>
                                    <p:set>
                                      <p:cBhvr>
                                        <p:cTn id="36" dur="1" fill="hold">
                                          <p:stCondLst>
                                            <p:cond delay="499"/>
                                          </p:stCondLst>
                                        </p:cTn>
                                        <p:tgtEl>
                                          <p:spTgt spid="8">
                                            <p:txEl>
                                              <p:pRg st="3" end="3"/>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8" grpId="0" build="allAtOnce"/>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998363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1" name="矩形 10"/>
          <p:cNvSpPr/>
          <p:nvPr/>
        </p:nvSpPr>
        <p:spPr>
          <a:xfrm>
            <a:off x="313423" y="1240186"/>
            <a:ext cx="11614431"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Times New Roman"/>
                <a:ea typeface="华文细黑"/>
                <a:cs typeface="Courier New"/>
              </a:rPr>
              <a:t>(2)</a:t>
            </a:r>
            <a:r>
              <a:rPr lang="zh-CN" altLang="zh-CN" sz="2800" kern="100" dirty="0" smtClean="0">
                <a:latin typeface="Times New Roman"/>
                <a:ea typeface="华文细黑"/>
                <a:cs typeface="Times New Roman"/>
              </a:rPr>
              <a:t>当</a:t>
            </a:r>
            <a:r>
              <a:rPr lang="en-US" altLang="zh-CN" sz="2800" i="1" kern="100" dirty="0" smtClean="0">
                <a:latin typeface="Times New Roman"/>
                <a:ea typeface="华文细黑"/>
                <a:cs typeface="Courier New"/>
              </a:rPr>
              <a:t>n</a:t>
            </a:r>
            <a:r>
              <a:rPr lang="zh-CN" altLang="zh-CN" sz="2800" kern="100" dirty="0" smtClean="0">
                <a:latin typeface="Times New Roman"/>
                <a:ea typeface="华文细黑"/>
                <a:cs typeface="Times New Roman"/>
              </a:rPr>
              <a:t>取何值时，</a:t>
            </a:r>
            <a:r>
              <a:rPr lang="en-US" altLang="zh-CN" sz="2800" i="1" kern="100" dirty="0" smtClean="0">
                <a:latin typeface="Times New Roman"/>
                <a:ea typeface="华文细黑"/>
                <a:cs typeface="Courier New"/>
              </a:rPr>
              <a:t>a</a:t>
            </a:r>
            <a:r>
              <a:rPr lang="en-US" altLang="zh-CN" sz="2800" i="1" kern="100" baseline="-25000" dirty="0" smtClean="0">
                <a:latin typeface="Times New Roman"/>
                <a:ea typeface="华文细黑"/>
                <a:cs typeface="Courier New"/>
              </a:rPr>
              <a:t>n</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0.</a:t>
            </a:r>
            <a:endParaRPr lang="zh-CN" altLang="zh-CN" sz="1050" kern="100" dirty="0">
              <a:effectLst/>
              <a:latin typeface="宋体"/>
              <a:cs typeface="Courier New"/>
            </a:endParaRPr>
          </a:p>
        </p:txBody>
      </p:sp>
      <p:sp>
        <p:nvSpPr>
          <p:cNvPr id="13" name="圆角矩形 12">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
        <p:nvSpPr>
          <p:cNvPr id="8" name="矩形 7"/>
          <p:cNvSpPr/>
          <p:nvPr/>
        </p:nvSpPr>
        <p:spPr>
          <a:xfrm>
            <a:off x="334566" y="1885063"/>
            <a:ext cx="11614431" cy="32729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令</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110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即</a:t>
            </a:r>
            <a:r>
              <a:rPr lang="en-US" altLang="zh-CN" sz="2800" i="1" kern="100" dirty="0">
                <a:latin typeface="Times New Roman"/>
                <a:ea typeface="华文细黑"/>
                <a:cs typeface="Courier New"/>
              </a:rPr>
              <a:t>n</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110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11)(</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11</a:t>
            </a:r>
            <a:r>
              <a:rPr lang="zh-CN" altLang="zh-CN" sz="2800" kern="100" dirty="0">
                <a:latin typeface="Times New Roman"/>
                <a:ea typeface="华文细黑"/>
                <a:cs typeface="Times New Roman"/>
              </a:rPr>
              <a:t>或</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舍</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11</a:t>
            </a:r>
            <a:r>
              <a:rPr lang="zh-CN" altLang="zh-CN" sz="2800" kern="100" dirty="0">
                <a:latin typeface="Times New Roman"/>
                <a:ea typeface="华文细黑"/>
                <a:cs typeface="Times New Roman"/>
              </a:rPr>
              <a:t>时，</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1050" kern="100" dirty="0">
              <a:effectLst/>
              <a:latin typeface="宋体"/>
              <a:cs typeface="Courier New"/>
            </a:endParaRPr>
          </a:p>
        </p:txBody>
      </p:sp>
    </p:spTree>
    <p:extLst>
      <p:ext uri="{BB962C8B-B14F-4D97-AF65-F5344CB8AC3E}">
        <p14:creationId xmlns:p14="http://schemas.microsoft.com/office/powerpoint/2010/main" val="11356014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blinds(horizontal)">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blinds(horizontal)">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blinds(horizontal)">
                                      <p:cBhvr>
                                        <p:cTn id="27" dur="500"/>
                                        <p:tgtEl>
                                          <p:spTgt spid="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8">
                                            <p:txEl>
                                              <p:pRg st="0" end="0"/>
                                            </p:txEl>
                                          </p:spTgt>
                                        </p:tgtEl>
                                      </p:cBhvr>
                                    </p:animEffect>
                                    <p:set>
                                      <p:cBhvr>
                                        <p:cTn id="32" dur="1" fill="hold">
                                          <p:stCondLst>
                                            <p:cond delay="499"/>
                                          </p:stCondLst>
                                        </p:cTn>
                                        <p:tgtEl>
                                          <p:spTgt spid="8">
                                            <p:txEl>
                                              <p:pRg st="0" end="0"/>
                                            </p:txEl>
                                          </p:spTgt>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8">
                                            <p:txEl>
                                              <p:pRg st="1" end="1"/>
                                            </p:txEl>
                                          </p:spTgt>
                                        </p:tgtEl>
                                      </p:cBhvr>
                                    </p:animEffect>
                                    <p:set>
                                      <p:cBhvr>
                                        <p:cTn id="35" dur="1" fill="hold">
                                          <p:stCondLst>
                                            <p:cond delay="499"/>
                                          </p:stCondLst>
                                        </p:cTn>
                                        <p:tgtEl>
                                          <p:spTgt spid="8">
                                            <p:txEl>
                                              <p:pRg st="1" end="1"/>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8">
                                            <p:txEl>
                                              <p:pRg st="2" end="2"/>
                                            </p:txEl>
                                          </p:spTgt>
                                        </p:tgtEl>
                                      </p:cBhvr>
                                    </p:animEffect>
                                    <p:set>
                                      <p:cBhvr>
                                        <p:cTn id="38" dur="1" fill="hold">
                                          <p:stCondLst>
                                            <p:cond delay="499"/>
                                          </p:stCondLst>
                                        </p:cTn>
                                        <p:tgtEl>
                                          <p:spTgt spid="8">
                                            <p:txEl>
                                              <p:pRg st="2" end="2"/>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8">
                                            <p:txEl>
                                              <p:pRg st="3" end="3"/>
                                            </p:txEl>
                                          </p:spTgt>
                                        </p:tgtEl>
                                      </p:cBhvr>
                                    </p:animEffect>
                                    <p:set>
                                      <p:cBhvr>
                                        <p:cTn id="41" dur="1" fill="hold">
                                          <p:stCondLst>
                                            <p:cond delay="499"/>
                                          </p:stCondLst>
                                        </p:cTn>
                                        <p:tgtEl>
                                          <p:spTgt spid="8">
                                            <p:txEl>
                                              <p:pRg st="3" end="3"/>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8">
                                            <p:txEl>
                                              <p:pRg st="4" end="4"/>
                                            </p:txEl>
                                          </p:spTgt>
                                        </p:tgtEl>
                                      </p:cBhvr>
                                    </p:animEffect>
                                    <p:set>
                                      <p:cBhvr>
                                        <p:cTn id="44" dur="1" fill="hold">
                                          <p:stCondLst>
                                            <p:cond delay="499"/>
                                          </p:stCondLst>
                                        </p:cTn>
                                        <p:tgtEl>
                                          <p:spTgt spid="8">
                                            <p:txEl>
                                              <p:pRg st="4" end="4"/>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8" grpId="0" build="allAtOnce"/>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itchFamily="34" charset="-122"/>
                <a:ea typeface="微软雅黑" pitchFamily="34" charset="-122"/>
              </a:rPr>
              <a:t>  当堂检测</a:t>
            </a:r>
            <a:endParaRPr lang="zh-CN" altLang="en-US" sz="4400" dirty="0">
              <a:latin typeface="微软雅黑" panose="020B0503020204020204" pitchFamily="34" charset="-122"/>
              <a:ea typeface="微软雅黑" panose="020B0503020204020204" pitchFamily="34" charset="-122"/>
            </a:endParaRPr>
          </a:p>
        </p:txBody>
      </p:sp>
      <p:sp>
        <p:nvSpPr>
          <p:cNvPr id="6" name="Rectangle 21">
            <a:hlinkClick r:id="rId2" action="ppaction://hlinksldjump"/>
          </p:cNvPr>
          <p:cNvSpPr>
            <a:spLocks noChangeArrowheads="1"/>
          </p:cNvSpPr>
          <p:nvPr/>
        </p:nvSpPr>
        <p:spPr bwMode="auto">
          <a:xfrm>
            <a:off x="9335566"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0" name="Rectangle 21">
            <a:hlinkClick r:id="rId3" action="ppaction://hlinksldjump"/>
          </p:cNvPr>
          <p:cNvSpPr>
            <a:spLocks noChangeArrowheads="1"/>
          </p:cNvSpPr>
          <p:nvPr/>
        </p:nvSpPr>
        <p:spPr bwMode="auto">
          <a:xfrm>
            <a:off x="9770659"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1" name="Rectangle 21">
            <a:hlinkClick r:id="rId4" action="ppaction://hlinksldjump"/>
          </p:cNvPr>
          <p:cNvSpPr>
            <a:spLocks noChangeArrowheads="1"/>
          </p:cNvSpPr>
          <p:nvPr/>
        </p:nvSpPr>
        <p:spPr bwMode="auto">
          <a:xfrm>
            <a:off x="1020575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2" name="Rectangle 21">
            <a:hlinkClick r:id="rId5" action="ppaction://hlinksldjump"/>
          </p:cNvPr>
          <p:cNvSpPr>
            <a:spLocks noChangeArrowheads="1"/>
          </p:cNvSpPr>
          <p:nvPr/>
        </p:nvSpPr>
        <p:spPr bwMode="auto">
          <a:xfrm>
            <a:off x="1064084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3" name="Rectangle 21">
            <a:hlinkClick r:id="rId6" action="ppaction://hlinksldjump"/>
          </p:cNvPr>
          <p:cNvSpPr>
            <a:spLocks noChangeArrowheads="1"/>
          </p:cNvSpPr>
          <p:nvPr/>
        </p:nvSpPr>
        <p:spPr bwMode="auto">
          <a:xfrm>
            <a:off x="11075939"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16" name="矩形 15"/>
          <p:cNvSpPr/>
          <p:nvPr/>
        </p:nvSpPr>
        <p:spPr>
          <a:xfrm>
            <a:off x="406574" y="878692"/>
            <a:ext cx="11161240" cy="391925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下列数列的关系是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(1)1,4,9,16,25</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(2)25,16,9,4,1</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(3)9,4,1,16,25</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都是同一个数列</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都不相同</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是同一数列</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是同一数列</a:t>
            </a:r>
            <a:endParaRPr lang="zh-CN" altLang="zh-CN" sz="1050" kern="100" dirty="0">
              <a:effectLst/>
              <a:latin typeface="宋体"/>
              <a:cs typeface="Courier New"/>
            </a:endParaRPr>
          </a:p>
        </p:txBody>
      </p:sp>
      <p:sp>
        <p:nvSpPr>
          <p:cNvPr id="14" name="矩形 13"/>
          <p:cNvSpPr/>
          <p:nvPr/>
        </p:nvSpPr>
        <p:spPr>
          <a:xfrm>
            <a:off x="406574" y="4725938"/>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三个数列中的数字相同，但排列的顺序不同，故三个数列均不相同</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5" name="矩形 14"/>
          <p:cNvSpPr/>
          <p:nvPr/>
        </p:nvSpPr>
        <p:spPr>
          <a:xfrm>
            <a:off x="3862958" y="940968"/>
            <a:ext cx="639635" cy="688626"/>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en-US" altLang="zh-CN" sz="2800" b="1" kern="100" dirty="0" smtClean="0">
                <a:solidFill>
                  <a:srgbClr val="C00000"/>
                </a:solidFill>
                <a:latin typeface="Times New Roman"/>
                <a:ea typeface="华文细黑"/>
              </a:rPr>
              <a:t>B</a:t>
            </a:r>
            <a:endParaRPr lang="zh-CN" altLang="zh-CN" sz="1050" b="1" kern="100" dirty="0">
              <a:solidFill>
                <a:srgbClr val="C00000"/>
              </a:solidFill>
              <a:effectLst/>
              <a:latin typeface="宋体"/>
              <a:cs typeface="Courier New"/>
            </a:endParaRPr>
          </a:p>
        </p:txBody>
      </p:sp>
      <p:sp>
        <p:nvSpPr>
          <p:cNvPr id="17" name="圆角矩形 1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9" name="Rectangle 21">
            <a:hlinkClick r:id="rId7" action="ppaction://hlinksldjump"/>
          </p:cNvPr>
          <p:cNvSpPr>
            <a:spLocks noChangeArrowheads="1"/>
          </p:cNvSpPr>
          <p:nvPr/>
        </p:nvSpPr>
        <p:spPr bwMode="auto">
          <a:xfrm>
            <a:off x="11567814"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2512466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5"/>
                                        </p:tgtEl>
                                      </p:cBhvr>
                                    </p:animEffect>
                                    <p:set>
                                      <p:cBhvr>
                                        <p:cTn id="20" dur="1" fill="hold">
                                          <p:stCondLst>
                                            <p:cond delay="499"/>
                                          </p:stCondLst>
                                        </p:cTn>
                                        <p:tgtEl>
                                          <p:spTgt spid="15"/>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14" grpId="0"/>
      <p:bldP spid="14" grpId="1"/>
      <p:bldP spid="15" grpId="0"/>
      <p:bldP spid="15"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548200025"/>
              </p:ext>
            </p:extLst>
          </p:nvPr>
        </p:nvGraphicFramePr>
        <p:xfrm>
          <a:off x="406574" y="837506"/>
          <a:ext cx="11245850" cy="3328988"/>
        </p:xfrm>
        <a:graphic>
          <a:graphicData uri="http://schemas.openxmlformats.org/presentationml/2006/ole">
            <mc:AlternateContent xmlns:mc="http://schemas.openxmlformats.org/markup-compatibility/2006">
              <mc:Choice xmlns:v="urn:schemas-microsoft-com:vml" Requires="v">
                <p:oleObj spid="_x0000_s46096" name="文档" r:id="rId4" imgW="11245871" imgH="3329727" progId="Word.Document.12">
                  <p:embed/>
                </p:oleObj>
              </mc:Choice>
              <mc:Fallback>
                <p:oleObj name="文档" r:id="rId4" imgW="11245871" imgH="3329727" progId="Word.Document.12">
                  <p:embed/>
                  <p:pic>
                    <p:nvPicPr>
                      <p:cNvPr id="0" name=""/>
                      <p:cNvPicPr/>
                      <p:nvPr/>
                    </p:nvPicPr>
                    <p:blipFill>
                      <a:blip r:embed="rId5"/>
                      <a:stretch>
                        <a:fillRect/>
                      </a:stretch>
                    </p:blipFill>
                    <p:spPr>
                      <a:xfrm>
                        <a:off x="406574" y="837506"/>
                        <a:ext cx="11245850" cy="3328988"/>
                      </a:xfrm>
                      <a:prstGeom prst="rect">
                        <a:avLst/>
                      </a:prstGeom>
                    </p:spPr>
                  </p:pic>
                </p:oleObj>
              </mc:Fallback>
            </mc:AlternateContent>
          </a:graphicData>
        </a:graphic>
      </p:graphicFrame>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6" name="矩形 15"/>
          <p:cNvSpPr/>
          <p:nvPr/>
        </p:nvSpPr>
        <p:spPr>
          <a:xfrm>
            <a:off x="262558" y="3967100"/>
            <a:ext cx="11161240"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是无穷数列，</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是有穷数列</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22" name="矩形 21"/>
          <p:cNvSpPr/>
          <p:nvPr/>
        </p:nvSpPr>
        <p:spPr>
          <a:xfrm>
            <a:off x="5547899" y="713810"/>
            <a:ext cx="639635" cy="688626"/>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en-US" altLang="zh-CN" sz="2800" b="1" kern="100" dirty="0" smtClean="0">
                <a:solidFill>
                  <a:srgbClr val="C00000"/>
                </a:solidFill>
                <a:latin typeface="Times New Roman"/>
                <a:ea typeface="华文细黑"/>
              </a:rPr>
              <a:t>D</a:t>
            </a:r>
            <a:endParaRPr lang="zh-CN" altLang="zh-CN" sz="1050" b="1" kern="100" dirty="0">
              <a:solidFill>
                <a:srgbClr val="C00000"/>
              </a:solidFill>
              <a:effectLst/>
              <a:latin typeface="宋体"/>
              <a:cs typeface="Courier New"/>
            </a:endParaRPr>
          </a:p>
        </p:txBody>
      </p:sp>
      <p:sp>
        <p:nvSpPr>
          <p:cNvPr id="17" name="圆角矩形 1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9" name="Rectangle 21">
            <a:hlinkClick r:id="rId6" action="ppaction://hlinksldjump"/>
          </p:cNvPr>
          <p:cNvSpPr>
            <a:spLocks noChangeArrowheads="1"/>
          </p:cNvSpPr>
          <p:nvPr/>
        </p:nvSpPr>
        <p:spPr bwMode="auto">
          <a:xfrm>
            <a:off x="9335566"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1" name="Rectangle 21">
            <a:hlinkClick r:id="rId7" action="ppaction://hlinksldjump"/>
          </p:cNvPr>
          <p:cNvSpPr>
            <a:spLocks noChangeArrowheads="1"/>
          </p:cNvSpPr>
          <p:nvPr/>
        </p:nvSpPr>
        <p:spPr bwMode="auto">
          <a:xfrm>
            <a:off x="9770659"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3" name="Rectangle 21">
            <a:hlinkClick r:id="rId8" action="ppaction://hlinksldjump"/>
          </p:cNvPr>
          <p:cNvSpPr>
            <a:spLocks noChangeArrowheads="1"/>
          </p:cNvSpPr>
          <p:nvPr/>
        </p:nvSpPr>
        <p:spPr bwMode="auto">
          <a:xfrm>
            <a:off x="1020575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4" name="Rectangle 21">
            <a:hlinkClick r:id="rId9" action="ppaction://hlinksldjump"/>
          </p:cNvPr>
          <p:cNvSpPr>
            <a:spLocks noChangeArrowheads="1"/>
          </p:cNvSpPr>
          <p:nvPr/>
        </p:nvSpPr>
        <p:spPr bwMode="auto">
          <a:xfrm>
            <a:off x="1064084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5" name="Rectangle 21">
            <a:hlinkClick r:id="rId10" action="ppaction://hlinksldjump"/>
          </p:cNvPr>
          <p:cNvSpPr>
            <a:spLocks noChangeArrowheads="1"/>
          </p:cNvSpPr>
          <p:nvPr/>
        </p:nvSpPr>
        <p:spPr bwMode="auto">
          <a:xfrm>
            <a:off x="11075939"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26" name="Rectangle 21">
            <a:hlinkClick r:id="rId11" action="ppaction://hlinksldjump"/>
          </p:cNvPr>
          <p:cNvSpPr>
            <a:spLocks noChangeArrowheads="1"/>
          </p:cNvSpPr>
          <p:nvPr/>
        </p:nvSpPr>
        <p:spPr bwMode="auto">
          <a:xfrm>
            <a:off x="11567814"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64992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linds(horizontal)">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6"/>
                                        </p:tgtEl>
                                      </p:cBhvr>
                                    </p:animEffect>
                                    <p:set>
                                      <p:cBhvr>
                                        <p:cTn id="17" dur="1" fill="hold">
                                          <p:stCondLst>
                                            <p:cond delay="499"/>
                                          </p:stCondLst>
                                        </p:cTn>
                                        <p:tgtEl>
                                          <p:spTgt spid="16"/>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2"/>
                                        </p:tgtEl>
                                      </p:cBhvr>
                                    </p:animEffect>
                                    <p:set>
                                      <p:cBhvr>
                                        <p:cTn id="20"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16" grpId="0"/>
      <p:bldP spid="16" grpId="1"/>
      <p:bldP spid="22" grpId="0"/>
      <p:bldP spid="22"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0" name="矩形 19"/>
          <p:cNvSpPr/>
          <p:nvPr/>
        </p:nvSpPr>
        <p:spPr>
          <a:xfrm>
            <a:off x="478582" y="1192955"/>
            <a:ext cx="11161240" cy="2062079"/>
          </a:xfrm>
          <a:prstGeom prst="rect">
            <a:avLst/>
          </a:prstGeom>
        </p:spPr>
        <p:txBody>
          <a:bodyPr wrap="square" lIns="121898" tIns="60948" rIns="121898" bIns="60948">
            <a:spAutoFit/>
          </a:bodyPr>
          <a:lstStyle/>
          <a:p>
            <a:pPr algn="just">
              <a:lnSpc>
                <a:spcPct val="150000"/>
              </a:lnSpc>
              <a:spcAft>
                <a:spcPts val="0"/>
              </a:spcAft>
              <a:tabLst>
                <a:tab pos="4951095" algn="l"/>
              </a:tabLs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数列</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满足</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baseline="-25000" dirty="0">
                <a:latin typeface="Times New Roman"/>
                <a:ea typeface="华文细黑"/>
                <a:cs typeface="Times New Roman"/>
              </a:rPr>
              <a:t>＋</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，则数列</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递增数列</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递减数列</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常数列</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D</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摆动数列</a:t>
            </a:r>
            <a:endParaRPr lang="zh-CN" altLang="zh-CN" sz="1050" kern="100" dirty="0">
              <a:effectLst/>
              <a:latin typeface="宋体"/>
              <a:cs typeface="Courier New"/>
            </a:endParaRPr>
          </a:p>
        </p:txBody>
      </p:sp>
      <p:sp>
        <p:nvSpPr>
          <p:cNvPr id="17" name="矩形 16"/>
          <p:cNvSpPr/>
          <p:nvPr/>
        </p:nvSpPr>
        <p:spPr>
          <a:xfrm>
            <a:off x="7461635" y="1218840"/>
            <a:ext cx="639635" cy="688626"/>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en-US" altLang="zh-CN" sz="2800" b="1" kern="100" dirty="0" smtClean="0">
                <a:solidFill>
                  <a:srgbClr val="C00000"/>
                </a:solidFill>
                <a:latin typeface="Times New Roman"/>
                <a:ea typeface="华文细黑"/>
              </a:rPr>
              <a:t>A</a:t>
            </a:r>
            <a:endParaRPr lang="zh-CN" altLang="zh-CN" sz="1050" b="1" kern="100" dirty="0">
              <a:solidFill>
                <a:srgbClr val="C00000"/>
              </a:solidFill>
              <a:effectLst/>
              <a:latin typeface="宋体"/>
              <a:cs typeface="Courier New"/>
            </a:endParaRPr>
          </a:p>
        </p:txBody>
      </p:sp>
      <p:sp>
        <p:nvSpPr>
          <p:cNvPr id="21" name="矩形 20"/>
          <p:cNvSpPr/>
          <p:nvPr/>
        </p:nvSpPr>
        <p:spPr>
          <a:xfrm>
            <a:off x="478582" y="3173216"/>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baseline="-25000" dirty="0">
                <a:latin typeface="Times New Roman"/>
                <a:ea typeface="华文细黑"/>
                <a:cs typeface="Times New Roman"/>
              </a:rPr>
              <a:t>＋</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1&gt;0</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为递增数列</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6" name="圆角矩形 1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9" name="Rectangle 21">
            <a:hlinkClick r:id="rId2" action="ppaction://hlinksldjump"/>
          </p:cNvPr>
          <p:cNvSpPr>
            <a:spLocks noChangeArrowheads="1"/>
          </p:cNvSpPr>
          <p:nvPr/>
        </p:nvSpPr>
        <p:spPr bwMode="auto">
          <a:xfrm>
            <a:off x="9335566"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2" name="Rectangle 21">
            <a:hlinkClick r:id="rId3" action="ppaction://hlinksldjump"/>
          </p:cNvPr>
          <p:cNvSpPr>
            <a:spLocks noChangeArrowheads="1"/>
          </p:cNvSpPr>
          <p:nvPr/>
        </p:nvSpPr>
        <p:spPr bwMode="auto">
          <a:xfrm>
            <a:off x="9770659"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3" name="Rectangle 21">
            <a:hlinkClick r:id="rId4" action="ppaction://hlinksldjump"/>
          </p:cNvPr>
          <p:cNvSpPr>
            <a:spLocks noChangeArrowheads="1"/>
          </p:cNvSpPr>
          <p:nvPr/>
        </p:nvSpPr>
        <p:spPr bwMode="auto">
          <a:xfrm>
            <a:off x="1020575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4" name="Rectangle 21">
            <a:hlinkClick r:id="rId5" action="ppaction://hlinksldjump"/>
          </p:cNvPr>
          <p:cNvSpPr>
            <a:spLocks noChangeArrowheads="1"/>
          </p:cNvSpPr>
          <p:nvPr/>
        </p:nvSpPr>
        <p:spPr bwMode="auto">
          <a:xfrm>
            <a:off x="1064084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5" name="Rectangle 21">
            <a:hlinkClick r:id="rId6" action="ppaction://hlinksldjump"/>
          </p:cNvPr>
          <p:cNvSpPr>
            <a:spLocks noChangeArrowheads="1"/>
          </p:cNvSpPr>
          <p:nvPr/>
        </p:nvSpPr>
        <p:spPr bwMode="auto">
          <a:xfrm>
            <a:off x="11075939"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26" name="Rectangle 21">
            <a:hlinkClick r:id="rId7" action="ppaction://hlinksldjump"/>
          </p:cNvPr>
          <p:cNvSpPr>
            <a:spLocks noChangeArrowheads="1"/>
          </p:cNvSpPr>
          <p:nvPr/>
        </p:nvSpPr>
        <p:spPr bwMode="auto">
          <a:xfrm>
            <a:off x="11567814"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linds(horizont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1"/>
                                        </p:tgtEl>
                                      </p:cBhvr>
                                    </p:animEffect>
                                    <p:set>
                                      <p:cBhvr>
                                        <p:cTn id="17" dur="1" fill="hold">
                                          <p:stCondLst>
                                            <p:cond delay="499"/>
                                          </p:stCondLst>
                                        </p:cTn>
                                        <p:tgtEl>
                                          <p:spTgt spid="21"/>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7"/>
                                        </p:tgtEl>
                                      </p:cBhvr>
                                    </p:animEffect>
                                    <p:set>
                                      <p:cBhvr>
                                        <p:cTn id="20"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17" grpId="0"/>
      <p:bldP spid="17" grpId="1"/>
      <p:bldP spid="21" grpId="0"/>
      <p:bldP spid="21"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3189733" y="2693023"/>
            <a:ext cx="5209729"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189733" y="3817492"/>
            <a:ext cx="52092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189733" y="4941962"/>
            <a:ext cx="5209200" cy="0"/>
          </a:xfrm>
          <a:prstGeom prst="line">
            <a:avLst/>
          </a:prstGeom>
        </p:spPr>
        <p:style>
          <a:lnRef idx="1">
            <a:schemeClr val="accent6"/>
          </a:lnRef>
          <a:fillRef idx="0">
            <a:schemeClr val="accent6"/>
          </a:fillRef>
          <a:effectRef idx="0">
            <a:schemeClr val="accent6"/>
          </a:effectRef>
          <a:fontRef idx="minor">
            <a:schemeClr val="tx1"/>
          </a:fontRef>
        </p:style>
      </p:cxnSp>
      <p:sp>
        <p:nvSpPr>
          <p:cNvPr id="3" name="TextBox 2">
            <a:hlinkClick r:id="rId2" action="ppaction://hlinksldjump"/>
          </p:cNvPr>
          <p:cNvSpPr txBox="1"/>
          <p:nvPr/>
        </p:nvSpPr>
        <p:spPr>
          <a:xfrm>
            <a:off x="3188216" y="2063091"/>
            <a:ext cx="5222147" cy="584775"/>
          </a:xfrm>
          <a:prstGeom prst="rect">
            <a:avLst/>
          </a:prstGeom>
          <a:noFill/>
        </p:spPr>
        <p:txBody>
          <a:bodyPr wrap="square" rtlCol="0">
            <a:spAutoFit/>
          </a:bodyPr>
          <a:lstStyle/>
          <a:p>
            <a:pPr lvl="0"/>
            <a:r>
              <a:rPr lang="zh-CN" altLang="en-US" sz="3200" b="1" dirty="0">
                <a:solidFill>
                  <a:srgbClr val="F79646">
                    <a:lumMod val="75000"/>
                  </a:srgbClr>
                </a:solidFill>
                <a:latin typeface="微软雅黑" pitchFamily="34" charset="-122"/>
                <a:ea typeface="微软雅黑" pitchFamily="34" charset="-122"/>
              </a:rPr>
              <a:t>知识梳理               </a:t>
            </a:r>
            <a:r>
              <a:rPr lang="zh-CN" altLang="en-US" sz="2600" dirty="0" smtClean="0">
                <a:solidFill>
                  <a:srgbClr val="F79646">
                    <a:lumMod val="75000"/>
                  </a:srgbClr>
                </a:solidFill>
                <a:latin typeface="微软雅黑" pitchFamily="34" charset="-122"/>
                <a:ea typeface="微软雅黑" pitchFamily="34" charset="-122"/>
              </a:rPr>
              <a:t>自主学习</a:t>
            </a:r>
            <a:endParaRPr lang="zh-CN" altLang="en-US" sz="2600" dirty="0">
              <a:solidFill>
                <a:srgbClr val="F79646">
                  <a:lumMod val="75000"/>
                </a:srgbClr>
              </a:solidFill>
              <a:latin typeface="微软雅黑" pitchFamily="34" charset="-122"/>
              <a:ea typeface="微软雅黑" pitchFamily="34" charset="-122"/>
            </a:endParaRPr>
          </a:p>
        </p:txBody>
      </p:sp>
      <p:sp>
        <p:nvSpPr>
          <p:cNvPr id="13" name="TextBox 12">
            <a:hlinkClick r:id="rId3" action="ppaction://hlinksldjump"/>
          </p:cNvPr>
          <p:cNvSpPr txBox="1"/>
          <p:nvPr/>
        </p:nvSpPr>
        <p:spPr>
          <a:xfrm>
            <a:off x="3188216" y="3193903"/>
            <a:ext cx="5222147" cy="584775"/>
          </a:xfrm>
          <a:prstGeom prst="rect">
            <a:avLst/>
          </a:prstGeom>
          <a:noFill/>
        </p:spPr>
        <p:txBody>
          <a:bodyPr wrap="square" rtlCol="0">
            <a:spAutoFit/>
          </a:bodyPr>
          <a:lstStyle/>
          <a:p>
            <a:pPr lvl="0"/>
            <a:r>
              <a:rPr lang="zh-CN" altLang="en-US" sz="3200" b="1" dirty="0">
                <a:solidFill>
                  <a:srgbClr val="F79646">
                    <a:lumMod val="75000"/>
                  </a:srgbClr>
                </a:solidFill>
                <a:latin typeface="微软雅黑" pitchFamily="34" charset="-122"/>
                <a:ea typeface="微软雅黑" pitchFamily="34" charset="-122"/>
              </a:rPr>
              <a:t>题型探究               </a:t>
            </a:r>
            <a:r>
              <a:rPr lang="zh-CN" altLang="en-US" sz="2600" dirty="0">
                <a:solidFill>
                  <a:srgbClr val="F79646">
                    <a:lumMod val="75000"/>
                  </a:srgbClr>
                </a:solidFill>
                <a:latin typeface="微软雅黑" pitchFamily="34" charset="-122"/>
                <a:ea typeface="微软雅黑" pitchFamily="34" charset="-122"/>
              </a:rPr>
              <a:t>重点突破</a:t>
            </a:r>
          </a:p>
        </p:txBody>
      </p:sp>
      <p:sp>
        <p:nvSpPr>
          <p:cNvPr id="14" name="TextBox 13">
            <a:hlinkClick r:id="rId4" action="ppaction://hlinksldjump"/>
          </p:cNvPr>
          <p:cNvSpPr txBox="1"/>
          <p:nvPr/>
        </p:nvSpPr>
        <p:spPr>
          <a:xfrm>
            <a:off x="3188216" y="4320563"/>
            <a:ext cx="5222147" cy="584775"/>
          </a:xfrm>
          <a:prstGeom prst="rect">
            <a:avLst/>
          </a:prstGeom>
          <a:noFill/>
        </p:spPr>
        <p:txBody>
          <a:bodyPr wrap="square" rtlCol="0">
            <a:spAutoFit/>
          </a:bodyPr>
          <a:lstStyle/>
          <a:p>
            <a:pPr lvl="0"/>
            <a:r>
              <a:rPr lang="zh-CN" altLang="en-US" sz="3200" b="1" dirty="0">
                <a:solidFill>
                  <a:srgbClr val="F79646">
                    <a:lumMod val="75000"/>
                  </a:srgbClr>
                </a:solidFill>
                <a:latin typeface="微软雅黑" pitchFamily="34" charset="-122"/>
                <a:ea typeface="微软雅黑" pitchFamily="34" charset="-122"/>
              </a:rPr>
              <a:t>当堂检测               </a:t>
            </a:r>
            <a:r>
              <a:rPr lang="zh-CN" altLang="en-US" sz="2600" dirty="0">
                <a:solidFill>
                  <a:srgbClr val="F79646">
                    <a:lumMod val="75000"/>
                  </a:srgbClr>
                </a:solidFill>
                <a:latin typeface="微软雅黑" pitchFamily="34" charset="-122"/>
                <a:ea typeface="微软雅黑" pitchFamily="34" charset="-122"/>
              </a:rPr>
              <a:t>自查自纠</a:t>
            </a:r>
          </a:p>
        </p:txBody>
      </p: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圆角矩形 1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661929613"/>
              </p:ext>
            </p:extLst>
          </p:nvPr>
        </p:nvGraphicFramePr>
        <p:xfrm>
          <a:off x="262558" y="621482"/>
          <a:ext cx="11358563" cy="3595688"/>
        </p:xfrm>
        <a:graphic>
          <a:graphicData uri="http://schemas.openxmlformats.org/presentationml/2006/ole">
            <mc:AlternateContent xmlns:mc="http://schemas.openxmlformats.org/markup-compatibility/2006">
              <mc:Choice xmlns:v="urn:schemas-microsoft-com:vml" Requires="v">
                <p:oleObj spid="_x0000_s20568" name="文档" r:id="rId4" imgW="11357420" imgH="3605161" progId="Word.Document.12">
                  <p:embed/>
                </p:oleObj>
              </mc:Choice>
              <mc:Fallback>
                <p:oleObj name="文档" r:id="rId4" imgW="11357420" imgH="3605161" progId="Word.Document.12">
                  <p:embed/>
                  <p:pic>
                    <p:nvPicPr>
                      <p:cNvPr id="0" name="对象 20"/>
                      <p:cNvPicPr>
                        <a:picLocks noChangeAspect="1" noChangeArrowheads="1"/>
                      </p:cNvPicPr>
                      <p:nvPr/>
                    </p:nvPicPr>
                    <p:blipFill>
                      <a:blip r:embed="rId5"/>
                      <a:srcRect/>
                      <a:stretch>
                        <a:fillRect/>
                      </a:stretch>
                    </p:blipFill>
                    <p:spPr bwMode="auto">
                      <a:xfrm>
                        <a:off x="262558" y="621482"/>
                        <a:ext cx="11358563" cy="3595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2333108948"/>
              </p:ext>
            </p:extLst>
          </p:nvPr>
        </p:nvGraphicFramePr>
        <p:xfrm>
          <a:off x="210870" y="3981633"/>
          <a:ext cx="11360150" cy="2297113"/>
        </p:xfrm>
        <a:graphic>
          <a:graphicData uri="http://schemas.openxmlformats.org/presentationml/2006/ole">
            <mc:AlternateContent xmlns:mc="http://schemas.openxmlformats.org/markup-compatibility/2006">
              <mc:Choice xmlns:v="urn:schemas-microsoft-com:vml" Requires="v">
                <p:oleObj spid="_x0000_s20569" name="文档" r:id="rId7" imgW="11357420" imgH="2299011" progId="Word.Document.12">
                  <p:embed/>
                </p:oleObj>
              </mc:Choice>
              <mc:Fallback>
                <p:oleObj name="文档" r:id="rId7" imgW="11357420" imgH="2299011" progId="Word.Document.12">
                  <p:embed/>
                  <p:pic>
                    <p:nvPicPr>
                      <p:cNvPr id="0" name=""/>
                      <p:cNvPicPr>
                        <a:picLocks noChangeAspect="1" noChangeArrowheads="1"/>
                      </p:cNvPicPr>
                      <p:nvPr/>
                    </p:nvPicPr>
                    <p:blipFill>
                      <a:blip r:embed="rId8"/>
                      <a:srcRect/>
                      <a:stretch>
                        <a:fillRect/>
                      </a:stretch>
                    </p:blipFill>
                    <p:spPr bwMode="auto">
                      <a:xfrm>
                        <a:off x="210870" y="3981633"/>
                        <a:ext cx="11360150" cy="229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 name="矩形 13"/>
          <p:cNvSpPr/>
          <p:nvPr/>
        </p:nvSpPr>
        <p:spPr>
          <a:xfrm>
            <a:off x="7852155" y="672282"/>
            <a:ext cx="639635" cy="688626"/>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en-US" altLang="zh-CN" sz="2800" b="1" kern="100" dirty="0" smtClean="0">
                <a:solidFill>
                  <a:srgbClr val="C00000"/>
                </a:solidFill>
                <a:latin typeface="Times New Roman"/>
                <a:ea typeface="华文细黑"/>
              </a:rPr>
              <a:t>D</a:t>
            </a:r>
            <a:endParaRPr lang="zh-CN" altLang="zh-CN" sz="1050" b="1" kern="100" dirty="0">
              <a:solidFill>
                <a:srgbClr val="C00000"/>
              </a:solidFill>
              <a:effectLst/>
              <a:latin typeface="宋体"/>
              <a:cs typeface="Courier New"/>
            </a:endParaRPr>
          </a:p>
        </p:txBody>
      </p:sp>
      <p:sp>
        <p:nvSpPr>
          <p:cNvPr id="15" name="Rectangle 21">
            <a:hlinkClick r:id="rId9" action="ppaction://hlinksldjump"/>
          </p:cNvPr>
          <p:cNvSpPr>
            <a:spLocks noChangeArrowheads="1"/>
          </p:cNvSpPr>
          <p:nvPr/>
        </p:nvSpPr>
        <p:spPr bwMode="auto">
          <a:xfrm>
            <a:off x="9335566"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21" name="Rectangle 21">
            <a:hlinkClick r:id="rId10" action="ppaction://hlinksldjump"/>
          </p:cNvPr>
          <p:cNvSpPr>
            <a:spLocks noChangeArrowheads="1"/>
          </p:cNvSpPr>
          <p:nvPr/>
        </p:nvSpPr>
        <p:spPr bwMode="auto">
          <a:xfrm>
            <a:off x="9770659"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2" name="Rectangle 21">
            <a:hlinkClick r:id="rId11" action="ppaction://hlinksldjump"/>
          </p:cNvPr>
          <p:cNvSpPr>
            <a:spLocks noChangeArrowheads="1"/>
          </p:cNvSpPr>
          <p:nvPr/>
        </p:nvSpPr>
        <p:spPr bwMode="auto">
          <a:xfrm>
            <a:off x="1020575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3" name="Rectangle 21">
            <a:hlinkClick r:id="rId12" action="ppaction://hlinksldjump"/>
          </p:cNvPr>
          <p:cNvSpPr>
            <a:spLocks noChangeArrowheads="1"/>
          </p:cNvSpPr>
          <p:nvPr/>
        </p:nvSpPr>
        <p:spPr bwMode="auto">
          <a:xfrm>
            <a:off x="1064084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4" name="Rectangle 21">
            <a:hlinkClick r:id="rId13" action="ppaction://hlinksldjump"/>
          </p:cNvPr>
          <p:cNvSpPr>
            <a:spLocks noChangeArrowheads="1"/>
          </p:cNvSpPr>
          <p:nvPr/>
        </p:nvSpPr>
        <p:spPr bwMode="auto">
          <a:xfrm>
            <a:off x="11075939"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25" name="Rectangle 21">
            <a:hlinkClick r:id="rId14" action="ppaction://hlinksldjump"/>
          </p:cNvPr>
          <p:cNvSpPr>
            <a:spLocks noChangeArrowheads="1"/>
          </p:cNvSpPr>
          <p:nvPr/>
        </p:nvSpPr>
        <p:spPr bwMode="auto">
          <a:xfrm>
            <a:off x="11567814"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4"/>
                                        </p:tgtEl>
                                      </p:cBhvr>
                                    </p:animEffect>
                                    <p:set>
                                      <p:cBhvr>
                                        <p:cTn id="20"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14" grpId="0"/>
      <p:bldP spid="14"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2661655571"/>
              </p:ext>
            </p:extLst>
          </p:nvPr>
        </p:nvGraphicFramePr>
        <p:xfrm>
          <a:off x="412911" y="1269554"/>
          <a:ext cx="11004550" cy="1839913"/>
        </p:xfrm>
        <a:graphic>
          <a:graphicData uri="http://schemas.openxmlformats.org/presentationml/2006/ole">
            <mc:AlternateContent xmlns:mc="http://schemas.openxmlformats.org/markup-compatibility/2006">
              <mc:Choice xmlns:v="urn:schemas-microsoft-com:vml" Requires="v">
                <p:oleObj spid="_x0000_s21615" name="文档" r:id="rId4" imgW="10999385" imgH="1844040" progId="Word.Document.12">
                  <p:embed/>
                </p:oleObj>
              </mc:Choice>
              <mc:Fallback>
                <p:oleObj name="文档" r:id="rId4" imgW="10999385" imgH="1844040" progId="Word.Document.12">
                  <p:embed/>
                  <p:pic>
                    <p:nvPicPr>
                      <p:cNvPr id="0" name=""/>
                      <p:cNvPicPr>
                        <a:picLocks noChangeAspect="1" noChangeArrowheads="1"/>
                      </p:cNvPicPr>
                      <p:nvPr/>
                    </p:nvPicPr>
                    <p:blipFill>
                      <a:blip r:embed="rId5"/>
                      <a:srcRect/>
                      <a:stretch>
                        <a:fillRect/>
                      </a:stretch>
                    </p:blipFill>
                    <p:spPr bwMode="auto">
                      <a:xfrm>
                        <a:off x="412911" y="1269554"/>
                        <a:ext cx="11004550" cy="183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 name="矩形 15"/>
          <p:cNvSpPr/>
          <p:nvPr/>
        </p:nvSpPr>
        <p:spPr>
          <a:xfrm>
            <a:off x="334566" y="1951847"/>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第</a:t>
            </a:r>
            <a:r>
              <a:rPr lang="en-US" altLang="zh-CN" sz="2800" kern="100" dirty="0">
                <a:latin typeface="Times New Roman"/>
                <a:ea typeface="华文细黑"/>
                <a:cs typeface="Courier New"/>
              </a:rPr>
              <a:t>28</a:t>
            </a:r>
            <a:r>
              <a:rPr lang="zh-CN" altLang="zh-CN" sz="2800" kern="100" dirty="0">
                <a:latin typeface="Times New Roman"/>
                <a:ea typeface="华文细黑"/>
                <a:cs typeface="Times New Roman"/>
              </a:rPr>
              <a:t>项</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B</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第</a:t>
            </a:r>
            <a:r>
              <a:rPr lang="en-US" altLang="zh-CN" sz="2800" kern="100" dirty="0">
                <a:latin typeface="Times New Roman"/>
                <a:ea typeface="华文细黑"/>
                <a:cs typeface="Courier New"/>
              </a:rPr>
              <a:t>24</a:t>
            </a:r>
            <a:r>
              <a:rPr lang="zh-CN" altLang="zh-CN" sz="2800" kern="100" dirty="0">
                <a:latin typeface="Times New Roman"/>
                <a:ea typeface="华文细黑"/>
                <a:cs typeface="Times New Roman"/>
              </a:rPr>
              <a:t>项</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第</a:t>
            </a:r>
            <a:r>
              <a:rPr lang="en-US" altLang="zh-CN" sz="2800" kern="100" dirty="0">
                <a:latin typeface="Times New Roman"/>
                <a:ea typeface="华文细黑"/>
                <a:cs typeface="Courier New"/>
              </a:rPr>
              <a:t>23</a:t>
            </a:r>
            <a:r>
              <a:rPr lang="zh-CN" altLang="zh-CN" sz="2800" kern="100" dirty="0">
                <a:latin typeface="Times New Roman"/>
                <a:ea typeface="华文细黑"/>
                <a:cs typeface="Times New Roman"/>
              </a:rPr>
              <a:t>项</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D</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第</a:t>
            </a:r>
            <a:r>
              <a:rPr lang="en-US" altLang="zh-CN" sz="2800" kern="100" dirty="0">
                <a:latin typeface="Times New Roman"/>
                <a:ea typeface="华文细黑"/>
                <a:cs typeface="Courier New"/>
              </a:rPr>
              <a:t>22</a:t>
            </a:r>
            <a:r>
              <a:rPr lang="zh-CN" altLang="zh-CN" sz="2800" kern="100" dirty="0">
                <a:latin typeface="Times New Roman"/>
                <a:ea typeface="华文细黑"/>
                <a:cs typeface="Times New Roman"/>
              </a:rPr>
              <a:t>项</a:t>
            </a:r>
            <a:endParaRPr lang="zh-CN" altLang="zh-CN" sz="1050" kern="100" dirty="0">
              <a:effectLst/>
              <a:latin typeface="宋体"/>
              <a:cs typeface="Courier New"/>
            </a:endParaRPr>
          </a:p>
        </p:txBody>
      </p:sp>
      <p:graphicFrame>
        <p:nvGraphicFramePr>
          <p:cNvPr id="12" name="对象 11"/>
          <p:cNvGraphicFramePr>
            <a:graphicFrameLocks noChangeAspect="1"/>
          </p:cNvGraphicFramePr>
          <p:nvPr>
            <p:extLst>
              <p:ext uri="{D42A27DB-BD31-4B8C-83A1-F6EECF244321}">
                <p14:modId xmlns:p14="http://schemas.microsoft.com/office/powerpoint/2010/main" val="3251506045"/>
              </p:ext>
            </p:extLst>
          </p:nvPr>
        </p:nvGraphicFramePr>
        <p:xfrm>
          <a:off x="478582" y="3476005"/>
          <a:ext cx="8961438" cy="1177925"/>
        </p:xfrm>
        <a:graphic>
          <a:graphicData uri="http://schemas.openxmlformats.org/presentationml/2006/ole">
            <mc:AlternateContent xmlns:mc="http://schemas.openxmlformats.org/markup-compatibility/2006">
              <mc:Choice xmlns:v="urn:schemas-microsoft-com:vml" Requires="v">
                <p:oleObj spid="_x0000_s21616" name="文档" r:id="rId7" imgW="8958411" imgH="1179969" progId="Word.Document.12">
                  <p:embed/>
                </p:oleObj>
              </mc:Choice>
              <mc:Fallback>
                <p:oleObj name="文档" r:id="rId7" imgW="8958411" imgH="1179969" progId="Word.Document.12">
                  <p:embed/>
                  <p:pic>
                    <p:nvPicPr>
                      <p:cNvPr id="0" name=""/>
                      <p:cNvPicPr>
                        <a:picLocks noChangeAspect="1" noChangeArrowheads="1"/>
                      </p:cNvPicPr>
                      <p:nvPr/>
                    </p:nvPicPr>
                    <p:blipFill>
                      <a:blip r:embed="rId8"/>
                      <a:srcRect/>
                      <a:stretch>
                        <a:fillRect/>
                      </a:stretch>
                    </p:blipFill>
                    <p:spPr bwMode="auto">
                      <a:xfrm>
                        <a:off x="478582" y="3476005"/>
                        <a:ext cx="8961438" cy="117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2682387477"/>
              </p:ext>
            </p:extLst>
          </p:nvPr>
        </p:nvGraphicFramePr>
        <p:xfrm>
          <a:off x="406574" y="4412109"/>
          <a:ext cx="8961438" cy="1177925"/>
        </p:xfrm>
        <a:graphic>
          <a:graphicData uri="http://schemas.openxmlformats.org/presentationml/2006/ole">
            <mc:AlternateContent xmlns:mc="http://schemas.openxmlformats.org/markup-compatibility/2006">
              <mc:Choice xmlns:v="urn:schemas-microsoft-com:vml" Requires="v">
                <p:oleObj spid="_x0000_s21617" name="文档" r:id="rId10" imgW="8958411" imgH="1181051" progId="Word.Document.12">
                  <p:embed/>
                </p:oleObj>
              </mc:Choice>
              <mc:Fallback>
                <p:oleObj name="文档" r:id="rId10" imgW="8958411" imgH="1181051" progId="Word.Document.12">
                  <p:embed/>
                  <p:pic>
                    <p:nvPicPr>
                      <p:cNvPr id="0" name=""/>
                      <p:cNvPicPr>
                        <a:picLocks noChangeAspect="1" noChangeArrowheads="1"/>
                      </p:cNvPicPr>
                      <p:nvPr/>
                    </p:nvPicPr>
                    <p:blipFill>
                      <a:blip r:embed="rId11"/>
                      <a:srcRect/>
                      <a:stretch>
                        <a:fillRect/>
                      </a:stretch>
                    </p:blipFill>
                    <p:spPr bwMode="auto">
                      <a:xfrm>
                        <a:off x="406574" y="4412109"/>
                        <a:ext cx="8961438" cy="117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7" name="矩形 16"/>
          <p:cNvSpPr/>
          <p:nvPr/>
        </p:nvSpPr>
        <p:spPr>
          <a:xfrm>
            <a:off x="10271670" y="1156992"/>
            <a:ext cx="639635" cy="688626"/>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en-US" altLang="zh-CN" sz="2800" b="1" kern="100" dirty="0" smtClean="0">
                <a:solidFill>
                  <a:srgbClr val="C00000"/>
                </a:solidFill>
                <a:latin typeface="Times New Roman"/>
                <a:ea typeface="华文细黑"/>
              </a:rPr>
              <a:t>C</a:t>
            </a:r>
            <a:endParaRPr lang="zh-CN" altLang="zh-CN" sz="1050" b="1" kern="100" dirty="0">
              <a:solidFill>
                <a:srgbClr val="C00000"/>
              </a:solidFill>
              <a:effectLst/>
              <a:latin typeface="宋体"/>
              <a:cs typeface="Courier New"/>
            </a:endParaRPr>
          </a:p>
        </p:txBody>
      </p:sp>
      <p:sp>
        <p:nvSpPr>
          <p:cNvPr id="18" name="Rectangle 21">
            <a:hlinkClick r:id="rId12" action="ppaction://hlinksldjump"/>
          </p:cNvPr>
          <p:cNvSpPr>
            <a:spLocks noChangeArrowheads="1"/>
          </p:cNvSpPr>
          <p:nvPr/>
        </p:nvSpPr>
        <p:spPr bwMode="auto">
          <a:xfrm>
            <a:off x="9335566"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9" name="Rectangle 21">
            <a:hlinkClick r:id="rId13" action="ppaction://hlinksldjump"/>
          </p:cNvPr>
          <p:cNvSpPr>
            <a:spLocks noChangeArrowheads="1"/>
          </p:cNvSpPr>
          <p:nvPr/>
        </p:nvSpPr>
        <p:spPr bwMode="auto">
          <a:xfrm>
            <a:off x="9770659"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20" name="Rectangle 21">
            <a:hlinkClick r:id="rId14" action="ppaction://hlinksldjump"/>
          </p:cNvPr>
          <p:cNvSpPr>
            <a:spLocks noChangeArrowheads="1"/>
          </p:cNvSpPr>
          <p:nvPr/>
        </p:nvSpPr>
        <p:spPr bwMode="auto">
          <a:xfrm>
            <a:off x="1020575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1" name="Rectangle 21">
            <a:hlinkClick r:id="rId15" action="ppaction://hlinksldjump"/>
          </p:cNvPr>
          <p:cNvSpPr>
            <a:spLocks noChangeArrowheads="1"/>
          </p:cNvSpPr>
          <p:nvPr/>
        </p:nvSpPr>
        <p:spPr bwMode="auto">
          <a:xfrm>
            <a:off x="1064084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2" name="Rectangle 21">
            <a:hlinkClick r:id="rId16" action="ppaction://hlinksldjump"/>
          </p:cNvPr>
          <p:cNvSpPr>
            <a:spLocks noChangeArrowheads="1"/>
          </p:cNvSpPr>
          <p:nvPr/>
        </p:nvSpPr>
        <p:spPr bwMode="auto">
          <a:xfrm>
            <a:off x="11075939"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23" name="Rectangle 21">
            <a:hlinkClick r:id="rId17" action="ppaction://hlinksldjump"/>
          </p:cNvPr>
          <p:cNvSpPr>
            <a:spLocks noChangeArrowheads="1"/>
          </p:cNvSpPr>
          <p:nvPr/>
        </p:nvSpPr>
        <p:spPr bwMode="auto">
          <a:xfrm>
            <a:off x="11567814"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smtClean="0">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42285128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13"/>
                                        </p:tgtEl>
                                      </p:cBhvr>
                                    </p:animEffect>
                                    <p:set>
                                      <p:cBhvr>
                                        <p:cTn id="25" dur="1" fill="hold">
                                          <p:stCondLst>
                                            <p:cond delay="499"/>
                                          </p:stCondLst>
                                        </p:cTn>
                                        <p:tgtEl>
                                          <p:spTgt spid="13"/>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17"/>
                                        </p:tgtEl>
                                      </p:cBhvr>
                                    </p:animEffect>
                                    <p:set>
                                      <p:cBhvr>
                                        <p:cTn id="28"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17" grpId="0"/>
      <p:bldP spid="17"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11" name="对象 10"/>
          <p:cNvGraphicFramePr>
            <a:graphicFrameLocks noChangeAspect="1"/>
          </p:cNvGraphicFramePr>
          <p:nvPr>
            <p:extLst>
              <p:ext uri="{D42A27DB-BD31-4B8C-83A1-F6EECF244321}">
                <p14:modId xmlns:p14="http://schemas.microsoft.com/office/powerpoint/2010/main" val="2083046456"/>
              </p:ext>
            </p:extLst>
          </p:nvPr>
        </p:nvGraphicFramePr>
        <p:xfrm>
          <a:off x="419248" y="2277666"/>
          <a:ext cx="11004550" cy="2489200"/>
        </p:xfrm>
        <a:graphic>
          <a:graphicData uri="http://schemas.openxmlformats.org/presentationml/2006/ole">
            <mc:AlternateContent xmlns:mc="http://schemas.openxmlformats.org/markup-compatibility/2006">
              <mc:Choice xmlns:v="urn:schemas-microsoft-com:vml" Requires="v">
                <p:oleObj spid="_x0000_s47131" name="文档" r:id="rId4" imgW="10999385" imgH="2493330" progId="Word.Document.12">
                  <p:embed/>
                </p:oleObj>
              </mc:Choice>
              <mc:Fallback>
                <p:oleObj name="文档" r:id="rId4" imgW="10999385" imgH="2493330" progId="Word.Document.12">
                  <p:embed/>
                  <p:pic>
                    <p:nvPicPr>
                      <p:cNvPr id="0" name=""/>
                      <p:cNvPicPr>
                        <a:picLocks noChangeAspect="1" noChangeArrowheads="1"/>
                      </p:cNvPicPr>
                      <p:nvPr/>
                    </p:nvPicPr>
                    <p:blipFill>
                      <a:blip r:embed="rId5"/>
                      <a:srcRect/>
                      <a:stretch>
                        <a:fillRect/>
                      </a:stretch>
                    </p:blipFill>
                    <p:spPr bwMode="auto">
                      <a:xfrm>
                        <a:off x="419248" y="2277666"/>
                        <a:ext cx="11004550" cy="248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 name="矩形 15"/>
          <p:cNvSpPr/>
          <p:nvPr/>
        </p:nvSpPr>
        <p:spPr>
          <a:xfrm>
            <a:off x="334566" y="799719"/>
            <a:ext cx="11161240"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已知数列</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的前</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项分别为</a:t>
            </a:r>
            <a:r>
              <a:rPr lang="en-US" altLang="zh-CN" sz="2800" kern="100" dirty="0">
                <a:latin typeface="Times New Roman"/>
                <a:ea typeface="华文细黑"/>
                <a:cs typeface="Courier New"/>
              </a:rPr>
              <a:t>2,0,2,0</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，则下列各式不可以作为数列</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的通项公式的一项是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12" name="对象 11"/>
          <p:cNvGraphicFramePr>
            <a:graphicFrameLocks noChangeAspect="1"/>
          </p:cNvGraphicFramePr>
          <p:nvPr>
            <p:extLst>
              <p:ext uri="{D42A27DB-BD31-4B8C-83A1-F6EECF244321}">
                <p14:modId xmlns:p14="http://schemas.microsoft.com/office/powerpoint/2010/main" val="1561799449"/>
              </p:ext>
            </p:extLst>
          </p:nvPr>
        </p:nvGraphicFramePr>
        <p:xfrm>
          <a:off x="306337" y="4616450"/>
          <a:ext cx="11693525" cy="1117600"/>
        </p:xfrm>
        <a:graphic>
          <a:graphicData uri="http://schemas.openxmlformats.org/presentationml/2006/ole">
            <mc:AlternateContent xmlns:mc="http://schemas.openxmlformats.org/markup-compatibility/2006">
              <mc:Choice xmlns:v="urn:schemas-microsoft-com:vml" Requires="v">
                <p:oleObj spid="_x0000_s47132" name="文档" r:id="rId7" imgW="11689906" imgH="1137068" progId="Word.Document.12">
                  <p:embed/>
                </p:oleObj>
              </mc:Choice>
              <mc:Fallback>
                <p:oleObj name="文档" r:id="rId7" imgW="11689906" imgH="1137068" progId="Word.Document.12">
                  <p:embed/>
                  <p:pic>
                    <p:nvPicPr>
                      <p:cNvPr id="0" name=""/>
                      <p:cNvPicPr>
                        <a:picLocks noChangeAspect="1" noChangeArrowheads="1"/>
                      </p:cNvPicPr>
                      <p:nvPr/>
                    </p:nvPicPr>
                    <p:blipFill>
                      <a:blip r:embed="rId8"/>
                      <a:srcRect/>
                      <a:stretch>
                        <a:fillRect/>
                      </a:stretch>
                    </p:blipFill>
                    <p:spPr bwMode="auto">
                      <a:xfrm>
                        <a:off x="306337" y="4616450"/>
                        <a:ext cx="11693525"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 name="矩形 12"/>
          <p:cNvSpPr/>
          <p:nvPr/>
        </p:nvSpPr>
        <p:spPr>
          <a:xfrm>
            <a:off x="4871070" y="1455184"/>
            <a:ext cx="639635" cy="688626"/>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en-US" altLang="zh-CN" sz="2800" b="1" kern="100" dirty="0" smtClean="0">
                <a:solidFill>
                  <a:srgbClr val="C00000"/>
                </a:solidFill>
                <a:latin typeface="Times New Roman"/>
                <a:ea typeface="华文细黑"/>
              </a:rPr>
              <a:t>B</a:t>
            </a:r>
            <a:endParaRPr lang="zh-CN" altLang="zh-CN" sz="1050" b="1" kern="100" dirty="0">
              <a:solidFill>
                <a:srgbClr val="C00000"/>
              </a:solidFill>
              <a:effectLst/>
              <a:latin typeface="宋体"/>
              <a:cs typeface="Courier New"/>
            </a:endParaRPr>
          </a:p>
        </p:txBody>
      </p:sp>
      <p:sp>
        <p:nvSpPr>
          <p:cNvPr id="17" name="Rectangle 21">
            <a:hlinkClick r:id="rId9" action="ppaction://hlinksldjump"/>
          </p:cNvPr>
          <p:cNvSpPr>
            <a:spLocks noChangeArrowheads="1"/>
          </p:cNvSpPr>
          <p:nvPr/>
        </p:nvSpPr>
        <p:spPr bwMode="auto">
          <a:xfrm>
            <a:off x="9335566"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8" name="Rectangle 21">
            <a:hlinkClick r:id="rId10" action="ppaction://hlinksldjump"/>
          </p:cNvPr>
          <p:cNvSpPr>
            <a:spLocks noChangeArrowheads="1"/>
          </p:cNvSpPr>
          <p:nvPr/>
        </p:nvSpPr>
        <p:spPr bwMode="auto">
          <a:xfrm>
            <a:off x="9770659"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9" name="Rectangle 21">
            <a:hlinkClick r:id="rId11" action="ppaction://hlinksldjump"/>
          </p:cNvPr>
          <p:cNvSpPr>
            <a:spLocks noChangeArrowheads="1"/>
          </p:cNvSpPr>
          <p:nvPr/>
        </p:nvSpPr>
        <p:spPr bwMode="auto">
          <a:xfrm>
            <a:off x="1020575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20" name="Rectangle 21">
            <a:hlinkClick r:id="rId12" action="ppaction://hlinksldjump"/>
          </p:cNvPr>
          <p:cNvSpPr>
            <a:spLocks noChangeArrowheads="1"/>
          </p:cNvSpPr>
          <p:nvPr/>
        </p:nvSpPr>
        <p:spPr bwMode="auto">
          <a:xfrm>
            <a:off x="10640845"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21" name="Rectangle 21">
            <a:hlinkClick r:id="rId13" action="ppaction://hlinksldjump"/>
          </p:cNvPr>
          <p:cNvSpPr>
            <a:spLocks noChangeArrowheads="1"/>
          </p:cNvSpPr>
          <p:nvPr/>
        </p:nvSpPr>
        <p:spPr bwMode="auto">
          <a:xfrm>
            <a:off x="11075939"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5</a:t>
            </a:r>
          </a:p>
        </p:txBody>
      </p:sp>
      <p:sp>
        <p:nvSpPr>
          <p:cNvPr id="22" name="Rectangle 21">
            <a:hlinkClick r:id="rId14" action="ppaction://hlinksldjump"/>
          </p:cNvPr>
          <p:cNvSpPr>
            <a:spLocks noChangeArrowheads="1"/>
          </p:cNvSpPr>
          <p:nvPr/>
        </p:nvSpPr>
        <p:spPr bwMode="auto">
          <a:xfrm>
            <a:off x="11567814"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smtClean="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6</a:t>
            </a:r>
            <a:endPar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42492566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13"/>
                                        </p:tgtEl>
                                      </p:cBhvr>
                                    </p:animEffect>
                                    <p:set>
                                      <p:cBhvr>
                                        <p:cTn id="20"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13" grpId="0"/>
      <p:bldP spid="13"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5109" y="117426"/>
            <a:ext cx="886838" cy="714378"/>
            <a:chOff x="3758308" y="2656863"/>
            <a:chExt cx="886838" cy="714378"/>
          </a:xfrm>
        </p:grpSpPr>
        <p:sp>
          <p:nvSpPr>
            <p:cNvPr id="14" name="等腰三角形 13"/>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15" name="等腰三角形 14"/>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grpSp>
      <p:cxnSp>
        <p:nvCxnSpPr>
          <p:cNvPr id="16" name="Straight Connector 10"/>
          <p:cNvCxnSpPr/>
          <p:nvPr/>
        </p:nvCxnSpPr>
        <p:spPr>
          <a:xfrm>
            <a:off x="992412"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Rectangle 12"/>
          <p:cNvSpPr>
            <a:spLocks noChangeArrowheads="1"/>
          </p:cNvSpPr>
          <p:nvPr/>
        </p:nvSpPr>
        <p:spPr bwMode="auto">
          <a:xfrm>
            <a:off x="1001689"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itchFamily="34" charset="-122"/>
                <a:ea typeface="微软雅黑" pitchFamily="34" charset="-122"/>
              </a:rPr>
              <a:t>课堂</a:t>
            </a:r>
            <a:r>
              <a:rPr lang="zh-CN" altLang="en-US" sz="2800" b="1" dirty="0" smtClean="0">
                <a:solidFill>
                  <a:srgbClr val="0000FF"/>
                </a:solidFill>
                <a:latin typeface="微软雅黑" pitchFamily="34" charset="-122"/>
                <a:ea typeface="微软雅黑" pitchFamily="34" charset="-122"/>
              </a:rPr>
              <a:t>小结</a:t>
            </a:r>
            <a:endParaRPr lang="zh-CN" altLang="en-US" sz="2800" b="1" dirty="0">
              <a:solidFill>
                <a:srgbClr val="0000FF"/>
              </a:solidFill>
              <a:latin typeface="微软雅黑" pitchFamily="34" charset="-122"/>
              <a:ea typeface="微软雅黑" pitchFamily="34" charset="-122"/>
            </a:endParaRPr>
          </a:p>
        </p:txBody>
      </p:sp>
      <p:sp>
        <p:nvSpPr>
          <p:cNvPr id="10" name="矩形 9"/>
          <p:cNvSpPr/>
          <p:nvPr/>
        </p:nvSpPr>
        <p:spPr>
          <a:xfrm>
            <a:off x="478582" y="1310740"/>
            <a:ext cx="10941320" cy="391925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与集合中元素的性质相比较，数列中的项也有三个性质：</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确定性：一个数在不在数列中，即一个数是不是数列中的项是确定的</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可重复性：数列中的数可以重复</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有序性：一个数列不仅与构成数列的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有关，而且与这些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的排列次序也有关</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528941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2" name="圆角矩形 21">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mc:AlternateContent xmlns:mc="http://schemas.openxmlformats.org/markup-compatibility/2006" xmlns:a14="http://schemas.microsoft.com/office/drawing/2010/main">
        <mc:Choice Requires="a14">
          <p:sp>
            <p:nvSpPr>
              <p:cNvPr id="10" name="矩形 9"/>
              <p:cNvSpPr/>
              <p:nvPr/>
            </p:nvSpPr>
            <p:spPr>
              <a:xfrm>
                <a:off x="406574" y="405458"/>
                <a:ext cx="11161240" cy="594904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观察法写通项公式的注意事项</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据所给数列的前几项求其通项公式时，需仔细观察分析，抓住其几方面的特征：</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分式中分子、分母的特征；</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相邻项的变化特征；</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拆项后的特征；</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各项的符号特征和绝对值特征</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并对此进行联想、转化、归纳</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并非每一个数列均有通项公式，</a:t>
                </a:r>
                <a:r>
                  <a:rPr lang="zh-CN" altLang="zh-CN" sz="2800" kern="100" dirty="0" smtClean="0">
                    <a:latin typeface="Times New Roman"/>
                    <a:ea typeface="华文细黑"/>
                    <a:cs typeface="Times New Roman"/>
                  </a:rPr>
                  <a:t>如</a:t>
                </a:r>
                <a14:m>
                  <m:oMath xmlns:m="http://schemas.openxmlformats.org/officeDocument/2006/math">
                    <m:rad>
                      <m:radPr>
                        <m:degHide m:val="on"/>
                        <m:ctrlPr>
                          <a:rPr lang="zh-CN" altLang="en-US" sz="2800" i="1" kern="100" smtClean="0">
                            <a:latin typeface="Cambria Math"/>
                            <a:ea typeface="华文细黑"/>
                            <a:cs typeface="Times New Roman"/>
                          </a:rPr>
                        </m:ctrlPr>
                      </m:radPr>
                      <m:deg/>
                      <m:e>
                        <m:r>
                          <m:rPr>
                            <m:nor/>
                          </m:rPr>
                          <a:rPr lang="en-US" altLang="zh-CN" sz="2800" kern="100">
                            <a:latin typeface="Times New Roman"/>
                            <a:ea typeface="华文细黑"/>
                          </a:rPr>
                          <m:t>2</m:t>
                        </m:r>
                      </m:e>
                    </m:rad>
                  </m:oMath>
                </a14:m>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不同近似值，依不同的近似值，可得数列</a:t>
                </a:r>
                <a:r>
                  <a:rPr lang="en-US" altLang="zh-CN" sz="2800" kern="100" dirty="0">
                    <a:latin typeface="Times New Roman"/>
                    <a:ea typeface="华文细黑"/>
                    <a:cs typeface="Courier New"/>
                  </a:rPr>
                  <a:t>1,1.4,1.41,1.414</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，便无通项公式，有些数列通项公式也不唯一</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通项公式的应用</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mc:Choice>
        <mc:Fallback xmlns="">
          <p:sp>
            <p:nvSpPr>
              <p:cNvPr id="10" name="矩形 9"/>
              <p:cNvSpPr>
                <a:spLocks noRot="1" noChangeAspect="1" noMove="1" noResize="1" noEditPoints="1" noAdjustHandles="1" noChangeArrowheads="1" noChangeShapeType="1" noTextEdit="1"/>
              </p:cNvSpPr>
              <p:nvPr/>
            </p:nvSpPr>
            <p:spPr>
              <a:xfrm>
                <a:off x="406574" y="405458"/>
                <a:ext cx="11161240" cy="5949040"/>
              </a:xfrm>
              <a:prstGeom prst="rect">
                <a:avLst/>
              </a:prstGeom>
              <a:blipFill rotWithShape="1">
                <a:blip r:embed="rId3"/>
                <a:stretch>
                  <a:fillRect l="-874" r="-4042" b="-133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7200314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5" name="标题 1"/>
          <p:cNvSpPr txBox="1">
            <a:spLocks/>
          </p:cNvSpPr>
          <p:nvPr/>
        </p:nvSpPr>
        <p:spPr>
          <a:xfrm>
            <a:off x="2391127" y="3338736"/>
            <a:ext cx="7352104"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b="2407"/>
          <a:stretch/>
        </p:blipFill>
        <p:spPr>
          <a:xfrm>
            <a:off x="9839480" y="3789834"/>
            <a:ext cx="2330789" cy="3044833"/>
          </a:xfrm>
          <a:prstGeom prst="rect">
            <a:avLst/>
          </a:prstGeom>
        </p:spPr>
      </p:pic>
    </p:spTree>
    <p:extLst>
      <p:ext uri="{BB962C8B-B14F-4D97-AF65-F5344CB8AC3E}">
        <p14:creationId xmlns:p14="http://schemas.microsoft.com/office/powerpoint/2010/main" val="3747258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435">
                                          <p:stCondLst>
                                            <p:cond delay="0"/>
                                          </p:stCondLst>
                                        </p:cTn>
                                        <p:tgtEl>
                                          <p:spTgt spid="5"/>
                                        </p:tgtEl>
                                      </p:cBhvr>
                                    </p:animEffect>
                                    <p:anim calcmode="lin" valueType="num">
                                      <p:cBhvr>
                                        <p:cTn id="8"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13" dur="20">
                                          <p:stCondLst>
                                            <p:cond delay="487"/>
                                          </p:stCondLst>
                                        </p:cTn>
                                        <p:tgtEl>
                                          <p:spTgt spid="5"/>
                                        </p:tgtEl>
                                      </p:cBhvr>
                                      <p:to x="100000" y="60000"/>
                                    </p:animScale>
                                    <p:animScale>
                                      <p:cBhvr>
                                        <p:cTn id="14" dur="124" decel="50000">
                                          <p:stCondLst>
                                            <p:cond delay="507"/>
                                          </p:stCondLst>
                                        </p:cTn>
                                        <p:tgtEl>
                                          <p:spTgt spid="5"/>
                                        </p:tgtEl>
                                      </p:cBhvr>
                                      <p:to x="100000" y="100000"/>
                                    </p:animScale>
                                    <p:animScale>
                                      <p:cBhvr>
                                        <p:cTn id="15" dur="20">
                                          <p:stCondLst>
                                            <p:cond delay="984"/>
                                          </p:stCondLst>
                                        </p:cTn>
                                        <p:tgtEl>
                                          <p:spTgt spid="5"/>
                                        </p:tgtEl>
                                      </p:cBhvr>
                                      <p:to x="100000" y="80000"/>
                                    </p:animScale>
                                    <p:animScale>
                                      <p:cBhvr>
                                        <p:cTn id="16" dur="124" decel="50000">
                                          <p:stCondLst>
                                            <p:cond delay="1004"/>
                                          </p:stCondLst>
                                        </p:cTn>
                                        <p:tgtEl>
                                          <p:spTgt spid="5"/>
                                        </p:tgtEl>
                                      </p:cBhvr>
                                      <p:to x="100000" y="100000"/>
                                    </p:animScale>
                                    <p:animScale>
                                      <p:cBhvr>
                                        <p:cTn id="17" dur="20">
                                          <p:stCondLst>
                                            <p:cond delay="1231"/>
                                          </p:stCondLst>
                                        </p:cTn>
                                        <p:tgtEl>
                                          <p:spTgt spid="5"/>
                                        </p:tgtEl>
                                      </p:cBhvr>
                                      <p:to x="100000" y="90000"/>
                                    </p:animScale>
                                    <p:animScale>
                                      <p:cBhvr>
                                        <p:cTn id="18" dur="124" decel="50000">
                                          <p:stCondLst>
                                            <p:cond delay="1251"/>
                                          </p:stCondLst>
                                        </p:cTn>
                                        <p:tgtEl>
                                          <p:spTgt spid="5"/>
                                        </p:tgtEl>
                                      </p:cBhvr>
                                      <p:to x="100000" y="100000"/>
                                    </p:animScale>
                                    <p:animScale>
                                      <p:cBhvr>
                                        <p:cTn id="19" dur="20">
                                          <p:stCondLst>
                                            <p:cond delay="1356"/>
                                          </p:stCondLst>
                                        </p:cTn>
                                        <p:tgtEl>
                                          <p:spTgt spid="5"/>
                                        </p:tgtEl>
                                      </p:cBhvr>
                                      <p:to x="100000" y="95000"/>
                                    </p:animScale>
                                    <p:animScale>
                                      <p:cBhvr>
                                        <p:cTn id="20" dur="124" decel="50000">
                                          <p:stCondLst>
                                            <p:cond delay="1376"/>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itchFamily="34" charset="-122"/>
                <a:ea typeface="微软雅黑" pitchFamily="34" charset="-122"/>
              </a:rPr>
              <a:t> 知识梳理                                                                                      </a:t>
            </a:r>
            <a:r>
              <a:rPr lang="zh-CN" altLang="en-US" kern="0" dirty="0" smtClean="0">
                <a:solidFill>
                  <a:schemeClr val="bg1"/>
                </a:solidFill>
                <a:latin typeface="华文新魏" pitchFamily="2" charset="-122"/>
                <a:ea typeface="华文新魏" pitchFamily="2" charset="-122"/>
              </a:rPr>
              <a:t>                     自主学习</a:t>
            </a:r>
            <a:endParaRPr lang="zh-CN" altLang="en-US" kern="0" dirty="0">
              <a:solidFill>
                <a:schemeClr val="bg1"/>
              </a:solidFill>
              <a:latin typeface="华文新魏" pitchFamily="2" charset="-122"/>
              <a:ea typeface="华文新魏" pitchFamily="2" charset="-122"/>
            </a:endParaRPr>
          </a:p>
        </p:txBody>
      </p:sp>
      <p:sp>
        <p:nvSpPr>
          <p:cNvPr id="12" name="矩形 11"/>
          <p:cNvSpPr/>
          <p:nvPr/>
        </p:nvSpPr>
        <p:spPr>
          <a:xfrm>
            <a:off x="125271" y="616172"/>
            <a:ext cx="11730575" cy="6155507"/>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solidFill>
                  <a:srgbClr val="0000FF"/>
                </a:solidFill>
                <a:latin typeface="Times New Roman"/>
                <a:ea typeface="微软雅黑"/>
                <a:cs typeface="Times New Roman"/>
              </a:rPr>
              <a:t>知识点一　数列的概念</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数列与数列的项</a:t>
            </a:r>
            <a:endParaRPr lang="zh-CN" altLang="zh-CN" sz="105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按照一定顺序排列的一列数</a:t>
            </a:r>
            <a:r>
              <a:rPr lang="zh-CN" altLang="zh-CN" sz="2800" kern="100" dirty="0" smtClean="0">
                <a:latin typeface="Times New Roman"/>
                <a:ea typeface="华文细黑"/>
                <a:cs typeface="Times New Roman"/>
              </a:rPr>
              <a:t>称为</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数列中的每一个数叫做这个数列</a:t>
            </a:r>
            <a:r>
              <a:rPr lang="zh-CN" altLang="zh-CN" sz="2800" kern="100" dirty="0" smtClean="0">
                <a:latin typeface="Times New Roman"/>
                <a:ea typeface="华文细黑"/>
                <a:cs typeface="Times New Roman"/>
              </a:rPr>
              <a:t>的</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u="sng" kern="100" dirty="0" smtClean="0">
                <a:latin typeface="Times New Roman"/>
                <a:ea typeface="华文细黑"/>
                <a:cs typeface="Times New Roman"/>
              </a:rPr>
              <a:t>     </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数列中的每一项都和它的序号有关，排在第一位的数称为这个数列的第</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通常也</a:t>
            </a:r>
            <a:r>
              <a:rPr lang="zh-CN" altLang="zh-CN" sz="2800" kern="100" dirty="0" smtClean="0">
                <a:latin typeface="Times New Roman"/>
                <a:ea typeface="华文细黑"/>
                <a:cs typeface="Times New Roman"/>
              </a:rPr>
              <a:t>叫做</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，排在第二位的数称为这个数列的第</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，排在第</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位的数称为这个数列的</a:t>
            </a:r>
            <a:r>
              <a:rPr lang="zh-CN" altLang="zh-CN" sz="2800" kern="100" dirty="0" smtClean="0">
                <a:latin typeface="Times New Roman"/>
                <a:ea typeface="华文细黑"/>
                <a:cs typeface="Times New Roman"/>
              </a:rPr>
              <a:t>第</a:t>
            </a:r>
            <a:r>
              <a:rPr lang="en-US" altLang="zh-CN" sz="2800" i="1" u="sng" kern="100" dirty="0" smtClean="0">
                <a:latin typeface="Times New Roman"/>
                <a:ea typeface="华文细黑"/>
                <a:cs typeface="Courier New"/>
              </a:rPr>
              <a:t>    </a:t>
            </a:r>
            <a:r>
              <a:rPr lang="zh-CN" altLang="zh-CN" sz="2800" kern="100" dirty="0" smtClean="0">
                <a:latin typeface="Times New Roman"/>
                <a:ea typeface="华文细黑"/>
                <a:cs typeface="Times New Roman"/>
              </a:rPr>
              <a:t>项</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数列的表示方式</a:t>
            </a:r>
            <a:endParaRPr lang="zh-CN" altLang="zh-CN" sz="105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数列的一般形式可以写成</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，简记</a:t>
            </a:r>
            <a:r>
              <a:rPr lang="zh-CN" altLang="zh-CN" sz="2800" kern="100" dirty="0" smtClean="0">
                <a:latin typeface="Times New Roman"/>
                <a:ea typeface="华文细黑"/>
                <a:cs typeface="Times New Roman"/>
              </a:rPr>
              <a:t>为</a:t>
            </a:r>
            <a:r>
              <a:rPr lang="en-US" altLang="zh-CN" sz="2800" u="sng" kern="100" dirty="0" smtClean="0">
                <a:latin typeface="Times New Roman"/>
                <a:ea typeface="华文细黑"/>
                <a:cs typeface="Courier New"/>
              </a:rPr>
              <a:t>	        </a:t>
            </a:r>
            <a:r>
              <a:rPr lang="en-US" altLang="zh-CN" sz="2800" kern="100" dirty="0" smtClean="0">
                <a:latin typeface="Times New Roman"/>
                <a:ea typeface="华文细黑"/>
                <a:cs typeface="Courier New"/>
              </a:rPr>
              <a:t>.</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数列中的项的性质：</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确定性；</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可重复性；</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有序性</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7" name="矩形 6"/>
          <p:cNvSpPr/>
          <p:nvPr/>
        </p:nvSpPr>
        <p:spPr>
          <a:xfrm>
            <a:off x="5148942" y="1888302"/>
            <a:ext cx="902811" cy="523220"/>
          </a:xfrm>
          <a:prstGeom prst="rect">
            <a:avLst/>
          </a:prstGeom>
        </p:spPr>
        <p:txBody>
          <a:bodyPr wrap="none">
            <a:spAutoFit/>
          </a:bodyPr>
          <a:lstStyle/>
          <a:p>
            <a:r>
              <a:rPr lang="zh-CN" altLang="en-US" sz="2800" kern="100" dirty="0">
                <a:solidFill>
                  <a:srgbClr val="C00000"/>
                </a:solidFill>
                <a:latin typeface="Times New Roman"/>
                <a:ea typeface="华文细黑"/>
                <a:cs typeface="Courier New"/>
              </a:rPr>
              <a:t>数列</a:t>
            </a:r>
            <a:endParaRPr lang="zh-CN" altLang="en-US" sz="2800" kern="100" dirty="0">
              <a:solidFill>
                <a:srgbClr val="C00000"/>
              </a:solidFill>
              <a:latin typeface="Times New Roman"/>
              <a:ea typeface="华文细黑"/>
              <a:cs typeface="Times New Roman"/>
            </a:endParaRPr>
          </a:p>
        </p:txBody>
      </p:sp>
      <p:sp>
        <p:nvSpPr>
          <p:cNvPr id="8" name="矩形 7"/>
          <p:cNvSpPr/>
          <p:nvPr/>
        </p:nvSpPr>
        <p:spPr>
          <a:xfrm>
            <a:off x="190550" y="2502962"/>
            <a:ext cx="543739" cy="523220"/>
          </a:xfrm>
          <a:prstGeom prst="rect">
            <a:avLst/>
          </a:prstGeom>
        </p:spPr>
        <p:txBody>
          <a:bodyPr wrap="none">
            <a:spAutoFit/>
          </a:bodyPr>
          <a:lstStyle/>
          <a:p>
            <a:r>
              <a:rPr lang="zh-CN" altLang="en-US" sz="2800" kern="100" dirty="0">
                <a:solidFill>
                  <a:srgbClr val="C00000"/>
                </a:solidFill>
                <a:latin typeface="Times New Roman"/>
                <a:ea typeface="华文细黑"/>
                <a:cs typeface="Courier New"/>
              </a:rPr>
              <a:t>项</a:t>
            </a:r>
            <a:endParaRPr lang="zh-CN" altLang="en-US" sz="2800" kern="100" dirty="0">
              <a:solidFill>
                <a:srgbClr val="C00000"/>
              </a:solidFill>
              <a:latin typeface="Times New Roman"/>
              <a:ea typeface="华文细黑"/>
              <a:cs typeface="Times New Roman"/>
            </a:endParaRPr>
          </a:p>
        </p:txBody>
      </p:sp>
      <p:sp>
        <p:nvSpPr>
          <p:cNvPr id="9" name="矩形 8"/>
          <p:cNvSpPr/>
          <p:nvPr/>
        </p:nvSpPr>
        <p:spPr>
          <a:xfrm>
            <a:off x="3093035" y="3081958"/>
            <a:ext cx="543739" cy="523220"/>
          </a:xfrm>
          <a:prstGeom prst="rect">
            <a:avLst/>
          </a:prstGeom>
        </p:spPr>
        <p:txBody>
          <a:bodyPr wrap="none">
            <a:spAutoFit/>
          </a:bodyPr>
          <a:lstStyle/>
          <a:p>
            <a:r>
              <a:rPr lang="zh-CN" altLang="en-US" sz="2800" kern="100">
                <a:solidFill>
                  <a:srgbClr val="C00000"/>
                </a:solidFill>
                <a:latin typeface="Times New Roman"/>
                <a:ea typeface="华文细黑"/>
                <a:cs typeface="Courier New"/>
              </a:rPr>
              <a:t>首</a:t>
            </a:r>
            <a:endParaRPr lang="zh-CN" altLang="en-US" sz="2800" kern="100" dirty="0">
              <a:solidFill>
                <a:srgbClr val="C00000"/>
              </a:solidFill>
              <a:latin typeface="Times New Roman"/>
              <a:ea typeface="华文细黑"/>
              <a:cs typeface="Times New Roman"/>
            </a:endParaRPr>
          </a:p>
        </p:txBody>
      </p:sp>
      <p:sp>
        <p:nvSpPr>
          <p:cNvPr id="10" name="矩形 9"/>
          <p:cNvSpPr/>
          <p:nvPr/>
        </p:nvSpPr>
        <p:spPr>
          <a:xfrm>
            <a:off x="5385286" y="3719870"/>
            <a:ext cx="364202" cy="523220"/>
          </a:xfrm>
          <a:prstGeom prst="rect">
            <a:avLst/>
          </a:prstGeom>
        </p:spPr>
        <p:txBody>
          <a:bodyPr wrap="none">
            <a:spAutoFit/>
          </a:bodyPr>
          <a:lstStyle/>
          <a:p>
            <a:r>
              <a:rPr lang="en-US" altLang="zh-CN" sz="2800" i="1" kern="100" dirty="0">
                <a:solidFill>
                  <a:srgbClr val="C00000"/>
                </a:solidFill>
                <a:latin typeface="Times New Roman"/>
                <a:ea typeface="华文细黑"/>
                <a:cs typeface="Courier New"/>
              </a:rPr>
              <a:t>n</a:t>
            </a:r>
            <a:endParaRPr lang="zh-CN" altLang="en-US" sz="2800" i="1" kern="100" dirty="0">
              <a:solidFill>
                <a:srgbClr val="C00000"/>
              </a:solidFill>
              <a:latin typeface="Times New Roman"/>
              <a:ea typeface="华文细黑"/>
              <a:cs typeface="Times New Roman"/>
            </a:endParaRPr>
          </a:p>
        </p:txBody>
      </p:sp>
      <p:sp>
        <p:nvSpPr>
          <p:cNvPr id="11" name="矩形 10"/>
          <p:cNvSpPr/>
          <p:nvPr/>
        </p:nvSpPr>
        <p:spPr>
          <a:xfrm>
            <a:off x="8646854" y="4860950"/>
            <a:ext cx="830677"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a:t>
            </a:r>
            <a:r>
              <a:rPr lang="en-US" altLang="zh-CN" sz="2800" i="1" kern="100" dirty="0">
                <a:solidFill>
                  <a:srgbClr val="C00000"/>
                </a:solidFill>
                <a:latin typeface="Times New Roman"/>
                <a:ea typeface="华文细黑"/>
                <a:cs typeface="Courier New"/>
              </a:rPr>
              <a:t>a</a:t>
            </a:r>
            <a:r>
              <a:rPr lang="en-US" altLang="zh-CN" sz="2800" i="1" kern="100" baseline="-25000" dirty="0">
                <a:solidFill>
                  <a:srgbClr val="C00000"/>
                </a:solidFill>
                <a:latin typeface="Times New Roman"/>
                <a:ea typeface="华文细黑"/>
                <a:cs typeface="Courier New"/>
              </a:rPr>
              <a:t>n</a:t>
            </a:r>
            <a:r>
              <a:rPr lang="en-US" altLang="zh-CN" sz="2800" kern="100" dirty="0">
                <a:solidFill>
                  <a:srgbClr val="C00000"/>
                </a:solidFill>
                <a:latin typeface="Times New Roman"/>
                <a:ea typeface="华文细黑"/>
                <a:cs typeface="Courier New"/>
              </a:rPr>
              <a:t>}</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linds(horizontal)">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grpId="1" nodeType="clickEffect">
                                  <p:stCondLst>
                                    <p:cond delay="0"/>
                                  </p:stCondLst>
                                  <p:childTnLst>
                                    <p:animEffect transition="out" filter="fade">
                                      <p:cBhvr>
                                        <p:cTn id="25" dur="500"/>
                                        <p:tgtEl>
                                          <p:spTgt spid="7"/>
                                        </p:tgtEl>
                                      </p:cBhvr>
                                    </p:animEffect>
                                    <p:set>
                                      <p:cBhvr>
                                        <p:cTn id="26" dur="1" fill="hold">
                                          <p:stCondLst>
                                            <p:cond delay="499"/>
                                          </p:stCondLst>
                                        </p:cTn>
                                        <p:tgtEl>
                                          <p:spTgt spid="7"/>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8"/>
                                        </p:tgtEl>
                                      </p:cBhvr>
                                    </p:animEffect>
                                    <p:set>
                                      <p:cBhvr>
                                        <p:cTn id="29" dur="1" fill="hold">
                                          <p:stCondLst>
                                            <p:cond delay="499"/>
                                          </p:stCondLst>
                                        </p:cTn>
                                        <p:tgtEl>
                                          <p:spTgt spid="8"/>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10"/>
                                        </p:tgtEl>
                                      </p:cBhvr>
                                    </p:animEffect>
                                    <p:set>
                                      <p:cBhvr>
                                        <p:cTn id="35" dur="1" fill="hold">
                                          <p:stCondLst>
                                            <p:cond delay="499"/>
                                          </p:stCondLst>
                                        </p:cTn>
                                        <p:tgtEl>
                                          <p:spTgt spid="10"/>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1"/>
                                        </p:tgtEl>
                                      </p:cBhvr>
                                    </p:animEffect>
                                    <p:set>
                                      <p:cBhvr>
                                        <p:cTn id="38"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7" grpId="0"/>
      <p:bldP spid="7" grpId="1"/>
      <p:bldP spid="8" grpId="0"/>
      <p:bldP spid="8" grpId="1"/>
      <p:bldP spid="9" grpId="0"/>
      <p:bldP spid="9" grpId="1"/>
      <p:bldP spid="10" grpId="0"/>
      <p:bldP spid="10" grpId="1"/>
      <p:bldP spid="11" grpId="0"/>
      <p:bldP spid="11"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34566" y="477466"/>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思考</a:t>
            </a:r>
            <a:r>
              <a:rPr lang="en-US" altLang="zh-CN" sz="2800" b="1" kern="100" dirty="0">
                <a:solidFill>
                  <a:srgbClr val="0000FF"/>
                </a:solidFill>
                <a:latin typeface="Times New Roman"/>
                <a:ea typeface="微软雅黑"/>
                <a:cs typeface="Courier New"/>
              </a:rPr>
              <a:t>1</a:t>
            </a:r>
            <a:r>
              <a:rPr lang="zh-CN" altLang="zh-CN" sz="2800" b="1" kern="100" dirty="0">
                <a:solidFill>
                  <a:srgbClr val="0000FF"/>
                </a:solidFill>
                <a:latin typeface="Times New Roman"/>
                <a:ea typeface="微软雅黑"/>
                <a:cs typeface="Times New Roman"/>
              </a:rPr>
              <a:t>　</a:t>
            </a:r>
            <a:r>
              <a:rPr lang="zh-CN" altLang="zh-CN" sz="2800" kern="100" dirty="0">
                <a:latin typeface="Times New Roman"/>
                <a:ea typeface="华文细黑"/>
                <a:cs typeface="Times New Roman"/>
              </a:rPr>
              <a:t>数列的项和它的项数是否相同？</a:t>
            </a:r>
            <a:endParaRPr lang="zh-CN" altLang="zh-CN" sz="105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334566" y="1187386"/>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答案　</a:t>
            </a:r>
            <a:r>
              <a:rPr lang="zh-CN" altLang="zh-CN" sz="2800" kern="100" dirty="0">
                <a:latin typeface="Times New Roman"/>
                <a:ea typeface="华文细黑"/>
                <a:cs typeface="Times New Roman"/>
              </a:rPr>
              <a:t>数列的项与它的项数是不同的概念</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数列的项是指这个数列中的某一个确定的数，是一个函数值，也就是相当于</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，而项数是指这个数在数列中的位置序号，它是自变量的值，相当于</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中的</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8" name="矩形 7"/>
          <p:cNvSpPr/>
          <p:nvPr/>
        </p:nvSpPr>
        <p:spPr>
          <a:xfrm>
            <a:off x="334566" y="3245224"/>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思考</a:t>
            </a:r>
            <a:r>
              <a:rPr lang="en-US" altLang="zh-CN" sz="2800" b="1" kern="100" dirty="0">
                <a:solidFill>
                  <a:srgbClr val="0000FF"/>
                </a:solidFill>
                <a:latin typeface="Times New Roman"/>
                <a:ea typeface="微软雅黑"/>
                <a:cs typeface="Courier New"/>
              </a:rPr>
              <a:t>2</a:t>
            </a:r>
            <a:r>
              <a:rPr lang="zh-CN" altLang="zh-CN" sz="2800" kern="100" dirty="0">
                <a:latin typeface="Times New Roman"/>
                <a:ea typeface="华文细黑"/>
                <a:cs typeface="Times New Roman"/>
              </a:rPr>
              <a:t>　数列</a:t>
            </a:r>
            <a:r>
              <a:rPr lang="en-US" altLang="zh-CN" sz="2800" kern="100" dirty="0">
                <a:latin typeface="Times New Roman"/>
                <a:ea typeface="华文细黑"/>
                <a:cs typeface="Courier New"/>
              </a:rPr>
              <a:t>1,2,3,4,5</a:t>
            </a:r>
            <a:r>
              <a:rPr lang="zh-CN" altLang="zh-CN" sz="2800" kern="100" dirty="0">
                <a:latin typeface="Times New Roman"/>
                <a:ea typeface="华文细黑"/>
                <a:cs typeface="Times New Roman"/>
              </a:rPr>
              <a:t>，数列</a:t>
            </a:r>
            <a:r>
              <a:rPr lang="en-US" altLang="zh-CN" sz="2800" kern="100" dirty="0">
                <a:latin typeface="Times New Roman"/>
                <a:ea typeface="华文细黑"/>
                <a:cs typeface="Courier New"/>
              </a:rPr>
              <a:t>5,3,2,4,1</a:t>
            </a:r>
            <a:r>
              <a:rPr lang="zh-CN" altLang="zh-CN" sz="2800" kern="100" dirty="0">
                <a:latin typeface="Times New Roman"/>
                <a:ea typeface="华文细黑"/>
                <a:cs typeface="Times New Roman"/>
              </a:rPr>
              <a:t>与</a:t>
            </a:r>
            <a:r>
              <a:rPr lang="en-US" altLang="zh-CN" sz="2800" kern="100" dirty="0">
                <a:latin typeface="Times New Roman"/>
                <a:ea typeface="华文细黑"/>
                <a:cs typeface="Courier New"/>
              </a:rPr>
              <a:t>{1,2,3,4,5}</a:t>
            </a:r>
            <a:r>
              <a:rPr lang="zh-CN" altLang="zh-CN" sz="2800" kern="100" dirty="0">
                <a:latin typeface="Times New Roman"/>
                <a:ea typeface="华文细黑"/>
                <a:cs typeface="Times New Roman"/>
              </a:rPr>
              <a:t>有什么区别？</a:t>
            </a:r>
            <a:endParaRPr lang="zh-CN" altLang="zh-CN" sz="1050" kern="100" dirty="0">
              <a:effectLst/>
              <a:latin typeface="宋体"/>
              <a:cs typeface="Courier New"/>
            </a:endParaRPr>
          </a:p>
        </p:txBody>
      </p:sp>
      <p:sp>
        <p:nvSpPr>
          <p:cNvPr id="9" name="矩形 8"/>
          <p:cNvSpPr/>
          <p:nvPr/>
        </p:nvSpPr>
        <p:spPr>
          <a:xfrm>
            <a:off x="334566" y="3959653"/>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答案　</a:t>
            </a:r>
            <a:r>
              <a:rPr lang="zh-CN" altLang="zh-CN" sz="2800" kern="100" dirty="0">
                <a:latin typeface="Times New Roman"/>
                <a:ea typeface="华文细黑"/>
                <a:cs typeface="Times New Roman"/>
              </a:rPr>
              <a:t>数列</a:t>
            </a:r>
            <a:r>
              <a:rPr lang="en-US" altLang="zh-CN" sz="2800" kern="100" dirty="0">
                <a:latin typeface="Times New Roman"/>
                <a:ea typeface="华文细黑"/>
                <a:cs typeface="Courier New"/>
              </a:rPr>
              <a:t>1,2,3,4,5</a:t>
            </a:r>
            <a:r>
              <a:rPr lang="zh-CN" altLang="zh-CN" sz="2800" kern="100" dirty="0">
                <a:latin typeface="Times New Roman"/>
                <a:ea typeface="华文细黑"/>
                <a:cs typeface="Times New Roman"/>
              </a:rPr>
              <a:t>和数列</a:t>
            </a:r>
            <a:r>
              <a:rPr lang="en-US" altLang="zh-CN" sz="2800" kern="100" dirty="0">
                <a:latin typeface="Times New Roman"/>
                <a:ea typeface="华文细黑"/>
                <a:cs typeface="Courier New"/>
              </a:rPr>
              <a:t>5,3,2,4,1</a:t>
            </a:r>
            <a:r>
              <a:rPr lang="zh-CN" altLang="zh-CN" sz="2800" kern="100" dirty="0">
                <a:latin typeface="Times New Roman"/>
                <a:ea typeface="华文细黑"/>
                <a:cs typeface="Times New Roman"/>
              </a:rPr>
              <a:t>为两个不同的数列，因为二者的元素顺序不同，而集合</a:t>
            </a:r>
            <a:r>
              <a:rPr lang="en-US" altLang="zh-CN" sz="2800" kern="100" dirty="0">
                <a:latin typeface="Times New Roman"/>
                <a:ea typeface="华文细黑"/>
                <a:cs typeface="Courier New"/>
              </a:rPr>
              <a:t>{1,2,3,4,5}</a:t>
            </a:r>
            <a:r>
              <a:rPr lang="zh-CN" altLang="zh-CN" sz="2800" kern="100" dirty="0">
                <a:latin typeface="Times New Roman"/>
                <a:ea typeface="华文细黑"/>
                <a:cs typeface="Times New Roman"/>
              </a:rPr>
              <a:t>与这两个数列也不相同，一方面形式上不一致，另一方面，集合中的元素具有无序性</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5173392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6" grpId="0"/>
      <p:bldP spid="6" grpId="1"/>
      <p:bldP spid="9" grpId="0"/>
      <p:bldP spid="9"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35431" y="55578"/>
            <a:ext cx="11730575" cy="650457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知识点二　数列的分类</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根据数列的项数可以将数列分为两类：</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有穷数列</a:t>
            </a:r>
            <a:r>
              <a:rPr lang="en-US" altLang="zh-CN" sz="2800" kern="100" dirty="0">
                <a:latin typeface="Times New Roman"/>
                <a:ea typeface="华文细黑"/>
                <a:cs typeface="Courier New"/>
              </a:rPr>
              <a:t>——</a:t>
            </a:r>
            <a:r>
              <a:rPr lang="zh-CN" altLang="zh-CN" sz="2800" kern="100" dirty="0" smtClean="0">
                <a:latin typeface="Times New Roman"/>
                <a:ea typeface="华文细黑"/>
                <a:cs typeface="Times New Roman"/>
              </a:rPr>
              <a:t>项数</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数列</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无穷数列</a:t>
            </a:r>
            <a:r>
              <a:rPr lang="en-US" altLang="zh-CN" sz="2800" kern="100" dirty="0">
                <a:latin typeface="Times New Roman"/>
                <a:ea typeface="华文细黑"/>
                <a:cs typeface="Courier New"/>
              </a:rPr>
              <a:t>——</a:t>
            </a:r>
            <a:r>
              <a:rPr lang="zh-CN" altLang="zh-CN" sz="2800" kern="100" dirty="0" smtClean="0">
                <a:latin typeface="Times New Roman"/>
                <a:ea typeface="华文细黑"/>
                <a:cs typeface="Times New Roman"/>
              </a:rPr>
              <a:t>项数</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数列</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按照数列的每一项随序号变化的情况分类：</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递增数列</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从第</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项起，每一项</a:t>
            </a:r>
            <a:r>
              <a:rPr lang="zh-CN" altLang="zh-CN" sz="2800" kern="100" dirty="0" smtClean="0">
                <a:latin typeface="Times New Roman"/>
                <a:ea typeface="华文细黑"/>
                <a:cs typeface="Times New Roman"/>
              </a:rPr>
              <a:t>都</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它</a:t>
            </a:r>
            <a:r>
              <a:rPr lang="zh-CN" altLang="zh-CN" sz="2800" kern="100" dirty="0">
                <a:latin typeface="Times New Roman"/>
                <a:ea typeface="华文细黑"/>
                <a:cs typeface="Times New Roman"/>
              </a:rPr>
              <a:t>的前一项的数列；</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递减数列</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从第</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项起，每一项</a:t>
            </a:r>
            <a:r>
              <a:rPr lang="zh-CN" altLang="zh-CN" sz="2800" kern="100" dirty="0" smtClean="0">
                <a:latin typeface="Times New Roman"/>
                <a:ea typeface="华文细黑"/>
                <a:cs typeface="Times New Roman"/>
              </a:rPr>
              <a:t>都</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它</a:t>
            </a:r>
            <a:r>
              <a:rPr lang="zh-CN" altLang="zh-CN" sz="2800" kern="100" dirty="0">
                <a:latin typeface="Times New Roman"/>
                <a:ea typeface="华文细黑"/>
                <a:cs typeface="Times New Roman"/>
              </a:rPr>
              <a:t>的前一项的数列；</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常数列</a:t>
            </a:r>
            <a:r>
              <a:rPr lang="en-US" altLang="zh-CN" sz="2800" kern="100" dirty="0">
                <a:latin typeface="Times New Roman"/>
                <a:ea typeface="华文细黑"/>
                <a:cs typeface="Courier New"/>
              </a:rPr>
              <a:t>——</a:t>
            </a:r>
            <a:r>
              <a:rPr lang="zh-CN" altLang="zh-CN" sz="2800" kern="100" dirty="0" smtClean="0">
                <a:latin typeface="Times New Roman"/>
                <a:ea typeface="华文细黑"/>
                <a:cs typeface="Times New Roman"/>
              </a:rPr>
              <a:t>各项</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的数列</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摆动数列</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从第</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项起，有些项大于它的前一项，有些项小于它的前一项的数列</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7" name="矩形 6"/>
          <p:cNvSpPr/>
          <p:nvPr/>
        </p:nvSpPr>
        <p:spPr>
          <a:xfrm>
            <a:off x="3502918" y="1414726"/>
            <a:ext cx="902811" cy="523220"/>
          </a:xfrm>
          <a:prstGeom prst="rect">
            <a:avLst/>
          </a:prstGeom>
        </p:spPr>
        <p:txBody>
          <a:bodyPr wrap="none">
            <a:spAutoFit/>
          </a:bodyPr>
          <a:lstStyle/>
          <a:p>
            <a:r>
              <a:rPr lang="zh-CN" altLang="en-US" sz="2800" kern="100" dirty="0">
                <a:solidFill>
                  <a:srgbClr val="C00000"/>
                </a:solidFill>
                <a:latin typeface="Times New Roman"/>
                <a:ea typeface="华文细黑"/>
                <a:cs typeface="Courier New"/>
              </a:rPr>
              <a:t>有限</a:t>
            </a:r>
            <a:endParaRPr lang="zh-CN" altLang="en-US" sz="2800" kern="100" dirty="0">
              <a:solidFill>
                <a:srgbClr val="C00000"/>
              </a:solidFill>
              <a:latin typeface="Times New Roman"/>
              <a:ea typeface="华文细黑"/>
              <a:cs typeface="Times New Roman"/>
            </a:endParaRPr>
          </a:p>
        </p:txBody>
      </p:sp>
      <p:sp>
        <p:nvSpPr>
          <p:cNvPr id="8" name="矩形 7"/>
          <p:cNvSpPr/>
          <p:nvPr/>
        </p:nvSpPr>
        <p:spPr>
          <a:xfrm>
            <a:off x="3474363" y="2062798"/>
            <a:ext cx="902811" cy="523220"/>
          </a:xfrm>
          <a:prstGeom prst="rect">
            <a:avLst/>
          </a:prstGeom>
        </p:spPr>
        <p:txBody>
          <a:bodyPr wrap="none">
            <a:spAutoFit/>
          </a:bodyPr>
          <a:lstStyle/>
          <a:p>
            <a:r>
              <a:rPr lang="zh-CN" altLang="en-US" sz="2800" kern="100" dirty="0">
                <a:solidFill>
                  <a:srgbClr val="C00000"/>
                </a:solidFill>
                <a:latin typeface="Times New Roman"/>
                <a:ea typeface="华文细黑"/>
                <a:cs typeface="Courier New"/>
              </a:rPr>
              <a:t>无限</a:t>
            </a:r>
            <a:endParaRPr lang="zh-CN" altLang="en-US" sz="2800" kern="100" dirty="0">
              <a:solidFill>
                <a:srgbClr val="C00000"/>
              </a:solidFill>
              <a:latin typeface="Times New Roman"/>
              <a:ea typeface="华文细黑"/>
              <a:cs typeface="Times New Roman"/>
            </a:endParaRPr>
          </a:p>
        </p:txBody>
      </p:sp>
      <p:sp>
        <p:nvSpPr>
          <p:cNvPr id="9" name="矩形 8"/>
          <p:cNvSpPr/>
          <p:nvPr/>
        </p:nvSpPr>
        <p:spPr>
          <a:xfrm>
            <a:off x="6242035" y="3348782"/>
            <a:ext cx="902811" cy="523220"/>
          </a:xfrm>
          <a:prstGeom prst="rect">
            <a:avLst/>
          </a:prstGeom>
        </p:spPr>
        <p:txBody>
          <a:bodyPr wrap="none">
            <a:spAutoFit/>
          </a:bodyPr>
          <a:lstStyle/>
          <a:p>
            <a:r>
              <a:rPr lang="zh-CN" altLang="en-US" sz="2800" kern="100" dirty="0">
                <a:solidFill>
                  <a:srgbClr val="C00000"/>
                </a:solidFill>
                <a:latin typeface="Times New Roman"/>
                <a:ea typeface="华文细黑"/>
                <a:cs typeface="Courier New"/>
              </a:rPr>
              <a:t>大于</a:t>
            </a:r>
            <a:endParaRPr lang="zh-CN" altLang="en-US" sz="2800" kern="100" dirty="0">
              <a:solidFill>
                <a:srgbClr val="C00000"/>
              </a:solidFill>
              <a:latin typeface="Times New Roman"/>
              <a:ea typeface="华文细黑"/>
              <a:cs typeface="Times New Roman"/>
            </a:endParaRPr>
          </a:p>
        </p:txBody>
      </p:sp>
      <p:sp>
        <p:nvSpPr>
          <p:cNvPr id="10" name="矩形 9"/>
          <p:cNvSpPr/>
          <p:nvPr/>
        </p:nvSpPr>
        <p:spPr>
          <a:xfrm>
            <a:off x="6095206" y="3996854"/>
            <a:ext cx="902811" cy="523220"/>
          </a:xfrm>
          <a:prstGeom prst="rect">
            <a:avLst/>
          </a:prstGeom>
        </p:spPr>
        <p:txBody>
          <a:bodyPr wrap="none">
            <a:spAutoFit/>
          </a:bodyPr>
          <a:lstStyle/>
          <a:p>
            <a:r>
              <a:rPr lang="zh-CN" altLang="en-US" sz="2800" kern="100" dirty="0">
                <a:solidFill>
                  <a:srgbClr val="C00000"/>
                </a:solidFill>
                <a:latin typeface="Times New Roman"/>
                <a:ea typeface="华文细黑"/>
                <a:cs typeface="Courier New"/>
              </a:rPr>
              <a:t>小于</a:t>
            </a:r>
            <a:endParaRPr lang="zh-CN" altLang="en-US" sz="2800" kern="100" dirty="0">
              <a:solidFill>
                <a:srgbClr val="C00000"/>
              </a:solidFill>
              <a:latin typeface="Times New Roman"/>
              <a:ea typeface="华文细黑"/>
              <a:cs typeface="Times New Roman"/>
            </a:endParaRPr>
          </a:p>
        </p:txBody>
      </p:sp>
      <p:sp>
        <p:nvSpPr>
          <p:cNvPr id="11" name="矩形 10"/>
          <p:cNvSpPr/>
          <p:nvPr/>
        </p:nvSpPr>
        <p:spPr>
          <a:xfrm>
            <a:off x="3124483" y="4623450"/>
            <a:ext cx="902811" cy="523220"/>
          </a:xfrm>
          <a:prstGeom prst="rect">
            <a:avLst/>
          </a:prstGeom>
        </p:spPr>
        <p:txBody>
          <a:bodyPr wrap="none">
            <a:spAutoFit/>
          </a:bodyPr>
          <a:lstStyle/>
          <a:p>
            <a:r>
              <a:rPr lang="zh-CN" altLang="en-US" sz="2800" kern="100" dirty="0">
                <a:solidFill>
                  <a:srgbClr val="C00000"/>
                </a:solidFill>
                <a:latin typeface="Times New Roman"/>
                <a:ea typeface="华文细黑"/>
                <a:cs typeface="Courier New"/>
              </a:rPr>
              <a:t>相等</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4768417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7"/>
                                        </p:tgtEl>
                                      </p:cBhvr>
                                    </p:animEffect>
                                    <p:set>
                                      <p:cBhvr>
                                        <p:cTn id="32" dur="1" fill="hold">
                                          <p:stCondLst>
                                            <p:cond delay="499"/>
                                          </p:stCondLst>
                                        </p:cTn>
                                        <p:tgtEl>
                                          <p:spTgt spid="7"/>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8"/>
                                        </p:tgtEl>
                                      </p:cBhvr>
                                    </p:animEffect>
                                    <p:set>
                                      <p:cBhvr>
                                        <p:cTn id="35" dur="1" fill="hold">
                                          <p:stCondLst>
                                            <p:cond delay="499"/>
                                          </p:stCondLst>
                                        </p:cTn>
                                        <p:tgtEl>
                                          <p:spTgt spid="8"/>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9"/>
                                        </p:tgtEl>
                                      </p:cBhvr>
                                    </p:animEffect>
                                    <p:set>
                                      <p:cBhvr>
                                        <p:cTn id="38" dur="1" fill="hold">
                                          <p:stCondLst>
                                            <p:cond delay="499"/>
                                          </p:stCondLst>
                                        </p:cTn>
                                        <p:tgtEl>
                                          <p:spTgt spid="9"/>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0"/>
                                        </p:tgtEl>
                                      </p:cBhvr>
                                    </p:animEffect>
                                    <p:set>
                                      <p:cBhvr>
                                        <p:cTn id="41" dur="1" fill="hold">
                                          <p:stCondLst>
                                            <p:cond delay="499"/>
                                          </p:stCondLst>
                                        </p:cTn>
                                        <p:tgtEl>
                                          <p:spTgt spid="10"/>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1"/>
                                        </p:tgtEl>
                                      </p:cBhvr>
                                    </p:animEffect>
                                    <p:set>
                                      <p:cBhvr>
                                        <p:cTn id="44"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7" grpId="0"/>
      <p:bldP spid="7" grpId="1"/>
      <p:bldP spid="8" grpId="0"/>
      <p:bldP spid="8" grpId="1"/>
      <p:bldP spid="9" grpId="0"/>
      <p:bldP spid="9" grpId="1"/>
      <p:bldP spid="10" grpId="0"/>
      <p:bldP spid="10" grpId="1"/>
      <p:bldP spid="11" grpId="0"/>
      <p:bldP spid="11"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34566" y="693490"/>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思考　</a:t>
            </a:r>
            <a:r>
              <a:rPr lang="zh-CN" altLang="zh-CN" sz="2800" kern="100" dirty="0">
                <a:latin typeface="Times New Roman"/>
                <a:ea typeface="华文细黑"/>
                <a:cs typeface="Times New Roman"/>
              </a:rPr>
              <a:t>判断正误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数列</a:t>
            </a:r>
            <a:r>
              <a:rPr lang="en-US" altLang="zh-CN" sz="2800" kern="100" dirty="0">
                <a:latin typeface="Times New Roman"/>
                <a:ea typeface="华文细黑"/>
                <a:cs typeface="Courier New"/>
              </a:rPr>
              <a:t>1,2,3,4</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是无穷数列</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6" name="矩形 5"/>
          <p:cNvSpPr/>
          <p:nvPr/>
        </p:nvSpPr>
        <p:spPr>
          <a:xfrm>
            <a:off x="334566" y="2051482"/>
            <a:ext cx="11161240" cy="76941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zh-CN" altLang="zh-CN" sz="2800" kern="100" dirty="0" smtClean="0">
                <a:latin typeface="Times New Roman"/>
                <a:ea typeface="华文细黑"/>
                <a:cs typeface="Times New Roman"/>
              </a:rPr>
              <a:t>数列</a:t>
            </a:r>
            <a:r>
              <a:rPr lang="zh-CN" altLang="zh-CN" sz="2800" kern="100" dirty="0">
                <a:latin typeface="Times New Roman"/>
                <a:ea typeface="华文细黑"/>
                <a:cs typeface="Times New Roman"/>
              </a:rPr>
              <a:t>是有穷数列，共有</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个数</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8" name="矩形 7"/>
          <p:cNvSpPr/>
          <p:nvPr/>
        </p:nvSpPr>
        <p:spPr>
          <a:xfrm>
            <a:off x="334566" y="2781722"/>
            <a:ext cx="11161240"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由所有的自然数构成的数列均为递增数列</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0" name="矩形 9"/>
          <p:cNvSpPr/>
          <p:nvPr/>
        </p:nvSpPr>
        <p:spPr>
          <a:xfrm>
            <a:off x="5955928" y="1341562"/>
            <a:ext cx="581486"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solidFill>
                  <a:srgbClr val="C00000"/>
                </a:solidFill>
                <a:latin typeface="宋体"/>
                <a:ea typeface="华文细黑"/>
                <a:cs typeface="Times New Roman"/>
              </a:rPr>
              <a:t>×</a:t>
            </a:r>
            <a:endParaRPr lang="zh-CN" altLang="zh-CN" sz="1050" kern="100" dirty="0">
              <a:solidFill>
                <a:srgbClr val="C00000"/>
              </a:solidFill>
              <a:effectLst/>
              <a:latin typeface="宋体"/>
              <a:cs typeface="Courier New"/>
            </a:endParaRPr>
          </a:p>
        </p:txBody>
      </p:sp>
      <p:sp>
        <p:nvSpPr>
          <p:cNvPr id="11" name="矩形 10"/>
          <p:cNvSpPr/>
          <p:nvPr/>
        </p:nvSpPr>
        <p:spPr>
          <a:xfrm>
            <a:off x="334566" y="3608031"/>
            <a:ext cx="11161240" cy="1415748"/>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a:t>
            </a:r>
            <a:r>
              <a:rPr lang="zh-CN" altLang="zh-CN" sz="2800" b="1" kern="100">
                <a:solidFill>
                  <a:srgbClr val="0000FF"/>
                </a:solidFill>
                <a:latin typeface="Times New Roman"/>
                <a:ea typeface="微软雅黑"/>
                <a:cs typeface="Times New Roman"/>
              </a:rPr>
              <a:t>　</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由自然数构成的数列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是否递增，取决于这些自然数排列的顺序，未必全是递增的，如</a:t>
            </a:r>
            <a:r>
              <a:rPr lang="en-US" altLang="zh-CN" sz="2800" kern="100" dirty="0">
                <a:latin typeface="Times New Roman"/>
                <a:ea typeface="华文细黑"/>
                <a:cs typeface="Courier New"/>
              </a:rPr>
              <a:t>2,1,3,4,5</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并不是递增数列</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3" name="矩形 12"/>
          <p:cNvSpPr/>
          <p:nvPr/>
        </p:nvSpPr>
        <p:spPr>
          <a:xfrm>
            <a:off x="7478256" y="2813176"/>
            <a:ext cx="581486" cy="68862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solidFill>
                  <a:srgbClr val="C00000"/>
                </a:solidFill>
                <a:latin typeface="宋体"/>
                <a:ea typeface="华文细黑"/>
                <a:cs typeface="Times New Roman"/>
              </a:rPr>
              <a:t>×</a:t>
            </a:r>
            <a:endParaRPr lang="zh-CN" altLang="zh-CN" sz="1050" kern="100" dirty="0">
              <a:solidFill>
                <a:srgbClr val="C00000"/>
              </a:solidFill>
              <a:effectLst/>
              <a:latin typeface="宋体"/>
              <a:cs typeface="Courier New"/>
            </a:endParaRPr>
          </a:p>
        </p:txBody>
      </p:sp>
      <p:sp>
        <p:nvSpPr>
          <p:cNvPr id="14" name="圆角矩形 13"/>
          <p:cNvSpPr/>
          <p:nvPr/>
        </p:nvSpPr>
        <p:spPr>
          <a:xfrm>
            <a:off x="11202141" y="6658148"/>
            <a:ext cx="969419"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5405420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6"/>
                                        </p:tgtEl>
                                      </p:cBhvr>
                                    </p:animEffect>
                                    <p:set>
                                      <p:cBhvr>
                                        <p:cTn id="27" dur="1" fill="hold">
                                          <p:stCondLst>
                                            <p:cond delay="499"/>
                                          </p:stCondLst>
                                        </p:cTn>
                                        <p:tgtEl>
                                          <p:spTgt spid="6"/>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10"/>
                                        </p:tgtEl>
                                      </p:cBhvr>
                                    </p:animEffect>
                                    <p:set>
                                      <p:cBhvr>
                                        <p:cTn id="30" dur="1" fill="hold">
                                          <p:stCondLst>
                                            <p:cond delay="499"/>
                                          </p:stCondLst>
                                        </p:cTn>
                                        <p:tgtEl>
                                          <p:spTgt spid="10"/>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11"/>
                                        </p:tgtEl>
                                      </p:cBhvr>
                                    </p:animEffect>
                                    <p:set>
                                      <p:cBhvr>
                                        <p:cTn id="33" dur="1" fill="hold">
                                          <p:stCondLst>
                                            <p:cond delay="499"/>
                                          </p:stCondLst>
                                        </p:cTn>
                                        <p:tgtEl>
                                          <p:spTgt spid="11"/>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3"/>
                                        </p:tgtEl>
                                      </p:cBhvr>
                                    </p:animEffect>
                                    <p:set>
                                      <p:cBhvr>
                                        <p:cTn id="36"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6" grpId="0"/>
      <p:bldP spid="6" grpId="1"/>
      <p:bldP spid="10" grpId="0"/>
      <p:bldP spid="10" grpId="1"/>
      <p:bldP spid="11" grpId="0"/>
      <p:bldP spid="11" grpId="1"/>
      <p:bldP spid="13" grpId="0"/>
      <p:bldP spid="13"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83343" y="3169656"/>
            <a:ext cx="11614431"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答案　</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可以求得这个数列的任一项，即可以根据通项公式写出数列；</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可以确定这个数列是有穷数列还是无穷数列，还可以知道这个数列是递增</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数列、摆动数列，还是常数列；</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可以判断一个数是不是数列中的项</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2" name="矩形 11"/>
          <p:cNvSpPr/>
          <p:nvPr/>
        </p:nvSpPr>
        <p:spPr>
          <a:xfrm>
            <a:off x="183343" y="621482"/>
            <a:ext cx="11614431"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知识点三　数列的通项公式</a:t>
            </a:r>
            <a:endParaRPr lang="zh-CN" altLang="zh-CN" sz="280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如果数列</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与</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之间</a:t>
            </a:r>
            <a:r>
              <a:rPr lang="zh-CN" altLang="zh-CN" sz="2800" kern="100" dirty="0">
                <a:latin typeface="Times New Roman"/>
                <a:ea typeface="华文细黑"/>
                <a:cs typeface="Times New Roman"/>
              </a:rPr>
              <a:t>的关系可以用一个式子来表示，那么这个式子叫做这个数列</a:t>
            </a:r>
            <a:r>
              <a:rPr lang="zh-CN" altLang="zh-CN" sz="2800" kern="100" dirty="0" smtClean="0">
                <a:latin typeface="Times New Roman"/>
                <a:ea typeface="华文细黑"/>
                <a:cs typeface="Times New Roman"/>
              </a:rPr>
              <a:t>的</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公式</a:t>
            </a:r>
            <a:r>
              <a:rPr lang="en-US" altLang="zh-CN" sz="2800" kern="100" dirty="0" smtClean="0">
                <a:latin typeface="Times New Roman"/>
                <a:ea typeface="华文细黑"/>
                <a:cs typeface="Courier New"/>
              </a:rPr>
              <a:t>.</a:t>
            </a:r>
          </a:p>
          <a:p>
            <a:pPr algn="just">
              <a:lnSpc>
                <a:spcPct val="150000"/>
              </a:lnSpc>
              <a:spcAft>
                <a:spcPts val="0"/>
              </a:spcAft>
            </a:pPr>
            <a:r>
              <a:rPr lang="zh-CN" altLang="zh-CN" sz="2800" b="1" kern="100" dirty="0">
                <a:solidFill>
                  <a:srgbClr val="0000FF"/>
                </a:solidFill>
                <a:latin typeface="Times New Roman"/>
                <a:ea typeface="微软雅黑"/>
                <a:cs typeface="Times New Roman"/>
              </a:rPr>
              <a:t>思考</a:t>
            </a:r>
            <a:r>
              <a:rPr lang="en-US" altLang="zh-CN" sz="2800" b="1" kern="100" dirty="0">
                <a:solidFill>
                  <a:srgbClr val="0000FF"/>
                </a:solidFill>
                <a:latin typeface="Times New Roman"/>
                <a:ea typeface="微软雅黑"/>
                <a:cs typeface="Courier New"/>
              </a:rPr>
              <a:t>1</a:t>
            </a:r>
            <a:r>
              <a:rPr lang="zh-CN" altLang="zh-CN" sz="2800" kern="100" dirty="0">
                <a:latin typeface="Times New Roman"/>
                <a:ea typeface="华文细黑"/>
                <a:cs typeface="Times New Roman"/>
              </a:rPr>
              <a:t>　数列的通项公式有什么作用</a:t>
            </a:r>
            <a:r>
              <a:rPr lang="zh-CN" altLang="zh-CN" sz="2800" kern="100" dirty="0" smtClean="0">
                <a:latin typeface="Times New Roman"/>
                <a:ea typeface="华文细黑"/>
                <a:cs typeface="Times New Roman"/>
              </a:rPr>
              <a:t>？</a:t>
            </a:r>
            <a:endParaRPr lang="zh-CN" altLang="zh-CN" sz="2800" kern="100" dirty="0">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7" name="矩形 6"/>
          <p:cNvSpPr/>
          <p:nvPr/>
        </p:nvSpPr>
        <p:spPr>
          <a:xfrm>
            <a:off x="2792998" y="1361882"/>
            <a:ext cx="1082348"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第</a:t>
            </a:r>
            <a:r>
              <a:rPr lang="en-US" altLang="zh-CN" sz="2800" i="1" kern="100" dirty="0">
                <a:solidFill>
                  <a:srgbClr val="C00000"/>
                </a:solidFill>
                <a:latin typeface="Times New Roman"/>
                <a:ea typeface="华文细黑"/>
                <a:cs typeface="Courier New"/>
              </a:rPr>
              <a:t>n</a:t>
            </a:r>
            <a:r>
              <a:rPr lang="zh-CN" altLang="zh-CN" sz="2800" kern="100" dirty="0">
                <a:solidFill>
                  <a:srgbClr val="C00000"/>
                </a:solidFill>
                <a:latin typeface="Times New Roman"/>
                <a:ea typeface="华文细黑"/>
                <a:cs typeface="Times New Roman"/>
              </a:rPr>
              <a:t>项</a:t>
            </a:r>
            <a:endParaRPr lang="zh-CN" altLang="en-US" sz="2800" kern="100" dirty="0">
              <a:solidFill>
                <a:srgbClr val="C00000"/>
              </a:solidFill>
              <a:latin typeface="Times New Roman"/>
              <a:ea typeface="华文细黑"/>
              <a:cs typeface="Times New Roman"/>
            </a:endParaRPr>
          </a:p>
        </p:txBody>
      </p:sp>
      <p:sp>
        <p:nvSpPr>
          <p:cNvPr id="8" name="矩形 7"/>
          <p:cNvSpPr/>
          <p:nvPr/>
        </p:nvSpPr>
        <p:spPr>
          <a:xfrm>
            <a:off x="4356854" y="1351722"/>
            <a:ext cx="1082348"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序号</a:t>
            </a:r>
            <a:r>
              <a:rPr lang="en-US" altLang="zh-CN" sz="2800" i="1" kern="100" dirty="0">
                <a:solidFill>
                  <a:srgbClr val="C00000"/>
                </a:solidFill>
                <a:latin typeface="Times New Roman"/>
                <a:ea typeface="华文细黑"/>
                <a:cs typeface="Courier New"/>
              </a:rPr>
              <a:t>n</a:t>
            </a:r>
            <a:endParaRPr lang="zh-CN" altLang="en-US" sz="2800" kern="100" dirty="0">
              <a:solidFill>
                <a:srgbClr val="C00000"/>
              </a:solidFill>
              <a:latin typeface="Times New Roman"/>
              <a:ea typeface="华文细黑"/>
              <a:cs typeface="Times New Roman"/>
            </a:endParaRPr>
          </a:p>
        </p:txBody>
      </p:sp>
      <p:sp>
        <p:nvSpPr>
          <p:cNvPr id="9" name="矩形 8"/>
          <p:cNvSpPr/>
          <p:nvPr/>
        </p:nvSpPr>
        <p:spPr>
          <a:xfrm>
            <a:off x="4718819" y="1989634"/>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通项</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580836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3">
                                            <p:txEl>
                                              <p:pRg st="0" end="0"/>
                                            </p:txEl>
                                          </p:spTgt>
                                        </p:tgtEl>
                                        <p:attrNameLst>
                                          <p:attrName>style.visibility</p:attrName>
                                        </p:attrNameLst>
                                      </p:cBhvr>
                                      <p:to>
                                        <p:strVal val="visible"/>
                                      </p:to>
                                    </p:set>
                                    <p:animEffect transition="in" filter="blinds(horizontal)">
                                      <p:cBhvr>
                                        <p:cTn id="18" dur="500"/>
                                        <p:tgtEl>
                                          <p:spTgt spid="1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3">
                                            <p:txEl>
                                              <p:pRg st="1" end="1"/>
                                            </p:txEl>
                                          </p:spTgt>
                                        </p:tgtEl>
                                        <p:attrNameLst>
                                          <p:attrName>style.visibility</p:attrName>
                                        </p:attrNameLst>
                                      </p:cBhvr>
                                      <p:to>
                                        <p:strVal val="visible"/>
                                      </p:to>
                                    </p:set>
                                    <p:animEffect transition="in" filter="blinds(horizontal)">
                                      <p:cBhvr>
                                        <p:cTn id="23" dur="500"/>
                                        <p:tgtEl>
                                          <p:spTgt spid="1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13">
                                            <p:txEl>
                                              <p:pRg st="2" end="2"/>
                                            </p:txEl>
                                          </p:spTgt>
                                        </p:tgtEl>
                                        <p:attrNameLst>
                                          <p:attrName>style.visibility</p:attrName>
                                        </p:attrNameLst>
                                      </p:cBhvr>
                                      <p:to>
                                        <p:strVal val="visible"/>
                                      </p:to>
                                    </p:set>
                                    <p:animEffect transition="in" filter="blinds(horizontal)">
                                      <p:cBhvr>
                                        <p:cTn id="28" dur="500"/>
                                        <p:tgtEl>
                                          <p:spTgt spid="13">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1" nodeType="clickEffect">
                                  <p:stCondLst>
                                    <p:cond delay="0"/>
                                  </p:stCondLst>
                                  <p:childTnLst>
                                    <p:animEffect transition="out" filter="fade">
                                      <p:cBhvr>
                                        <p:cTn id="32" dur="500"/>
                                        <p:tgtEl>
                                          <p:spTgt spid="7"/>
                                        </p:tgtEl>
                                      </p:cBhvr>
                                    </p:animEffect>
                                    <p:set>
                                      <p:cBhvr>
                                        <p:cTn id="33" dur="1" fill="hold">
                                          <p:stCondLst>
                                            <p:cond delay="499"/>
                                          </p:stCondLst>
                                        </p:cTn>
                                        <p:tgtEl>
                                          <p:spTgt spid="7"/>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8"/>
                                        </p:tgtEl>
                                      </p:cBhvr>
                                    </p:animEffect>
                                    <p:set>
                                      <p:cBhvr>
                                        <p:cTn id="36" dur="1" fill="hold">
                                          <p:stCondLst>
                                            <p:cond delay="499"/>
                                          </p:stCondLst>
                                        </p:cTn>
                                        <p:tgtEl>
                                          <p:spTgt spid="8"/>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9"/>
                                        </p:tgtEl>
                                      </p:cBhvr>
                                    </p:animEffect>
                                    <p:set>
                                      <p:cBhvr>
                                        <p:cTn id="39" dur="1" fill="hold">
                                          <p:stCondLst>
                                            <p:cond delay="499"/>
                                          </p:stCondLst>
                                        </p:cTn>
                                        <p:tgtEl>
                                          <p:spTgt spid="9"/>
                                        </p:tgtEl>
                                        <p:attrNameLst>
                                          <p:attrName>style.visibility</p:attrName>
                                        </p:attrNameLst>
                                      </p:cBhvr>
                                      <p:to>
                                        <p:strVal val="hidden"/>
                                      </p:to>
                                    </p:set>
                                  </p:childTnLst>
                                </p:cTn>
                              </p:par>
                              <p:par>
                                <p:cTn id="40" presetID="10" presetClass="exit" presetSubtype="0" fill="hold" grpId="0" nodeType="withEffect">
                                  <p:stCondLst>
                                    <p:cond delay="0"/>
                                  </p:stCondLst>
                                  <p:childTnLst>
                                    <p:animEffect transition="out" filter="fade">
                                      <p:cBhvr>
                                        <p:cTn id="41" dur="500"/>
                                        <p:tgtEl>
                                          <p:spTgt spid="13">
                                            <p:txEl>
                                              <p:pRg st="0" end="0"/>
                                            </p:txEl>
                                          </p:spTgt>
                                        </p:tgtEl>
                                      </p:cBhvr>
                                    </p:animEffect>
                                    <p:set>
                                      <p:cBhvr>
                                        <p:cTn id="42" dur="1" fill="hold">
                                          <p:stCondLst>
                                            <p:cond delay="499"/>
                                          </p:stCondLst>
                                        </p:cTn>
                                        <p:tgtEl>
                                          <p:spTgt spid="13">
                                            <p:txEl>
                                              <p:pRg st="0" end="0"/>
                                            </p:txEl>
                                          </p:spTgt>
                                        </p:tgtEl>
                                        <p:attrNameLst>
                                          <p:attrName>style.visibility</p:attrName>
                                        </p:attrNameLst>
                                      </p:cBhvr>
                                      <p:to>
                                        <p:strVal val="hidden"/>
                                      </p:to>
                                    </p:set>
                                  </p:childTnLst>
                                </p:cTn>
                              </p:par>
                              <p:par>
                                <p:cTn id="43" presetID="10" presetClass="exit" presetSubtype="0" fill="hold" grpId="0" nodeType="withEffect">
                                  <p:stCondLst>
                                    <p:cond delay="0"/>
                                  </p:stCondLst>
                                  <p:childTnLst>
                                    <p:animEffect transition="out" filter="fade">
                                      <p:cBhvr>
                                        <p:cTn id="44" dur="500"/>
                                        <p:tgtEl>
                                          <p:spTgt spid="13">
                                            <p:txEl>
                                              <p:pRg st="1" end="1"/>
                                            </p:txEl>
                                          </p:spTgt>
                                        </p:tgtEl>
                                      </p:cBhvr>
                                    </p:animEffect>
                                    <p:set>
                                      <p:cBhvr>
                                        <p:cTn id="45" dur="1" fill="hold">
                                          <p:stCondLst>
                                            <p:cond delay="499"/>
                                          </p:stCondLst>
                                        </p:cTn>
                                        <p:tgtEl>
                                          <p:spTgt spid="13">
                                            <p:txEl>
                                              <p:pRg st="1" end="1"/>
                                            </p:txEl>
                                          </p:spTgt>
                                        </p:tgtEl>
                                        <p:attrNameLst>
                                          <p:attrName>style.visibility</p:attrName>
                                        </p:attrNameLst>
                                      </p:cBhvr>
                                      <p:to>
                                        <p:strVal val="hidden"/>
                                      </p:to>
                                    </p:set>
                                  </p:childTnLst>
                                </p:cTn>
                              </p:par>
                              <p:par>
                                <p:cTn id="46" presetID="10" presetClass="exit" presetSubtype="0" fill="hold" grpId="0" nodeType="withEffect">
                                  <p:stCondLst>
                                    <p:cond delay="0"/>
                                  </p:stCondLst>
                                  <p:childTnLst>
                                    <p:animEffect transition="out" filter="fade">
                                      <p:cBhvr>
                                        <p:cTn id="47" dur="500"/>
                                        <p:tgtEl>
                                          <p:spTgt spid="13">
                                            <p:txEl>
                                              <p:pRg st="2" end="2"/>
                                            </p:txEl>
                                          </p:spTgt>
                                        </p:tgtEl>
                                      </p:cBhvr>
                                    </p:animEffect>
                                    <p:set>
                                      <p:cBhvr>
                                        <p:cTn id="48" dur="1" fill="hold">
                                          <p:stCondLst>
                                            <p:cond delay="499"/>
                                          </p:stCondLst>
                                        </p:cTn>
                                        <p:tgtEl>
                                          <p:spTgt spid="13">
                                            <p:txEl>
                                              <p:pRg st="2" end="2"/>
                                            </p:txEl>
                                          </p:spTgt>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13" grpId="0" build="allAtOnce"/>
      <p:bldP spid="7" grpId="0"/>
      <p:bldP spid="7" grpId="1"/>
      <p:bldP spid="8" grpId="0"/>
      <p:bldP spid="8" grpId="1"/>
      <p:bldP spid="9" grpId="0"/>
      <p:bldP spid="9"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25271" y="660927"/>
            <a:ext cx="11730575" cy="32729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思考</a:t>
            </a:r>
            <a:r>
              <a:rPr lang="en-US" altLang="zh-CN" sz="2800" b="1" kern="100" dirty="0">
                <a:solidFill>
                  <a:srgbClr val="0000FF"/>
                </a:solidFill>
                <a:latin typeface="Times New Roman"/>
                <a:ea typeface="微软雅黑"/>
                <a:cs typeface="Courier New"/>
              </a:rPr>
              <a:t>2</a:t>
            </a:r>
            <a:r>
              <a:rPr lang="zh-CN" altLang="zh-CN" sz="2800" b="1" kern="100" dirty="0">
                <a:solidFill>
                  <a:srgbClr val="0000FF"/>
                </a:solidFill>
                <a:latin typeface="Times New Roman"/>
                <a:ea typeface="微软雅黑"/>
                <a:cs typeface="Times New Roman"/>
              </a:rPr>
              <a:t>　</a:t>
            </a:r>
            <a:r>
              <a:rPr lang="zh-CN" altLang="zh-CN" sz="2800" kern="100" dirty="0">
                <a:latin typeface="Times New Roman"/>
                <a:ea typeface="华文细黑"/>
                <a:cs typeface="Times New Roman"/>
              </a:rPr>
              <a:t>数列</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的通项公式</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58</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16</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，则</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是递增数列</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是递减数列</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先增后减，有最大值</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先减后增，有最小值</a:t>
            </a:r>
            <a:endParaRPr lang="zh-CN" altLang="zh-CN" sz="105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0127654" y="6658148"/>
            <a:ext cx="969419"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8" name="矩形 7"/>
          <p:cNvSpPr/>
          <p:nvPr/>
        </p:nvSpPr>
        <p:spPr>
          <a:xfrm>
            <a:off x="8481630" y="837506"/>
            <a:ext cx="423514"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C</a:t>
            </a:r>
            <a:endParaRPr lang="zh-CN" altLang="en-US" sz="2800" kern="100" dirty="0">
              <a:solidFill>
                <a:srgbClr val="C00000"/>
              </a:solidFill>
              <a:latin typeface="Times New Roman"/>
              <a:ea typeface="华文细黑"/>
              <a:cs typeface="Times New Roman"/>
            </a:endParaRPr>
          </a:p>
        </p:txBody>
      </p:sp>
      <p:sp>
        <p:nvSpPr>
          <p:cNvPr id="13" name="矩形 12"/>
          <p:cNvSpPr/>
          <p:nvPr/>
        </p:nvSpPr>
        <p:spPr>
          <a:xfrm>
            <a:off x="118542" y="3968071"/>
            <a:ext cx="11730575"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易于看出</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是关于</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的二次函数，对称轴为</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8</a:t>
            </a:r>
            <a:r>
              <a:rPr lang="zh-CN" altLang="zh-CN" sz="2800" kern="100" dirty="0">
                <a:latin typeface="Times New Roman"/>
                <a:ea typeface="华文细黑"/>
                <a:cs typeface="Times New Roman"/>
              </a:rPr>
              <a:t>，故</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先增后减，有最大值</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4" name="圆角矩形 13">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10298768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8" grpId="0"/>
      <p:bldP spid="8" grpId="1"/>
      <p:bldP spid="13" grpId="0"/>
      <p:bldP spid="13" grpId="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1791</TotalTime>
  <Words>1182</Words>
  <Application>Microsoft Office PowerPoint</Application>
  <PresentationFormat>自定义</PresentationFormat>
  <Paragraphs>243</Paragraphs>
  <Slides>35</Slides>
  <Notes>0</Notes>
  <HiddenSlides>4</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35</vt:i4>
      </vt:variant>
    </vt:vector>
  </HeadingPairs>
  <TitlesOfParts>
    <vt:vector size="37" baseType="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dreamsummit</cp:lastModifiedBy>
  <cp:revision>903</cp:revision>
  <dcterms:created xsi:type="dcterms:W3CDTF">2014-10-15T07:25:01Z</dcterms:created>
  <dcterms:modified xsi:type="dcterms:W3CDTF">2016-04-24T01:21:28Z</dcterms:modified>
</cp:coreProperties>
</file>