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418" r:id="rId3"/>
    <p:sldId id="257" r:id="rId4"/>
    <p:sldId id="258" r:id="rId5"/>
    <p:sldId id="493" r:id="rId6"/>
    <p:sldId id="455" r:id="rId7"/>
    <p:sldId id="278" r:id="rId8"/>
    <p:sldId id="494" r:id="rId9"/>
    <p:sldId id="496" r:id="rId10"/>
    <p:sldId id="457" r:id="rId11"/>
    <p:sldId id="486" r:id="rId12"/>
    <p:sldId id="459" r:id="rId13"/>
    <p:sldId id="497" r:id="rId14"/>
    <p:sldId id="498" r:id="rId15"/>
    <p:sldId id="499" r:id="rId16"/>
    <p:sldId id="462" r:id="rId17"/>
    <p:sldId id="506" r:id="rId18"/>
    <p:sldId id="500" r:id="rId19"/>
    <p:sldId id="507" r:id="rId20"/>
    <p:sldId id="508" r:id="rId21"/>
    <p:sldId id="501" r:id="rId22"/>
    <p:sldId id="503" r:id="rId23"/>
    <p:sldId id="504" r:id="rId24"/>
    <p:sldId id="509" r:id="rId25"/>
    <p:sldId id="510" r:id="rId26"/>
    <p:sldId id="511" r:id="rId27"/>
    <p:sldId id="512" r:id="rId28"/>
    <p:sldId id="361" r:id="rId29"/>
    <p:sldId id="424" r:id="rId30"/>
    <p:sldId id="447" r:id="rId31"/>
    <p:sldId id="448" r:id="rId32"/>
    <p:sldId id="423" r:id="rId33"/>
    <p:sldId id="475" r:id="rId34"/>
    <p:sldId id="451" r:id="rId35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23" autoAdjust="0"/>
    <p:restoredTop sz="94861" autoAdjust="0"/>
  </p:normalViewPr>
  <p:slideViewPr>
    <p:cSldViewPr>
      <p:cViewPr>
        <p:scale>
          <a:sx n="75" d="100"/>
          <a:sy n="75" d="100"/>
        </p:scale>
        <p:origin x="-624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21.emf"/><Relationship Id="rId4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image" Target="../media/image10.png"/><Relationship Id="rId7" Type="http://schemas.openxmlformats.org/officeDocument/2006/relationships/oleObject" Target="../embeddings/oleObject5.bin"/><Relationship Id="rId12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emf"/><Relationship Id="rId11" Type="http://schemas.openxmlformats.org/officeDocument/2006/relationships/package" Target="../embeddings/Microsoft_Word___6.docx"/><Relationship Id="rId5" Type="http://schemas.openxmlformats.org/officeDocument/2006/relationships/package" Target="../embeddings/Microsoft_Word___4.docx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7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.docx"/><Relationship Id="rId3" Type="http://schemas.openxmlformats.org/officeDocument/2006/relationships/slide" Target="slide12.xml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9.docx"/><Relationship Id="rId4" Type="http://schemas.openxmlformats.org/officeDocument/2006/relationships/oleObject" Target="../embeddings/oleObject9.bin"/><Relationship Id="rId9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.docx"/><Relationship Id="rId3" Type="http://schemas.openxmlformats.org/officeDocument/2006/relationships/slide" Target="slide15.xml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15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11" Type="http://schemas.openxmlformats.org/officeDocument/2006/relationships/package" Target="../embeddings/Microsoft_Word___13.docx"/><Relationship Id="rId5" Type="http://schemas.openxmlformats.org/officeDocument/2006/relationships/package" Target="../embeddings/Microsoft_Word___11.docx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14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15.bin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19.emf"/><Relationship Id="rId5" Type="http://schemas.openxmlformats.org/officeDocument/2006/relationships/image" Target="../media/image17.emf"/><Relationship Id="rId10" Type="http://schemas.openxmlformats.org/officeDocument/2006/relationships/package" Target="../embeddings/Microsoft_Word___17.docx"/><Relationship Id="rId4" Type="http://schemas.openxmlformats.org/officeDocument/2006/relationships/package" Target="../embeddings/Microsoft_Word___15.docx"/><Relationship Id="rId9" Type="http://schemas.openxmlformats.org/officeDocument/2006/relationships/oleObject" Target="../embeddings/oleObject17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emf"/><Relationship Id="rId5" Type="http://schemas.openxmlformats.org/officeDocument/2006/relationships/package" Target="../embeddings/Microsoft_Word___18.docx"/><Relationship Id="rId4" Type="http://schemas.openxmlformats.org/officeDocument/2006/relationships/oleObject" Target="../embeddings/oleObject1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0.docx"/><Relationship Id="rId13" Type="http://schemas.openxmlformats.org/officeDocument/2006/relationships/oleObject" Target="../embeddings/oleObject22.bin"/><Relationship Id="rId3" Type="http://schemas.openxmlformats.org/officeDocument/2006/relationships/slide" Target="slide20.xml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2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1.emf"/><Relationship Id="rId11" Type="http://schemas.openxmlformats.org/officeDocument/2006/relationships/package" Target="../embeddings/Microsoft_Word___21.docx"/><Relationship Id="rId5" Type="http://schemas.openxmlformats.org/officeDocument/2006/relationships/package" Target="../embeddings/Microsoft_Word___19.docx"/><Relationship Id="rId15" Type="http://schemas.openxmlformats.org/officeDocument/2006/relationships/image" Target="../media/image24.e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2.emf"/><Relationship Id="rId14" Type="http://schemas.openxmlformats.org/officeDocument/2006/relationships/package" Target="../embeddings/Microsoft_Word___22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5.emf"/><Relationship Id="rId4" Type="http://schemas.openxmlformats.org/officeDocument/2006/relationships/package" Target="../embeddings/Microsoft_Word___23.docx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5.docx"/><Relationship Id="rId3" Type="http://schemas.openxmlformats.org/officeDocument/2006/relationships/slide" Target="slide22.xml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28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6.emf"/><Relationship Id="rId11" Type="http://schemas.openxmlformats.org/officeDocument/2006/relationships/package" Target="../embeddings/Microsoft_Word___26.docx"/><Relationship Id="rId5" Type="http://schemas.openxmlformats.org/officeDocument/2006/relationships/package" Target="../embeddings/Microsoft_Word___24.docx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7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slide" Target="slide28.xml"/><Relationship Id="rId7" Type="http://schemas.openxmlformats.org/officeDocument/2006/relationships/slide" Target="slide3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slide" Target="slide31.xml"/><Relationship Id="rId5" Type="http://schemas.openxmlformats.org/officeDocument/2006/relationships/slide" Target="slide30.xml"/><Relationship Id="rId10" Type="http://schemas.openxmlformats.org/officeDocument/2006/relationships/image" Target="../media/image29.emf"/><Relationship Id="rId4" Type="http://schemas.openxmlformats.org/officeDocument/2006/relationships/slide" Target="slide29.xml"/><Relationship Id="rId9" Type="http://schemas.openxmlformats.org/officeDocument/2006/relationships/package" Target="../embeddings/Microsoft_Word___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.xml"/><Relationship Id="rId5" Type="http://schemas.openxmlformats.org/officeDocument/2006/relationships/slide" Target="slide31.xml"/><Relationship Id="rId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1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slide" Target="slide9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Relationship Id="rId9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983893" y="1917626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微软雅黑" pitchFamily="34" charset="-122"/>
              </a:rPr>
              <a:t>第二章　数 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3893" y="2277666"/>
            <a:ext cx="6919625" cy="1175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0" dirty="0" smtClean="0">
                <a:solidFill>
                  <a:srgbClr val="F79646">
                    <a:lumMod val="75000"/>
                  </a:srgbClr>
                </a:solidFill>
                <a:latin typeface="Times New Roman" pitchFamily="18" charset="0"/>
                <a:ea typeface="微软雅黑" pitchFamily="34" charset="-122"/>
              </a:rPr>
              <a:t>§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2.2</a:t>
            </a:r>
            <a:r>
              <a:rPr lang="zh-CN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等差数列 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en-US" altLang="zh-CN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48130" name="Picture 2" descr="C:\无标题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3"/>
          <a:stretch/>
        </p:blipFill>
        <p:spPr bwMode="auto">
          <a:xfrm>
            <a:off x="9983638" y="3387150"/>
            <a:ext cx="2198203" cy="347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241415" y="261442"/>
                <a:ext cx="11614431" cy="3091335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跟踪训练</a:t>
                </a:r>
                <a:r>
                  <a:rPr lang="en-US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Courier New"/>
                  </a:rPr>
                  <a:t>1</a:t>
                </a: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(1)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在数列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中，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2,2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baseline="-250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1(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 err="1">
                    <a:latin typeface="宋体"/>
                    <a:ea typeface="华文细黑"/>
                    <a:cs typeface="Times New Roman"/>
                  </a:rPr>
                  <a:t>∈</a:t>
                </a:r>
                <a:r>
                  <a:rPr lang="en-US" altLang="zh-CN" sz="2800" b="1" kern="1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b="1" kern="100" baseline="30000" dirty="0">
                    <a:latin typeface="Times New Roman"/>
                    <a:ea typeface="华文细黑"/>
                    <a:cs typeface="Courier New"/>
                  </a:rPr>
                  <a:t>*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是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　　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A.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公差为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等差数列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Times New Roman"/>
                  </a:rPr>
                  <a:t>	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公差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0" i="0" kern="100" smtClean="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等差数列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C.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公差为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等差数列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Times New Roman"/>
                  </a:rPr>
                  <a:t>	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不是等差数列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415" y="261442"/>
                <a:ext cx="11614431" cy="3091335"/>
              </a:xfrm>
              <a:prstGeom prst="rect">
                <a:avLst/>
              </a:prstGeom>
              <a:blipFill rotWithShape="1">
                <a:blip r:embed="rId3"/>
                <a:stretch>
                  <a:fillRect l="-840" r="-787" b="-15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040434"/>
              </p:ext>
            </p:extLst>
          </p:nvPr>
        </p:nvGraphicFramePr>
        <p:xfrm>
          <a:off x="262558" y="3501802"/>
          <a:ext cx="11207750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8" name="文档" r:id="rId5" imgW="11202691" imgH="1365635" progId="Word.Document.12">
                  <p:embed/>
                </p:oleObj>
              </mc:Choice>
              <mc:Fallback>
                <p:oleObj name="文档" r:id="rId5" imgW="11202691" imgH="13656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558" y="3501802"/>
                        <a:ext cx="11207750" cy="136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4160285"/>
              </p:ext>
            </p:extLst>
          </p:nvPr>
        </p:nvGraphicFramePr>
        <p:xfrm>
          <a:off x="221233" y="4472434"/>
          <a:ext cx="8250237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9" name="文档" r:id="rId8" imgW="8256537" imgH="1117411" progId="Word.Document.12">
                  <p:embed/>
                </p:oleObj>
              </mc:Choice>
              <mc:Fallback>
                <p:oleObj name="文档" r:id="rId8" imgW="8256537" imgH="11174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1233" y="4472434"/>
                        <a:ext cx="8250237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466035"/>
              </p:ext>
            </p:extLst>
          </p:nvPr>
        </p:nvGraphicFramePr>
        <p:xfrm>
          <a:off x="262558" y="5408538"/>
          <a:ext cx="8250237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0" name="文档" r:id="rId11" imgW="8256537" imgH="1117411" progId="Word.Document.12">
                  <p:embed/>
                </p:oleObj>
              </mc:Choice>
              <mc:Fallback>
                <p:oleObj name="文档" r:id="rId11" imgW="8256537" imgH="11174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2558" y="5408538"/>
                        <a:ext cx="8250237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931838" y="900466"/>
            <a:ext cx="45461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B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89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13423" y="405458"/>
            <a:ext cx="11614431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的等差中项是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8,2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的等差中项是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的等差中项是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425179"/>
              </p:ext>
            </p:extLst>
          </p:nvPr>
        </p:nvGraphicFramePr>
        <p:xfrm>
          <a:off x="431184" y="1825298"/>
          <a:ext cx="1120775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5" name="文档" r:id="rId4" imgW="11202691" imgH="1788521" progId="Word.Document.12">
                  <p:embed/>
                </p:oleObj>
              </mc:Choice>
              <mc:Fallback>
                <p:oleObj name="文档" r:id="rId4" imgW="11202691" imgH="1788521" progId="Word.Document.12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184" y="1825298"/>
                        <a:ext cx="1120775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721563"/>
              </p:ext>
            </p:extLst>
          </p:nvPr>
        </p:nvGraphicFramePr>
        <p:xfrm>
          <a:off x="432072" y="3740026"/>
          <a:ext cx="1120775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6" name="文档" r:id="rId7" imgW="11202691" imgH="1788521" progId="Word.Document.12">
                  <p:embed/>
                </p:oleObj>
              </mc:Choice>
              <mc:Fallback>
                <p:oleObj name="文档" r:id="rId7" imgW="11202691" imgH="178852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072" y="3740026"/>
                        <a:ext cx="1120775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4566" y="4758418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的等差中项为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5614" y="1014002"/>
            <a:ext cx="605096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endParaRPr lang="zh-CN" altLang="zh-CN" sz="2800" b="1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9453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0550" y="189434"/>
            <a:ext cx="11161240" cy="1334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题型二　等差数列的通项公式及应用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75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550" y="166104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5765253"/>
              </p:ext>
            </p:extLst>
          </p:nvPr>
        </p:nvGraphicFramePr>
        <p:xfrm>
          <a:off x="262558" y="2438797"/>
          <a:ext cx="1120775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8" name="文档" r:id="rId5" imgW="11202691" imgH="2151200" progId="Word.Document.12">
                  <p:embed/>
                </p:oleObj>
              </mc:Choice>
              <mc:Fallback>
                <p:oleObj name="文档" r:id="rId5" imgW="11202691" imgH="2151200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438797"/>
                        <a:ext cx="11207750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962429"/>
              </p:ext>
            </p:extLst>
          </p:nvPr>
        </p:nvGraphicFramePr>
        <p:xfrm>
          <a:off x="190550" y="4530234"/>
          <a:ext cx="8474075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9" name="文档" r:id="rId8" imgW="8480105" imgH="1493241" progId="Word.Document.12">
                  <p:embed/>
                </p:oleObj>
              </mc:Choice>
              <mc:Fallback>
                <p:oleObj name="文档" r:id="rId8" imgW="8480105" imgH="149324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4530234"/>
                        <a:ext cx="8474075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91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950" y="65570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已知递减等差数列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的前三项和为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，前三项的乘积为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求数列的通项公式，并判断－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是该数列的项吗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9551590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427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04770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6191219"/>
              </p:ext>
            </p:extLst>
          </p:nvPr>
        </p:nvGraphicFramePr>
        <p:xfrm>
          <a:off x="360064" y="-6270"/>
          <a:ext cx="1120775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8" name="文档" r:id="rId5" imgW="11202691" imgH="2154084" progId="Word.Document.12">
                  <p:embed/>
                </p:oleObj>
              </mc:Choice>
              <mc:Fallback>
                <p:oleObj name="文档" r:id="rId5" imgW="11202691" imgH="215408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64" y="-6270"/>
                        <a:ext cx="11207750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623159"/>
              </p:ext>
            </p:extLst>
          </p:nvPr>
        </p:nvGraphicFramePr>
        <p:xfrm>
          <a:off x="360064" y="1234981"/>
          <a:ext cx="1120775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9" name="文档" r:id="rId8" imgW="11202691" imgH="2157329" progId="Word.Document.12">
                  <p:embed/>
                </p:oleObj>
              </mc:Choice>
              <mc:Fallback>
                <p:oleObj name="文档" r:id="rId8" imgW="11202691" imgH="215732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64" y="1234981"/>
                        <a:ext cx="11207750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890429"/>
              </p:ext>
            </p:extLst>
          </p:nvPr>
        </p:nvGraphicFramePr>
        <p:xfrm>
          <a:off x="360064" y="2524170"/>
          <a:ext cx="1120775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0" name="文档" r:id="rId11" imgW="11202691" imgH="2160573" progId="Word.Document.12">
                  <p:embed/>
                </p:oleObj>
              </mc:Choice>
              <mc:Fallback>
                <p:oleObj name="文档" r:id="rId11" imgW="11202691" imgH="2160573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064" y="2524170"/>
                        <a:ext cx="11207750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293926" y="3511962"/>
            <a:ext cx="11161240" cy="306825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1)·(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令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7676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173435"/>
            <a:ext cx="12190413" cy="23865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2349674"/>
            <a:ext cx="11847881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中，首项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是两个最基本的元素，有关等差数列的问题，如果条件与结论间的联系不明显，则均可化成有关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的关系列方程组求解，但是要注意公式的变形及整体计算，以减少计算量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36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2649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550" y="189434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为等差数列，分别根据下列条件写出它的通项公式：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550" y="1589040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设首项为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612404"/>
              </p:ext>
            </p:extLst>
          </p:nvPr>
        </p:nvGraphicFramePr>
        <p:xfrm>
          <a:off x="262558" y="2493690"/>
          <a:ext cx="11247437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3" name="文档" r:id="rId4" imgW="11243352" imgH="1411781" progId="Word.Document.12">
                  <p:embed/>
                </p:oleObj>
              </mc:Choice>
              <mc:Fallback>
                <p:oleObj name="文档" r:id="rId4" imgW="11243352" imgH="1411781" progId="Word.Document.12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493690"/>
                        <a:ext cx="11247437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41415" y="3821288"/>
            <a:ext cx="1161443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2132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2649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431" y="837506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前三项为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a,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915053"/>
              </p:ext>
            </p:extLst>
          </p:nvPr>
        </p:nvGraphicFramePr>
        <p:xfrm>
          <a:off x="385431" y="1669122"/>
          <a:ext cx="11247437" cy="140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5" name="文档" r:id="rId4" imgW="11243352" imgH="1413223" progId="Word.Document.12">
                  <p:embed/>
                </p:oleObj>
              </mc:Choice>
              <mc:Fallback>
                <p:oleObj name="文档" r:id="rId4" imgW="11243352" imgH="1413223" progId="Word.Document.12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431" y="1669122"/>
                        <a:ext cx="11247437" cy="1401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38165"/>
              </p:ext>
            </p:extLst>
          </p:nvPr>
        </p:nvGraphicFramePr>
        <p:xfrm>
          <a:off x="385431" y="2715632"/>
          <a:ext cx="11247437" cy="140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6" name="文档" r:id="rId7" imgW="11243352" imgH="1415026" progId="Word.Document.12">
                  <p:embed/>
                </p:oleObj>
              </mc:Choice>
              <mc:Fallback>
                <p:oleObj name="文档" r:id="rId7" imgW="11243352" imgH="141502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431" y="2715632"/>
                        <a:ext cx="11247437" cy="1401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0332240"/>
              </p:ext>
            </p:extLst>
          </p:nvPr>
        </p:nvGraphicFramePr>
        <p:xfrm>
          <a:off x="385431" y="3651736"/>
          <a:ext cx="11247437" cy="1401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57" name="文档" r:id="rId10" imgW="11243352" imgH="1416468" progId="Word.Document.12">
                  <p:embed/>
                </p:oleObj>
              </mc:Choice>
              <mc:Fallback>
                <p:oleObj name="文档" r:id="rId10" imgW="11243352" imgH="1416468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431" y="3651736"/>
                        <a:ext cx="11247437" cy="1401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535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0230" y="11751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题型三　等差数列的判定与证明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224443"/>
              </p:ext>
            </p:extLst>
          </p:nvPr>
        </p:nvGraphicFramePr>
        <p:xfrm>
          <a:off x="217635" y="898178"/>
          <a:ext cx="11206163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0" name="文档" r:id="rId5" imgW="11202691" imgH="2398874" progId="Word.Document.12">
                  <p:embed/>
                </p:oleObj>
              </mc:Choice>
              <mc:Fallback>
                <p:oleObj name="文档" r:id="rId5" imgW="11202691" imgH="239887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635" y="898178"/>
                        <a:ext cx="11206163" cy="238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118542" y="317321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1360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42" y="130100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385722"/>
              </p:ext>
            </p:extLst>
          </p:nvPr>
        </p:nvGraphicFramePr>
        <p:xfrm>
          <a:off x="262558" y="261442"/>
          <a:ext cx="11207750" cy="214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2" name="文档" r:id="rId5" imgW="11202691" imgH="2154084" progId="Word.Document.12">
                  <p:embed/>
                </p:oleObj>
              </mc:Choice>
              <mc:Fallback>
                <p:oleObj name="文档" r:id="rId5" imgW="11202691" imgH="215408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558" y="261442"/>
                        <a:ext cx="11207750" cy="214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340528"/>
              </p:ext>
            </p:extLst>
          </p:nvPr>
        </p:nvGraphicFramePr>
        <p:xfrm>
          <a:off x="190550" y="2143810"/>
          <a:ext cx="8474075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3" name="文档" r:id="rId8" imgW="8480105" imgH="1493961" progId="Word.Document.12">
                  <p:embed/>
                </p:oleObj>
              </mc:Choice>
              <mc:Fallback>
                <p:oleObj name="文档" r:id="rId8" imgW="8480105" imgH="14939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2143810"/>
                        <a:ext cx="8474075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821284"/>
              </p:ext>
            </p:extLst>
          </p:nvPr>
        </p:nvGraphicFramePr>
        <p:xfrm>
          <a:off x="190550" y="3304108"/>
          <a:ext cx="8474075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4" name="文档" r:id="rId11" imgW="8480105" imgH="1493961" progId="Word.Document.12">
                  <p:embed/>
                </p:oleObj>
              </mc:Choice>
              <mc:Fallback>
                <p:oleObj name="文档" r:id="rId11" imgW="8480105" imgH="14939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3304108"/>
                        <a:ext cx="8474075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9683"/>
              </p:ext>
            </p:extLst>
          </p:nvPr>
        </p:nvGraphicFramePr>
        <p:xfrm>
          <a:off x="190550" y="4528244"/>
          <a:ext cx="8474075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5" name="文档" r:id="rId14" imgW="8480105" imgH="1493961" progId="Word.Document.12">
                  <p:embed/>
                </p:oleObj>
              </mc:Choice>
              <mc:Fallback>
                <p:oleObj name="文档" r:id="rId14" imgW="8480105" imgH="149396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50" y="4528244"/>
                        <a:ext cx="8474075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118542" y="5621488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9600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0630" y="1701602"/>
            <a:ext cx="10103003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理解等差数列的定义，掌握等差数列的通项公式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会推导等差数列的通项公式，能运用等差数列的通项公式解决一些简单的问题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掌握等差中项的概念，深化认识并能运用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79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6534" y="3317232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是等差数列，且公差为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，首项为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883977"/>
              </p:ext>
            </p:extLst>
          </p:nvPr>
        </p:nvGraphicFramePr>
        <p:xfrm>
          <a:off x="122238" y="1000919"/>
          <a:ext cx="11206162" cy="242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2" name="文档" r:id="rId4" imgW="11202691" imgH="2433484" progId="Word.Document.12">
                  <p:embed/>
                </p:oleObj>
              </mc:Choice>
              <mc:Fallback>
                <p:oleObj name="文档" r:id="rId4" imgW="11202691" imgH="243348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8" y="1000919"/>
                        <a:ext cx="11206162" cy="2428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091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-57070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试问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是不是数列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中的项？如果是，是第几项；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如果不是，请说明理由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2558" y="1342536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6523854"/>
              </p:ext>
            </p:extLst>
          </p:nvPr>
        </p:nvGraphicFramePr>
        <p:xfrm>
          <a:off x="262558" y="2257346"/>
          <a:ext cx="9353550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7" name="文档" r:id="rId5" imgW="9354227" imgH="1546254" progId="Word.Document.12">
                  <p:embed/>
                </p:oleObj>
              </mc:Choice>
              <mc:Fallback>
                <p:oleObj name="文档" r:id="rId5" imgW="9354227" imgH="15462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558" y="2257346"/>
                        <a:ext cx="9353550" cy="154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9759046"/>
              </p:ext>
            </p:extLst>
          </p:nvPr>
        </p:nvGraphicFramePr>
        <p:xfrm>
          <a:off x="262558" y="3221241"/>
          <a:ext cx="9353550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8" name="文档" r:id="rId8" imgW="9354227" imgH="1548417" progId="Word.Document.12">
                  <p:embed/>
                </p:oleObj>
              </mc:Choice>
              <mc:Fallback>
                <p:oleObj name="文档" r:id="rId8" imgW="9354227" imgH="15484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2558" y="3221241"/>
                        <a:ext cx="9353550" cy="154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433417"/>
              </p:ext>
            </p:extLst>
          </p:nvPr>
        </p:nvGraphicFramePr>
        <p:xfrm>
          <a:off x="262558" y="4263410"/>
          <a:ext cx="9353550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29" name="文档" r:id="rId11" imgW="9354227" imgH="1549859" progId="Word.Document.12">
                  <p:embed/>
                </p:oleObj>
              </mc:Choice>
              <mc:Fallback>
                <p:oleObj name="文档" r:id="rId11" imgW="9354227" imgH="15498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2558" y="4263410"/>
                        <a:ext cx="9353550" cy="154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62558" y="509813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558" y="583853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是数列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中的项，且是第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11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项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5511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3" grpId="0"/>
      <p:bldP spid="13" grpId="1"/>
      <p:bldP spid="14" grpId="0"/>
      <p:bldP spid="1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584516"/>
            <a:ext cx="12190413" cy="35644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701602"/>
            <a:ext cx="1184788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判定等差数列的方法：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定义法：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等差中项法：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通项公式法：数列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054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62558" y="810167"/>
            <a:ext cx="11614431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通项公式法不能作为证明方法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为常数，则该常数为等差数列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的公差；若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成立，则无法确定等差数列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若数列的前有限项成等差数列，则该数列未必是等差数列；而要否定一个数列是等差数列，只要说明其中连续三项不成等差数列即可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已知数列的递推公式求数列的通项时，要对递推公式进行合理变形，构造出等差数列求通项，需掌握常见的几种变形形式，考查学生推理能力与分析问题的能力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0185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4681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727711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3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66" y="3506655"/>
            <a:ext cx="1161443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8" y="2130084"/>
            <a:ext cx="11272852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证明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为等差数列，且公差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4112087"/>
            <a:ext cx="1161443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可知，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85118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998363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801" y="261442"/>
            <a:ext cx="1415487" cy="5760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58702" y="157160"/>
            <a:ext cx="8385605" cy="69305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zh-CN" altLang="en-US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对等差数列的定义理解不深刻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8542" y="261442"/>
            <a:ext cx="1296144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ts val="400"/>
              </a:spcBef>
            </a:pP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易错点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5360" y="134156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4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，求证：数列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85434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050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477466"/>
            <a:ext cx="11614431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错解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2lg 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3lg 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E36C0A"/>
                </a:solidFill>
                <a:latin typeface="Times New Roman"/>
                <a:ea typeface="微软雅黑"/>
                <a:cs typeface="Times New Roman"/>
              </a:rPr>
              <a:t>错因分析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由数列的通项公式求出的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仅能确保数列的前三项成等差数列，不能保证数列是等差数列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正解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[10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IPAPANNEW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1)</a:t>
            </a:r>
            <a:r>
              <a:rPr lang="en-US" altLang="zh-CN" sz="2800" kern="100" dirty="0" err="1">
                <a:latin typeface="IPAPANNEW"/>
                <a:ea typeface="华文细黑"/>
                <a:cs typeface="Times New Roman"/>
              </a:rPr>
              <a:t>lg</a:t>
            </a:r>
            <a:r>
              <a:rPr lang="en-US" altLang="zh-CN" sz="2800" kern="100" dirty="0">
                <a:latin typeface="IPAPANNEW"/>
                <a:ea typeface="华文细黑"/>
                <a:cs typeface="Times New Roman"/>
              </a:rPr>
              <a:t> 3]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lg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3(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，所以数列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>
            <a:hlinkClick r:id="rId2" action="ppaction://hlinksldjump"/>
          </p:cNvPr>
          <p:cNvSpPr/>
          <p:nvPr/>
        </p:nvSpPr>
        <p:spPr>
          <a:xfrm>
            <a:off x="11036655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误区警示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654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622959"/>
            <a:ext cx="12190413" cy="35897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839622" y="-26590"/>
            <a:ext cx="2251335" cy="880109"/>
            <a:chOff x="11613" y="920823"/>
            <a:chExt cx="1717743" cy="733424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 userDrawn="1"/>
          </p:nvSpPr>
          <p:spPr>
            <a:xfrm>
              <a:off x="148971" y="991413"/>
              <a:ext cx="13150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30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误区</a:t>
              </a:r>
              <a:r>
                <a:rPr lang="zh-CN" altLang="zh-CN" sz="30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警示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566" y="1701602"/>
            <a:ext cx="1161443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数列的前几项成等差数列与数列为等差数列不是等价的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若数列是等差数列，则数列的前三项成等差数列；而若数列的前三项成等差数列，则数列未必是等差数列；但若数列的前三项不是等差数列，则数列一定不是等差数列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因此利用非等价关系求出的结果未必满足题设条件，必须对求出的结果代入验证，以确保满足题设条件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圆角矩形 12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508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当堂检测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3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406574" y="108775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B.3  		C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D.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n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574" y="2421682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61435" y="1126512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/>
      <p:bldP spid="1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574" y="621482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下列命题：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6,4,2,0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是公差为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的等差数列；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是公差为－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的等差数列；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等差数列的通项公式一定能写成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的形式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其中正确命题的序号是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	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4613290"/>
            <a:ext cx="11161240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②③④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中公差为－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86214" y="2576746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3189733" y="2693023"/>
            <a:ext cx="520972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189733" y="381749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89733" y="4941962"/>
            <a:ext cx="5209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3188216" y="2063091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知识梳理               </a:t>
            </a:r>
            <a:r>
              <a:rPr lang="zh-CN" altLang="en-US" sz="2600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自主学习</a:t>
            </a:r>
            <a:endParaRPr lang="zh-CN" altLang="en-US" sz="2600" dirty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3188216" y="319390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题型探究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重点突破</a:t>
            </a:r>
          </a:p>
        </p:txBody>
      </p:sp>
      <p:sp>
        <p:nvSpPr>
          <p:cNvPr id="14" name="TextBox 13">
            <a:hlinkClick r:id="rId4" action="ppaction://hlinksldjump"/>
          </p:cNvPr>
          <p:cNvSpPr txBox="1"/>
          <p:nvPr/>
        </p:nvSpPr>
        <p:spPr>
          <a:xfrm>
            <a:off x="3188216" y="4320563"/>
            <a:ext cx="52221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当堂检测               </a:t>
            </a:r>
            <a:r>
              <a:rPr lang="zh-CN" altLang="en-US" sz="260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自查自纠</a:t>
            </a: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11758" y="2095863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279" y="765498"/>
            <a:ext cx="11730575" cy="14084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A.21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B.22  		C.23 		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D.24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166299" y="785818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B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481002"/>
              </p:ext>
            </p:extLst>
          </p:nvPr>
        </p:nvGraphicFramePr>
        <p:xfrm>
          <a:off x="396414" y="3727986"/>
          <a:ext cx="9394825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7" name="文档" r:id="rId9" imgW="9394888" imgH="1597086" progId="Word.Document.12">
                  <p:embed/>
                </p:oleObj>
              </mc:Choice>
              <mc:Fallback>
                <p:oleObj name="文档" r:id="rId9" imgW="9394888" imgH="15970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6414" y="3727986"/>
                        <a:ext cx="9394825" cy="159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/>
          <p:nvPr/>
        </p:nvSpPr>
        <p:spPr>
          <a:xfrm>
            <a:off x="262558" y="511845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22.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1" grpId="0" build="allAtOnce"/>
      <p:bldP spid="17" grpId="0"/>
      <p:bldP spid="17" grpId="1"/>
      <p:bldP spid="19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1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19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2396" y="559915"/>
            <a:ext cx="11385581" cy="18617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是等差数列，下列数列中仍为等差数列的有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B.2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C.3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		D.4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2459" y="2312362"/>
            <a:ext cx="11730575" cy="427473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为常数列，也是等差数列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pkn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未必，如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2,0,2,4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，显然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03603" y="51908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969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/>
      <p:bldP spid="1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839622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5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27471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0709808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1144901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</a:p>
        </p:txBody>
      </p:sp>
      <p:sp>
        <p:nvSpPr>
          <p:cNvPr id="2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1579995" y="-16868"/>
            <a:ext cx="360000" cy="57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2000" dirty="0">
                <a:solidFill>
                  <a:srgbClr val="C00000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4566" y="804943"/>
            <a:ext cx="1116124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下列命题中正确的是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log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成等差数列，则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 ，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 ，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4041821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为等差数列，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49267" y="838480"/>
            <a:ext cx="639635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610485" algn="l"/>
              </a:tabLs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b="1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285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/>
      <p:bldP spid="1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6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582" y="1053530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判断一个数列是不是等差数列的常用方法有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Cambria Math"/>
                <a:ea typeface="华文细黑"/>
                <a:cs typeface="Cambria Math"/>
              </a:rPr>
              <a:t>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但若要说明一个数列不是等差数列，则只需举出一个反例即可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由等差数列的通项公式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可以看出，只要知道首项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，就可以求出通项公式，反过来，在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四个量中，只要知道其中任意三个量，就可以求出另一个量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94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C:\无标题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3"/>
          <a:stretch/>
        </p:blipFill>
        <p:spPr bwMode="auto">
          <a:xfrm>
            <a:off x="9983638" y="3387150"/>
            <a:ext cx="2198203" cy="3472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知识梳理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                 自主学习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393" y="944373"/>
            <a:ext cx="11499437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知识点一　等差数列的概念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如果一个数列从第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项起，每一项与它的前一项的差都等于同一个常数，那么这个数列就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叫做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数列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，这个常数叫做等差数列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公差通常用字母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的概念可用符号表示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u="sng" kern="100" dirty="0" smtClean="0">
                <a:latin typeface="Times New Roman"/>
                <a:ea typeface="华文细黑"/>
                <a:cs typeface="Courier New"/>
              </a:rPr>
              <a:t>			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的单调性与公差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的符号的关系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中，若公差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数列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；若公差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	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数列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；若公差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60003" y="233086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等差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87792" y="23419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公差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0083" y="3585208"/>
            <a:ext cx="31999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22251" y="48813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递增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20731" y="55195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递减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262558" y="546222"/>
                <a:ext cx="11161240" cy="3747668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知识点二　等差中项的概念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若三个数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构成等差数列，则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叫做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与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的</a:t>
                </a:r>
                <a:r>
                  <a:rPr lang="en-US" altLang="zh-CN" sz="2800" u="sng" kern="100" dirty="0">
                    <a:latin typeface="Times New Roman"/>
                    <a:ea typeface="华文细黑"/>
                    <a:cs typeface="Times New Roman"/>
                  </a:rPr>
                  <a:t> </a:t>
                </a:r>
                <a:r>
                  <a:rPr lang="en-US" altLang="zh-CN" sz="2800" u="sng" kern="100" dirty="0" smtClean="0">
                    <a:latin typeface="Times New Roman"/>
                    <a:ea typeface="华文细黑"/>
                    <a:cs typeface="Times New Roman"/>
                  </a:rPr>
                  <a:t>                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并且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zh-CN" altLang="en-US" sz="2800" kern="100">
                            <a:latin typeface="Times New Roman"/>
                            <a:ea typeface="华文细黑"/>
                            <a:cs typeface="Times New Roman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i="1" kern="100">
                            <a:latin typeface="Times New Roman"/>
                            <a:ea typeface="华文细黑"/>
                          </a:rPr>
                          <m:t>b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知识点三　等差数列的通项公式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若等差数列的首项为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，公差为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d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，则其通项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u="sng" kern="100" dirty="0" smtClean="0">
                    <a:latin typeface="Times New Roman"/>
                    <a:ea typeface="华文细黑"/>
                    <a:cs typeface="Courier New"/>
                  </a:rPr>
                  <a:t>		</a:t>
                </a:r>
                <a:r>
                  <a:rPr lang="en-US" altLang="zh-CN" sz="2800" kern="100" dirty="0" smtClean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558" y="546222"/>
                <a:ext cx="11161240" cy="3747668"/>
              </a:xfrm>
              <a:prstGeom prst="rect">
                <a:avLst/>
              </a:prstGeom>
              <a:blipFill rotWithShape="1">
                <a:blip r:embed="rId2"/>
                <a:stretch>
                  <a:fillRect l="-819" r="-874" b="-1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矩形 2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02641" y="128987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等差中项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7574" y="3574966"/>
            <a:ext cx="1981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d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1733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2558" y="-108758"/>
            <a:ext cx="11347893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思考　</a:t>
            </a: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教材上推导等差数列的通项公式采用了不完全归纳法，还有其它方法吗？如何操作？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271758" y="6670154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3358" y="1137246"/>
            <a:ext cx="11347893" cy="54812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答案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还可以用累加法，过程如下：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将上述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个式子相加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，符合上式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b="1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7784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题型探究                                                                                                       </a:t>
            </a:r>
            <a:r>
              <a:rPr lang="zh-CN" altLang="en-US" kern="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重点突破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542" y="621482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等差数列的概念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下列数列中，递增的等差数列有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>
                <a:latin typeface="Times New Roman"/>
                <a:ea typeface="华文细黑"/>
              </a:rPr>
              <a:t>1,3,5,7,9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latin typeface="Times New Roman"/>
                <a:ea typeface="华文细黑"/>
              </a:rPr>
              <a:t>2,0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2,0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，－</a:t>
            </a:r>
            <a:r>
              <a:rPr lang="en-US" altLang="zh-CN" sz="2800" kern="100" dirty="0">
                <a:latin typeface="Times New Roman"/>
                <a:ea typeface="华文细黑"/>
              </a:rPr>
              <a:t>6,0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…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60614"/>
              </p:ext>
            </p:extLst>
          </p:nvPr>
        </p:nvGraphicFramePr>
        <p:xfrm>
          <a:off x="274638" y="2709714"/>
          <a:ext cx="11379200" cy="20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4" name="文档" r:id="rId4" imgW="11377570" imgH="2034753" progId="Word.Document.12">
                  <p:embed/>
                </p:oleObj>
              </mc:Choice>
              <mc:Fallback>
                <p:oleObj name="文档" r:id="rId4" imgW="11377570" imgH="20347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4638" y="2709714"/>
                        <a:ext cx="11379200" cy="203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82538" y="4293890"/>
            <a:ext cx="12277364" cy="7529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解析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①③④⑤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，其中递增的为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①③⑤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为常数列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89867" y="1289874"/>
            <a:ext cx="63963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</a:rPr>
              <a:t>C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5837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9714656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143535"/>
              </p:ext>
            </p:extLst>
          </p:nvPr>
        </p:nvGraphicFramePr>
        <p:xfrm>
          <a:off x="262558" y="477466"/>
          <a:ext cx="11377612" cy="236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3" name="文档" r:id="rId5" imgW="11377570" imgH="2363904" progId="Word.Document.12">
                  <p:embed/>
                </p:oleObj>
              </mc:Choice>
              <mc:Fallback>
                <p:oleObj name="文档" r:id="rId5" imgW="11377570" imgH="23639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2558" y="477466"/>
                        <a:ext cx="11377612" cy="2360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3817018"/>
              </p:ext>
            </p:extLst>
          </p:nvPr>
        </p:nvGraphicFramePr>
        <p:xfrm>
          <a:off x="190550" y="2581350"/>
          <a:ext cx="11377612" cy="236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4" name="文档" r:id="rId8" imgW="11377570" imgH="2367149" progId="Word.Document.12">
                  <p:embed/>
                </p:oleObj>
              </mc:Choice>
              <mc:Fallback>
                <p:oleObj name="文档" r:id="rId8" imgW="11377570" imgH="23671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0550" y="2581350"/>
                        <a:ext cx="11377612" cy="2360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9407574" y="518994"/>
            <a:ext cx="639635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</a:rPr>
              <a:t>A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2683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94807"/>
            <a:ext cx="12190413" cy="28871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824" y="1773610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判断一个数列是不是等差数列，只需看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是不是一个与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无关的常数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判断一个等差数列是不是递增数列，只需看数列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是否大于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求两个数的等差中项，只需求这两个数的和的一半即可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856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1397</Words>
  <Application>Microsoft Office PowerPoint</Application>
  <PresentationFormat>自定义</PresentationFormat>
  <Paragraphs>205</Paragraphs>
  <Slides>34</Slides>
  <Notes>0</Notes>
  <HiddenSlides>9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898</cp:revision>
  <dcterms:created xsi:type="dcterms:W3CDTF">2014-10-15T07:25:01Z</dcterms:created>
  <dcterms:modified xsi:type="dcterms:W3CDTF">2016-04-24T01:36:25Z</dcterms:modified>
</cp:coreProperties>
</file>