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8" r:id="rId7"/>
    <p:sldId id="511" r:id="rId8"/>
    <p:sldId id="509" r:id="rId9"/>
    <p:sldId id="510" r:id="rId10"/>
    <p:sldId id="506" r:id="rId11"/>
    <p:sldId id="507" r:id="rId12"/>
    <p:sldId id="278" r:id="rId13"/>
    <p:sldId id="512" r:id="rId14"/>
    <p:sldId id="514" r:id="rId15"/>
    <p:sldId id="457" r:id="rId16"/>
    <p:sldId id="486" r:id="rId17"/>
    <p:sldId id="459" r:id="rId18"/>
    <p:sldId id="515" r:id="rId19"/>
    <p:sldId id="516" r:id="rId20"/>
    <p:sldId id="461" r:id="rId21"/>
    <p:sldId id="462" r:id="rId22"/>
    <p:sldId id="517" r:id="rId23"/>
    <p:sldId id="518" r:id="rId24"/>
    <p:sldId id="519" r:id="rId25"/>
    <p:sldId id="494" r:id="rId26"/>
    <p:sldId id="495" r:id="rId27"/>
    <p:sldId id="498" r:id="rId28"/>
    <p:sldId id="499" r:id="rId29"/>
    <p:sldId id="361" r:id="rId30"/>
    <p:sldId id="424" r:id="rId31"/>
    <p:sldId id="447" r:id="rId32"/>
    <p:sldId id="448" r:id="rId33"/>
    <p:sldId id="423" r:id="rId34"/>
    <p:sldId id="475" r:id="rId35"/>
    <p:sldId id="451" r:id="rId36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803" autoAdjust="0"/>
    <p:restoredTop sz="94861" autoAdjust="0"/>
  </p:normalViewPr>
  <p:slideViewPr>
    <p:cSldViewPr>
      <p:cViewPr>
        <p:scale>
          <a:sx n="75" d="100"/>
          <a:sy n="75" d="100"/>
        </p:scale>
        <p:origin x="264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5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13" Type="http://schemas.openxmlformats.org/officeDocument/2006/relationships/image" Target="../media/image11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12" Type="http://schemas.openxmlformats.org/officeDocument/2006/relationships/package" Target="../embeddings/Microsoft_Word___9.docx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2.e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8.emf"/><Relationship Id="rId15" Type="http://schemas.openxmlformats.org/officeDocument/2006/relationships/package" Target="../embeddings/Microsoft_Word___10.docx"/><Relationship Id="rId10" Type="http://schemas.openxmlformats.org/officeDocument/2006/relationships/image" Target="../media/image10.wmf"/><Relationship Id="rId4" Type="http://schemas.openxmlformats.org/officeDocument/2006/relationships/package" Target="../embeddings/Microsoft_Word___7.docx"/><Relationship Id="rId9" Type="http://schemas.openxmlformats.org/officeDocument/2006/relationships/oleObject" Target="../embeddings/oleObject9.bin"/><Relationship Id="rId14" Type="http://schemas.openxmlformats.org/officeDocument/2006/relationships/oleObject" Target="../embeddings/oleObject1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11.docx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2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15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6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.docx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25.emf"/><Relationship Id="rId3" Type="http://schemas.openxmlformats.org/officeDocument/2006/relationships/slide" Target="slide20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3.emf"/><Relationship Id="rId1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1.emf"/><Relationship Id="rId11" Type="http://schemas.openxmlformats.org/officeDocument/2006/relationships/package" Target="../embeddings/Microsoft_Word___20.docx"/><Relationship Id="rId5" Type="http://schemas.openxmlformats.org/officeDocument/2006/relationships/package" Target="../embeddings/Microsoft_Word___18.docx"/><Relationship Id="rId15" Type="http://schemas.openxmlformats.org/officeDocument/2006/relationships/image" Target="../media/image24.e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emf"/><Relationship Id="rId14" Type="http://schemas.openxmlformats.org/officeDocument/2006/relationships/package" Target="../embeddings/Microsoft_Word___2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oleObject" Target="../embeddings/oleObject24.bin"/><Relationship Id="rId7" Type="http://schemas.openxmlformats.org/officeDocument/2006/relationships/package" Target="../embeddings/Microsoft_Word___24.docx"/><Relationship Id="rId12" Type="http://schemas.openxmlformats.org/officeDocument/2006/relationships/slide" Target="slide2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0" Type="http://schemas.openxmlformats.org/officeDocument/2006/relationships/package" Target="../embeddings/Microsoft_Word___25.docx"/><Relationship Id="rId4" Type="http://schemas.openxmlformats.org/officeDocument/2006/relationships/package" Target="../embeddings/Microsoft_Word___23.docx"/><Relationship Id="rId9" Type="http://schemas.openxmlformats.org/officeDocument/2006/relationships/oleObject" Target="../embeddings/oleObject2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27.bin"/><Relationship Id="rId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__26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31.emf"/><Relationship Id="rId4" Type="http://schemas.openxmlformats.org/officeDocument/2006/relationships/package" Target="../embeddings/Microsoft_Word___28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35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oleObject" Target="../embeddings/oleObject30.bin"/><Relationship Id="rId7" Type="http://schemas.openxmlformats.org/officeDocument/2006/relationships/slide" Target="slide30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slide" Target="slide29.xml"/><Relationship Id="rId5" Type="http://schemas.openxmlformats.org/officeDocument/2006/relationships/image" Target="../media/image32.emf"/><Relationship Id="rId10" Type="http://schemas.openxmlformats.org/officeDocument/2006/relationships/slide" Target="slide33.xml"/><Relationship Id="rId4" Type="http://schemas.openxmlformats.org/officeDocument/2006/relationships/package" Target="../embeddings/Microsoft_Word___29.docx"/><Relationship Id="rId9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13" Type="http://schemas.openxmlformats.org/officeDocument/2006/relationships/image" Target="../media/image34.emf"/><Relationship Id="rId3" Type="http://schemas.openxmlformats.org/officeDocument/2006/relationships/oleObject" Target="../embeddings/oleObject31.bin"/><Relationship Id="rId7" Type="http://schemas.openxmlformats.org/officeDocument/2006/relationships/slide" Target="slide30.xml"/><Relationship Id="rId12" Type="http://schemas.openxmlformats.org/officeDocument/2006/relationships/package" Target="../embeddings/Microsoft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Relationship Id="rId6" Type="http://schemas.openxmlformats.org/officeDocument/2006/relationships/slide" Target="slide29.xml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33.emf"/><Relationship Id="rId10" Type="http://schemas.openxmlformats.org/officeDocument/2006/relationships/slide" Target="slide33.xml"/><Relationship Id="rId4" Type="http://schemas.openxmlformats.org/officeDocument/2006/relationships/package" Target="../embeddings/Microsoft_Word___30.docx"/><Relationship Id="rId9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35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2.docx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10" Type="http://schemas.openxmlformats.org/officeDocument/2006/relationships/image" Target="../media/image36.emf"/><Relationship Id="rId4" Type="http://schemas.openxmlformats.org/officeDocument/2006/relationships/slide" Target="slide30.xml"/><Relationship Id="rId9" Type="http://schemas.openxmlformats.org/officeDocument/2006/relationships/package" Target="../embeddings/Microsoft_Word___33.docx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32238" y="170160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82638" y="2105497"/>
            <a:ext cx="100811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2.3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等差数列的前</a:t>
            </a:r>
            <a:r>
              <a:rPr lang="en-US" altLang="zh-CN" sz="6000" b="1" i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n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项和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7" t="8717"/>
          <a:stretch/>
        </p:blipFill>
        <p:spPr>
          <a:xfrm>
            <a:off x="9317621" y="3793197"/>
            <a:ext cx="2866401" cy="3061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9815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若等差数列的项数为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555284"/>
              </p:ext>
            </p:extLst>
          </p:nvPr>
        </p:nvGraphicFramePr>
        <p:xfrm>
          <a:off x="478582" y="1923629"/>
          <a:ext cx="10952163" cy="215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文档" r:id="rId4" imgW="10948649" imgH="2166702" progId="Word.Document.12">
                  <p:embed/>
                </p:oleObj>
              </mc:Choice>
              <mc:Fallback>
                <p:oleObj name="文档" r:id="rId4" imgW="10948649" imgH="2166702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1923629"/>
                        <a:ext cx="10952163" cy="215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295821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若等差数列的项数为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453772"/>
              </p:ext>
            </p:extLst>
          </p:nvPr>
        </p:nvGraphicFramePr>
        <p:xfrm>
          <a:off x="478582" y="3795837"/>
          <a:ext cx="10952163" cy="215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4" name="文档" r:id="rId7" imgW="10948649" imgH="2169947" progId="Word.Document.12">
                  <p:embed/>
                </p:oleObj>
              </mc:Choice>
              <mc:Fallback>
                <p:oleObj name="文档" r:id="rId7" imgW="10948649" imgH="216994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3795837"/>
                        <a:ext cx="10952163" cy="215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99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4566" y="1197546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，则它的前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9911630" y="6658148"/>
            <a:ext cx="1125464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566" y="2565698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项和是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30,70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由性质知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30,70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6694" y="1845618"/>
            <a:ext cx="85135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210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92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693490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与等差数列</a:t>
            </a:r>
            <a:r>
              <a:rPr lang="en-US" altLang="zh-CN" sz="2800" b="1" i="1" kern="1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S</a:t>
            </a:r>
            <a:r>
              <a:rPr lang="en-US" altLang="zh-CN" sz="2800" b="1" i="1" kern="100" baseline="-25000" dirty="0" err="1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有关的基本量的计算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781309"/>
              </p:ext>
            </p:extLst>
          </p:nvPr>
        </p:nvGraphicFramePr>
        <p:xfrm>
          <a:off x="334566" y="2091154"/>
          <a:ext cx="98520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0" name="文档" r:id="rId4" imgW="9851877" imgH="1081548" progId="Word.Document.12">
                  <p:embed/>
                </p:oleObj>
              </mc:Choice>
              <mc:Fallback>
                <p:oleObj name="文档" r:id="rId4" imgW="9851877" imgH="10815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2091154"/>
                        <a:ext cx="9852025" cy="1081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4482665"/>
              </p:ext>
            </p:extLst>
          </p:nvPr>
        </p:nvGraphicFramePr>
        <p:xfrm>
          <a:off x="334566" y="3171775"/>
          <a:ext cx="9855200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1" name="文档" r:id="rId7" imgW="9851877" imgH="1564279" progId="Word.Document.12">
                  <p:embed/>
                </p:oleObj>
              </mc:Choice>
              <mc:Fallback>
                <p:oleObj name="文档" r:id="rId7" imgW="9851877" imgH="15642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3171775"/>
                        <a:ext cx="9855200" cy="15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38219"/>
              </p:ext>
            </p:extLst>
          </p:nvPr>
        </p:nvGraphicFramePr>
        <p:xfrm>
          <a:off x="5140116" y="2863423"/>
          <a:ext cx="1407458" cy="1347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2" name="Equation" r:id="rId9" imgW="596880" imgH="571320" progId="Equation.DSMT4">
                  <p:embed/>
                </p:oleObj>
              </mc:Choice>
              <mc:Fallback>
                <p:oleObj name="Equation" r:id="rId9" imgW="59688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40116" y="2863423"/>
                        <a:ext cx="1407458" cy="1347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013699"/>
              </p:ext>
            </p:extLst>
          </p:nvPr>
        </p:nvGraphicFramePr>
        <p:xfrm>
          <a:off x="334566" y="4323903"/>
          <a:ext cx="9855200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3" name="文档" r:id="rId12" imgW="9851877" imgH="1566082" progId="Word.Document.12">
                  <p:embed/>
                </p:oleObj>
              </mc:Choice>
              <mc:Fallback>
                <p:oleObj name="文档" r:id="rId12" imgW="9851877" imgH="15660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4566" y="4323903"/>
                        <a:ext cx="9855200" cy="155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459804"/>
              </p:ext>
            </p:extLst>
          </p:nvPr>
        </p:nvGraphicFramePr>
        <p:xfrm>
          <a:off x="334963" y="5542012"/>
          <a:ext cx="6604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74" name="文档" r:id="rId15" imgW="6608037" imgH="1198409" progId="Word.Document.12">
                  <p:embed/>
                </p:oleObj>
              </mc:Choice>
              <mc:Fallback>
                <p:oleObj name="文档" r:id="rId15" imgW="6608037" imgH="11984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4963" y="5542012"/>
                        <a:ext cx="6604000" cy="1200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73613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1599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4329087"/>
              </p:ext>
            </p:extLst>
          </p:nvPr>
        </p:nvGraphicFramePr>
        <p:xfrm>
          <a:off x="334566" y="1721455"/>
          <a:ext cx="9855200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0" name="文档" r:id="rId5" imgW="9851877" imgH="1566082" progId="Word.Document.12">
                  <p:embed/>
                </p:oleObj>
              </mc:Choice>
              <mc:Fallback>
                <p:oleObj name="文档" r:id="rId5" imgW="9851877" imgH="1566082" progId="Word.Document.12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1721455"/>
                        <a:ext cx="9855200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42238" y="25296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317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917626"/>
            <a:ext cx="12190413" cy="21691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969314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称为等差数列的三个基本量，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都可以用这三个基本量来表示，五个量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中可知三求二，一般通过通项公式和前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项和公式联立方程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求解，在求解过程中要注意整体思想的运用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884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4541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212318"/>
              </p:ext>
            </p:extLst>
          </p:nvPr>
        </p:nvGraphicFramePr>
        <p:xfrm>
          <a:off x="432072" y="1557586"/>
          <a:ext cx="1120775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2" name="文档" r:id="rId4" imgW="11202691" imgH="1897036" progId="Word.Document.12">
                  <p:embed/>
                </p:oleObj>
              </mc:Choice>
              <mc:Fallback>
                <p:oleObj name="文档" r:id="rId4" imgW="11202691" imgH="18970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072" y="1557586"/>
                        <a:ext cx="11207750" cy="188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415" y="331825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9649232"/>
              </p:ext>
            </p:extLst>
          </p:nvPr>
        </p:nvGraphicFramePr>
        <p:xfrm>
          <a:off x="406574" y="4204965"/>
          <a:ext cx="1120775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3" name="文档" r:id="rId7" imgW="11202691" imgH="1899920" progId="Word.Document.12">
                  <p:embed/>
                </p:oleObj>
              </mc:Choice>
              <mc:Fallback>
                <p:oleObj name="文档" r:id="rId7" imgW="11202691" imgH="1899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574" y="4204965"/>
                        <a:ext cx="11207750" cy="188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4566" y="1252637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043867"/>
              </p:ext>
            </p:extLst>
          </p:nvPr>
        </p:nvGraphicFramePr>
        <p:xfrm>
          <a:off x="334566" y="2188741"/>
          <a:ext cx="11207750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3" name="文档" r:id="rId4" imgW="11202691" imgH="1899920" progId="Word.Document.12">
                  <p:embed/>
                </p:oleObj>
              </mc:Choice>
              <mc:Fallback>
                <p:oleObj name="文档" r:id="rId4" imgW="11202691" imgH="1899920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188741"/>
                        <a:ext cx="11207750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5804" y="219070"/>
            <a:ext cx="11050733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等差数列前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项和性质的应用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	B.35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C.49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	D.63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137572"/>
              </p:ext>
            </p:extLst>
          </p:nvPr>
        </p:nvGraphicFramePr>
        <p:xfrm>
          <a:off x="334566" y="3573810"/>
          <a:ext cx="9144000" cy="174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文档" r:id="rId4" imgW="9146244" imgH="1749585" progId="Word.Document.12">
                  <p:embed/>
                </p:oleObj>
              </mc:Choice>
              <mc:Fallback>
                <p:oleObj name="文档" r:id="rId4" imgW="9146244" imgH="1749585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573810"/>
                        <a:ext cx="9144000" cy="174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890310" y="1518058"/>
            <a:ext cx="52339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714085"/>
              </p:ext>
            </p:extLst>
          </p:nvPr>
        </p:nvGraphicFramePr>
        <p:xfrm>
          <a:off x="406574" y="189434"/>
          <a:ext cx="11206162" cy="294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9" name="文档" r:id="rId4" imgW="11202691" imgH="2957674" progId="Word.Document.12">
                  <p:embed/>
                </p:oleObj>
              </mc:Choice>
              <mc:Fallback>
                <p:oleObj name="文档" r:id="rId4" imgW="11202691" imgH="2957674" progId="Word.Document.12">
                  <p:embed/>
                  <p:pic>
                    <p:nvPicPr>
                      <p:cNvPr id="0" name="对象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189434"/>
                        <a:ext cx="11206162" cy="294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295130"/>
              </p:ext>
            </p:extLst>
          </p:nvPr>
        </p:nvGraphicFramePr>
        <p:xfrm>
          <a:off x="334566" y="3044706"/>
          <a:ext cx="7243763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10" name="文档" r:id="rId7" imgW="7250660" imgH="2158503" progId="Word.Document.12">
                  <p:embed/>
                </p:oleObj>
              </mc:Choice>
              <mc:Fallback>
                <p:oleObj name="文档" r:id="rId7" imgW="7250660" imgH="215850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044706"/>
                        <a:ext cx="7243763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012230" y="1239074"/>
            <a:ext cx="52339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4542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1926057"/>
              </p:ext>
            </p:extLst>
          </p:nvPr>
        </p:nvGraphicFramePr>
        <p:xfrm>
          <a:off x="433659" y="451594"/>
          <a:ext cx="11206163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5" name="文档" r:id="rId5" imgW="11202691" imgH="1973465" progId="Word.Document.12">
                  <p:embed/>
                </p:oleObj>
              </mc:Choice>
              <mc:Fallback>
                <p:oleObj name="文档" r:id="rId5" imgW="11202691" imgH="1973465" progId="Word.Document.12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659" y="451594"/>
                        <a:ext cx="11206163" cy="197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121788"/>
              </p:ext>
            </p:extLst>
          </p:nvPr>
        </p:nvGraphicFramePr>
        <p:xfrm>
          <a:off x="406574" y="2251794"/>
          <a:ext cx="11206163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6" name="文档" r:id="rId8" imgW="11202691" imgH="1975989" progId="Word.Document.12">
                  <p:embed/>
                </p:oleObj>
              </mc:Choice>
              <mc:Fallback>
                <p:oleObj name="文档" r:id="rId8" imgW="11202691" imgH="197598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2251794"/>
                        <a:ext cx="11206163" cy="197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426930"/>
              </p:ext>
            </p:extLst>
          </p:nvPr>
        </p:nvGraphicFramePr>
        <p:xfrm>
          <a:off x="334566" y="3259906"/>
          <a:ext cx="11206163" cy="197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7" name="文档" r:id="rId11" imgW="11202691" imgH="1979234" progId="Word.Document.12">
                  <p:embed/>
                </p:oleObj>
              </mc:Choice>
              <mc:Fallback>
                <p:oleObj name="文档" r:id="rId11" imgW="11202691" imgH="197923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259906"/>
                        <a:ext cx="11206163" cy="197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54295"/>
              </p:ext>
            </p:extLst>
          </p:nvPr>
        </p:nvGraphicFramePr>
        <p:xfrm>
          <a:off x="253365" y="4077866"/>
          <a:ext cx="97948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文档" r:id="rId14" imgW="9796103" imgH="1526065" progId="Word.Document.12">
                  <p:embed/>
                </p:oleObj>
              </mc:Choice>
              <mc:Fallback>
                <p:oleObj name="文档" r:id="rId14" imgW="9796103" imgH="152606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" y="4077866"/>
                        <a:ext cx="9794875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30379"/>
              </p:ext>
            </p:extLst>
          </p:nvPr>
        </p:nvGraphicFramePr>
        <p:xfrm>
          <a:off x="188763" y="5104626"/>
          <a:ext cx="979487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9" name="文档" r:id="rId17" imgW="9796103" imgH="1527867" progId="Word.Document.12">
                  <p:embed/>
                </p:oleObj>
              </mc:Choice>
              <mc:Fallback>
                <p:oleObj name="文档" r:id="rId17" imgW="9796103" imgH="152786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63" y="5104626"/>
                        <a:ext cx="9794875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442150" y="1197546"/>
            <a:ext cx="696632" cy="6845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75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4486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01602"/>
            <a:ext cx="10103003" cy="324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项和公式及其获取思路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经历公式的推导过程，体会数形结合的数学思想，体验从特殊到一般的研究方法，学会观察、归纳、反思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熟练掌握等差数列的五个量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的关系，能够由其中三个求另外两个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64039"/>
            <a:ext cx="12190413" cy="5323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矩形 4"/>
              <p:cNvSpPr/>
              <p:nvPr/>
            </p:nvSpPr>
            <p:spPr>
              <a:xfrm>
                <a:off x="295997" y="1341562"/>
                <a:ext cx="11847881" cy="478487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等差数列前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项和运算的几种思维方法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整体思路：利用公式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设法求出整体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，再代入求解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待定系数法：利用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是关于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的二次函数，设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，列出方程组求出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即可，或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利用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是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关于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的一次函数，设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进行计算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利用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成等差数列进行求解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997" y="1341562"/>
                <a:ext cx="11847881" cy="4784875"/>
              </a:xfrm>
              <a:prstGeom prst="rect">
                <a:avLst/>
              </a:prstGeom>
              <a:blipFill rotWithShape="1">
                <a:blip r:embed="rId2"/>
                <a:stretch>
                  <a:fillRect l="-823" r="-772" b="-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443162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A.63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B.45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C.36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D.27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0550" y="310397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9590" y="1115378"/>
            <a:ext cx="6050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190550" y="333450"/>
                <a:ext cx="11614431" cy="167735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已知两个等差数列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&gt;1)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项和分别是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∶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T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∶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值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333450"/>
                <a:ext cx="11614431" cy="1677358"/>
              </a:xfrm>
              <a:prstGeom prst="rect">
                <a:avLst/>
              </a:prstGeom>
              <a:blipFill rotWithShape="1">
                <a:blip r:embed="rId2"/>
                <a:stretch>
                  <a:fillRect l="-787" r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398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41415" y="2925738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均为等差数列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216976"/>
              </p:ext>
            </p:extLst>
          </p:nvPr>
        </p:nvGraphicFramePr>
        <p:xfrm>
          <a:off x="355600" y="25098"/>
          <a:ext cx="11247438" cy="215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6" name="文档" r:id="rId4" imgW="11243352" imgH="2161655" progId="Word.Document.12">
                  <p:embed/>
                </p:oleObj>
              </mc:Choice>
              <mc:Fallback>
                <p:oleObj name="文档" r:id="rId4" imgW="11243352" imgH="21616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5600" y="25098"/>
                        <a:ext cx="11247438" cy="2154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036050"/>
              </p:ext>
            </p:extLst>
          </p:nvPr>
        </p:nvGraphicFramePr>
        <p:xfrm>
          <a:off x="334963" y="1828165"/>
          <a:ext cx="11247437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7" name="文档" r:id="rId7" imgW="11243352" imgH="1373206" progId="Word.Document.12">
                  <p:embed/>
                </p:oleObj>
              </mc:Choice>
              <mc:Fallback>
                <p:oleObj name="文档" r:id="rId7" imgW="11243352" imgH="13732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963" y="1828165"/>
                        <a:ext cx="11247437" cy="1371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749768"/>
              </p:ext>
            </p:extLst>
          </p:nvPr>
        </p:nvGraphicFramePr>
        <p:xfrm>
          <a:off x="339254" y="4386957"/>
          <a:ext cx="5395912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8" name="文档" r:id="rId10" imgW="5396803" imgH="1635179" progId="Word.Document.12">
                  <p:embed/>
                </p:oleObj>
              </mc:Choice>
              <mc:Fallback>
                <p:oleObj name="文档" r:id="rId10" imgW="5396803" imgH="16351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9254" y="4386957"/>
                        <a:ext cx="5395912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0550" y="532517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1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65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45418"/>
            <a:ext cx="11614431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249329"/>
              </p:ext>
            </p:extLst>
          </p:nvPr>
        </p:nvGraphicFramePr>
        <p:xfrm>
          <a:off x="396414" y="4581922"/>
          <a:ext cx="112474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9" name="文档" r:id="rId4" imgW="11243352" imgH="1495421" progId="Word.Document.12">
                  <p:embed/>
                </p:oleObj>
              </mc:Choice>
              <mc:Fallback>
                <p:oleObj name="文档" r:id="rId4" imgW="11243352" imgH="14954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414" y="4581922"/>
                        <a:ext cx="11247437" cy="149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276154"/>
              </p:ext>
            </p:extLst>
          </p:nvPr>
        </p:nvGraphicFramePr>
        <p:xfrm>
          <a:off x="334566" y="5641722"/>
          <a:ext cx="11247437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0" name="文档" r:id="rId7" imgW="11243352" imgH="1497584" progId="Word.Document.12">
                  <p:embed/>
                </p:oleObj>
              </mc:Choice>
              <mc:Fallback>
                <p:oleObj name="文档" r:id="rId7" imgW="11243352" imgH="14975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5641722"/>
                        <a:ext cx="11247437" cy="149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34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3065" y="447414"/>
            <a:ext cx="11050733" cy="39184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等差数列前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项和公式在实际中的应用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某人用分期付款的方式购买一件家电，价格为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元，购买当天先付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元，以后每月的这一天都交付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元，并加付欠款利息，月利率为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1%.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若交付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元后的一个月开始算分期付款的第一个月，则分期付款的第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个月该交付多少钱？全部贷款付清后，买这件家电实际花费多少钱？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62558" y="186029"/>
                <a:ext cx="11161240" cy="634010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设每次交款数额依次为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1 000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(1 000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59.5(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(1 000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50)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1%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55.5(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个月应付款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55.5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为首项，以－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为公差的等差数列，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所以有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19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宋体"/>
                            <a:ea typeface="华文细黑"/>
                            <a:cs typeface="Times New Roman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0.5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1 105(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即全部付清后实际付款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1 105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150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1 255(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元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186029"/>
                <a:ext cx="11161240" cy="6340109"/>
              </a:xfrm>
              <a:prstGeom prst="rect">
                <a:avLst/>
              </a:prstGeom>
              <a:blipFill rotWithShape="1">
                <a:blip r:embed="rId2"/>
                <a:stretch>
                  <a:fillRect l="-819" b="-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1106802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258234"/>
            <a:ext cx="12190413" cy="194163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455903"/>
            <a:ext cx="118478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建立等差数列的模型时，要根据题意找准首项、公差和项数或者首项、末项和项数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46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9839622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4541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植树节某班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名同学在一段直线公路一侧植树，每人植树一棵，相邻两棵树相距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米，开始时需将树苗集中放置在某一棵树坑旁边，使每位同学从各自树坑出发前来领取树苗往返所走的路程总和最小，此最小值为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558" y="2675410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位同学是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号依次排列，使每位同学从各自树坑出发前来领取树苗往返所走的路程总和最小，则树苗需放在第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号树坑旁，此时两侧的同学所走的路程都组成以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为首项，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为公差的等差数列，故所有同学往返的总路程为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37198"/>
              </p:ext>
            </p:extLst>
          </p:nvPr>
        </p:nvGraphicFramePr>
        <p:xfrm>
          <a:off x="323775" y="5435858"/>
          <a:ext cx="8867775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文档" r:id="rId4" imgW="8867013" imgH="1322373" progId="Word.Document.12">
                  <p:embed/>
                </p:oleObj>
              </mc:Choice>
              <mc:Fallback>
                <p:oleObj name="文档" r:id="rId4" imgW="8867013" imgH="13223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775" y="5435858"/>
                        <a:ext cx="8867775" cy="1322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63716" y="1950106"/>
            <a:ext cx="117916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2 000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614000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A.12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B.24  		C.36  		D.48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406574" y="2766128"/>
                <a:ext cx="11161240" cy="1815794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解析　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120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24.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2766128"/>
                <a:ext cx="11161240" cy="1815794"/>
              </a:xfrm>
              <a:prstGeom prst="rect">
                <a:avLst/>
              </a:prstGeom>
              <a:blipFill rotWithShape="1">
                <a:blip r:embed="rId7"/>
                <a:stretch>
                  <a:fillRect l="-874" b="-3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8668062" y="161400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384966"/>
              </p:ext>
            </p:extLst>
          </p:nvPr>
        </p:nvGraphicFramePr>
        <p:xfrm>
          <a:off x="373211" y="2397075"/>
          <a:ext cx="11050587" cy="232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文档" r:id="rId4" imgW="11050122" imgH="2328213" progId="Word.Document.12">
                  <p:embed/>
                </p:oleObj>
              </mc:Choice>
              <mc:Fallback>
                <p:oleObj name="文档" r:id="rId4" imgW="11050122" imgH="23282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3211" y="2397075"/>
                        <a:ext cx="11050587" cy="2328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8717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A.27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B.24 		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C.29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D.48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550" y="4543164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94123" y="909514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34566" y="22371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05063"/>
              </p:ext>
            </p:extLst>
          </p:nvPr>
        </p:nvGraphicFramePr>
        <p:xfrm>
          <a:off x="550590" y="1099865"/>
          <a:ext cx="11204575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0" name="文档" r:id="rId4" imgW="11205210" imgH="1393395" progId="Word.Document.12">
                  <p:embed/>
                </p:oleObj>
              </mc:Choice>
              <mc:Fallback>
                <p:oleObj name="文档" r:id="rId4" imgW="11205210" imgH="139339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590" y="1099865"/>
                        <a:ext cx="11204575" cy="139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1580257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11	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848059" y="951042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4566" y="2925824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445795"/>
              </p:ext>
            </p:extLst>
          </p:nvPr>
        </p:nvGraphicFramePr>
        <p:xfrm>
          <a:off x="406574" y="3836169"/>
          <a:ext cx="11204575" cy="13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1" name="文档" r:id="rId12" imgW="11205210" imgH="1395918" progId="Word.Document.12">
                  <p:embed/>
                </p:oleObj>
              </mc:Choice>
              <mc:Fallback>
                <p:oleObj name="文档" r:id="rId12" imgW="11205210" imgH="1395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6574" y="3836169"/>
                        <a:ext cx="11204575" cy="1393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17" grpId="0"/>
      <p:bldP spid="17" grpId="1"/>
      <p:bldP spid="19" grpId="0"/>
      <p:bldP spid="19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549474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的前四项之和为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，后四项之和为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，各项和为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，则此数列的项数为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A.5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B.6		C.7 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D.8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532857"/>
              </p:ext>
            </p:extLst>
          </p:nvPr>
        </p:nvGraphicFramePr>
        <p:xfrm>
          <a:off x="406574" y="5421933"/>
          <a:ext cx="7913687" cy="1392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5" name="文档" r:id="rId9" imgW="7918844" imgH="1391364" progId="Word.Document.12">
                  <p:embed/>
                </p:oleObj>
              </mc:Choice>
              <mc:Fallback>
                <p:oleObj name="文档" r:id="rId9" imgW="7918844" imgH="1391364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5421933"/>
                        <a:ext cx="7913687" cy="1392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406574" y="249369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85086" y="1197546"/>
            <a:ext cx="70359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633612"/>
              </p:ext>
            </p:extLst>
          </p:nvPr>
        </p:nvGraphicFramePr>
        <p:xfrm>
          <a:off x="406574" y="3534097"/>
          <a:ext cx="11004550" cy="183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02" name="文档" r:id="rId9" imgW="10999385" imgH="1844040" progId="Word.Document.12">
                  <p:embed/>
                </p:oleObj>
              </mc:Choice>
              <mc:Fallback>
                <p:oleObj name="文档" r:id="rId9" imgW="10999385" imgH="1844040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74" y="3534097"/>
                        <a:ext cx="11004550" cy="183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06574" y="123176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项之和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6574" y="259715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66814" y="1845618"/>
            <a:ext cx="1371114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30 603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6574" y="1382748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项和公式的方法称为倒序相加法，在某些数列求和中也可能用到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等差数列的两个求和公式中，一共涉及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五个量，若已知其中三个量，通过方程思想可求另外两个量，在利用求和公式时，要注意整体思想的应用，注意结论若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7" t="8717"/>
          <a:stretch/>
        </p:blipFill>
        <p:spPr>
          <a:xfrm>
            <a:off x="9317621" y="3793197"/>
            <a:ext cx="2866401" cy="306129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58" y="878692"/>
            <a:ext cx="1116124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项和的概念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叫数列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项和，记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做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的表达式可以得出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i="1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406" y="2206814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55534" y="5229994"/>
            <a:ext cx="37759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1579968"/>
              </p:ext>
            </p:extLst>
          </p:nvPr>
        </p:nvGraphicFramePr>
        <p:xfrm>
          <a:off x="1117600" y="3971925"/>
          <a:ext cx="4592638" cy="164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4" name="文档" r:id="rId4" imgW="4598983" imgH="1645979" progId="Word.Document.12">
                  <p:embed/>
                </p:oleObj>
              </mc:Choice>
              <mc:Fallback>
                <p:oleObj name="文档" r:id="rId4" imgW="4598983" imgH="16459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7600" y="3971925"/>
                        <a:ext cx="4592638" cy="164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7391350" y="1602314"/>
            <a:ext cx="4844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190550" y="924933"/>
                <a:ext cx="11161240" cy="206207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知识点二　等差数列前</a:t>
                </a:r>
                <a:r>
                  <a:rPr lang="en-US" altLang="zh-CN" sz="2800" b="1" i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Courier New"/>
                  </a:rPr>
                  <a:t>n</a:t>
                </a: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项和公式、推导和认识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公式：若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是等差数列，则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可以用首项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和末项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表示为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endParaRPr lang="en-US" altLang="zh-CN" sz="2800" kern="100" dirty="0" smtClean="0">
                  <a:latin typeface="Times New Roman"/>
                  <a:ea typeface="华文细黑"/>
                  <a:cs typeface="Times New Roman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Times New Roman"/>
                  </a:rPr>
                  <a:t>	 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800" i="1" kern="100" smtClean="0">
                        <a:latin typeface="Cambria Math"/>
                        <a:ea typeface="华文细黑"/>
                        <a:cs typeface="Times New Roman"/>
                      </a:rPr>
                      <m:t>	</m:t>
                    </m:r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50" y="924933"/>
                <a:ext cx="11161240" cy="2062079"/>
              </a:xfrm>
              <a:prstGeom prst="rect">
                <a:avLst/>
              </a:prstGeom>
              <a:blipFill rotWithShape="1">
                <a:blip r:embed="rId2"/>
                <a:stretch>
                  <a:fillRect l="-819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272718" y="2281506"/>
                <a:ext cx="1653017" cy="9061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i="1" kern="100" smtClean="0">
                              <a:solidFill>
                                <a:srgbClr val="C00000"/>
                              </a:solidFill>
                              <a:latin typeface="Cambria Math"/>
                              <a:ea typeface="华文细黑"/>
                              <a:cs typeface="Times New Roman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CN" sz="2800" kern="100" baseline="-25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zh-CN" altLang="en-US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  <a:cs typeface="Times New Roman"/>
                            </a:rPr>
                            <m:t>＋</m:t>
                          </m:r>
                          <m:r>
                            <m:rPr>
                              <m:nor/>
                            </m:r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n-US" altLang="zh-CN" sz="2800" i="1" kern="100" baseline="-250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Symbol"/>
                              <a:ea typeface="华文细黑"/>
                              <a:cs typeface="Times New Roman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718" y="2281506"/>
                <a:ext cx="1653017" cy="9061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00710" y="3236441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若首项为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可以表示为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u="sng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44726" y="3238451"/>
            <a:ext cx="15810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7297246" y="2951317"/>
                <a:ext cx="2729658" cy="8994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800" i="1" kern="100" dirty="0" smtClean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na</m:t>
                      </m:r>
                      <m:r>
                        <m:rPr>
                          <m:nor/>
                        </m:rPr>
                        <a:rPr lang="en-US" altLang="zh-CN" sz="2800" kern="100" baseline="-25000" dirty="0" smtClean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1</m:t>
                      </m:r>
                      <m:r>
                        <m:rPr>
                          <m:nor/>
                        </m:rPr>
                        <a:rPr lang="zh-CN" altLang="zh-CN" sz="2800" kern="100" dirty="0" smtClean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Times New Roman"/>
                        </a:rPr>
                        <m:t>＋</m:t>
                      </m:r>
                      <m:f>
                        <m:fPr>
                          <m:ctrlPr>
                            <a:rPr lang="en-US" altLang="zh-CN" sz="2800" i="1" kern="100">
                              <a:solidFill>
                                <a:srgbClr val="C00000"/>
                              </a:solidFill>
                              <a:latin typeface="Cambria Math"/>
                              <a:ea typeface="华文细黑"/>
                              <a:cs typeface="Times New Roman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kern="100">
                              <a:solidFill>
                                <a:srgbClr val="C00000"/>
                              </a:solidFill>
                              <a:latin typeface="Times New Roman"/>
                              <a:ea typeface="华文细黑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800" i="1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n</m:t>
                      </m:r>
                      <m:r>
                        <m:rPr>
                          <m:nor/>
                        </m:rPr>
                        <a:rPr lang="en-US" altLang="zh-CN" sz="2800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(</m:t>
                      </m:r>
                      <m:r>
                        <m:rPr>
                          <m:nor/>
                        </m:rPr>
                        <a:rPr lang="en-US" altLang="zh-CN" sz="2800" i="1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n</m:t>
                      </m:r>
                      <m:r>
                        <m:rPr>
                          <m:nor/>
                        </m:rPr>
                        <a:rPr lang="zh-CN" altLang="zh-CN" sz="2800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Times New Roman"/>
                        </a:rPr>
                        <m:t>－</m:t>
                      </m:r>
                      <m:r>
                        <m:rPr>
                          <m:nor/>
                        </m:rPr>
                        <a:rPr lang="en-US" altLang="zh-CN" sz="2800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1)</m:t>
                      </m:r>
                      <m:r>
                        <m:rPr>
                          <m:nor/>
                        </m:rPr>
                        <a:rPr lang="en-US" altLang="zh-CN" sz="2800" i="1" kern="100" dirty="0">
                          <a:solidFill>
                            <a:srgbClr val="C00000"/>
                          </a:solidFill>
                          <a:latin typeface="Times New Roman"/>
                          <a:ea typeface="华文细黑"/>
                          <a:cs typeface="Courier New"/>
                        </a:rPr>
                        <m:t>d</m:t>
                      </m:r>
                    </m:oMath>
                  </m:oMathPara>
                </a14:m>
                <a:endParaRPr lang="zh-CN" altLang="en-US" sz="2800" kern="100" dirty="0">
                  <a:solidFill>
                    <a:srgbClr val="C00000"/>
                  </a:solidFill>
                  <a:latin typeface="Times New Roman"/>
                  <a:ea typeface="华文细黑"/>
                  <a:cs typeface="Times New Roman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7246" y="2951317"/>
                <a:ext cx="2729658" cy="89947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406574" y="900885"/>
                <a:ext cx="10146582" cy="4401117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推导：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方法：倒序相加法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过程：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…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Symbol"/>
                            <a:ea typeface="华文细黑"/>
                            <a:cs typeface="Times New Roman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574" y="900885"/>
                <a:ext cx="10146582" cy="4401117"/>
              </a:xfrm>
              <a:prstGeom prst="rect">
                <a:avLst/>
              </a:prstGeom>
              <a:blipFill rotWithShape="1">
                <a:blip r:embed="rId2"/>
                <a:stretch>
                  <a:fillRect l="-9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2028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13120" y="45418"/>
            <a:ext cx="10146582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从函数角度认识等差数列的前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公式的变形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i="1" kern="100" dirty="0" smtClean="0">
              <a:latin typeface="Times New Roman"/>
              <a:ea typeface="华文细黑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89699"/>
              </p:ext>
            </p:extLst>
          </p:nvPr>
        </p:nvGraphicFramePr>
        <p:xfrm>
          <a:off x="591230" y="1401634"/>
          <a:ext cx="7499350" cy="138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4" name="文档" r:id="rId4" imgW="7499789" imgH="1381284" progId="Word.Document.12">
                  <p:embed/>
                </p:oleObj>
              </mc:Choice>
              <mc:Fallback>
                <p:oleObj name="文档" r:id="rId4" imgW="7499789" imgH="13812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230" y="1401634"/>
                        <a:ext cx="7499350" cy="1381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16734" y="2258745"/>
            <a:ext cx="1014658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从函数角度认识公式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是项数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的二次函数，且不含常数项；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，不是项数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的二次函数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结论及其应用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An</a:t>
            </a:r>
            <a:r>
              <a:rPr lang="en-US" altLang="zh-CN" sz="2800" kern="100" baseline="30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Bn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为等差数列；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不是等差数列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92831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41415" y="803242"/>
                <a:ext cx="11614431" cy="241052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  <a:tabLst>
                    <a:tab pos="4860925" algn="l"/>
                  </a:tabLs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思考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项和为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，则公差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等于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C.1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D.3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15" y="803242"/>
                <a:ext cx="11614431" cy="2410528"/>
              </a:xfrm>
              <a:prstGeom prst="rect">
                <a:avLst/>
              </a:prstGeom>
              <a:blipFill rotWithShape="1">
                <a:blip r:embed="rId2"/>
                <a:stretch>
                  <a:fillRect l="-840" r="-787" b="-4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134439" y="6658148"/>
            <a:ext cx="1060239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3383589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36064" y="823562"/>
            <a:ext cx="66560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88251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2558" y="2815943"/>
            <a:ext cx="1116124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项，前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项的和，则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也成等差数列，公差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031258"/>
              </p:ext>
            </p:extLst>
          </p:nvPr>
        </p:nvGraphicFramePr>
        <p:xfrm>
          <a:off x="334566" y="4362376"/>
          <a:ext cx="10948988" cy="216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3" name="文档" r:id="rId4" imgW="10948649" imgH="2166702" progId="Word.Document.12">
                  <p:embed/>
                </p:oleObj>
              </mc:Choice>
              <mc:Fallback>
                <p:oleObj name="文档" r:id="rId4" imgW="10948649" imgH="2166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4362376"/>
                        <a:ext cx="10948988" cy="216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718106"/>
              </p:ext>
            </p:extLst>
          </p:nvPr>
        </p:nvGraphicFramePr>
        <p:xfrm>
          <a:off x="406574" y="844144"/>
          <a:ext cx="10948988" cy="216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4" name="文档" r:id="rId7" imgW="10948649" imgH="2164539" progId="Word.Document.12">
                  <p:embed/>
                </p:oleObj>
              </mc:Choice>
              <mc:Fallback>
                <p:oleObj name="文档" r:id="rId7" imgW="10948649" imgH="21645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6574" y="844144"/>
                        <a:ext cx="10948988" cy="2163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262558" y="117426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等差数列前</a:t>
            </a:r>
            <a:r>
              <a:rPr lang="en-US" altLang="zh-CN" sz="2800" b="1" i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n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项和的性质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59302" y="3569835"/>
            <a:ext cx="744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0748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</TotalTime>
  <Words>1273</Words>
  <Application>Microsoft Office PowerPoint</Application>
  <PresentationFormat>自定义</PresentationFormat>
  <Paragraphs>199</Paragraphs>
  <Slides>35</Slides>
  <Notes>0</Notes>
  <HiddenSlides>6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910</cp:revision>
  <dcterms:created xsi:type="dcterms:W3CDTF">2014-10-15T07:25:01Z</dcterms:created>
  <dcterms:modified xsi:type="dcterms:W3CDTF">2016-04-24T01:53:39Z</dcterms:modified>
</cp:coreProperties>
</file>