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50" r:id="rId2"/>
    <p:sldId id="418" r:id="rId3"/>
    <p:sldId id="257" r:id="rId4"/>
    <p:sldId id="258" r:id="rId5"/>
    <p:sldId id="493" r:id="rId6"/>
    <p:sldId id="504" r:id="rId7"/>
    <p:sldId id="505" r:id="rId8"/>
    <p:sldId id="506" r:id="rId9"/>
    <p:sldId id="455" r:id="rId10"/>
    <p:sldId id="278" r:id="rId11"/>
    <p:sldId id="507" r:id="rId12"/>
    <p:sldId id="509" r:id="rId13"/>
    <p:sldId id="457" r:id="rId14"/>
    <p:sldId id="459" r:id="rId15"/>
    <p:sldId id="517" r:id="rId16"/>
    <p:sldId id="518" r:id="rId17"/>
    <p:sldId id="519" r:id="rId18"/>
    <p:sldId id="520" r:id="rId19"/>
    <p:sldId id="462" r:id="rId20"/>
    <p:sldId id="490" r:id="rId21"/>
    <p:sldId id="521" r:id="rId22"/>
    <p:sldId id="522" r:id="rId23"/>
    <p:sldId id="510" r:id="rId24"/>
    <p:sldId id="514" r:id="rId25"/>
    <p:sldId id="515" r:id="rId26"/>
    <p:sldId id="523" r:id="rId27"/>
    <p:sldId id="494" r:id="rId28"/>
    <p:sldId id="498" r:id="rId29"/>
    <p:sldId id="499" r:id="rId30"/>
    <p:sldId id="500" r:id="rId31"/>
    <p:sldId id="501" r:id="rId32"/>
    <p:sldId id="503" r:id="rId33"/>
    <p:sldId id="361" r:id="rId34"/>
    <p:sldId id="524" r:id="rId35"/>
    <p:sldId id="424" r:id="rId36"/>
    <p:sldId id="447" r:id="rId37"/>
    <p:sldId id="448" r:id="rId38"/>
    <p:sldId id="491" r:id="rId39"/>
    <p:sldId id="475" r:id="rId40"/>
    <p:sldId id="451" r:id="rId41"/>
  </p:sldIdLst>
  <p:sldSz cx="12190413" cy="6859588"/>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FCC3E"/>
    <a:srgbClr val="8CB208"/>
    <a:srgbClr val="3333FF"/>
    <a:srgbClr val="0066FF"/>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430" autoAdjust="0"/>
    <p:restoredTop sz="94861" autoAdjust="0"/>
  </p:normalViewPr>
  <p:slideViewPr>
    <p:cSldViewPr>
      <p:cViewPr>
        <p:scale>
          <a:sx n="75" d="100"/>
          <a:sy n="75" d="100"/>
        </p:scale>
        <p:origin x="235" y="-298"/>
      </p:cViewPr>
      <p:guideLst>
        <p:guide orient="horz" pos="2161"/>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 Id="rId5" Type="http://schemas.openxmlformats.org/officeDocument/2006/relationships/image" Target="../media/image26.emf"/><Relationship Id="rId4" Type="http://schemas.openxmlformats.org/officeDocument/2006/relationships/image" Target="../media/image25.e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emf"/><Relationship Id="rId4"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33.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image" Target="../media/image36.emf"/><Relationship Id="rId4" Type="http://schemas.openxmlformats.org/officeDocument/2006/relationships/image" Target="../media/image39.e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image" Target="../media/image4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image" Target="../media/image46.emf"/><Relationship Id="rId5" Type="http://schemas.openxmlformats.org/officeDocument/2006/relationships/image" Target="../media/image50.emf"/><Relationship Id="rId4" Type="http://schemas.openxmlformats.org/officeDocument/2006/relationships/image" Target="../media/image4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image" Target="../media/image3.emf"/><Relationship Id="rId5" Type="http://schemas.openxmlformats.org/officeDocument/2006/relationships/image" Target="../media/image7.emf"/><Relationship Id="rId4"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emf"/><Relationship Id="rId1" Type="http://schemas.openxmlformats.org/officeDocument/2006/relationships/image" Target="../media/image53.emf"/><Relationship Id="rId5" Type="http://schemas.openxmlformats.org/officeDocument/2006/relationships/image" Target="../media/image57.emf"/><Relationship Id="rId4" Type="http://schemas.openxmlformats.org/officeDocument/2006/relationships/image" Target="../media/image5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 Id="rId5" Type="http://schemas.openxmlformats.org/officeDocument/2006/relationships/image" Target="../media/image19.emf"/><Relationship Id="rId4"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0.xml"/><Relationship Id="rId7"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11.emf"/><Relationship Id="rId5" Type="http://schemas.openxmlformats.org/officeDocument/2006/relationships/package" Target="../embeddings/Microsoft_Word___10.docx"/><Relationship Id="rId4" Type="http://schemas.openxmlformats.org/officeDocument/2006/relationships/oleObject" Target="../embeddings/oleObject10.bin"/><Relationship Id="rId9" Type="http://schemas.openxmlformats.org/officeDocument/2006/relationships/image" Target="../media/image12.emf"/></Relationships>
</file>

<file path=ppt/slides/_rels/slide1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13.emf"/><Relationship Id="rId5" Type="http://schemas.openxmlformats.org/officeDocument/2006/relationships/package" Target="../embeddings/Microsoft_Word___12.docx"/><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6.emf"/><Relationship Id="rId13" Type="http://schemas.openxmlformats.org/officeDocument/2006/relationships/package" Target="../embeddings/Microsoft_Word___16.docx"/><Relationship Id="rId3" Type="http://schemas.openxmlformats.org/officeDocument/2006/relationships/oleObject" Target="../embeddings/oleObject13.bin"/><Relationship Id="rId7" Type="http://schemas.openxmlformats.org/officeDocument/2006/relationships/package" Target="../embeddings/Microsoft_Word___14.docx"/><Relationship Id="rId12" Type="http://schemas.openxmlformats.org/officeDocument/2006/relationships/oleObject" Target="../embeddings/oleObject16.bin"/><Relationship Id="rId17" Type="http://schemas.openxmlformats.org/officeDocument/2006/relationships/image" Target="../media/image19.emf"/><Relationship Id="rId2" Type="http://schemas.openxmlformats.org/officeDocument/2006/relationships/slideLayout" Target="../slideLayouts/slideLayout1.xml"/><Relationship Id="rId16" Type="http://schemas.openxmlformats.org/officeDocument/2006/relationships/package" Target="../embeddings/Microsoft_Word___17.docx"/><Relationship Id="rId1" Type="http://schemas.openxmlformats.org/officeDocument/2006/relationships/vmlDrawing" Target="../drawings/vmlDrawing7.vml"/><Relationship Id="rId6" Type="http://schemas.openxmlformats.org/officeDocument/2006/relationships/oleObject" Target="../embeddings/oleObject14.bin"/><Relationship Id="rId11" Type="http://schemas.openxmlformats.org/officeDocument/2006/relationships/image" Target="../media/image17.emf"/><Relationship Id="rId5" Type="http://schemas.openxmlformats.org/officeDocument/2006/relationships/image" Target="../media/image15.emf"/><Relationship Id="rId15" Type="http://schemas.openxmlformats.org/officeDocument/2006/relationships/oleObject" Target="../embeddings/oleObject17.bin"/><Relationship Id="rId10" Type="http://schemas.openxmlformats.org/officeDocument/2006/relationships/package" Target="../embeddings/Microsoft_Word___15.docx"/><Relationship Id="rId4" Type="http://schemas.openxmlformats.org/officeDocument/2006/relationships/package" Target="../embeddings/Microsoft_Word___13.docx"/><Relationship Id="rId9" Type="http://schemas.openxmlformats.org/officeDocument/2006/relationships/oleObject" Target="../embeddings/oleObject15.bin"/><Relationship Id="rId14" Type="http://schemas.openxmlformats.org/officeDocument/2006/relationships/image" Target="../media/image18.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20.emf"/><Relationship Id="rId4" Type="http://schemas.openxmlformats.org/officeDocument/2006/relationships/package" Target="../embeddings/Microsoft_Word___18.docx"/></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21.emf"/><Relationship Id="rId2" Type="http://schemas.openxmlformats.org/officeDocument/2006/relationships/slideLayout" Target="../slideLayouts/slideLayout1.xml"/><Relationship Id="rId1" Type="http://schemas.openxmlformats.org/officeDocument/2006/relationships/vmlDrawing" Target="../drawings/vmlDrawing9.vml"/><Relationship Id="rId6" Type="http://schemas.openxmlformats.org/officeDocument/2006/relationships/package" Target="../embeddings/Microsoft_Word___19.docx"/><Relationship Id="rId5" Type="http://schemas.openxmlformats.org/officeDocument/2006/relationships/oleObject" Target="../embeddings/oleObject19.bin"/><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8" Type="http://schemas.openxmlformats.org/officeDocument/2006/relationships/image" Target="../media/image23.emf"/><Relationship Id="rId13" Type="http://schemas.openxmlformats.org/officeDocument/2006/relationships/package" Target="../embeddings/Microsoft_Word___23.docx"/><Relationship Id="rId18" Type="http://schemas.openxmlformats.org/officeDocument/2006/relationships/slide" Target="slide17.xml"/><Relationship Id="rId3" Type="http://schemas.openxmlformats.org/officeDocument/2006/relationships/oleObject" Target="../embeddings/oleObject20.bin"/><Relationship Id="rId7" Type="http://schemas.openxmlformats.org/officeDocument/2006/relationships/package" Target="../embeddings/Microsoft_Word___21.docx"/><Relationship Id="rId12" Type="http://schemas.openxmlformats.org/officeDocument/2006/relationships/oleObject" Target="../embeddings/oleObject23.bin"/><Relationship Id="rId17" Type="http://schemas.openxmlformats.org/officeDocument/2006/relationships/image" Target="../media/image26.emf"/><Relationship Id="rId2" Type="http://schemas.openxmlformats.org/officeDocument/2006/relationships/slideLayout" Target="../slideLayouts/slideLayout1.xml"/><Relationship Id="rId16" Type="http://schemas.openxmlformats.org/officeDocument/2006/relationships/package" Target="../embeddings/Microsoft_Word___24.docx"/><Relationship Id="rId1" Type="http://schemas.openxmlformats.org/officeDocument/2006/relationships/vmlDrawing" Target="../drawings/vmlDrawing10.vml"/><Relationship Id="rId6" Type="http://schemas.openxmlformats.org/officeDocument/2006/relationships/oleObject" Target="../embeddings/oleObject21.bin"/><Relationship Id="rId11" Type="http://schemas.openxmlformats.org/officeDocument/2006/relationships/image" Target="../media/image24.emf"/><Relationship Id="rId5" Type="http://schemas.openxmlformats.org/officeDocument/2006/relationships/image" Target="../media/image22.emf"/><Relationship Id="rId15" Type="http://schemas.openxmlformats.org/officeDocument/2006/relationships/oleObject" Target="../embeddings/oleObject24.bin"/><Relationship Id="rId10" Type="http://schemas.openxmlformats.org/officeDocument/2006/relationships/package" Target="../embeddings/Microsoft_Word___22.docx"/><Relationship Id="rId19" Type="http://schemas.openxmlformats.org/officeDocument/2006/relationships/slide" Target="slide18.xml"/><Relationship Id="rId4" Type="http://schemas.openxmlformats.org/officeDocument/2006/relationships/package" Target="../embeddings/Microsoft_Word___20.docx"/><Relationship Id="rId9" Type="http://schemas.openxmlformats.org/officeDocument/2006/relationships/oleObject" Target="../embeddings/oleObject22.bin"/><Relationship Id="rId14" Type="http://schemas.openxmlformats.org/officeDocument/2006/relationships/image" Target="../media/image25.emf"/></Relationships>
</file>

<file path=ppt/slides/_rels/slide17.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package" Target="../embeddings/Microsoft_Word___28.docx"/><Relationship Id="rId3" Type="http://schemas.openxmlformats.org/officeDocument/2006/relationships/oleObject" Target="../embeddings/oleObject25.bin"/><Relationship Id="rId7" Type="http://schemas.openxmlformats.org/officeDocument/2006/relationships/package" Target="../embeddings/Microsoft_Word___26.docx"/><Relationship Id="rId12" Type="http://schemas.openxmlformats.org/officeDocument/2006/relationships/oleObject" Target="../embeddings/oleObject28.bin"/><Relationship Id="rId2" Type="http://schemas.openxmlformats.org/officeDocument/2006/relationships/slideLayout" Target="../slideLayouts/slideLayout1.xml"/><Relationship Id="rId1" Type="http://schemas.openxmlformats.org/officeDocument/2006/relationships/vmlDrawing" Target="../drawings/vmlDrawing11.vml"/><Relationship Id="rId6" Type="http://schemas.openxmlformats.org/officeDocument/2006/relationships/oleObject" Target="../embeddings/oleObject26.bin"/><Relationship Id="rId11" Type="http://schemas.openxmlformats.org/officeDocument/2006/relationships/image" Target="../media/image29.emf"/><Relationship Id="rId5" Type="http://schemas.openxmlformats.org/officeDocument/2006/relationships/image" Target="../media/image27.emf"/><Relationship Id="rId15" Type="http://schemas.openxmlformats.org/officeDocument/2006/relationships/slide" Target="slide18.xml"/><Relationship Id="rId10" Type="http://schemas.openxmlformats.org/officeDocument/2006/relationships/package" Target="../embeddings/Microsoft_Word___27.docx"/><Relationship Id="rId4" Type="http://schemas.openxmlformats.org/officeDocument/2006/relationships/package" Target="../embeddings/Microsoft_Word___25.docx"/><Relationship Id="rId9" Type="http://schemas.openxmlformats.org/officeDocument/2006/relationships/oleObject" Target="../embeddings/oleObject27.bin"/><Relationship Id="rId14" Type="http://schemas.openxmlformats.org/officeDocument/2006/relationships/image" Target="../media/image30.emf"/></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oleObject" Target="../embeddings/oleObject29.bin"/><Relationship Id="rId7" Type="http://schemas.openxmlformats.org/officeDocument/2006/relationships/package" Target="../embeddings/Microsoft_Word___30.docx"/><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30.bin"/><Relationship Id="rId5" Type="http://schemas.openxmlformats.org/officeDocument/2006/relationships/image" Target="../media/image31.emf"/><Relationship Id="rId4" Type="http://schemas.openxmlformats.org/officeDocument/2006/relationships/package" Target="../embeddings/Microsoft_Word___29.docx"/></Relationships>
</file>

<file path=ppt/slides/_rels/slide2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oleObject" Target="../embeddings/oleObject31.bin"/><Relationship Id="rId7" Type="http://schemas.openxmlformats.org/officeDocument/2006/relationships/package" Target="../embeddings/Microsoft_Word___32.docx"/><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oleObject" Target="../embeddings/oleObject32.bin"/><Relationship Id="rId11" Type="http://schemas.openxmlformats.org/officeDocument/2006/relationships/image" Target="../media/image35.emf"/><Relationship Id="rId5" Type="http://schemas.openxmlformats.org/officeDocument/2006/relationships/image" Target="../media/image33.emf"/><Relationship Id="rId10" Type="http://schemas.openxmlformats.org/officeDocument/2006/relationships/package" Target="../embeddings/Microsoft_Word___33.docx"/><Relationship Id="rId4" Type="http://schemas.openxmlformats.org/officeDocument/2006/relationships/package" Target="../embeddings/Microsoft_Word___31.docx"/><Relationship Id="rId9" Type="http://schemas.openxmlformats.org/officeDocument/2006/relationships/oleObject" Target="../embeddings/oleObject33.bin"/></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35.docx"/><Relationship Id="rId13" Type="http://schemas.openxmlformats.org/officeDocument/2006/relationships/oleObject" Target="../embeddings/oleObject37.bin"/><Relationship Id="rId3" Type="http://schemas.openxmlformats.org/officeDocument/2006/relationships/slide" Target="slide24.xml"/><Relationship Id="rId7" Type="http://schemas.openxmlformats.org/officeDocument/2006/relationships/oleObject" Target="../embeddings/oleObject35.bin"/><Relationship Id="rId12" Type="http://schemas.openxmlformats.org/officeDocument/2006/relationships/image" Target="../media/image38.emf"/><Relationship Id="rId2" Type="http://schemas.openxmlformats.org/officeDocument/2006/relationships/slideLayout" Target="../slideLayouts/slideLayout1.xml"/><Relationship Id="rId1" Type="http://schemas.openxmlformats.org/officeDocument/2006/relationships/vmlDrawing" Target="../drawings/vmlDrawing14.vml"/><Relationship Id="rId6" Type="http://schemas.openxmlformats.org/officeDocument/2006/relationships/image" Target="../media/image36.emf"/><Relationship Id="rId11" Type="http://schemas.openxmlformats.org/officeDocument/2006/relationships/package" Target="../embeddings/Microsoft_Word___36.docx"/><Relationship Id="rId5" Type="http://schemas.openxmlformats.org/officeDocument/2006/relationships/package" Target="../embeddings/Microsoft_Word___34.docx"/><Relationship Id="rId15" Type="http://schemas.openxmlformats.org/officeDocument/2006/relationships/image" Target="../media/image39.emf"/><Relationship Id="rId10" Type="http://schemas.openxmlformats.org/officeDocument/2006/relationships/oleObject" Target="../embeddings/oleObject36.bin"/><Relationship Id="rId4" Type="http://schemas.openxmlformats.org/officeDocument/2006/relationships/oleObject" Target="../embeddings/oleObject34.bin"/><Relationship Id="rId9" Type="http://schemas.openxmlformats.org/officeDocument/2006/relationships/image" Target="../media/image37.emf"/><Relationship Id="rId14" Type="http://schemas.openxmlformats.org/officeDocument/2006/relationships/package" Target="../embeddings/Microsoft_Word___37.docx"/></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oleObject" Target="../embeddings/oleObject38.bin"/><Relationship Id="rId7" Type="http://schemas.openxmlformats.org/officeDocument/2006/relationships/package" Target="../embeddings/Microsoft_Word___39.docx"/><Relationship Id="rId2" Type="http://schemas.openxmlformats.org/officeDocument/2006/relationships/slideLayout" Target="../slideLayouts/slideLayout1.xml"/><Relationship Id="rId1" Type="http://schemas.openxmlformats.org/officeDocument/2006/relationships/vmlDrawing" Target="../drawings/vmlDrawing15.vml"/><Relationship Id="rId6" Type="http://schemas.openxmlformats.org/officeDocument/2006/relationships/oleObject" Target="../embeddings/oleObject39.bin"/><Relationship Id="rId5" Type="http://schemas.openxmlformats.org/officeDocument/2006/relationships/image" Target="../media/image40.emf"/><Relationship Id="rId4" Type="http://schemas.openxmlformats.org/officeDocument/2006/relationships/package" Target="../embeddings/Microsoft_Word___38.docx"/></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41.docx"/><Relationship Id="rId3" Type="http://schemas.openxmlformats.org/officeDocument/2006/relationships/image" Target="../media/image44.png"/><Relationship Id="rId7" Type="http://schemas.openxmlformats.org/officeDocument/2006/relationships/oleObject" Target="../embeddings/oleObject41.bin"/><Relationship Id="rId12" Type="http://schemas.openxmlformats.org/officeDocument/2006/relationships/image" Target="../media/image44.emf"/><Relationship Id="rId2" Type="http://schemas.openxmlformats.org/officeDocument/2006/relationships/slideLayout" Target="../slideLayouts/slideLayout1.xml"/><Relationship Id="rId1" Type="http://schemas.openxmlformats.org/officeDocument/2006/relationships/vmlDrawing" Target="../drawings/vmlDrawing16.vml"/><Relationship Id="rId6" Type="http://schemas.openxmlformats.org/officeDocument/2006/relationships/image" Target="../media/image42.emf"/><Relationship Id="rId11" Type="http://schemas.openxmlformats.org/officeDocument/2006/relationships/package" Target="../embeddings/Microsoft_Word___42.docx"/><Relationship Id="rId5" Type="http://schemas.openxmlformats.org/officeDocument/2006/relationships/package" Target="../embeddings/Microsoft_Word___40.docx"/><Relationship Id="rId10" Type="http://schemas.openxmlformats.org/officeDocument/2006/relationships/oleObject" Target="../embeddings/oleObject42.bin"/><Relationship Id="rId4" Type="http://schemas.openxmlformats.org/officeDocument/2006/relationships/oleObject" Target="../embeddings/oleObject40.bin"/><Relationship Id="rId9" Type="http://schemas.openxmlformats.org/officeDocument/2006/relationships/image" Target="../media/image43.emf"/></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1.xml"/><Relationship Id="rId4" Type="http://schemas.openxmlformats.org/officeDocument/2006/relationships/slide" Target="slide33.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1.xml"/><Relationship Id="rId1" Type="http://schemas.openxmlformats.org/officeDocument/2006/relationships/vmlDrawing" Target="../drawings/vmlDrawing17.vml"/><Relationship Id="rId6" Type="http://schemas.openxmlformats.org/officeDocument/2006/relationships/image" Target="../media/image45.emf"/><Relationship Id="rId5" Type="http://schemas.openxmlformats.org/officeDocument/2006/relationships/package" Target="../embeddings/Microsoft_Word___43.docx"/><Relationship Id="rId4" Type="http://schemas.openxmlformats.org/officeDocument/2006/relationships/oleObject" Target="../embeddings/oleObject43.bin"/></Relationships>
</file>

<file path=ppt/slides/_rels/slide31.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package" Target="../embeddings/Microsoft_Word___46.docx"/><Relationship Id="rId18" Type="http://schemas.openxmlformats.org/officeDocument/2006/relationships/oleObject" Target="../embeddings/oleObject48.bin"/><Relationship Id="rId3" Type="http://schemas.openxmlformats.org/officeDocument/2006/relationships/oleObject" Target="../embeddings/oleObject44.bin"/><Relationship Id="rId7" Type="http://schemas.openxmlformats.org/officeDocument/2006/relationships/slide" Target="slide32.xml"/><Relationship Id="rId12" Type="http://schemas.openxmlformats.org/officeDocument/2006/relationships/oleObject" Target="../embeddings/oleObject46.bin"/><Relationship Id="rId17" Type="http://schemas.openxmlformats.org/officeDocument/2006/relationships/image" Target="../media/image49.emf"/><Relationship Id="rId2" Type="http://schemas.openxmlformats.org/officeDocument/2006/relationships/slideLayout" Target="../slideLayouts/slideLayout1.xml"/><Relationship Id="rId16" Type="http://schemas.openxmlformats.org/officeDocument/2006/relationships/package" Target="../embeddings/Microsoft_Word___47.docx"/><Relationship Id="rId20" Type="http://schemas.openxmlformats.org/officeDocument/2006/relationships/image" Target="../media/image50.emf"/><Relationship Id="rId1" Type="http://schemas.openxmlformats.org/officeDocument/2006/relationships/vmlDrawing" Target="../drawings/vmlDrawing18.vml"/><Relationship Id="rId6" Type="http://schemas.openxmlformats.org/officeDocument/2006/relationships/image" Target="../media/image53.png"/><Relationship Id="rId11" Type="http://schemas.openxmlformats.org/officeDocument/2006/relationships/image" Target="../media/image47.emf"/><Relationship Id="rId5" Type="http://schemas.openxmlformats.org/officeDocument/2006/relationships/image" Target="../media/image46.emf"/><Relationship Id="rId15" Type="http://schemas.openxmlformats.org/officeDocument/2006/relationships/oleObject" Target="../embeddings/oleObject47.bin"/><Relationship Id="rId10" Type="http://schemas.openxmlformats.org/officeDocument/2006/relationships/package" Target="../embeddings/Microsoft_Word___45.docx"/><Relationship Id="rId19" Type="http://schemas.openxmlformats.org/officeDocument/2006/relationships/package" Target="../embeddings/Microsoft_Word___48.docx"/><Relationship Id="rId4" Type="http://schemas.openxmlformats.org/officeDocument/2006/relationships/package" Target="../embeddings/Microsoft_Word___44.docx"/><Relationship Id="rId9" Type="http://schemas.openxmlformats.org/officeDocument/2006/relationships/oleObject" Target="../embeddings/oleObject45.bin"/><Relationship Id="rId14" Type="http://schemas.openxmlformats.org/officeDocument/2006/relationships/image" Target="../media/image48.emf"/></Relationships>
</file>

<file path=ppt/slides/_rels/slide3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slide" Target="slide34.xml"/><Relationship Id="rId5" Type="http://schemas.openxmlformats.org/officeDocument/2006/relationships/slide" Target="slide37.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Word___49.docx"/><Relationship Id="rId3" Type="http://schemas.openxmlformats.org/officeDocument/2006/relationships/slide" Target="slide33.xml"/><Relationship Id="rId7" Type="http://schemas.openxmlformats.org/officeDocument/2006/relationships/oleObject" Target="../embeddings/oleObject49.bin"/><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slide" Target="slide37.xml"/><Relationship Id="rId5" Type="http://schemas.openxmlformats.org/officeDocument/2006/relationships/slide" Target="slide36.xml"/><Relationship Id="rId4" Type="http://schemas.openxmlformats.org/officeDocument/2006/relationships/slide" Target="slide35.xml"/><Relationship Id="rId9" Type="http://schemas.openxmlformats.org/officeDocument/2006/relationships/image" Target="../media/image51.emf"/></Relationships>
</file>

<file path=ppt/slides/_rels/slide35.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1.xml"/><Relationship Id="rId5" Type="http://schemas.openxmlformats.org/officeDocument/2006/relationships/slide" Target="slide37.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3.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slide" Target="slide37.xml"/><Relationship Id="rId4" Type="http://schemas.openxmlformats.org/officeDocument/2006/relationships/slide" Target="slide36.xml"/></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slide" Target="slide33.xml"/><Relationship Id="rId7" Type="http://schemas.openxmlformats.org/officeDocument/2006/relationships/slide" Target="slide38.xml"/><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slide" Target="slide37.xml"/><Relationship Id="rId5" Type="http://schemas.openxmlformats.org/officeDocument/2006/relationships/slide" Target="slide36.xml"/><Relationship Id="rId10" Type="http://schemas.openxmlformats.org/officeDocument/2006/relationships/image" Target="../media/image52.emf"/><Relationship Id="rId4" Type="http://schemas.openxmlformats.org/officeDocument/2006/relationships/slide" Target="slide35.xml"/><Relationship Id="rId9" Type="http://schemas.openxmlformats.org/officeDocument/2006/relationships/package" Target="../embeddings/Microsoft_Word___50.docx"/></Relationships>
</file>

<file path=ppt/slides/_rels/slide38.xml.rels><?xml version="1.0" encoding="UTF-8" standalone="yes"?>
<Relationships xmlns="http://schemas.openxmlformats.org/package/2006/relationships"><Relationship Id="rId8" Type="http://schemas.openxmlformats.org/officeDocument/2006/relationships/package" Target="../embeddings/Microsoft_Word___51.docx"/><Relationship Id="rId13" Type="http://schemas.openxmlformats.org/officeDocument/2006/relationships/oleObject" Target="../embeddings/oleObject53.bin"/><Relationship Id="rId18" Type="http://schemas.openxmlformats.org/officeDocument/2006/relationships/image" Target="../media/image56.emf"/><Relationship Id="rId3" Type="http://schemas.openxmlformats.org/officeDocument/2006/relationships/slide" Target="slide33.xml"/><Relationship Id="rId21" Type="http://schemas.openxmlformats.org/officeDocument/2006/relationships/image" Target="../media/image57.emf"/><Relationship Id="rId7" Type="http://schemas.openxmlformats.org/officeDocument/2006/relationships/oleObject" Target="../embeddings/oleObject51.bin"/><Relationship Id="rId12" Type="http://schemas.openxmlformats.org/officeDocument/2006/relationships/image" Target="../media/image54.emf"/><Relationship Id="rId17" Type="http://schemas.openxmlformats.org/officeDocument/2006/relationships/package" Target="../embeddings/Microsoft_Word___54.docx"/><Relationship Id="rId2" Type="http://schemas.openxmlformats.org/officeDocument/2006/relationships/slideLayout" Target="../slideLayouts/slideLayout1.xml"/><Relationship Id="rId16" Type="http://schemas.openxmlformats.org/officeDocument/2006/relationships/oleObject" Target="../embeddings/oleObject54.bin"/><Relationship Id="rId20" Type="http://schemas.openxmlformats.org/officeDocument/2006/relationships/package" Target="../embeddings/Microsoft_Word___55.docx"/><Relationship Id="rId1" Type="http://schemas.openxmlformats.org/officeDocument/2006/relationships/vmlDrawing" Target="../drawings/vmlDrawing21.vml"/><Relationship Id="rId6" Type="http://schemas.openxmlformats.org/officeDocument/2006/relationships/slide" Target="slide37.xml"/><Relationship Id="rId11" Type="http://schemas.openxmlformats.org/officeDocument/2006/relationships/package" Target="../embeddings/Microsoft_Word___52.docx"/><Relationship Id="rId5" Type="http://schemas.openxmlformats.org/officeDocument/2006/relationships/slide" Target="slide36.xml"/><Relationship Id="rId15" Type="http://schemas.openxmlformats.org/officeDocument/2006/relationships/image" Target="../media/image55.emf"/><Relationship Id="rId10" Type="http://schemas.openxmlformats.org/officeDocument/2006/relationships/oleObject" Target="../embeddings/oleObject52.bin"/><Relationship Id="rId19" Type="http://schemas.openxmlformats.org/officeDocument/2006/relationships/oleObject" Target="../embeddings/oleObject55.bin"/><Relationship Id="rId4" Type="http://schemas.openxmlformats.org/officeDocument/2006/relationships/slide" Target="slide35.xml"/><Relationship Id="rId9" Type="http://schemas.openxmlformats.org/officeDocument/2006/relationships/image" Target="../media/image53.emf"/><Relationship Id="rId14" Type="http://schemas.openxmlformats.org/officeDocument/2006/relationships/package" Target="../embeddings/Microsoft_Word___53.docx"/></Relationships>
</file>

<file path=ppt/slides/_rels/slide39.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__1.docx"/></Relationships>
</file>

<file path=ppt/slides/_rels/slide4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4.emf"/><Relationship Id="rId13" Type="http://schemas.openxmlformats.org/officeDocument/2006/relationships/package" Target="../embeddings/Microsoft_Word___5.docx"/><Relationship Id="rId3" Type="http://schemas.openxmlformats.org/officeDocument/2006/relationships/oleObject" Target="../embeddings/oleObject2.bin"/><Relationship Id="rId7" Type="http://schemas.openxmlformats.org/officeDocument/2006/relationships/package" Target="../embeddings/Microsoft_Word___3.docx"/><Relationship Id="rId12" Type="http://schemas.openxmlformats.org/officeDocument/2006/relationships/oleObject" Target="../embeddings/oleObject5.bin"/><Relationship Id="rId17" Type="http://schemas.openxmlformats.org/officeDocument/2006/relationships/image" Target="../media/image7.emf"/><Relationship Id="rId2" Type="http://schemas.openxmlformats.org/officeDocument/2006/relationships/slideLayout" Target="../slideLayouts/slideLayout1.xml"/><Relationship Id="rId16" Type="http://schemas.openxmlformats.org/officeDocument/2006/relationships/package" Target="../embeddings/Microsoft_Word___6.docx"/><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5.emf"/><Relationship Id="rId5" Type="http://schemas.openxmlformats.org/officeDocument/2006/relationships/image" Target="../media/image3.emf"/><Relationship Id="rId15" Type="http://schemas.openxmlformats.org/officeDocument/2006/relationships/oleObject" Target="../embeddings/oleObject6.bin"/><Relationship Id="rId10" Type="http://schemas.openxmlformats.org/officeDocument/2006/relationships/package" Target="../embeddings/Microsoft_Word___4.docx"/><Relationship Id="rId4" Type="http://schemas.openxmlformats.org/officeDocument/2006/relationships/package" Target="../embeddings/Microsoft_Word___2.docx"/><Relationship Id="rId9" Type="http://schemas.openxmlformats.org/officeDocument/2006/relationships/oleObject" Target="../embeddings/oleObject4.bin"/><Relationship Id="rId14"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oleObject" Target="../embeddings/oleObject7.bin"/><Relationship Id="rId7" Type="http://schemas.openxmlformats.org/officeDocument/2006/relationships/package" Target="../embeddings/Microsoft_Word___8.docx"/><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oleObject" Target="../embeddings/oleObject8.bin"/><Relationship Id="rId5" Type="http://schemas.openxmlformats.org/officeDocument/2006/relationships/image" Target="../media/image8.emf"/><Relationship Id="rId4" Type="http://schemas.openxmlformats.org/officeDocument/2006/relationships/package" Target="../embeddings/Microsoft_Word___7.docx"/></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10.emf"/><Relationship Id="rId5" Type="http://schemas.openxmlformats.org/officeDocument/2006/relationships/package" Target="../embeddings/Microsoft_Word___9.docx"/><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nvSpPr>
        <p:spPr bwMode="auto">
          <a:xfrm>
            <a:off x="2278782" y="1812309"/>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Times New Roman" pitchFamily="18" charset="0"/>
                <a:ea typeface="微软雅黑" pitchFamily="34" charset="-122"/>
              </a:rPr>
              <a:t>第二章　数    列</a:t>
            </a:r>
            <a:endParaRPr lang="zh-CN" altLang="en-US" sz="1600" i="1" dirty="0">
              <a:solidFill>
                <a:schemeClr val="accent6">
                  <a:lumMod val="75000"/>
                </a:schemeClr>
              </a:solidFill>
              <a:latin typeface="Times New Roman" pitchFamily="18" charset="0"/>
            </a:endParaRPr>
          </a:p>
        </p:txBody>
      </p:sp>
      <p:sp>
        <p:nvSpPr>
          <p:cNvPr id="7" name="TextBox 6"/>
          <p:cNvSpPr txBox="1"/>
          <p:nvPr/>
        </p:nvSpPr>
        <p:spPr>
          <a:xfrm>
            <a:off x="2278782" y="2256844"/>
            <a:ext cx="6919625" cy="1172950"/>
          </a:xfrm>
          <a:prstGeom prst="rect">
            <a:avLst/>
          </a:prstGeom>
          <a:noFill/>
        </p:spPr>
        <p:txBody>
          <a:bodyPr wrap="square" rtlCol="0">
            <a:spAutoFit/>
          </a:bodyPr>
          <a:lstStyle/>
          <a:p>
            <a:pPr>
              <a:lnSpc>
                <a:spcPct val="130000"/>
              </a:lnSpc>
            </a:pPr>
            <a:r>
              <a:rPr lang="zh-CN" altLang="en-US" sz="60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习课题   数列求和</a:t>
            </a:r>
            <a:endParaRPr lang="zh-CN" altLang="en-US" sz="60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6865" t="5925" r="14700" b="5800"/>
          <a:stretch/>
        </p:blipFill>
        <p:spPr>
          <a:xfrm>
            <a:off x="9281176" y="3748306"/>
            <a:ext cx="2909237" cy="3107358"/>
          </a:xfrm>
          <a:prstGeom prst="rect">
            <a:avLst/>
          </a:prstGeom>
        </p:spPr>
      </p:pic>
    </p:spTree>
    <p:extLst>
      <p:ext uri="{BB962C8B-B14F-4D97-AF65-F5344CB8AC3E}">
        <p14:creationId xmlns:p14="http://schemas.microsoft.com/office/powerpoint/2010/main" val="335106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 y="-2177"/>
            <a:ext cx="12190414" cy="551330"/>
          </a:xfrm>
          <a:prstGeom prst="rect">
            <a:avLst/>
          </a:prstGeom>
          <a:pattFill prst="ltUpDiag">
            <a:fgClr>
              <a:srgbClr val="9FCC3E"/>
            </a:fgClr>
            <a:bgClr>
              <a:srgbClr val="8CB208"/>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fontAlgn="auto">
              <a:lnSpc>
                <a:spcPct val="100000"/>
              </a:lnSpc>
              <a:spcBef>
                <a:spcPts val="0"/>
              </a:spcBef>
              <a:spcAft>
                <a:spcPts val="0"/>
              </a:spcAft>
              <a:buClrTx/>
              <a:buSzTx/>
              <a:buFontTx/>
              <a:buNone/>
              <a:tabLst/>
              <a:defRPr/>
            </a:pPr>
            <a:r>
              <a:rPr lang="zh-CN" altLang="en-US" b="1" kern="0" dirty="0">
                <a:solidFill>
                  <a:schemeClr val="bg1"/>
                </a:solidFill>
                <a:latin typeface="微软雅黑" pitchFamily="34" charset="-122"/>
                <a:ea typeface="微软雅黑" pitchFamily="34" charset="-122"/>
              </a:rPr>
              <a:t> </a:t>
            </a:r>
            <a:r>
              <a:rPr lang="zh-CN" altLang="en-US" b="1" kern="0" dirty="0" smtClean="0">
                <a:solidFill>
                  <a:schemeClr val="bg1"/>
                </a:solidFill>
                <a:latin typeface="微软雅黑" pitchFamily="34" charset="-122"/>
                <a:ea typeface="微软雅黑" pitchFamily="34" charset="-122"/>
              </a:rPr>
              <a:t>题型探究                                                                                                       </a:t>
            </a:r>
            <a:r>
              <a:rPr lang="zh-CN" altLang="en-US" kern="0" dirty="0" smtClean="0">
                <a:solidFill>
                  <a:schemeClr val="bg1"/>
                </a:solidFill>
                <a:latin typeface="华文新魏" pitchFamily="2" charset="-122"/>
                <a:ea typeface="华文新魏" pitchFamily="2" charset="-122"/>
              </a:rPr>
              <a:t>重点突破</a:t>
            </a:r>
            <a:endParaRPr lang="zh-CN" altLang="en-US" kern="0" dirty="0">
              <a:solidFill>
                <a:schemeClr val="bg1"/>
              </a:solidFill>
              <a:latin typeface="华文新魏" pitchFamily="2" charset="-122"/>
              <a:ea typeface="华文新魏" pitchFamily="2" charset="-122"/>
            </a:endParaRPr>
          </a:p>
        </p:txBody>
      </p:sp>
      <p:sp>
        <p:nvSpPr>
          <p:cNvPr id="11" name="矩形 10"/>
          <p:cNvSpPr/>
          <p:nvPr/>
        </p:nvSpPr>
        <p:spPr>
          <a:xfrm>
            <a:off x="190550" y="47746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题型一　分组求和法</a:t>
            </a:r>
            <a:endParaRPr lang="zh-CN" altLang="zh-CN" sz="280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1</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等差数列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中，</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15</a:t>
            </a:r>
            <a:r>
              <a:rPr lang="en-US" altLang="zh-CN" sz="2800" kern="100" dirty="0" smtClean="0">
                <a:latin typeface="Times New Roman"/>
                <a:ea typeface="华文细黑"/>
                <a:cs typeface="Courier New"/>
              </a:rPr>
              <a:t>.</a:t>
            </a: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的通项公式</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232966" y="245313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设等差数列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的公差为</a:t>
            </a:r>
            <a:r>
              <a:rPr lang="en-US" altLang="zh-CN" sz="2800" i="1" kern="100" dirty="0">
                <a:latin typeface="Times New Roman"/>
                <a:ea typeface="华文细黑"/>
                <a:cs typeface="Courier New"/>
              </a:rPr>
              <a:t>d</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85440051"/>
              </p:ext>
            </p:extLst>
          </p:nvPr>
        </p:nvGraphicFramePr>
        <p:xfrm>
          <a:off x="334566" y="3354338"/>
          <a:ext cx="9093200" cy="1371600"/>
        </p:xfrm>
        <a:graphic>
          <a:graphicData uri="http://schemas.openxmlformats.org/presentationml/2006/ole">
            <mc:AlternateContent xmlns:mc="http://schemas.openxmlformats.org/markup-compatibility/2006">
              <mc:Choice xmlns:v="urn:schemas-microsoft-com:vml" Requires="v">
                <p:oleObj spid="_x0000_s38938" name="文档" r:id="rId5" imgW="9092628" imgH="1411781" progId="Word.Document.12">
                  <p:embed/>
                </p:oleObj>
              </mc:Choice>
              <mc:Fallback>
                <p:oleObj name="文档" r:id="rId5" imgW="9092628" imgH="1411781" progId="Word.Document.12">
                  <p:embed/>
                  <p:pic>
                    <p:nvPicPr>
                      <p:cNvPr id="0" name="对象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566" y="3354338"/>
                        <a:ext cx="9093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4181031841"/>
              </p:ext>
            </p:extLst>
          </p:nvPr>
        </p:nvGraphicFramePr>
        <p:xfrm>
          <a:off x="334566" y="4578474"/>
          <a:ext cx="9093200" cy="1371600"/>
        </p:xfrm>
        <a:graphic>
          <a:graphicData uri="http://schemas.openxmlformats.org/presentationml/2006/ole">
            <mc:AlternateContent xmlns:mc="http://schemas.openxmlformats.org/markup-compatibility/2006">
              <mc:Choice xmlns:v="urn:schemas-microsoft-com:vml" Requires="v">
                <p:oleObj spid="_x0000_s38939" name="文档" r:id="rId8" imgW="9092628" imgH="1413223" progId="Word.Document.12">
                  <p:embed/>
                </p:oleObj>
              </mc:Choice>
              <mc:Fallback>
                <p:oleObj name="文档" r:id="rId8" imgW="9092628" imgH="1413223" progId="Word.Document.12">
                  <p:embed/>
                  <p:pic>
                    <p:nvPicPr>
                      <p:cNvPr id="0" name=""/>
                      <p:cNvPicPr>
                        <a:picLocks noChangeAspect="1" noChangeArrowheads="1"/>
                      </p:cNvPicPr>
                      <p:nvPr/>
                    </p:nvPicPr>
                    <p:blipFill>
                      <a:blip r:embed="rId9"/>
                      <a:srcRect/>
                      <a:stretch>
                        <a:fillRect/>
                      </a:stretch>
                    </p:blipFill>
                    <p:spPr bwMode="auto">
                      <a:xfrm>
                        <a:off x="334566" y="4578474"/>
                        <a:ext cx="9093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矩形 11"/>
          <p:cNvSpPr/>
          <p:nvPr/>
        </p:nvSpPr>
        <p:spPr>
          <a:xfrm>
            <a:off x="128702" y="5713816"/>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1050" kern="100" dirty="0">
              <a:effectLst/>
              <a:latin typeface="宋体"/>
              <a:cs typeface="Courier New"/>
            </a:endParaRPr>
          </a:p>
        </p:txBody>
      </p:sp>
    </p:spTree>
    <p:extLst>
      <p:ext uri="{BB962C8B-B14F-4D97-AF65-F5344CB8AC3E}">
        <p14:creationId xmlns:p14="http://schemas.microsoft.com/office/powerpoint/2010/main" val="26058375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P spid="12" grpId="0"/>
      <p:bldP spid="1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190550" y="-26590"/>
            <a:ext cx="1116124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设</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2</a:t>
            </a:r>
            <a:r>
              <a:rPr lang="en-US" altLang="zh-CN" sz="2800" i="1" kern="100" dirty="0" smtClean="0">
                <a:latin typeface="Times New Roman"/>
                <a:ea typeface="华文细黑"/>
                <a:cs typeface="Courier New"/>
              </a:rPr>
              <a:t>         </a:t>
            </a:r>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10</a:t>
            </a:r>
            <a:r>
              <a:rPr lang="zh-CN" altLang="zh-CN" sz="2800" kern="100" dirty="0">
                <a:latin typeface="Times New Roman"/>
                <a:ea typeface="华文细黑"/>
                <a:cs typeface="Times New Roman"/>
              </a:rPr>
              <a:t>的值</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14" name="矩形 13"/>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6" name="圆角矩形 15">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190550" y="755338"/>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可得</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所以</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10</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63404764"/>
              </p:ext>
            </p:extLst>
          </p:nvPr>
        </p:nvGraphicFramePr>
        <p:xfrm>
          <a:off x="334566" y="2994298"/>
          <a:ext cx="9093200" cy="1371600"/>
        </p:xfrm>
        <a:graphic>
          <a:graphicData uri="http://schemas.openxmlformats.org/presentationml/2006/ole">
            <mc:AlternateContent xmlns:mc="http://schemas.openxmlformats.org/markup-compatibility/2006">
              <mc:Choice xmlns:v="urn:schemas-microsoft-com:vml" Requires="v">
                <p:oleObj spid="_x0000_s39949" name="文档" r:id="rId5" imgW="9092628" imgH="1413223" progId="Word.Document.12">
                  <p:embed/>
                </p:oleObj>
              </mc:Choice>
              <mc:Fallback>
                <p:oleObj name="文档" r:id="rId5" imgW="9092628" imgH="1413223" progId="Word.Document.12">
                  <p:embed/>
                  <p:pic>
                    <p:nvPicPr>
                      <p:cNvPr id="0" name="对象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566" y="2994298"/>
                        <a:ext cx="90932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190550" y="3978231"/>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55</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2 101.</a:t>
            </a:r>
            <a:endParaRPr lang="zh-CN" altLang="zh-CN" sz="1050" kern="100" dirty="0">
              <a:effectLst/>
              <a:latin typeface="宋体"/>
              <a:cs typeface="Courier New"/>
            </a:endParaRPr>
          </a:p>
        </p:txBody>
      </p:sp>
      <p:sp>
        <p:nvSpPr>
          <p:cNvPr id="10" name="矩形 9"/>
          <p:cNvSpPr/>
          <p:nvPr/>
        </p:nvSpPr>
        <p:spPr>
          <a:xfrm>
            <a:off x="1836574" y="-150286"/>
            <a:ext cx="1133152" cy="607001"/>
          </a:xfrm>
          <a:prstGeom prst="rect">
            <a:avLst/>
          </a:prstGeom>
        </p:spPr>
        <p:txBody>
          <a:bodyPr wrap="square" lIns="121898" tIns="60948" rIns="121898" bIns="60948">
            <a:spAutoFit/>
          </a:bodyPr>
          <a:lstStyle/>
          <a:p>
            <a:pPr algn="just">
              <a:lnSpc>
                <a:spcPct val="150000"/>
              </a:lnSpc>
              <a:spcAft>
                <a:spcPts val="0"/>
              </a:spcAft>
            </a:pPr>
            <a:r>
              <a:rPr lang="en-US" altLang="zh-CN" i="1" kern="100" dirty="0">
                <a:solidFill>
                  <a:prstClr val="black"/>
                </a:solidFill>
                <a:latin typeface="Times New Roman"/>
                <a:ea typeface="华文细黑"/>
                <a:cs typeface="Courier New"/>
              </a:rPr>
              <a:t>a</a:t>
            </a:r>
            <a:r>
              <a:rPr lang="en-US" altLang="zh-CN" i="1" kern="100" baseline="-25000" dirty="0">
                <a:solidFill>
                  <a:prstClr val="black"/>
                </a:solidFill>
                <a:latin typeface="Times New Roman"/>
                <a:ea typeface="华文细黑"/>
                <a:cs typeface="Courier New"/>
              </a:rPr>
              <a:t>n</a:t>
            </a:r>
            <a:r>
              <a:rPr lang="zh-CN" altLang="zh-CN" kern="100" dirty="0">
                <a:solidFill>
                  <a:prstClr val="black"/>
                </a:solidFill>
                <a:latin typeface="Times New Roman"/>
                <a:ea typeface="华文细黑"/>
                <a:cs typeface="Times New Roman"/>
              </a:rPr>
              <a:t>－</a:t>
            </a:r>
            <a:r>
              <a:rPr lang="en-US" altLang="zh-CN" kern="100" dirty="0">
                <a:solidFill>
                  <a:prstClr val="black"/>
                </a:solidFill>
                <a:latin typeface="Times New Roman"/>
                <a:ea typeface="华文细黑"/>
                <a:cs typeface="Courier New"/>
              </a:rPr>
              <a:t>2</a:t>
            </a:r>
            <a:endParaRPr lang="zh-CN" altLang="zh-CN" kern="100" dirty="0">
              <a:effectLst/>
              <a:latin typeface="宋体"/>
              <a:cs typeface="Courier New"/>
            </a:endParaRPr>
          </a:p>
        </p:txBody>
      </p:sp>
    </p:spTree>
    <p:extLst>
      <p:ext uri="{BB962C8B-B14F-4D97-AF65-F5344CB8AC3E}">
        <p14:creationId xmlns:p14="http://schemas.microsoft.com/office/powerpoint/2010/main" val="34110785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1" end="1"/>
                                            </p:txEl>
                                          </p:spTgt>
                                        </p:tgtEl>
                                        <p:attrNameLst>
                                          <p:attrName>style.visibility</p:attrName>
                                        </p:attrNameLst>
                                      </p:cBhvr>
                                      <p:to>
                                        <p:strVal val="visible"/>
                                      </p:to>
                                    </p:set>
                                    <p:animEffect transition="in" filter="blinds(horizontal)">
                                      <p:cBhvr>
                                        <p:cTn id="32" dur="500"/>
                                        <p:tgtEl>
                                          <p:spTgt spid="9">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7">
                                            <p:txEl>
                                              <p:pRg st="0" end="0"/>
                                            </p:txEl>
                                          </p:spTgt>
                                        </p:tgtEl>
                                      </p:cBhvr>
                                    </p:animEffect>
                                    <p:set>
                                      <p:cBhvr>
                                        <p:cTn id="37" dur="1" fill="hold">
                                          <p:stCondLst>
                                            <p:cond delay="499"/>
                                          </p:stCondLst>
                                        </p:cTn>
                                        <p:tgtEl>
                                          <p:spTgt spid="7">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7">
                                            <p:txEl>
                                              <p:pRg st="1" end="1"/>
                                            </p:txEl>
                                          </p:spTgt>
                                        </p:tgtEl>
                                      </p:cBhvr>
                                    </p:animEffect>
                                    <p:set>
                                      <p:cBhvr>
                                        <p:cTn id="40" dur="1" fill="hold">
                                          <p:stCondLst>
                                            <p:cond delay="499"/>
                                          </p:stCondLst>
                                        </p:cTn>
                                        <p:tgtEl>
                                          <p:spTgt spid="7">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7">
                                            <p:txEl>
                                              <p:pRg st="2" end="2"/>
                                            </p:txEl>
                                          </p:spTgt>
                                        </p:tgtEl>
                                      </p:cBhvr>
                                    </p:animEffect>
                                    <p:set>
                                      <p:cBhvr>
                                        <p:cTn id="43" dur="1" fill="hold">
                                          <p:stCondLst>
                                            <p:cond delay="499"/>
                                          </p:stCondLst>
                                        </p:cTn>
                                        <p:tgtEl>
                                          <p:spTgt spid="7">
                                            <p:txEl>
                                              <p:pRg st="2" end="2"/>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2"/>
                                        </p:tgtEl>
                                      </p:cBhvr>
                                    </p:animEffect>
                                    <p:set>
                                      <p:cBhvr>
                                        <p:cTn id="46" dur="1" fill="hold">
                                          <p:stCondLst>
                                            <p:cond delay="499"/>
                                          </p:stCondLst>
                                        </p:cTn>
                                        <p:tgtEl>
                                          <p:spTgt spid="2"/>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9">
                                            <p:txEl>
                                              <p:pRg st="0" end="0"/>
                                            </p:txEl>
                                          </p:spTgt>
                                        </p:tgtEl>
                                      </p:cBhvr>
                                    </p:animEffect>
                                    <p:set>
                                      <p:cBhvr>
                                        <p:cTn id="49" dur="1" fill="hold">
                                          <p:stCondLst>
                                            <p:cond delay="499"/>
                                          </p:stCondLst>
                                        </p:cTn>
                                        <p:tgtEl>
                                          <p:spTgt spid="9">
                                            <p:txEl>
                                              <p:pRg st="0" end="0"/>
                                            </p:txEl>
                                          </p:spTgt>
                                        </p:tgtEl>
                                        <p:attrNameLst>
                                          <p:attrName>style.visibility</p:attrName>
                                        </p:attrNameLst>
                                      </p:cBhvr>
                                      <p:to>
                                        <p:strVal val="hidden"/>
                                      </p:to>
                                    </p:set>
                                  </p:childTnLst>
                                </p:cTn>
                              </p:par>
                              <p:par>
                                <p:cTn id="50" presetID="10" presetClass="exit" presetSubtype="0" fill="hold" grpId="0" nodeType="withEffect">
                                  <p:stCondLst>
                                    <p:cond delay="0"/>
                                  </p:stCondLst>
                                  <p:childTnLst>
                                    <p:animEffect transition="out" filter="fade">
                                      <p:cBhvr>
                                        <p:cTn id="51" dur="500"/>
                                        <p:tgtEl>
                                          <p:spTgt spid="9">
                                            <p:txEl>
                                              <p:pRg st="1" end="1"/>
                                            </p:txEl>
                                          </p:spTgt>
                                        </p:tgtEl>
                                      </p:cBhvr>
                                    </p:animEffect>
                                    <p:set>
                                      <p:cBhvr>
                                        <p:cTn id="52"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build="allAtOnce"/>
      <p:bldP spid="9"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917626"/>
            <a:ext cx="12190413" cy="2169132"/>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211824" y="2239879"/>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某些数列，通过适当分组，可得出两个或几个等差数列或等比数列，进而利用等差数列或等比数列的求和公式分别求和，从而得出原数列的和</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4284423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84697"/>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1</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求数列</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其中</a:t>
            </a:r>
            <a:r>
              <a:rPr lang="en-US" altLang="zh-CN" sz="2800" i="1" kern="100" dirty="0">
                <a:latin typeface="Times New Roman"/>
                <a:ea typeface="华文细黑"/>
                <a:cs typeface="Courier New"/>
              </a:rPr>
              <a:t>a</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endParaRPr lang="zh-CN" altLang="zh-CN" sz="1050" kern="100" dirty="0">
              <a:effectLst/>
              <a:latin typeface="宋体"/>
              <a:cs typeface="Courier New"/>
            </a:endParaRPr>
          </a:p>
        </p:txBody>
      </p:sp>
      <p:sp>
        <p:nvSpPr>
          <p:cNvPr id="5" name="矩形 4"/>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230827713"/>
              </p:ext>
            </p:extLst>
          </p:nvPr>
        </p:nvGraphicFramePr>
        <p:xfrm>
          <a:off x="324406" y="1897306"/>
          <a:ext cx="11207750" cy="1360488"/>
        </p:xfrm>
        <a:graphic>
          <a:graphicData uri="http://schemas.openxmlformats.org/presentationml/2006/ole">
            <mc:AlternateContent xmlns:mc="http://schemas.openxmlformats.org/markup-compatibility/2006">
              <mc:Choice xmlns:v="urn:schemas-microsoft-com:vml" Requires="v">
                <p:oleObj spid="_x0000_s9377" name="文档" r:id="rId4" imgW="11202691" imgH="1365635" progId="Word.Document.12">
                  <p:embed/>
                </p:oleObj>
              </mc:Choice>
              <mc:Fallback>
                <p:oleObj name="文档" r:id="rId4" imgW="11202691" imgH="1365635" progId="Word.Document.12">
                  <p:embed/>
                  <p:pic>
                    <p:nvPicPr>
                      <p:cNvPr id="0" name=""/>
                      <p:cNvPicPr/>
                      <p:nvPr/>
                    </p:nvPicPr>
                    <p:blipFill>
                      <a:blip r:embed="rId5"/>
                      <a:stretch>
                        <a:fillRect/>
                      </a:stretch>
                    </p:blipFill>
                    <p:spPr>
                      <a:xfrm>
                        <a:off x="324406" y="1897306"/>
                        <a:ext cx="11207750" cy="1360488"/>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254314715"/>
              </p:ext>
            </p:extLst>
          </p:nvPr>
        </p:nvGraphicFramePr>
        <p:xfrm>
          <a:off x="325438" y="2752725"/>
          <a:ext cx="11206162" cy="1585913"/>
        </p:xfrm>
        <a:graphic>
          <a:graphicData uri="http://schemas.openxmlformats.org/presentationml/2006/ole">
            <mc:AlternateContent xmlns:mc="http://schemas.openxmlformats.org/markup-compatibility/2006">
              <mc:Choice xmlns:v="urn:schemas-microsoft-com:vml" Requires="v">
                <p:oleObj spid="_x0000_s9378" name="文档" r:id="rId7" imgW="11202691" imgH="1586992" progId="Word.Document.12">
                  <p:embed/>
                </p:oleObj>
              </mc:Choice>
              <mc:Fallback>
                <p:oleObj name="文档" r:id="rId7" imgW="11202691" imgH="1586992" progId="Word.Document.12">
                  <p:embed/>
                  <p:pic>
                    <p:nvPicPr>
                      <p:cNvPr id="0" name=""/>
                      <p:cNvPicPr/>
                      <p:nvPr/>
                    </p:nvPicPr>
                    <p:blipFill>
                      <a:blip r:embed="rId8"/>
                      <a:stretch>
                        <a:fillRect/>
                      </a:stretch>
                    </p:blipFill>
                    <p:spPr>
                      <a:xfrm>
                        <a:off x="325438" y="2752725"/>
                        <a:ext cx="11206162" cy="1585913"/>
                      </a:xfrm>
                      <a:prstGeom prst="rect">
                        <a:avLst/>
                      </a:prstGeom>
                    </p:spPr>
                  </p:pic>
                </p:oleObj>
              </mc:Fallback>
            </mc:AlternateContent>
          </a:graphicData>
        </a:graphic>
      </p:graphicFrame>
      <p:sp>
        <p:nvSpPr>
          <p:cNvPr id="10" name="圆角矩形 9"/>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190550" y="1177226"/>
            <a:ext cx="1161443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a</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时，则</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533132687"/>
              </p:ext>
            </p:extLst>
          </p:nvPr>
        </p:nvGraphicFramePr>
        <p:xfrm>
          <a:off x="314246" y="3717826"/>
          <a:ext cx="11206163" cy="1320800"/>
        </p:xfrm>
        <a:graphic>
          <a:graphicData uri="http://schemas.openxmlformats.org/presentationml/2006/ole">
            <mc:AlternateContent xmlns:mc="http://schemas.openxmlformats.org/markup-compatibility/2006">
              <mc:Choice xmlns:v="urn:schemas-microsoft-com:vml" Requires="v">
                <p:oleObj spid="_x0000_s9379" name="文档" r:id="rId10" imgW="11202691" imgH="1322373" progId="Word.Document.12">
                  <p:embed/>
                </p:oleObj>
              </mc:Choice>
              <mc:Fallback>
                <p:oleObj name="文档" r:id="rId10" imgW="11202691" imgH="1322373" progId="Word.Document.12">
                  <p:embed/>
                  <p:pic>
                    <p:nvPicPr>
                      <p:cNvPr id="0" name=""/>
                      <p:cNvPicPr/>
                      <p:nvPr/>
                    </p:nvPicPr>
                    <p:blipFill>
                      <a:blip r:embed="rId11"/>
                      <a:stretch>
                        <a:fillRect/>
                      </a:stretch>
                    </p:blipFill>
                    <p:spPr>
                      <a:xfrm>
                        <a:off x="314246" y="3717826"/>
                        <a:ext cx="11206163" cy="1320800"/>
                      </a:xfrm>
                      <a:prstGeom prst="rect">
                        <a:avLst/>
                      </a:prstGeom>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1404957676"/>
              </p:ext>
            </p:extLst>
          </p:nvPr>
        </p:nvGraphicFramePr>
        <p:xfrm>
          <a:off x="5211384" y="3645818"/>
          <a:ext cx="7539038" cy="1411287"/>
        </p:xfrm>
        <a:graphic>
          <a:graphicData uri="http://schemas.openxmlformats.org/presentationml/2006/ole">
            <mc:AlternateContent xmlns:mc="http://schemas.openxmlformats.org/markup-compatibility/2006">
              <mc:Choice xmlns:v="urn:schemas-microsoft-com:vml" Requires="v">
                <p:oleObj spid="_x0000_s9380" name="文档" r:id="rId13" imgW="7545511" imgH="1411883" progId="Word.Document.12">
                  <p:embed/>
                </p:oleObj>
              </mc:Choice>
              <mc:Fallback>
                <p:oleObj name="文档" r:id="rId13" imgW="7545511" imgH="1411883" progId="Word.Document.12">
                  <p:embed/>
                  <p:pic>
                    <p:nvPicPr>
                      <p:cNvPr id="0" name=""/>
                      <p:cNvPicPr/>
                      <p:nvPr/>
                    </p:nvPicPr>
                    <p:blipFill>
                      <a:blip r:embed="rId14"/>
                      <a:stretch>
                        <a:fillRect/>
                      </a:stretch>
                    </p:blipFill>
                    <p:spPr>
                      <a:xfrm>
                        <a:off x="5211384" y="3645818"/>
                        <a:ext cx="7539038" cy="1411287"/>
                      </a:xfrm>
                      <a:prstGeom prst="rect">
                        <a:avLst/>
                      </a:prstGeom>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2468240198"/>
              </p:ext>
            </p:extLst>
          </p:nvPr>
        </p:nvGraphicFramePr>
        <p:xfrm>
          <a:off x="242238" y="4551442"/>
          <a:ext cx="7537450" cy="2438400"/>
        </p:xfrm>
        <a:graphic>
          <a:graphicData uri="http://schemas.openxmlformats.org/presentationml/2006/ole">
            <mc:AlternateContent xmlns:mc="http://schemas.openxmlformats.org/markup-compatibility/2006">
              <mc:Choice xmlns:v="urn:schemas-microsoft-com:vml" Requires="v">
                <p:oleObj spid="_x0000_s9381" name="文档" r:id="rId16" imgW="7545511" imgH="2443256" progId="Word.Document.12">
                  <p:embed/>
                </p:oleObj>
              </mc:Choice>
              <mc:Fallback>
                <p:oleObj name="文档" r:id="rId16" imgW="7545511" imgH="2443256" progId="Word.Document.12">
                  <p:embed/>
                  <p:pic>
                    <p:nvPicPr>
                      <p:cNvPr id="0" name=""/>
                      <p:cNvPicPr/>
                      <p:nvPr/>
                    </p:nvPicPr>
                    <p:blipFill>
                      <a:blip r:embed="rId17"/>
                      <a:stretch>
                        <a:fillRect/>
                      </a:stretch>
                    </p:blipFill>
                    <p:spPr>
                      <a:xfrm>
                        <a:off x="242238" y="4551442"/>
                        <a:ext cx="7537450" cy="2438400"/>
                      </a:xfrm>
                      <a:prstGeom prst="rect">
                        <a:avLst/>
                      </a:prstGeom>
                    </p:spPr>
                  </p:pic>
                </p:oleObj>
              </mc:Fallback>
            </mc:AlternateContent>
          </a:graphicData>
        </a:graphic>
      </p:graphicFrame>
    </p:spTree>
    <p:extLst>
      <p:ext uri="{BB962C8B-B14F-4D97-AF65-F5344CB8AC3E}">
        <p14:creationId xmlns:p14="http://schemas.microsoft.com/office/powerpoint/2010/main" val="16548982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2"/>
                                        </p:tgtEl>
                                      </p:cBhvr>
                                    </p:animEffect>
                                    <p:set>
                                      <p:cBhvr>
                                        <p:cTn id="37" dur="1" fill="hold">
                                          <p:stCondLst>
                                            <p:cond delay="499"/>
                                          </p:stCondLst>
                                        </p:cTn>
                                        <p:tgtEl>
                                          <p:spTgt spid="2"/>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13"/>
                                        </p:tgtEl>
                                      </p:cBhvr>
                                    </p:animEffect>
                                    <p:set>
                                      <p:cBhvr>
                                        <p:cTn id="49" dur="1" fill="hold">
                                          <p:stCondLst>
                                            <p:cond delay="499"/>
                                          </p:stCondLst>
                                        </p:cTn>
                                        <p:tgtEl>
                                          <p:spTgt spid="13"/>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14"/>
                                        </p:tgtEl>
                                      </p:cBhvr>
                                    </p:animEffect>
                                    <p:set>
                                      <p:cBhvr>
                                        <p:cTn id="52"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1" grpId="0"/>
      <p:bldP spid="11"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477466"/>
            <a:ext cx="11161240"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题型二　错位相减法求和</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2</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设等差数列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项和为</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S</a:t>
            </a:r>
            <a:r>
              <a:rPr lang="en-US" altLang="zh-CN" sz="2800" kern="100" baseline="-25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en-US" altLang="zh-CN" sz="2800" i="1" kern="100" dirty="0">
                <a:latin typeface="Times New Roman"/>
                <a:ea typeface="华文细黑"/>
                <a:cs typeface="Courier New"/>
              </a:rPr>
              <a:t>S</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的通项公式；</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242238" y="2525144"/>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设等差数列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的首项为</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，公差为</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394980235"/>
              </p:ext>
            </p:extLst>
          </p:nvPr>
        </p:nvGraphicFramePr>
        <p:xfrm>
          <a:off x="304800" y="3367946"/>
          <a:ext cx="9986963" cy="1554163"/>
        </p:xfrm>
        <a:graphic>
          <a:graphicData uri="http://schemas.openxmlformats.org/presentationml/2006/ole">
            <mc:AlternateContent xmlns:mc="http://schemas.openxmlformats.org/markup-compatibility/2006">
              <mc:Choice xmlns:v="urn:schemas-microsoft-com:vml" Requires="v">
                <p:oleObj spid="_x0000_s40974" name="文档" r:id="rId4" imgW="9988973" imgH="1561035" progId="Word.Document.12">
                  <p:embed/>
                </p:oleObj>
              </mc:Choice>
              <mc:Fallback>
                <p:oleObj name="文档" r:id="rId4" imgW="9988973" imgH="1561035" progId="Word.Document.12">
                  <p:embed/>
                  <p:pic>
                    <p:nvPicPr>
                      <p:cNvPr id="0" name="对象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3367946"/>
                        <a:ext cx="9986963"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190550" y="4542394"/>
            <a:ext cx="11161240"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解得</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9" name="矩形 8"/>
          <p:cNvSpPr/>
          <p:nvPr/>
        </p:nvSpPr>
        <p:spPr>
          <a:xfrm>
            <a:off x="190550" y="5334482"/>
            <a:ext cx="11161240" cy="687600"/>
          </a:xfrm>
          <a:prstGeom prst="rect">
            <a:avLst/>
          </a:prstGeom>
        </p:spPr>
        <p:txBody>
          <a:bodyPr wrap="square" lIns="121898" tIns="60948" rIns="121898" bIns="60948">
            <a:spAutoFit/>
          </a:bodyPr>
          <a:lstStyle/>
          <a:p>
            <a:pPr lvl="0" algn="just">
              <a:lnSpc>
                <a:spcPct val="150000"/>
              </a:lnSpc>
            </a:pPr>
            <a:r>
              <a:rPr lang="zh-CN" altLang="zh-CN" sz="2800" kern="100" dirty="0">
                <a:solidFill>
                  <a:prstClr val="black"/>
                </a:solidFill>
                <a:latin typeface="Times New Roman"/>
                <a:ea typeface="华文细黑"/>
                <a:cs typeface="Times New Roman"/>
              </a:rPr>
              <a:t>因此</a:t>
            </a:r>
            <a:r>
              <a:rPr lang="en-US" altLang="zh-CN" sz="2800" i="1" kern="100" dirty="0">
                <a:solidFill>
                  <a:prstClr val="black"/>
                </a:solidFill>
                <a:latin typeface="Times New Roman"/>
                <a:ea typeface="华文细黑"/>
                <a:cs typeface="Courier New"/>
              </a:rPr>
              <a:t>a</a:t>
            </a:r>
            <a:r>
              <a:rPr lang="en-US" altLang="zh-CN" sz="2800" i="1" kern="100" baseline="-25000" dirty="0">
                <a:solidFill>
                  <a:prstClr val="black"/>
                </a:solidFill>
                <a:latin typeface="Times New Roman"/>
                <a:ea typeface="华文细黑"/>
                <a:cs typeface="Courier New"/>
              </a:rPr>
              <a:t>n</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2</a:t>
            </a:r>
            <a:r>
              <a:rPr lang="en-US" altLang="zh-CN" sz="2800" i="1" kern="100" dirty="0">
                <a:solidFill>
                  <a:prstClr val="black"/>
                </a:solidFill>
                <a:latin typeface="Times New Roman"/>
                <a:ea typeface="华文细黑"/>
                <a:cs typeface="Courier New"/>
              </a:rPr>
              <a:t>n</a:t>
            </a:r>
            <a:r>
              <a:rPr lang="zh-CN" altLang="zh-CN" sz="2800" kern="100" dirty="0">
                <a:solidFill>
                  <a:prstClr val="black"/>
                </a:solidFill>
                <a:latin typeface="Times New Roman"/>
                <a:ea typeface="华文细黑"/>
                <a:cs typeface="Times New Roman"/>
              </a:rPr>
              <a:t>－</a:t>
            </a:r>
            <a:r>
              <a:rPr lang="en-US" altLang="zh-CN" sz="2800" kern="100" dirty="0">
                <a:solidFill>
                  <a:prstClr val="black"/>
                </a:solidFill>
                <a:latin typeface="Times New Roman"/>
                <a:ea typeface="华文细黑"/>
                <a:cs typeface="Courier New"/>
              </a:rPr>
              <a:t>1</a:t>
            </a:r>
            <a:r>
              <a:rPr lang="zh-CN" altLang="zh-CN" sz="2800" kern="100" dirty="0">
                <a:solidFill>
                  <a:prstClr val="black"/>
                </a:solidFill>
                <a:latin typeface="Times New Roman"/>
                <a:ea typeface="华文细黑"/>
                <a:cs typeface="Times New Roman"/>
              </a:rPr>
              <a:t>，</a:t>
            </a:r>
            <a:r>
              <a:rPr lang="en-US" altLang="zh-CN" sz="2800" i="1" kern="100" dirty="0" err="1">
                <a:solidFill>
                  <a:prstClr val="black"/>
                </a:solidFill>
                <a:latin typeface="Times New Roman"/>
                <a:ea typeface="华文细黑"/>
                <a:cs typeface="Courier New"/>
              </a:rPr>
              <a:t>n</a:t>
            </a:r>
            <a:r>
              <a:rPr lang="en-US" altLang="zh-CN" sz="2800" kern="100" dirty="0" err="1">
                <a:solidFill>
                  <a:prstClr val="black"/>
                </a:solidFill>
                <a:latin typeface="宋体"/>
                <a:ea typeface="华文细黑"/>
                <a:cs typeface="Times New Roman"/>
              </a:rPr>
              <a:t>∈</a:t>
            </a:r>
            <a:r>
              <a:rPr lang="en-US" altLang="zh-CN" sz="2800" b="1" kern="100" dirty="0" err="1">
                <a:solidFill>
                  <a:prstClr val="black"/>
                </a:solidFill>
                <a:latin typeface="Times New Roman"/>
                <a:ea typeface="华文细黑"/>
                <a:cs typeface="Courier New"/>
              </a:rPr>
              <a:t>N</a:t>
            </a:r>
            <a:r>
              <a:rPr lang="en-US" altLang="zh-CN" sz="2800" kern="100" baseline="30000" dirty="0">
                <a:solidFill>
                  <a:prstClr val="black"/>
                </a:solidFill>
                <a:latin typeface="Times New Roman"/>
                <a:ea typeface="华文细黑"/>
                <a:cs typeface="Courier New"/>
              </a:rPr>
              <a:t>*</a:t>
            </a:r>
            <a:r>
              <a:rPr lang="en-US" altLang="zh-CN" sz="2800" kern="100" dirty="0">
                <a:solidFill>
                  <a:prstClr val="black"/>
                </a:solidFill>
                <a:latin typeface="Times New Roman"/>
                <a:ea typeface="华文细黑"/>
                <a:cs typeface="Courier New"/>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83913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6"/>
                                        </p:tgtEl>
                                      </p:cBhvr>
                                    </p:animEffect>
                                    <p:set>
                                      <p:cBhvr>
                                        <p:cTn id="27" dur="1" fill="hold">
                                          <p:stCondLst>
                                            <p:cond delay="499"/>
                                          </p:stCondLst>
                                        </p:cTn>
                                        <p:tgtEl>
                                          <p:spTgt spid="6"/>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p:bldP spid="6" grpId="1"/>
      <p:bldP spid="8" grpId="0"/>
      <p:bldP spid="8" grpId="1"/>
      <p:bldP spid="9" grpId="0"/>
      <p:bldP spid="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a:hlinkClick r:id="rId3"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4"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34025636"/>
              </p:ext>
            </p:extLst>
          </p:nvPr>
        </p:nvGraphicFramePr>
        <p:xfrm>
          <a:off x="262558" y="520874"/>
          <a:ext cx="11115675" cy="1828800"/>
        </p:xfrm>
        <a:graphic>
          <a:graphicData uri="http://schemas.openxmlformats.org/presentationml/2006/ole">
            <mc:AlternateContent xmlns:mc="http://schemas.openxmlformats.org/markup-compatibility/2006">
              <mc:Choice xmlns:v="urn:schemas-microsoft-com:vml" Requires="v">
                <p:oleObj spid="_x0000_s41998" name="文档" r:id="rId6" imgW="11113812" imgH="1831422" progId="Word.Document.12">
                  <p:embed/>
                </p:oleObj>
              </mc:Choice>
              <mc:Fallback>
                <p:oleObj name="文档" r:id="rId6" imgW="11113812" imgH="1831422" progId="Word.Document.12">
                  <p:embed/>
                  <p:pic>
                    <p:nvPicPr>
                      <p:cNvPr id="0" name=""/>
                      <p:cNvPicPr/>
                      <p:nvPr/>
                    </p:nvPicPr>
                    <p:blipFill>
                      <a:blip r:embed="rId7"/>
                      <a:stretch>
                        <a:fillRect/>
                      </a:stretch>
                    </p:blipFill>
                    <p:spPr>
                      <a:xfrm>
                        <a:off x="262558" y="520874"/>
                        <a:ext cx="11115675" cy="1828800"/>
                      </a:xfrm>
                      <a:prstGeom prst="rect">
                        <a:avLst/>
                      </a:prstGeom>
                    </p:spPr>
                  </p:pic>
                </p:oleObj>
              </mc:Fallback>
            </mc:AlternateContent>
          </a:graphicData>
        </a:graphic>
      </p:graphicFrame>
    </p:spTree>
    <p:extLst>
      <p:ext uri="{BB962C8B-B14F-4D97-AF65-F5344CB8AC3E}">
        <p14:creationId xmlns:p14="http://schemas.microsoft.com/office/powerpoint/2010/main" val="24671605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502802273"/>
              </p:ext>
            </p:extLst>
          </p:nvPr>
        </p:nvGraphicFramePr>
        <p:xfrm>
          <a:off x="428724" y="117426"/>
          <a:ext cx="9986962" cy="1554163"/>
        </p:xfrm>
        <a:graphic>
          <a:graphicData uri="http://schemas.openxmlformats.org/presentationml/2006/ole">
            <mc:AlternateContent xmlns:mc="http://schemas.openxmlformats.org/markup-compatibility/2006">
              <mc:Choice xmlns:v="urn:schemas-microsoft-com:vml" Requires="v">
                <p:oleObj spid="_x0000_s43066" name="文档" r:id="rId4" imgW="9988973" imgH="1561035" progId="Word.Document.12">
                  <p:embed/>
                </p:oleObj>
              </mc:Choice>
              <mc:Fallback>
                <p:oleObj name="文档" r:id="rId4" imgW="9988973" imgH="1561035" progId="Word.Document.12">
                  <p:embed/>
                  <p:pic>
                    <p:nvPicPr>
                      <p:cNvPr id="0" name=""/>
                      <p:cNvPicPr>
                        <a:picLocks noChangeAspect="1" noChangeArrowheads="1"/>
                      </p:cNvPicPr>
                      <p:nvPr/>
                    </p:nvPicPr>
                    <p:blipFill>
                      <a:blip r:embed="rId5"/>
                      <a:srcRect/>
                      <a:stretch>
                        <a:fillRect/>
                      </a:stretch>
                    </p:blipFill>
                    <p:spPr bwMode="auto">
                      <a:xfrm>
                        <a:off x="428724" y="117426"/>
                        <a:ext cx="998696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310490481"/>
              </p:ext>
            </p:extLst>
          </p:nvPr>
        </p:nvGraphicFramePr>
        <p:xfrm>
          <a:off x="346099" y="1125538"/>
          <a:ext cx="10861675" cy="1260475"/>
        </p:xfrm>
        <a:graphic>
          <a:graphicData uri="http://schemas.openxmlformats.org/presentationml/2006/ole">
            <mc:AlternateContent xmlns:mc="http://schemas.openxmlformats.org/markup-compatibility/2006">
              <mc:Choice xmlns:v="urn:schemas-microsoft-com:vml" Requires="v">
                <p:oleObj spid="_x0000_s43067" name="文档" r:id="rId7" imgW="10859770" imgH="1271901" progId="Word.Document.12">
                  <p:embed/>
                </p:oleObj>
              </mc:Choice>
              <mc:Fallback>
                <p:oleObj name="文档" r:id="rId7" imgW="10859770" imgH="1271901" progId="Word.Document.12">
                  <p:embed/>
                  <p:pic>
                    <p:nvPicPr>
                      <p:cNvPr id="0" name=""/>
                      <p:cNvPicPr>
                        <a:picLocks noChangeAspect="1" noChangeArrowheads="1"/>
                      </p:cNvPicPr>
                      <p:nvPr/>
                    </p:nvPicPr>
                    <p:blipFill>
                      <a:blip r:embed="rId8"/>
                      <a:srcRect/>
                      <a:stretch>
                        <a:fillRect/>
                      </a:stretch>
                    </p:blipFill>
                    <p:spPr bwMode="auto">
                      <a:xfrm>
                        <a:off x="346099" y="1125538"/>
                        <a:ext cx="108616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矩形 9"/>
          <p:cNvSpPr/>
          <p:nvPr/>
        </p:nvSpPr>
        <p:spPr>
          <a:xfrm>
            <a:off x="46534" y="4037312"/>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由</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知</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baseline="300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2694010050"/>
              </p:ext>
            </p:extLst>
          </p:nvPr>
        </p:nvGraphicFramePr>
        <p:xfrm>
          <a:off x="272718" y="2020114"/>
          <a:ext cx="10861675" cy="1260475"/>
        </p:xfrm>
        <a:graphic>
          <a:graphicData uri="http://schemas.openxmlformats.org/presentationml/2006/ole">
            <mc:AlternateContent xmlns:mc="http://schemas.openxmlformats.org/markup-compatibility/2006">
              <mc:Choice xmlns:v="urn:schemas-microsoft-com:vml" Requires="v">
                <p:oleObj spid="_x0000_s43068" name="文档" r:id="rId10" imgW="10859770" imgH="1273343" progId="Word.Document.12">
                  <p:embed/>
                </p:oleObj>
              </mc:Choice>
              <mc:Fallback>
                <p:oleObj name="文档" r:id="rId10" imgW="10859770" imgH="1273343" progId="Word.Document.12">
                  <p:embed/>
                  <p:pic>
                    <p:nvPicPr>
                      <p:cNvPr id="0" name=""/>
                      <p:cNvPicPr>
                        <a:picLocks noChangeAspect="1" noChangeArrowheads="1"/>
                      </p:cNvPicPr>
                      <p:nvPr/>
                    </p:nvPicPr>
                    <p:blipFill>
                      <a:blip r:embed="rId11"/>
                      <a:srcRect/>
                      <a:stretch>
                        <a:fillRect/>
                      </a:stretch>
                    </p:blipFill>
                    <p:spPr bwMode="auto">
                      <a:xfrm>
                        <a:off x="272718" y="2020114"/>
                        <a:ext cx="108616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2668164460"/>
              </p:ext>
            </p:extLst>
          </p:nvPr>
        </p:nvGraphicFramePr>
        <p:xfrm>
          <a:off x="274091" y="3105423"/>
          <a:ext cx="10861675" cy="1260475"/>
        </p:xfrm>
        <a:graphic>
          <a:graphicData uri="http://schemas.openxmlformats.org/presentationml/2006/ole">
            <mc:AlternateContent xmlns:mc="http://schemas.openxmlformats.org/markup-compatibility/2006">
              <mc:Choice xmlns:v="urn:schemas-microsoft-com:vml" Requires="v">
                <p:oleObj spid="_x0000_s43069" name="文档" r:id="rId13" imgW="10859770" imgH="1275146" progId="Word.Document.12">
                  <p:embed/>
                </p:oleObj>
              </mc:Choice>
              <mc:Fallback>
                <p:oleObj name="文档" r:id="rId13" imgW="10859770" imgH="1275146" progId="Word.Document.12">
                  <p:embed/>
                  <p:pic>
                    <p:nvPicPr>
                      <p:cNvPr id="0" name=""/>
                      <p:cNvPicPr>
                        <a:picLocks noChangeAspect="1" noChangeArrowheads="1"/>
                      </p:cNvPicPr>
                      <p:nvPr/>
                    </p:nvPicPr>
                    <p:blipFill>
                      <a:blip r:embed="rId14"/>
                      <a:srcRect/>
                      <a:stretch>
                        <a:fillRect/>
                      </a:stretch>
                    </p:blipFill>
                    <p:spPr bwMode="auto">
                      <a:xfrm>
                        <a:off x="274091" y="3105423"/>
                        <a:ext cx="108616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604414454"/>
              </p:ext>
            </p:extLst>
          </p:nvPr>
        </p:nvGraphicFramePr>
        <p:xfrm>
          <a:off x="130075" y="5049639"/>
          <a:ext cx="10861675" cy="1260475"/>
        </p:xfrm>
        <a:graphic>
          <a:graphicData uri="http://schemas.openxmlformats.org/presentationml/2006/ole">
            <mc:AlternateContent xmlns:mc="http://schemas.openxmlformats.org/markup-compatibility/2006">
              <mc:Choice xmlns:v="urn:schemas-microsoft-com:vml" Requires="v">
                <p:oleObj spid="_x0000_s43070" name="文档" r:id="rId16" imgW="10859770" imgH="1276588" progId="Word.Document.12">
                  <p:embed/>
                </p:oleObj>
              </mc:Choice>
              <mc:Fallback>
                <p:oleObj name="文档" r:id="rId16" imgW="10859770" imgH="1276588" progId="Word.Document.12">
                  <p:embed/>
                  <p:pic>
                    <p:nvPicPr>
                      <p:cNvPr id="0" name=""/>
                      <p:cNvPicPr>
                        <a:picLocks noChangeAspect="1" noChangeArrowheads="1"/>
                      </p:cNvPicPr>
                      <p:nvPr/>
                    </p:nvPicPr>
                    <p:blipFill>
                      <a:blip r:embed="rId17"/>
                      <a:srcRect/>
                      <a:stretch>
                        <a:fillRect/>
                      </a:stretch>
                    </p:blipFill>
                    <p:spPr bwMode="auto">
                      <a:xfrm>
                        <a:off x="130075" y="5049639"/>
                        <a:ext cx="10861675" cy="126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圆角矩形 16">
            <a:hlinkClick r:id="rId18"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8" name="圆角矩形 17">
            <a:hlinkClick r:id="rId19"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7662365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750"/>
                                        <p:tgtEl>
                                          <p:spTgt spid="9"/>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750"/>
                                        <p:tgtEl>
                                          <p:spTgt spid="14"/>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750"/>
                                        <p:tgtEl>
                                          <p:spTgt spid="15"/>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blinds(horizontal)">
                                      <p:cBhvr>
                                        <p:cTn id="23" dur="750"/>
                                        <p:tgtEl>
                                          <p:spTgt spid="10">
                                            <p:txEl>
                                              <p:pRg st="0" end="0"/>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866625645"/>
              </p:ext>
            </p:extLst>
          </p:nvPr>
        </p:nvGraphicFramePr>
        <p:xfrm>
          <a:off x="428724" y="1125538"/>
          <a:ext cx="9986962" cy="1554163"/>
        </p:xfrm>
        <a:graphic>
          <a:graphicData uri="http://schemas.openxmlformats.org/presentationml/2006/ole">
            <mc:AlternateContent xmlns:mc="http://schemas.openxmlformats.org/markup-compatibility/2006">
              <mc:Choice xmlns:v="urn:schemas-microsoft-com:vml" Requires="v">
                <p:oleObj spid="_x0000_s44076" name="文档" r:id="rId4" imgW="9988973" imgH="1562837" progId="Word.Document.12">
                  <p:embed/>
                </p:oleObj>
              </mc:Choice>
              <mc:Fallback>
                <p:oleObj name="文档" r:id="rId4" imgW="9988973" imgH="1562837" progId="Word.Document.12">
                  <p:embed/>
                  <p:pic>
                    <p:nvPicPr>
                      <p:cNvPr id="0" name=""/>
                      <p:cNvPicPr>
                        <a:picLocks noChangeAspect="1" noChangeArrowheads="1"/>
                      </p:cNvPicPr>
                      <p:nvPr/>
                    </p:nvPicPr>
                    <p:blipFill>
                      <a:blip r:embed="rId5"/>
                      <a:srcRect/>
                      <a:stretch>
                        <a:fillRect/>
                      </a:stretch>
                    </p:blipFill>
                    <p:spPr bwMode="auto">
                      <a:xfrm>
                        <a:off x="428724" y="1125538"/>
                        <a:ext cx="998696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00460535"/>
              </p:ext>
            </p:extLst>
          </p:nvPr>
        </p:nvGraphicFramePr>
        <p:xfrm>
          <a:off x="346099" y="2231802"/>
          <a:ext cx="10861675" cy="1270000"/>
        </p:xfrm>
        <a:graphic>
          <a:graphicData uri="http://schemas.openxmlformats.org/presentationml/2006/ole">
            <mc:AlternateContent xmlns:mc="http://schemas.openxmlformats.org/markup-compatibility/2006">
              <mc:Choice xmlns:v="urn:schemas-microsoft-com:vml" Requires="v">
                <p:oleObj spid="_x0000_s44077" name="文档" r:id="rId7" imgW="10859770" imgH="1273343" progId="Word.Document.12">
                  <p:embed/>
                </p:oleObj>
              </mc:Choice>
              <mc:Fallback>
                <p:oleObj name="文档" r:id="rId7" imgW="10859770" imgH="1273343" progId="Word.Document.12">
                  <p:embed/>
                  <p:pic>
                    <p:nvPicPr>
                      <p:cNvPr id="0" name=""/>
                      <p:cNvPicPr>
                        <a:picLocks noChangeAspect="1" noChangeArrowheads="1"/>
                      </p:cNvPicPr>
                      <p:nvPr/>
                    </p:nvPicPr>
                    <p:blipFill>
                      <a:blip r:embed="rId8"/>
                      <a:srcRect/>
                      <a:stretch>
                        <a:fillRect/>
                      </a:stretch>
                    </p:blipFill>
                    <p:spPr bwMode="auto">
                      <a:xfrm>
                        <a:off x="346099" y="2231802"/>
                        <a:ext cx="108616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val="3358921504"/>
              </p:ext>
            </p:extLst>
          </p:nvPr>
        </p:nvGraphicFramePr>
        <p:xfrm>
          <a:off x="262558" y="3311922"/>
          <a:ext cx="10861675" cy="1270000"/>
        </p:xfrm>
        <a:graphic>
          <a:graphicData uri="http://schemas.openxmlformats.org/presentationml/2006/ole">
            <mc:AlternateContent xmlns:mc="http://schemas.openxmlformats.org/markup-compatibility/2006">
              <mc:Choice xmlns:v="urn:schemas-microsoft-com:vml" Requires="v">
                <p:oleObj spid="_x0000_s44078" name="文档" r:id="rId10" imgW="10859770" imgH="1275146" progId="Word.Document.12">
                  <p:embed/>
                </p:oleObj>
              </mc:Choice>
              <mc:Fallback>
                <p:oleObj name="文档" r:id="rId10" imgW="10859770" imgH="1275146" progId="Word.Document.12">
                  <p:embed/>
                  <p:pic>
                    <p:nvPicPr>
                      <p:cNvPr id="0" name=""/>
                      <p:cNvPicPr>
                        <a:picLocks noChangeAspect="1" noChangeArrowheads="1"/>
                      </p:cNvPicPr>
                      <p:nvPr/>
                    </p:nvPicPr>
                    <p:blipFill>
                      <a:blip r:embed="rId11"/>
                      <a:srcRect/>
                      <a:stretch>
                        <a:fillRect/>
                      </a:stretch>
                    </p:blipFill>
                    <p:spPr bwMode="auto">
                      <a:xfrm>
                        <a:off x="262558" y="3311922"/>
                        <a:ext cx="108616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val="601935135"/>
              </p:ext>
            </p:extLst>
          </p:nvPr>
        </p:nvGraphicFramePr>
        <p:xfrm>
          <a:off x="179017" y="4536058"/>
          <a:ext cx="10861675" cy="1270000"/>
        </p:xfrm>
        <a:graphic>
          <a:graphicData uri="http://schemas.openxmlformats.org/presentationml/2006/ole">
            <mc:AlternateContent xmlns:mc="http://schemas.openxmlformats.org/markup-compatibility/2006">
              <mc:Choice xmlns:v="urn:schemas-microsoft-com:vml" Requires="v">
                <p:oleObj spid="_x0000_s44079" name="文档" r:id="rId13" imgW="10859770" imgH="1276588" progId="Word.Document.12">
                  <p:embed/>
                </p:oleObj>
              </mc:Choice>
              <mc:Fallback>
                <p:oleObj name="文档" r:id="rId13" imgW="10859770" imgH="1276588" progId="Word.Document.12">
                  <p:embed/>
                  <p:pic>
                    <p:nvPicPr>
                      <p:cNvPr id="0" name=""/>
                      <p:cNvPicPr>
                        <a:picLocks noChangeAspect="1" noChangeArrowheads="1"/>
                      </p:cNvPicPr>
                      <p:nvPr/>
                    </p:nvPicPr>
                    <p:blipFill>
                      <a:blip r:embed="rId14"/>
                      <a:srcRect/>
                      <a:stretch>
                        <a:fillRect/>
                      </a:stretch>
                    </p:blipFill>
                    <p:spPr bwMode="auto">
                      <a:xfrm>
                        <a:off x="179017" y="4536058"/>
                        <a:ext cx="108616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圆角矩形 15">
            <a:hlinkClick r:id="rId15" action="ppaction://hlinksldjump"/>
          </p:cNvPr>
          <p:cNvSpPr/>
          <p:nvPr/>
        </p:nvSpPr>
        <p:spPr>
          <a:xfrm>
            <a:off x="1106802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1732776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750"/>
                                        <p:tgtEl>
                                          <p:spTgt spid="8"/>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750"/>
                                        <p:tgtEl>
                                          <p:spTgt spid="9"/>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750"/>
                                        <p:tgtEl>
                                          <p:spTgt spid="14"/>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0" y="1625662"/>
            <a:ext cx="12190413" cy="3692809"/>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4" name="矩形 3"/>
          <p:cNvSpPr/>
          <p:nvPr/>
        </p:nvSpPr>
        <p:spPr>
          <a:xfrm>
            <a:off x="241415" y="1773610"/>
            <a:ext cx="11614431"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用错位相减法求和时，应注意：</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要善于识别题目类型，特别是等比数列公比为负数的情形；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在写出</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qS</a:t>
            </a:r>
            <a:r>
              <a:rPr lang="en-US" altLang="zh-CN" sz="2800" i="1" kern="100" baseline="-25000" dirty="0" err="1">
                <a:latin typeface="Times New Roman"/>
                <a:ea typeface="华文细黑"/>
                <a:cs typeface="Courier New"/>
              </a:rPr>
              <a:t>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的表达式时应特别注意将两式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错项对齐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以便下一步准确写出</a:t>
            </a: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qS</a:t>
            </a:r>
            <a:r>
              <a:rPr lang="en-US" altLang="zh-CN" sz="2800" i="1" kern="100" baseline="-25000" dirty="0" err="1">
                <a:latin typeface="Times New Roman"/>
                <a:ea typeface="华文细黑"/>
                <a:cs typeface="Courier New"/>
              </a:rPr>
              <a:t>n</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的表达式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若公比是个参数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字母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，则应先对参数加以讨论，一般情况下分等于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和不等于</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两种情况分别求和</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5" name="组合 4"/>
          <p:cNvGrpSpPr/>
          <p:nvPr/>
        </p:nvGrpSpPr>
        <p:grpSpPr>
          <a:xfrm>
            <a:off x="9834779" y="-26590"/>
            <a:ext cx="2256178" cy="880109"/>
            <a:chOff x="7918" y="920823"/>
            <a:chExt cx="1721438" cy="733424"/>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7" name="TextBox 6"/>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78624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57863" y="667334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189434"/>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2</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项和为</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S</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baseline="30000" dirty="0">
                <a:latin typeface="Times New Roman"/>
                <a:ea typeface="华文细黑"/>
                <a:cs typeface="Courier New"/>
              </a:rPr>
              <a:t>*</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2132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70670" y="2011340"/>
            <a:ext cx="7590535" cy="656846"/>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a:ea typeface="华文细黑"/>
                <a:cs typeface="Times New Roman"/>
              </a:rPr>
              <a:t>掌握数列求和的几种基本方法</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5" name="矩形 4"/>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7" name="TextBox 6"/>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smtClean="0">
                <a:solidFill>
                  <a:schemeClr val="bg1"/>
                </a:solidFill>
                <a:latin typeface="微软雅黑" panose="020B0503020204020204" pitchFamily="34" charset="-122"/>
                <a:ea typeface="微软雅黑" panose="020B0503020204020204" pitchFamily="34" charset="-122"/>
              </a:rPr>
              <a:t>学习目标</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1799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85431" y="333450"/>
            <a:ext cx="1161443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S</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551462602"/>
              </p:ext>
            </p:extLst>
          </p:nvPr>
        </p:nvGraphicFramePr>
        <p:xfrm>
          <a:off x="385431" y="1094084"/>
          <a:ext cx="11247437" cy="1168400"/>
        </p:xfrm>
        <a:graphic>
          <a:graphicData uri="http://schemas.openxmlformats.org/presentationml/2006/ole">
            <mc:AlternateContent xmlns:mc="http://schemas.openxmlformats.org/markup-compatibility/2006">
              <mc:Choice xmlns:v="urn:schemas-microsoft-com:vml" Requires="v">
                <p:oleObj spid="_x0000_s28721" name="文档" r:id="rId4" imgW="11243352" imgH="1178167" progId="Word.Document.12">
                  <p:embed/>
                </p:oleObj>
              </mc:Choice>
              <mc:Fallback>
                <p:oleObj name="文档" r:id="rId4" imgW="11243352" imgH="1178167" progId="Word.Document.12">
                  <p:embed/>
                  <p:pic>
                    <p:nvPicPr>
                      <p:cNvPr id="0" name=""/>
                      <p:cNvPicPr/>
                      <p:nvPr/>
                    </p:nvPicPr>
                    <p:blipFill>
                      <a:blip r:embed="rId5"/>
                      <a:stretch>
                        <a:fillRect/>
                      </a:stretch>
                    </p:blipFill>
                    <p:spPr>
                      <a:xfrm>
                        <a:off x="385431" y="1094084"/>
                        <a:ext cx="11247437" cy="1168400"/>
                      </a:xfrm>
                      <a:prstGeom prst="rect">
                        <a:avLst/>
                      </a:prstGeom>
                    </p:spPr>
                  </p:pic>
                </p:oleObj>
              </mc:Fallback>
            </mc:AlternateContent>
          </a:graphicData>
        </a:graphic>
      </p:graphicFrame>
      <p:sp>
        <p:nvSpPr>
          <p:cNvPr id="12" name="矩形 11"/>
          <p:cNvSpPr/>
          <p:nvPr/>
        </p:nvSpPr>
        <p:spPr>
          <a:xfrm>
            <a:off x="385431" y="2030188"/>
            <a:ext cx="11614431" cy="26265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S</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是首项为</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，公比为</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的等比数列</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kern="100" baseline="30000" dirty="0">
                <a:latin typeface="Times New Roman"/>
                <a:ea typeface="华文细黑"/>
                <a:cs typeface="Courier New"/>
              </a:rPr>
              <a:t>*</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S</a:t>
            </a:r>
            <a:r>
              <a:rPr lang="en-US" altLang="zh-CN" sz="2800" i="1" kern="100" baseline="-25000" dirty="0">
                <a:latin typeface="Times New Roman"/>
                <a:ea typeface="华文细黑"/>
                <a:cs typeface="Courier New"/>
              </a:rPr>
              <a:t>n</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，且</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564044642"/>
              </p:ext>
            </p:extLst>
          </p:nvPr>
        </p:nvGraphicFramePr>
        <p:xfrm>
          <a:off x="385431" y="4893273"/>
          <a:ext cx="11247438" cy="1909763"/>
        </p:xfrm>
        <a:graphic>
          <a:graphicData uri="http://schemas.openxmlformats.org/presentationml/2006/ole">
            <mc:AlternateContent xmlns:mc="http://schemas.openxmlformats.org/markup-compatibility/2006">
              <mc:Choice xmlns:v="urn:schemas-microsoft-com:vml" Requires="v">
                <p:oleObj spid="_x0000_s28722" name="文档" r:id="rId7" imgW="11243352" imgH="1912538" progId="Word.Document.12">
                  <p:embed/>
                </p:oleObj>
              </mc:Choice>
              <mc:Fallback>
                <p:oleObj name="文档" r:id="rId7" imgW="11243352" imgH="1912538" progId="Word.Document.12">
                  <p:embed/>
                  <p:pic>
                    <p:nvPicPr>
                      <p:cNvPr id="0" name=""/>
                      <p:cNvPicPr/>
                      <p:nvPr/>
                    </p:nvPicPr>
                    <p:blipFill>
                      <a:blip r:embed="rId8"/>
                      <a:stretch>
                        <a:fillRect/>
                      </a:stretch>
                    </p:blipFill>
                    <p:spPr>
                      <a:xfrm>
                        <a:off x="385431" y="4893273"/>
                        <a:ext cx="11247438" cy="1909763"/>
                      </a:xfrm>
                      <a:prstGeom prst="rect">
                        <a:avLst/>
                      </a:prstGeom>
                    </p:spPr>
                  </p:pic>
                </p:oleObj>
              </mc:Fallback>
            </mc:AlternateContent>
          </a:graphicData>
        </a:graphic>
      </p:graphicFrame>
    </p:spTree>
    <p:extLst>
      <p:ext uri="{BB962C8B-B14F-4D97-AF65-F5344CB8AC3E}">
        <p14:creationId xmlns:p14="http://schemas.microsoft.com/office/powerpoint/2010/main" val="15560502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750"/>
                                        <p:tgtEl>
                                          <p:spTgt spid="9"/>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0" end="0"/>
                                            </p:txEl>
                                          </p:spTgt>
                                        </p:tgtEl>
                                        <p:attrNameLst>
                                          <p:attrName>style.visibility</p:attrName>
                                        </p:attrNameLst>
                                      </p:cBhvr>
                                      <p:to>
                                        <p:strVal val="visible"/>
                                      </p:to>
                                    </p:set>
                                    <p:animEffect transition="in" filter="blinds(horizontal)">
                                      <p:cBhvr>
                                        <p:cTn id="15" dur="750"/>
                                        <p:tgtEl>
                                          <p:spTgt spid="12">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blinds(horizontal)">
                                      <p:cBhvr>
                                        <p:cTn id="19" dur="750"/>
                                        <p:tgtEl>
                                          <p:spTgt spid="12">
                                            <p:txEl>
                                              <p:pRg st="1" end="1"/>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2">
                                            <p:txEl>
                                              <p:pRg st="2" end="2"/>
                                            </p:txEl>
                                          </p:spTgt>
                                        </p:tgtEl>
                                        <p:attrNameLst>
                                          <p:attrName>style.visibility</p:attrName>
                                        </p:attrNameLst>
                                      </p:cBhvr>
                                      <p:to>
                                        <p:strVal val="visible"/>
                                      </p:to>
                                    </p:set>
                                    <p:animEffect transition="in" filter="blinds(horizontal)">
                                      <p:cBhvr>
                                        <p:cTn id="23" dur="750"/>
                                        <p:tgtEl>
                                          <p:spTgt spid="12">
                                            <p:txEl>
                                              <p:pRg st="2" end="2"/>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2">
                                            <p:txEl>
                                              <p:pRg st="3" end="3"/>
                                            </p:txEl>
                                          </p:spTgt>
                                        </p:tgtEl>
                                        <p:attrNameLst>
                                          <p:attrName>style.visibility</p:attrName>
                                        </p:attrNameLst>
                                      </p:cBhvr>
                                      <p:to>
                                        <p:strVal val="visible"/>
                                      </p:to>
                                    </p:set>
                                    <p:animEffect transition="in" filter="blinds(horizontal)">
                                      <p:cBhvr>
                                        <p:cTn id="27" dur="750"/>
                                        <p:tgtEl>
                                          <p:spTgt spid="12">
                                            <p:txEl>
                                              <p:pRg st="3" end="3"/>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57863" y="667334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189434"/>
            <a:ext cx="1161443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求数列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a:t>
            </a:r>
            <a:r>
              <a:rPr lang="en-US" altLang="zh-CN" sz="2800" i="1" kern="100" dirty="0">
                <a:latin typeface="Times New Roman"/>
                <a:ea typeface="华文细黑"/>
                <a:cs typeface="Courier New"/>
              </a:rPr>
              <a:t>T</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280389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矩形 10"/>
          <p:cNvSpPr/>
          <p:nvPr/>
        </p:nvSpPr>
        <p:spPr>
          <a:xfrm>
            <a:off x="334566" y="-26590"/>
            <a:ext cx="11614431" cy="32729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　</a:t>
            </a:r>
            <a:r>
              <a:rPr lang="en-US" altLang="zh-CN" sz="2800" i="1" kern="100" dirty="0" err="1">
                <a:latin typeface="Times New Roman"/>
                <a:ea typeface="华文细黑"/>
                <a:cs typeface="Courier New"/>
              </a:rPr>
              <a:t>T</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时，</a:t>
            </a:r>
            <a:r>
              <a:rPr lang="en-US" altLang="zh-CN" sz="2800" i="1" kern="100" dirty="0">
                <a:latin typeface="Times New Roman"/>
                <a:ea typeface="华文细黑"/>
                <a:cs typeface="Courier New"/>
              </a:rPr>
              <a:t>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n</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时，</a:t>
            </a:r>
            <a:r>
              <a:rPr lang="en-US" altLang="zh-CN" sz="2800" i="1" kern="100" dirty="0" err="1">
                <a:latin typeface="Times New Roman"/>
                <a:ea typeface="华文细黑"/>
                <a:cs typeface="Courier New"/>
              </a:rPr>
              <a:t>T</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4·3</a:t>
            </a:r>
            <a:r>
              <a:rPr lang="en-US" altLang="zh-CN" sz="2800" kern="100" baseline="300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6·3</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·3</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①</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T</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4·3</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6·3</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·3</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得－</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T</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2(3</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·3</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smtClean="0">
                <a:latin typeface="Times New Roman"/>
                <a:ea typeface="华文细黑"/>
                <a:cs typeface="Courier New"/>
              </a:rPr>
              <a:t>1</a:t>
            </a:r>
            <a:endParaRPr lang="zh-CN" altLang="zh-CN" sz="1050" kern="100" dirty="0">
              <a:latin typeface="宋体"/>
              <a:cs typeface="Courier New"/>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1299445199"/>
              </p:ext>
            </p:extLst>
          </p:nvPr>
        </p:nvGraphicFramePr>
        <p:xfrm>
          <a:off x="406574" y="3484315"/>
          <a:ext cx="8208962" cy="1817687"/>
        </p:xfrm>
        <a:graphic>
          <a:graphicData uri="http://schemas.openxmlformats.org/presentationml/2006/ole">
            <mc:AlternateContent xmlns:mc="http://schemas.openxmlformats.org/markup-compatibility/2006">
              <mc:Choice xmlns:v="urn:schemas-microsoft-com:vml" Requires="v">
                <p:oleObj spid="_x0000_s50207" name="文档" r:id="rId4" imgW="8210815" imgH="1817952" progId="Word.Document.12">
                  <p:embed/>
                </p:oleObj>
              </mc:Choice>
              <mc:Fallback>
                <p:oleObj name="文档" r:id="rId4" imgW="8210815" imgH="1817952" progId="Word.Document.12">
                  <p:embed/>
                  <p:pic>
                    <p:nvPicPr>
                      <p:cNvPr id="0" name=""/>
                      <p:cNvPicPr/>
                      <p:nvPr/>
                    </p:nvPicPr>
                    <p:blipFill>
                      <a:blip r:embed="rId5"/>
                      <a:stretch>
                        <a:fillRect/>
                      </a:stretch>
                    </p:blipFill>
                    <p:spPr>
                      <a:xfrm>
                        <a:off x="406574" y="3484315"/>
                        <a:ext cx="8208962" cy="1817687"/>
                      </a:xfrm>
                      <a:prstGeom prst="rect">
                        <a:avLst/>
                      </a:prstGeom>
                    </p:spPr>
                  </p:pic>
                </p:oleObj>
              </mc:Fallback>
            </mc:AlternateContent>
          </a:graphicData>
        </a:graphic>
      </p:graphicFrame>
      <p:sp>
        <p:nvSpPr>
          <p:cNvPr id="12" name="矩形 11"/>
          <p:cNvSpPr/>
          <p:nvPr/>
        </p:nvSpPr>
        <p:spPr>
          <a:xfrm>
            <a:off x="4593198" y="3501802"/>
            <a:ext cx="4464496"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)·3</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067504776"/>
              </p:ext>
            </p:extLst>
          </p:nvPr>
        </p:nvGraphicFramePr>
        <p:xfrm>
          <a:off x="334566" y="4509914"/>
          <a:ext cx="8208962" cy="1817687"/>
        </p:xfrm>
        <a:graphic>
          <a:graphicData uri="http://schemas.openxmlformats.org/presentationml/2006/ole">
            <mc:AlternateContent xmlns:mc="http://schemas.openxmlformats.org/markup-compatibility/2006">
              <mc:Choice xmlns:v="urn:schemas-microsoft-com:vml" Requires="v">
                <p:oleObj spid="_x0000_s50208" name="文档" r:id="rId7" imgW="8210815" imgH="1817592" progId="Word.Document.12">
                  <p:embed/>
                </p:oleObj>
              </mc:Choice>
              <mc:Fallback>
                <p:oleObj name="文档" r:id="rId7" imgW="8210815" imgH="1817592" progId="Word.Document.12">
                  <p:embed/>
                  <p:pic>
                    <p:nvPicPr>
                      <p:cNvPr id="0" name=""/>
                      <p:cNvPicPr/>
                      <p:nvPr/>
                    </p:nvPicPr>
                    <p:blipFill>
                      <a:blip r:embed="rId8"/>
                      <a:stretch>
                        <a:fillRect/>
                      </a:stretch>
                    </p:blipFill>
                    <p:spPr>
                      <a:xfrm>
                        <a:off x="334566" y="4509914"/>
                        <a:ext cx="8208962" cy="1817687"/>
                      </a:xfrm>
                      <a:prstGeom prst="rect">
                        <a:avLst/>
                      </a:prstGeom>
                    </p:spPr>
                  </p:pic>
                </p:oleObj>
              </mc:Fallback>
            </mc:AlternateContent>
          </a:graphicData>
        </a:graphic>
      </p:graphicFrame>
      <p:sp>
        <p:nvSpPr>
          <p:cNvPr id="6" name="矩形 5"/>
          <p:cNvSpPr/>
          <p:nvPr/>
        </p:nvSpPr>
        <p:spPr>
          <a:xfrm>
            <a:off x="272718" y="5312162"/>
            <a:ext cx="11614431"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又</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也满足上式，</a:t>
            </a:r>
            <a:endParaRPr lang="zh-CN" altLang="zh-CN" sz="1050" kern="100" dirty="0">
              <a:effectLst/>
              <a:latin typeface="宋体"/>
              <a:cs typeface="Courier New"/>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631135085"/>
              </p:ext>
            </p:extLst>
          </p:nvPr>
        </p:nvGraphicFramePr>
        <p:xfrm>
          <a:off x="272718" y="6007586"/>
          <a:ext cx="6361112" cy="1320800"/>
        </p:xfrm>
        <a:graphic>
          <a:graphicData uri="http://schemas.openxmlformats.org/presentationml/2006/ole">
            <mc:AlternateContent xmlns:mc="http://schemas.openxmlformats.org/markup-compatibility/2006">
              <mc:Choice xmlns:v="urn:schemas-microsoft-com:vml" Requires="v">
                <p:oleObj spid="_x0000_s50209" name="文档" r:id="rId10" imgW="6364309" imgH="1320445" progId="Word.Document.12">
                  <p:embed/>
                </p:oleObj>
              </mc:Choice>
              <mc:Fallback>
                <p:oleObj name="文档" r:id="rId10" imgW="6364309" imgH="1320445" progId="Word.Document.12">
                  <p:embed/>
                  <p:pic>
                    <p:nvPicPr>
                      <p:cNvPr id="0" name=""/>
                      <p:cNvPicPr/>
                      <p:nvPr/>
                    </p:nvPicPr>
                    <p:blipFill>
                      <a:blip r:embed="rId11"/>
                      <a:stretch>
                        <a:fillRect/>
                      </a:stretch>
                    </p:blipFill>
                    <p:spPr>
                      <a:xfrm>
                        <a:off x="272718" y="6007586"/>
                        <a:ext cx="6361112" cy="1320800"/>
                      </a:xfrm>
                      <a:prstGeom prst="rect">
                        <a:avLst/>
                      </a:prstGeom>
                    </p:spPr>
                  </p:pic>
                </p:oleObj>
              </mc:Fallback>
            </mc:AlternateContent>
          </a:graphicData>
        </a:graphic>
      </p:graphicFrame>
    </p:spTree>
    <p:extLst>
      <p:ext uri="{BB962C8B-B14F-4D97-AF65-F5344CB8AC3E}">
        <p14:creationId xmlns:p14="http://schemas.microsoft.com/office/powerpoint/2010/main" val="1316509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750"/>
                                        <p:tgtEl>
                                          <p:spTgt spid="9"/>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blinds(horizontal)">
                                      <p:cBhvr>
                                        <p:cTn id="31" dur="750"/>
                                        <p:tgtEl>
                                          <p:spTgt spid="12">
                                            <p:txEl>
                                              <p:pRg st="0" end="0"/>
                                            </p:txEl>
                                          </p:spTgt>
                                        </p:tgtEl>
                                      </p:cBhvr>
                                    </p:animEffect>
                                  </p:childTnLst>
                                </p:cTn>
                              </p:par>
                            </p:childTnLst>
                          </p:cTn>
                        </p:par>
                        <p:par>
                          <p:cTn id="32" fill="hold">
                            <p:stCondLst>
                              <p:cond delay="5250"/>
                            </p:stCondLst>
                            <p:childTnLst>
                              <p:par>
                                <p:cTn id="33" presetID="3" presetClass="entr" presetSubtype="1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linds(horizontal)">
                                      <p:cBhvr>
                                        <p:cTn id="35" dur="750"/>
                                        <p:tgtEl>
                                          <p:spTgt spid="5"/>
                                        </p:tgtEl>
                                      </p:cBhvr>
                                    </p:animEffect>
                                  </p:childTnLst>
                                </p:cTn>
                              </p:par>
                            </p:childTnLst>
                          </p:cTn>
                        </p:par>
                        <p:par>
                          <p:cTn id="36" fill="hold">
                            <p:stCondLst>
                              <p:cond delay="6000"/>
                            </p:stCondLst>
                            <p:childTnLst>
                              <p:par>
                                <p:cTn id="37" presetID="3" presetClass="entr" presetSubtype="10" fill="hold" nodeType="after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animEffect transition="in" filter="blinds(horizontal)">
                                      <p:cBhvr>
                                        <p:cTn id="39" dur="750"/>
                                        <p:tgtEl>
                                          <p:spTgt spid="6">
                                            <p:txEl>
                                              <p:pRg st="0" end="0"/>
                                            </p:txEl>
                                          </p:spTgt>
                                        </p:tgtEl>
                                      </p:cBhvr>
                                    </p:animEffect>
                                  </p:childTnLst>
                                </p:cTn>
                              </p:par>
                            </p:childTnLst>
                          </p:cTn>
                        </p:par>
                        <p:par>
                          <p:cTn id="40" fill="hold">
                            <p:stCondLst>
                              <p:cond delay="6750"/>
                            </p:stCondLst>
                            <p:childTnLst>
                              <p:par>
                                <p:cTn id="41" presetID="3" presetClass="entr" presetSubtype="1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linds(horizontal)">
                                      <p:cBhvr>
                                        <p:cTn id="43"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4541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题型三　裂项相消求和</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3"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35569086"/>
              </p:ext>
            </p:extLst>
          </p:nvPr>
        </p:nvGraphicFramePr>
        <p:xfrm>
          <a:off x="244747" y="906512"/>
          <a:ext cx="11395075" cy="1227138"/>
        </p:xfrm>
        <a:graphic>
          <a:graphicData uri="http://schemas.openxmlformats.org/presentationml/2006/ole">
            <mc:AlternateContent xmlns:mc="http://schemas.openxmlformats.org/markup-compatibility/2006">
              <mc:Choice xmlns:v="urn:schemas-microsoft-com:vml" Requires="v">
                <p:oleObj spid="_x0000_s51242" name="文档" r:id="rId5" imgW="11395562" imgH="1227197" progId="Word.Document.12">
                  <p:embed/>
                </p:oleObj>
              </mc:Choice>
              <mc:Fallback>
                <p:oleObj name="文档" r:id="rId5" imgW="11395562" imgH="1227197" progId="Word.Document.12">
                  <p:embed/>
                  <p:pic>
                    <p:nvPicPr>
                      <p:cNvPr id="0" name=""/>
                      <p:cNvPicPr/>
                      <p:nvPr/>
                    </p:nvPicPr>
                    <p:blipFill>
                      <a:blip r:embed="rId6"/>
                      <a:stretch>
                        <a:fillRect/>
                      </a:stretch>
                    </p:blipFill>
                    <p:spPr>
                      <a:xfrm>
                        <a:off x="244747" y="906512"/>
                        <a:ext cx="11395075" cy="1227138"/>
                      </a:xfrm>
                      <a:prstGeom prst="rect">
                        <a:avLst/>
                      </a:prstGeom>
                    </p:spPr>
                  </p:pic>
                </p:oleObj>
              </mc:Fallback>
            </mc:AlternateContent>
          </a:graphicData>
        </a:graphic>
      </p:graphicFrame>
      <p:graphicFrame>
        <p:nvGraphicFramePr>
          <p:cNvPr id="7" name="对象 6"/>
          <p:cNvGraphicFramePr>
            <a:graphicFrameLocks noChangeAspect="1"/>
          </p:cNvGraphicFramePr>
          <p:nvPr>
            <p:extLst>
              <p:ext uri="{D42A27DB-BD31-4B8C-83A1-F6EECF244321}">
                <p14:modId xmlns:p14="http://schemas.microsoft.com/office/powerpoint/2010/main" val="524162207"/>
              </p:ext>
            </p:extLst>
          </p:nvPr>
        </p:nvGraphicFramePr>
        <p:xfrm>
          <a:off x="262558" y="1845618"/>
          <a:ext cx="11684000" cy="2387600"/>
        </p:xfrm>
        <a:graphic>
          <a:graphicData uri="http://schemas.openxmlformats.org/presentationml/2006/ole">
            <mc:AlternateContent xmlns:mc="http://schemas.openxmlformats.org/markup-compatibility/2006">
              <mc:Choice xmlns:v="urn:schemas-microsoft-com:vml" Requires="v">
                <p:oleObj spid="_x0000_s51243" name="文档" r:id="rId8" imgW="11679830" imgH="2398874" progId="Word.Document.12">
                  <p:embed/>
                </p:oleObj>
              </mc:Choice>
              <mc:Fallback>
                <p:oleObj name="文档" r:id="rId8" imgW="11679830" imgH="2398874" progId="Word.Document.12">
                  <p:embed/>
                  <p:pic>
                    <p:nvPicPr>
                      <p:cNvPr id="0" name=""/>
                      <p:cNvPicPr/>
                      <p:nvPr/>
                    </p:nvPicPr>
                    <p:blipFill>
                      <a:blip r:embed="rId9"/>
                      <a:stretch>
                        <a:fillRect/>
                      </a:stretch>
                    </p:blipFill>
                    <p:spPr>
                      <a:xfrm>
                        <a:off x="262558" y="1845618"/>
                        <a:ext cx="11684000" cy="2387600"/>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117597140"/>
              </p:ext>
            </p:extLst>
          </p:nvPr>
        </p:nvGraphicFramePr>
        <p:xfrm>
          <a:off x="190550" y="4120133"/>
          <a:ext cx="8575675" cy="1685925"/>
        </p:xfrm>
        <a:graphic>
          <a:graphicData uri="http://schemas.openxmlformats.org/presentationml/2006/ole">
            <mc:AlternateContent xmlns:mc="http://schemas.openxmlformats.org/markup-compatibility/2006">
              <mc:Choice xmlns:v="urn:schemas-microsoft-com:vml" Requires="v">
                <p:oleObj spid="_x0000_s51244" name="文档" r:id="rId11" imgW="8574828" imgH="1688658" progId="Word.Document.12">
                  <p:embed/>
                </p:oleObj>
              </mc:Choice>
              <mc:Fallback>
                <p:oleObj name="文档" r:id="rId11" imgW="8574828" imgH="1688658" progId="Word.Document.12">
                  <p:embed/>
                  <p:pic>
                    <p:nvPicPr>
                      <p:cNvPr id="0" name=""/>
                      <p:cNvPicPr/>
                      <p:nvPr/>
                    </p:nvPicPr>
                    <p:blipFill>
                      <a:blip r:embed="rId12"/>
                      <a:stretch>
                        <a:fillRect/>
                      </a:stretch>
                    </p:blipFill>
                    <p:spPr>
                      <a:xfrm>
                        <a:off x="190550" y="4120133"/>
                        <a:ext cx="8575675" cy="1685925"/>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4243059628"/>
              </p:ext>
            </p:extLst>
          </p:nvPr>
        </p:nvGraphicFramePr>
        <p:xfrm>
          <a:off x="255835" y="5178306"/>
          <a:ext cx="8575675" cy="1685925"/>
        </p:xfrm>
        <a:graphic>
          <a:graphicData uri="http://schemas.openxmlformats.org/presentationml/2006/ole">
            <mc:AlternateContent xmlns:mc="http://schemas.openxmlformats.org/markup-compatibility/2006">
              <mc:Choice xmlns:v="urn:schemas-microsoft-com:vml" Requires="v">
                <p:oleObj spid="_x0000_s51245" name="文档" r:id="rId14" imgW="8574828" imgH="1691542" progId="Word.Document.12">
                  <p:embed/>
                </p:oleObj>
              </mc:Choice>
              <mc:Fallback>
                <p:oleObj name="文档" r:id="rId14" imgW="8574828" imgH="1691542" progId="Word.Document.12">
                  <p:embed/>
                  <p:pic>
                    <p:nvPicPr>
                      <p:cNvPr id="0" name=""/>
                      <p:cNvPicPr/>
                      <p:nvPr/>
                    </p:nvPicPr>
                    <p:blipFill>
                      <a:blip r:embed="rId15"/>
                      <a:stretch>
                        <a:fillRect/>
                      </a:stretch>
                    </p:blipFill>
                    <p:spPr>
                      <a:xfrm>
                        <a:off x="255835" y="5178306"/>
                        <a:ext cx="8575675" cy="1685925"/>
                      </a:xfrm>
                      <a:prstGeom prst="rect">
                        <a:avLst/>
                      </a:prstGeom>
                    </p:spPr>
                  </p:pic>
                </p:oleObj>
              </mc:Fallback>
            </mc:AlternateContent>
          </a:graphicData>
        </a:graphic>
      </p:graphicFrame>
    </p:spTree>
    <p:extLst>
      <p:ext uri="{BB962C8B-B14F-4D97-AF65-F5344CB8AC3E}">
        <p14:creationId xmlns:p14="http://schemas.microsoft.com/office/powerpoint/2010/main" val="3392603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2302739"/>
            <a:ext cx="12190413" cy="1941630"/>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190550" y="2455903"/>
            <a:ext cx="11847881"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如果数列的通项公式可以化为</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的形式，在数列求和时，就可以采用裂项相消法</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870587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57863" y="667334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1053530"/>
            <a:ext cx="11614431"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3</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正项数列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smtClean="0">
                <a:latin typeface="Times New Roman"/>
                <a:ea typeface="华文细黑"/>
                <a:cs typeface="Times New Roman"/>
              </a:rPr>
              <a:t>满足</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求数列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的通项公式</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11762297"/>
              </p:ext>
            </p:extLst>
          </p:nvPr>
        </p:nvGraphicFramePr>
        <p:xfrm>
          <a:off x="314325" y="2620963"/>
          <a:ext cx="11247438" cy="1179512"/>
        </p:xfrm>
        <a:graphic>
          <a:graphicData uri="http://schemas.openxmlformats.org/presentationml/2006/ole">
            <mc:AlternateContent xmlns:mc="http://schemas.openxmlformats.org/markup-compatibility/2006">
              <mc:Choice xmlns:v="urn:schemas-microsoft-com:vml" Requires="v">
                <p:oleObj spid="_x0000_s52242" name="文档" r:id="rId4" imgW="11243352" imgH="1181051" progId="Word.Document.12">
                  <p:embed/>
                </p:oleObj>
              </mc:Choice>
              <mc:Fallback>
                <p:oleObj name="文档" r:id="rId4" imgW="11243352" imgH="1181051" progId="Word.Document.12">
                  <p:embed/>
                  <p:pic>
                    <p:nvPicPr>
                      <p:cNvPr id="0" name="对象 8"/>
                      <p:cNvPicPr>
                        <a:picLocks noChangeAspect="1" noChangeArrowheads="1"/>
                      </p:cNvPicPr>
                      <p:nvPr/>
                    </p:nvPicPr>
                    <p:blipFill>
                      <a:blip r:embed="rId5"/>
                      <a:srcRect/>
                      <a:stretch>
                        <a:fillRect/>
                      </a:stretch>
                    </p:blipFill>
                    <p:spPr bwMode="auto">
                      <a:xfrm>
                        <a:off x="314325" y="2620963"/>
                        <a:ext cx="11247438" cy="117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13423" y="3319999"/>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由于</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是正项数列，所以</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3936774"/>
              </p:ext>
            </p:extLst>
          </p:nvPr>
        </p:nvGraphicFramePr>
        <p:xfrm>
          <a:off x="5426747" y="1243431"/>
          <a:ext cx="1341438" cy="1243161"/>
        </p:xfrm>
        <a:graphic>
          <a:graphicData uri="http://schemas.openxmlformats.org/presentationml/2006/ole">
            <mc:AlternateContent xmlns:mc="http://schemas.openxmlformats.org/markup-compatibility/2006">
              <mc:Choice xmlns:v="urn:schemas-microsoft-com:vml" Requires="v">
                <p:oleObj spid="_x0000_s52243" name="文档" r:id="rId7" imgW="1342540" imgH="1178322" progId="Word.Document.12">
                  <p:embed/>
                </p:oleObj>
              </mc:Choice>
              <mc:Fallback>
                <p:oleObj name="文档" r:id="rId7" imgW="1342540" imgH="1178322" progId="Word.Document.12">
                  <p:embed/>
                  <p:pic>
                    <p:nvPicPr>
                      <p:cNvPr id="0" name="对象 1"/>
                      <p:cNvPicPr>
                        <a:picLocks noChangeAspect="1" noChangeArrowheads="1"/>
                      </p:cNvPicPr>
                      <p:nvPr/>
                    </p:nvPicPr>
                    <p:blipFill>
                      <a:blip r:embed="rId8"/>
                      <a:srcRect/>
                      <a:stretch>
                        <a:fillRect/>
                      </a:stretch>
                    </p:blipFill>
                    <p:spPr bwMode="auto">
                      <a:xfrm>
                        <a:off x="5426747" y="1243431"/>
                        <a:ext cx="1341438" cy="1243161"/>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277162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blinds(horizontal)">
                                      <p:cBhvr>
                                        <p:cTn id="12" dur="500"/>
                                        <p:tgtEl>
                                          <p:spTgt spid="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blinds(horizontal)">
                                      <p:cBhvr>
                                        <p:cTn id="17" dur="500"/>
                                        <p:tgtEl>
                                          <p:spTgt spid="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8">
                                            <p:txEl>
                                              <p:pRg st="0" end="0"/>
                                            </p:txEl>
                                          </p:spTgt>
                                        </p:tgtEl>
                                      </p:cBhvr>
                                    </p:animEffect>
                                    <p:set>
                                      <p:cBhvr>
                                        <p:cTn id="25" dur="1" fill="hold">
                                          <p:stCondLst>
                                            <p:cond delay="499"/>
                                          </p:stCondLst>
                                        </p:cTn>
                                        <p:tgtEl>
                                          <p:spTgt spid="8">
                                            <p:txEl>
                                              <p:pRg st="0" end="0"/>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
                                            <p:txEl>
                                              <p:pRg st="1" end="1"/>
                                            </p:txEl>
                                          </p:spTgt>
                                        </p:tgtEl>
                                      </p:cBhvr>
                                    </p:animEffect>
                                    <p:set>
                                      <p:cBhvr>
                                        <p:cTn id="28"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p:cNvSpPr/>
          <p:nvPr/>
        </p:nvSpPr>
        <p:spPr>
          <a:xfrm>
            <a:off x="11057863" y="667334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mc:AlternateContent xmlns:mc="http://schemas.openxmlformats.org/markup-compatibility/2006" xmlns:a14="http://schemas.microsoft.com/office/drawing/2010/main">
        <mc:Choice Requires="a14">
          <p:sp>
            <p:nvSpPr>
              <p:cNvPr id="11" name="矩形 10"/>
              <p:cNvSpPr/>
              <p:nvPr/>
            </p:nvSpPr>
            <p:spPr>
              <a:xfrm>
                <a:off x="190550" y="986458"/>
                <a:ext cx="11614431" cy="127032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令</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smtClean="0">
                            <a:latin typeface="Cambria Math"/>
                            <a:ea typeface="华文细黑"/>
                            <a:cs typeface="Times New Roman"/>
                          </a:rPr>
                        </m:ctrlPr>
                      </m:fPr>
                      <m:num>
                        <m:r>
                          <m:rPr>
                            <m:nor/>
                          </m:rPr>
                          <a:rPr lang="en-US" altLang="zh-CN" sz="2800" kern="100">
                            <a:latin typeface="Times New Roman"/>
                            <a:ea typeface="华文细黑"/>
                          </a:rPr>
                          <m:t>1</m:t>
                        </m:r>
                      </m:num>
                      <m:den>
                        <m:r>
                          <m:rPr>
                            <m:nor/>
                          </m:rPr>
                          <a:rPr lang="en-US" altLang="zh-CN" sz="2800" kern="100">
                            <a:latin typeface="Symbol"/>
                            <a:ea typeface="华文细黑"/>
                            <a:cs typeface="Times New Roman"/>
                          </a:rPr>
                          <m:t>(</m:t>
                        </m:r>
                        <m:r>
                          <m:rPr>
                            <m:nor/>
                          </m:rPr>
                          <a:rPr lang="en-US" altLang="zh-CN" sz="2800" i="1" kern="100">
                            <a:latin typeface="Times New Roman"/>
                            <a:ea typeface="华文细黑"/>
                          </a:rPr>
                          <m:t>n</m:t>
                        </m:r>
                        <m:r>
                          <m:rPr>
                            <m:nor/>
                          </m:rPr>
                          <a:rPr lang="zh-CN" altLang="en-US" sz="2800" kern="100">
                            <a:latin typeface="Times New Roman"/>
                            <a:ea typeface="华文细黑"/>
                            <a:cs typeface="Times New Roman"/>
                          </a:rPr>
                          <m:t>＋</m:t>
                        </m:r>
                        <m:r>
                          <m:rPr>
                            <m:nor/>
                          </m:rPr>
                          <a:rPr lang="en-US" altLang="zh-CN" sz="2800" kern="100">
                            <a:latin typeface="Times New Roman"/>
                            <a:ea typeface="华文细黑"/>
                          </a:rPr>
                          <m:t>1</m:t>
                        </m:r>
                        <m:r>
                          <m:rPr>
                            <m:nor/>
                          </m:rPr>
                          <a:rPr lang="en-US" altLang="zh-CN" sz="2800" kern="100">
                            <a:latin typeface="Symbol"/>
                            <a:ea typeface="华文细黑"/>
                            <a:cs typeface="Times New Roman"/>
                          </a:rPr>
                          <m:t>)</m:t>
                        </m:r>
                        <m:r>
                          <m:rPr>
                            <m:nor/>
                          </m:rPr>
                          <a:rPr lang="en-US" altLang="zh-CN" sz="2800" i="1" kern="100">
                            <a:latin typeface="Times New Roman"/>
                            <a:ea typeface="华文细黑"/>
                          </a:rPr>
                          <m:t>a</m:t>
                        </m:r>
                        <m:r>
                          <m:rPr>
                            <m:nor/>
                          </m:rPr>
                          <a:rPr lang="en-US" altLang="zh-CN" sz="2800" i="1" kern="100" baseline="-25000">
                            <a:latin typeface="Times New Roman"/>
                            <a:ea typeface="华文细黑"/>
                          </a:rPr>
                          <m:t>n</m:t>
                        </m:r>
                      </m:den>
                    </m:f>
                  </m:oMath>
                </a14:m>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求数列</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a:t>
                </a:r>
                <a:r>
                  <a:rPr lang="en-US" altLang="zh-CN" sz="2800" i="1" kern="100" dirty="0">
                    <a:latin typeface="Times New Roman"/>
                    <a:ea typeface="华文细黑"/>
                    <a:cs typeface="Courier New"/>
                  </a:rPr>
                  <a:t>T</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11" name="矩形 10"/>
              <p:cNvSpPr>
                <a:spLocks noRot="1" noChangeAspect="1" noMove="1" noResize="1" noEditPoints="1" noAdjustHandles="1" noChangeArrowheads="1" noChangeShapeType="1" noTextEdit="1"/>
              </p:cNvSpPr>
              <p:nvPr/>
            </p:nvSpPr>
            <p:spPr>
              <a:xfrm>
                <a:off x="190550" y="986458"/>
                <a:ext cx="11614431" cy="1270324"/>
              </a:xfrm>
              <a:prstGeom prst="rect">
                <a:avLst/>
              </a:prstGeom>
              <a:blipFill rotWithShape="1">
                <a:blip r:embed="rId3"/>
                <a:stretch>
                  <a:fillRect l="-787"/>
                </a:stretch>
              </a:blipFill>
            </p:spPr>
            <p:txBody>
              <a:bodyPr/>
              <a:lstStyle/>
              <a:p>
                <a:r>
                  <a:rPr lang="zh-CN" altLang="en-US">
                    <a:noFill/>
                  </a:rPr>
                  <a:t> </a:t>
                </a:r>
              </a:p>
            </p:txBody>
          </p:sp>
        </mc:Fallback>
      </mc:AlternateContent>
      <p:graphicFrame>
        <p:nvGraphicFramePr>
          <p:cNvPr id="2" name="对象 1"/>
          <p:cNvGraphicFramePr>
            <a:graphicFrameLocks noChangeAspect="1"/>
          </p:cNvGraphicFramePr>
          <p:nvPr>
            <p:extLst>
              <p:ext uri="{D42A27DB-BD31-4B8C-83A1-F6EECF244321}">
                <p14:modId xmlns:p14="http://schemas.microsoft.com/office/powerpoint/2010/main" val="3620024392"/>
              </p:ext>
            </p:extLst>
          </p:nvPr>
        </p:nvGraphicFramePr>
        <p:xfrm>
          <a:off x="320377" y="2282602"/>
          <a:ext cx="11247437" cy="1168400"/>
        </p:xfrm>
        <a:graphic>
          <a:graphicData uri="http://schemas.openxmlformats.org/presentationml/2006/ole">
            <mc:AlternateContent xmlns:mc="http://schemas.openxmlformats.org/markup-compatibility/2006">
              <mc:Choice xmlns:v="urn:schemas-microsoft-com:vml" Requires="v">
                <p:oleObj spid="_x0000_s54302" name="文档" r:id="rId5" imgW="11243352" imgH="1227197" progId="Word.Document.12">
                  <p:embed/>
                </p:oleObj>
              </mc:Choice>
              <mc:Fallback>
                <p:oleObj name="文档" r:id="rId5" imgW="11243352" imgH="1227197" progId="Word.Document.12">
                  <p:embed/>
                  <p:pic>
                    <p:nvPicPr>
                      <p:cNvPr id="0" name="对象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377" y="2282602"/>
                        <a:ext cx="11247437"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400597158"/>
              </p:ext>
            </p:extLst>
          </p:nvPr>
        </p:nvGraphicFramePr>
        <p:xfrm>
          <a:off x="320377" y="3418458"/>
          <a:ext cx="11247437" cy="1168400"/>
        </p:xfrm>
        <a:graphic>
          <a:graphicData uri="http://schemas.openxmlformats.org/presentationml/2006/ole">
            <mc:AlternateContent xmlns:mc="http://schemas.openxmlformats.org/markup-compatibility/2006">
              <mc:Choice xmlns:v="urn:schemas-microsoft-com:vml" Requires="v">
                <p:oleObj spid="_x0000_s54303" name="文档" r:id="rId8" imgW="11243352" imgH="1228999" progId="Word.Document.12">
                  <p:embed/>
                </p:oleObj>
              </mc:Choice>
              <mc:Fallback>
                <p:oleObj name="文档" r:id="rId8" imgW="11243352" imgH="1228999" progId="Word.Document.12">
                  <p:embed/>
                  <p:pic>
                    <p:nvPicPr>
                      <p:cNvPr id="0" name=""/>
                      <p:cNvPicPr>
                        <a:picLocks noChangeAspect="1" noChangeArrowheads="1"/>
                      </p:cNvPicPr>
                      <p:nvPr/>
                    </p:nvPicPr>
                    <p:blipFill>
                      <a:blip r:embed="rId9"/>
                      <a:srcRect/>
                      <a:stretch>
                        <a:fillRect/>
                      </a:stretch>
                    </p:blipFill>
                    <p:spPr bwMode="auto">
                      <a:xfrm>
                        <a:off x="320377" y="3418458"/>
                        <a:ext cx="11247437"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3287140126"/>
              </p:ext>
            </p:extLst>
          </p:nvPr>
        </p:nvGraphicFramePr>
        <p:xfrm>
          <a:off x="320377" y="4442842"/>
          <a:ext cx="11247437" cy="1219200"/>
        </p:xfrm>
        <a:graphic>
          <a:graphicData uri="http://schemas.openxmlformats.org/presentationml/2006/ole">
            <mc:AlternateContent xmlns:mc="http://schemas.openxmlformats.org/markup-compatibility/2006">
              <mc:Choice xmlns:v="urn:schemas-microsoft-com:vml" Requires="v">
                <p:oleObj spid="_x0000_s54304" name="文档" r:id="rId11" imgW="11243352" imgH="1230442" progId="Word.Document.12">
                  <p:embed/>
                </p:oleObj>
              </mc:Choice>
              <mc:Fallback>
                <p:oleObj name="文档" r:id="rId11" imgW="11243352" imgH="1230442" progId="Word.Document.12">
                  <p:embed/>
                  <p:pic>
                    <p:nvPicPr>
                      <p:cNvPr id="0" name=""/>
                      <p:cNvPicPr>
                        <a:picLocks noChangeAspect="1" noChangeArrowheads="1"/>
                      </p:cNvPicPr>
                      <p:nvPr/>
                    </p:nvPicPr>
                    <p:blipFill>
                      <a:blip r:embed="rId12"/>
                      <a:srcRect/>
                      <a:stretch>
                        <a:fillRect/>
                      </a:stretch>
                    </p:blipFill>
                    <p:spPr bwMode="auto">
                      <a:xfrm>
                        <a:off x="320377" y="4442842"/>
                        <a:ext cx="1124743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31105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5418"/>
            <a:ext cx="11161240" cy="133495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题型四　并项求和法</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4</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求和：</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a:latin typeface="Times New Roman"/>
                <a:ea typeface="华文细黑"/>
                <a:cs typeface="Courier New"/>
              </a:rPr>
              <a:t>n</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sp>
        <p:nvSpPr>
          <p:cNvPr id="10" name="矩形 9"/>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圆角矩形 10"/>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2" name="圆角矩形 11">
            <a:hlinkClick r:id="rId2" action="ppaction://hlinksldjump"/>
          </p:cNvPr>
          <p:cNvSpPr/>
          <p:nvPr/>
        </p:nvSpPr>
        <p:spPr>
          <a:xfrm>
            <a:off x="9714656"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反思与感悟</a:t>
            </a:r>
            <a:endParaRPr lang="zh-CN" altLang="en-US" sz="1400" dirty="0">
              <a:solidFill>
                <a:srgbClr val="C00000"/>
              </a:solidFill>
              <a:latin typeface="黑体" pitchFamily="49" charset="-122"/>
              <a:ea typeface="黑体" pitchFamily="49" charset="-122"/>
            </a:endParaRPr>
          </a:p>
        </p:txBody>
      </p:sp>
      <mc:AlternateContent xmlns:mc="http://schemas.openxmlformats.org/markup-compatibility/2006" xmlns:a14="http://schemas.microsoft.com/office/drawing/2010/main">
        <mc:Choice Requires="a14">
          <p:sp>
            <p:nvSpPr>
              <p:cNvPr id="6" name="矩形 5"/>
              <p:cNvSpPr/>
              <p:nvPr/>
            </p:nvSpPr>
            <p:spPr>
              <a:xfrm>
                <a:off x="282878" y="1529277"/>
                <a:ext cx="11161240" cy="470882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为奇数时，</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2</a:t>
                </a:r>
                <a:r>
                  <a:rPr lang="en-US" altLang="zh-CN" sz="2800" i="1" kern="100" dirty="0">
                    <a:latin typeface="Times New Roman" pitchFamily="18" charset="0"/>
                    <a:ea typeface="Tahoma" pitchFamily="34" charset="0"/>
                    <a:cs typeface="Times New Roman" pitchFamily="18" charset="0"/>
                  </a:rPr>
                  <a:t>n</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5)</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(2</a:t>
                </a:r>
                <a:r>
                  <a:rPr lang="en-US" altLang="zh-CN" sz="2800" i="1" kern="100" dirty="0">
                    <a:latin typeface="Times New Roman" pitchFamily="18" charset="0"/>
                    <a:ea typeface="Tahoma" pitchFamily="34" charset="0"/>
                    <a:cs typeface="Times New Roman" pitchFamily="18" charset="0"/>
                  </a:rPr>
                  <a:t>n</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14:m>
                  <m:oMath xmlns:m="http://schemas.openxmlformats.org/officeDocument/2006/math">
                    <m:f>
                      <m:fPr>
                        <m:ctrlPr>
                          <a:rPr lang="en-US" altLang="zh-CN" sz="2800" i="1" kern="100" smtClean="0">
                            <a:latin typeface="Cambria Math"/>
                            <a:ea typeface="华文细黑"/>
                            <a:cs typeface="Courier New"/>
                          </a:rPr>
                        </m:ctrlPr>
                      </m:fPr>
                      <m:num>
                        <m:r>
                          <m:rPr>
                            <m:nor/>
                          </m:rPr>
                          <a:rPr lang="en-US" altLang="zh-CN" sz="2800" i="1" kern="100">
                            <a:latin typeface="Times New Roman"/>
                            <a:ea typeface="华文细黑"/>
                          </a:rPr>
                          <m:t>n</m:t>
                        </m:r>
                        <m:r>
                          <m:rPr>
                            <m:nor/>
                          </m:rPr>
                          <a:rPr lang="zh-CN" altLang="en-US" sz="2800" kern="100">
                            <a:latin typeface="Times New Roman"/>
                            <a:ea typeface="华文细黑"/>
                            <a:cs typeface="Times New Roman"/>
                          </a:rPr>
                          <m:t>－</m:t>
                        </m:r>
                        <m:r>
                          <m:rPr>
                            <m:nor/>
                          </m:rPr>
                          <a:rPr lang="en-US" altLang="zh-CN" sz="2800" kern="100">
                            <a:latin typeface="Times New Roman"/>
                            <a:ea typeface="华文细黑"/>
                          </a:rPr>
                          <m:t>1</m:t>
                        </m:r>
                      </m:num>
                      <m:den>
                        <m:r>
                          <m:rPr>
                            <m:nor/>
                          </m:rPr>
                          <a:rPr lang="en-US" altLang="zh-CN" sz="2800" kern="100">
                            <a:latin typeface="Times New Roman"/>
                            <a:ea typeface="华文细黑"/>
                          </a:rPr>
                          <m:t>2</m:t>
                        </m:r>
                      </m:den>
                    </m:f>
                  </m:oMath>
                </a14:m>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为偶数时，</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Times New Roman" pitchFamily="18" charset="0"/>
                    <a:ea typeface="华文细黑"/>
                    <a:cs typeface="Times New Roman" pitchFamily="18" charset="0"/>
                  </a:rPr>
                  <a:t>2</a:t>
                </a:r>
                <a:r>
                  <a:rPr lang="en-US" altLang="zh-CN" sz="2800" i="1" kern="100" dirty="0">
                    <a:latin typeface="Times New Roman" pitchFamily="18" charset="0"/>
                    <a:ea typeface="华文细黑"/>
                    <a:cs typeface="Times New Roman" pitchFamily="18" charset="0"/>
                  </a:rPr>
                  <a:t>n</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3)</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(2</a:t>
                </a:r>
                <a:r>
                  <a:rPr lang="en-US" altLang="zh-CN" sz="2800" i="1" kern="100" dirty="0">
                    <a:latin typeface="Times New Roman" pitchFamily="18" charset="0"/>
                    <a:ea typeface="华文细黑"/>
                    <a:cs typeface="Times New Roman" pitchFamily="18" charset="0"/>
                  </a:rPr>
                  <a:t>n</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1</a:t>
                </a:r>
                <a:r>
                  <a:rPr lang="en-US" altLang="zh-CN" sz="2800" kern="100" dirty="0" smtClean="0">
                    <a:latin typeface="IPAPANNEW"/>
                    <a:ea typeface="华文细黑"/>
                    <a:cs typeface="Times New Roman"/>
                  </a:rPr>
                  <a:t>)]</a:t>
                </a:r>
              </a:p>
              <a:p>
                <a:pPr algn="just">
                  <a:lnSpc>
                    <a:spcPct val="150000"/>
                  </a:lnSpc>
                  <a:spcAft>
                    <a:spcPts val="0"/>
                  </a:spcAft>
                </a:pP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smtClean="0">
                    <a:latin typeface="Times New Roman"/>
                    <a:ea typeface="华文细黑"/>
                    <a:cs typeface="Courier New"/>
                  </a:rPr>
                  <a:t>·</a:t>
                </a:r>
                <a14:m>
                  <m:oMath xmlns:m="http://schemas.openxmlformats.org/officeDocument/2006/math">
                    <m:f>
                      <m:fPr>
                        <m:ctrlPr>
                          <a:rPr lang="en-US" altLang="zh-CN" sz="2800" i="1" kern="100" smtClean="0">
                            <a:latin typeface="Cambria Math"/>
                            <a:ea typeface="华文细黑"/>
                            <a:cs typeface="Courier New"/>
                          </a:rPr>
                        </m:ctrlPr>
                      </m:fPr>
                      <m:num>
                        <m:r>
                          <m:rPr>
                            <m:nor/>
                          </m:rPr>
                          <a:rPr lang="en-US" altLang="zh-CN" sz="2800" i="1" kern="100">
                            <a:latin typeface="Times New Roman"/>
                            <a:ea typeface="华文细黑"/>
                          </a:rPr>
                          <m:t>n</m:t>
                        </m:r>
                      </m:num>
                      <m:den>
                        <m:r>
                          <m:rPr>
                            <m:nor/>
                          </m:rPr>
                          <a:rPr lang="en-US" altLang="zh-CN" sz="2800" kern="100">
                            <a:latin typeface="Times New Roman"/>
                            <a:ea typeface="华文细黑"/>
                          </a:rPr>
                          <m:t>2</m:t>
                        </m:r>
                      </m:den>
                    </m:f>
                  </m:oMath>
                </a14:m>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err="1">
                    <a:latin typeface="Times New Roman"/>
                    <a:ea typeface="华文细黑"/>
                    <a:cs typeface="Courier New"/>
                  </a:rPr>
                  <a:t>n</a:t>
                </a:r>
                <a:r>
                  <a:rPr lang="en-US" altLang="zh-CN" sz="2800" i="1" kern="100" dirty="0" err="1">
                    <a:latin typeface="Times New Roman"/>
                    <a:ea typeface="华文细黑"/>
                    <a:cs typeface="Courier New"/>
                  </a:rPr>
                  <a:t>n</a:t>
                </a:r>
                <a:r>
                  <a:rPr lang="en-US" altLang="zh-CN" sz="2800" kern="100" dirty="0">
                    <a:latin typeface="Times New Roman"/>
                    <a:ea typeface="华文细黑"/>
                    <a:cs typeface="Courier New"/>
                  </a:rPr>
                  <a:t> (</a:t>
                </a:r>
                <a:r>
                  <a:rPr lang="en-US" altLang="zh-CN" sz="2800" i="1" kern="100" dirty="0" err="1">
                    <a:latin typeface="Times New Roman"/>
                    <a:ea typeface="华文细黑"/>
                    <a:cs typeface="Courier New"/>
                  </a:rPr>
                  <a:t>n</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b="1" kern="100" baseline="30000" dirty="0">
                    <a:latin typeface="Times New Roman"/>
                    <a:ea typeface="华文细黑"/>
                    <a:cs typeface="Courier New"/>
                  </a:rPr>
                  <a:t>*</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6" name="矩形 5"/>
              <p:cNvSpPr>
                <a:spLocks noRot="1" noChangeAspect="1" noMove="1" noResize="1" noEditPoints="1" noAdjustHandles="1" noChangeArrowheads="1" noChangeShapeType="1" noTextEdit="1"/>
              </p:cNvSpPr>
              <p:nvPr/>
            </p:nvSpPr>
            <p:spPr>
              <a:xfrm>
                <a:off x="282878" y="1529277"/>
                <a:ext cx="11161240" cy="4708829"/>
              </a:xfrm>
              <a:prstGeom prst="rect">
                <a:avLst/>
              </a:prstGeom>
              <a:blipFill rotWithShape="1">
                <a:blip r:embed="rId3"/>
                <a:stretch>
                  <a:fillRect l="-819" r="-87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12746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linds(horizont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linds(horizontal)">
                                      <p:cBhvr>
                                        <p:cTn id="27" dur="5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6">
                                            <p:txEl>
                                              <p:pRg st="0" end="0"/>
                                            </p:txEl>
                                          </p:spTgt>
                                        </p:tgtEl>
                                      </p:cBhvr>
                                    </p:animEffect>
                                    <p:set>
                                      <p:cBhvr>
                                        <p:cTn id="32" dur="1" fill="hold">
                                          <p:stCondLst>
                                            <p:cond delay="499"/>
                                          </p:stCondLst>
                                        </p:cTn>
                                        <p:tgtEl>
                                          <p:spTgt spid="6">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6">
                                            <p:txEl>
                                              <p:pRg st="1" end="1"/>
                                            </p:txEl>
                                          </p:spTgt>
                                        </p:tgtEl>
                                      </p:cBhvr>
                                    </p:animEffect>
                                    <p:set>
                                      <p:cBhvr>
                                        <p:cTn id="35" dur="1" fill="hold">
                                          <p:stCondLst>
                                            <p:cond delay="499"/>
                                          </p:stCondLst>
                                        </p:cTn>
                                        <p:tgtEl>
                                          <p:spTgt spid="6">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6">
                                            <p:txEl>
                                              <p:pRg st="2" end="2"/>
                                            </p:txEl>
                                          </p:spTgt>
                                        </p:tgtEl>
                                      </p:cBhvr>
                                    </p:animEffect>
                                    <p:set>
                                      <p:cBhvr>
                                        <p:cTn id="38" dur="1" fill="hold">
                                          <p:stCondLst>
                                            <p:cond delay="499"/>
                                          </p:stCondLst>
                                        </p:cTn>
                                        <p:tgtEl>
                                          <p:spTgt spid="6">
                                            <p:txEl>
                                              <p:pRg st="2" end="2"/>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6">
                                            <p:txEl>
                                              <p:pRg st="3" end="3"/>
                                            </p:txEl>
                                          </p:spTgt>
                                        </p:tgtEl>
                                      </p:cBhvr>
                                    </p:animEffect>
                                    <p:set>
                                      <p:cBhvr>
                                        <p:cTn id="41" dur="1" fill="hold">
                                          <p:stCondLst>
                                            <p:cond delay="499"/>
                                          </p:stCondLst>
                                        </p:cTn>
                                        <p:tgtEl>
                                          <p:spTgt spid="6">
                                            <p:txEl>
                                              <p:pRg st="3" end="3"/>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6">
                                            <p:txEl>
                                              <p:pRg st="4" end="4"/>
                                            </p:txEl>
                                          </p:spTgt>
                                        </p:tgtEl>
                                      </p:cBhvr>
                                    </p:animEffect>
                                    <p:set>
                                      <p:cBhvr>
                                        <p:cTn id="44" dur="1" fill="hold">
                                          <p:stCondLst>
                                            <p:cond delay="499"/>
                                          </p:stCondLst>
                                        </p:cTn>
                                        <p:tgtEl>
                                          <p:spTgt spid="6">
                                            <p:txEl>
                                              <p:pRg st="4" end="4"/>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6"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0" y="2133650"/>
            <a:ext cx="12190413" cy="2135793"/>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sp>
        <p:nvSpPr>
          <p:cNvPr id="5" name="矩形 4"/>
          <p:cNvSpPr/>
          <p:nvPr/>
        </p:nvSpPr>
        <p:spPr>
          <a:xfrm>
            <a:off x="190550" y="2455903"/>
            <a:ext cx="11847881" cy="133393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当数列中的项正、负相间时，通常采用并项求和法，但应注意对</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的取值的奇偶性进行讨论</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grpSp>
        <p:nvGrpSpPr>
          <p:cNvPr id="6" name="组合 5"/>
          <p:cNvGrpSpPr/>
          <p:nvPr/>
        </p:nvGrpSpPr>
        <p:grpSpPr>
          <a:xfrm>
            <a:off x="9834779" y="-26590"/>
            <a:ext cx="2256178" cy="880109"/>
            <a:chOff x="7918" y="920823"/>
            <a:chExt cx="1721438"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8" name="TextBox 7"/>
            <p:cNvSpPr txBox="1"/>
            <p:nvPr userDrawn="1"/>
          </p:nvSpPr>
          <p:spPr>
            <a:xfrm>
              <a:off x="7918" y="991413"/>
              <a:ext cx="1608586" cy="461665"/>
            </a:xfrm>
            <a:prstGeom prst="rect">
              <a:avLst/>
            </a:prstGeom>
            <a:noFill/>
          </p:spPr>
          <p:txBody>
            <a:bodyPr wrap="none" rtlCol="0">
              <a:spAutoFit/>
            </a:bodyPr>
            <a:lstStyle/>
            <a:p>
              <a:r>
                <a:rPr lang="zh-CN" altLang="en-US" sz="3000" smtClean="0">
                  <a:solidFill>
                    <a:schemeClr val="bg1"/>
                  </a:solidFill>
                  <a:latin typeface="黑体" panose="02010600030101010101" pitchFamily="2" charset="-122"/>
                  <a:ea typeface="黑体" panose="02010600030101010101" pitchFamily="2" charset="-122"/>
                </a:rPr>
                <a:t>反思与感悟</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288465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2" action="ppaction://hlinksldjump"/>
          </p:cNvPr>
          <p:cNvSpPr/>
          <p:nvPr/>
        </p:nvSpPr>
        <p:spPr>
          <a:xfrm>
            <a:off x="11045039"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11" name="矩形 10"/>
          <p:cNvSpPr/>
          <p:nvPr/>
        </p:nvSpPr>
        <p:spPr>
          <a:xfrm>
            <a:off x="313423" y="765498"/>
            <a:ext cx="11614431"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B050"/>
                </a:solidFill>
                <a:latin typeface="Times New Roman"/>
                <a:ea typeface="微软雅黑"/>
                <a:cs typeface="Times New Roman"/>
              </a:rPr>
              <a:t>跟踪训练</a:t>
            </a:r>
            <a:r>
              <a:rPr lang="en-US" altLang="zh-CN" sz="2800" b="1" kern="100" dirty="0">
                <a:solidFill>
                  <a:srgbClr val="00B050"/>
                </a:solidFill>
                <a:latin typeface="Times New Roman"/>
                <a:ea typeface="微软雅黑"/>
                <a:cs typeface="Courier New"/>
              </a:rPr>
              <a:t>4</a:t>
            </a:r>
            <a:r>
              <a:rPr lang="zh-CN" altLang="zh-CN" sz="2800" b="1" kern="100" dirty="0">
                <a:solidFill>
                  <a:srgbClr val="00B050"/>
                </a:solidFill>
                <a:latin typeface="Times New Roman"/>
                <a:ea typeface="微软雅黑"/>
                <a:cs typeface="Times New Roman"/>
              </a:rPr>
              <a:t>　</a:t>
            </a:r>
            <a:r>
              <a:rPr lang="zh-CN" altLang="zh-CN" sz="2800" kern="100" dirty="0">
                <a:latin typeface="Times New Roman"/>
                <a:ea typeface="华文细黑"/>
                <a:cs typeface="Times New Roman"/>
              </a:rPr>
              <a:t>已知数列－</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7,10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a:latin typeface="Times New Roman"/>
                <a:ea typeface="华文细黑"/>
                <a:cs typeface="Courier New"/>
              </a:rPr>
              <a:t>n</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，求其前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95745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189733" y="2693023"/>
            <a:ext cx="5209729" cy="0"/>
          </a:xfrm>
          <a:prstGeom prst="line">
            <a:avLst/>
          </a:prstGeom>
        </p:spPr>
        <p:style>
          <a:lnRef idx="1">
            <a:schemeClr val="accent6"/>
          </a:lnRef>
          <a:fillRef idx="0">
            <a:schemeClr val="accent6"/>
          </a:fillRef>
          <a:effectRef idx="0">
            <a:schemeClr val="accent6"/>
          </a:effectRef>
          <a:fontRef idx="minor">
            <a:schemeClr val="tx1"/>
          </a:fontRef>
        </p:style>
      </p:cxnSp>
      <p:sp>
        <p:nvSpPr>
          <p:cNvPr id="8" name="矩形 7"/>
          <p:cNvSpPr/>
          <p:nvPr/>
        </p:nvSpPr>
        <p:spPr>
          <a:xfrm>
            <a:off x="1007305" y="0"/>
            <a:ext cx="972000" cy="118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dirty="0"/>
          </a:p>
        </p:txBody>
      </p:sp>
      <p:sp>
        <p:nvSpPr>
          <p:cNvPr id="9" name="TextBox 8"/>
          <p:cNvSpPr txBox="1"/>
          <p:nvPr/>
        </p:nvSpPr>
        <p:spPr>
          <a:xfrm>
            <a:off x="1007304" y="198959"/>
            <a:ext cx="972001" cy="861770"/>
          </a:xfrm>
          <a:prstGeom prst="rect">
            <a:avLst/>
          </a:prstGeom>
          <a:noFill/>
        </p:spPr>
        <p:txBody>
          <a:bodyPr wrap="square" lIns="121917" tIns="60958" rIns="121917" bIns="60958"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栏目索引</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3189733" y="3817492"/>
            <a:ext cx="520920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2" name="直接连接符 11"/>
          <p:cNvCxnSpPr/>
          <p:nvPr/>
        </p:nvCxnSpPr>
        <p:spPr>
          <a:xfrm>
            <a:off x="3189733" y="4941962"/>
            <a:ext cx="5209200" cy="0"/>
          </a:xfrm>
          <a:prstGeom prst="line">
            <a:avLst/>
          </a:prstGeom>
        </p:spPr>
        <p:style>
          <a:lnRef idx="1">
            <a:schemeClr val="accent6"/>
          </a:lnRef>
          <a:fillRef idx="0">
            <a:schemeClr val="accent6"/>
          </a:fillRef>
          <a:effectRef idx="0">
            <a:schemeClr val="accent6"/>
          </a:effectRef>
          <a:fontRef idx="minor">
            <a:schemeClr val="tx1"/>
          </a:fontRef>
        </p:style>
      </p:cxnSp>
      <p:sp>
        <p:nvSpPr>
          <p:cNvPr id="3" name="TextBox 2">
            <a:hlinkClick r:id="rId2" action="ppaction://hlinksldjump"/>
          </p:cNvPr>
          <p:cNvSpPr txBox="1"/>
          <p:nvPr/>
        </p:nvSpPr>
        <p:spPr>
          <a:xfrm>
            <a:off x="3188216" y="2063091"/>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知识梳理               </a:t>
            </a:r>
            <a:r>
              <a:rPr lang="zh-CN" altLang="en-US" sz="2600" dirty="0" smtClean="0">
                <a:solidFill>
                  <a:srgbClr val="F79646">
                    <a:lumMod val="75000"/>
                  </a:srgbClr>
                </a:solidFill>
                <a:latin typeface="微软雅黑" pitchFamily="34" charset="-122"/>
                <a:ea typeface="微软雅黑" pitchFamily="34" charset="-122"/>
              </a:rPr>
              <a:t>自主学习</a:t>
            </a:r>
            <a:endParaRPr lang="zh-CN" altLang="en-US" sz="2600" dirty="0">
              <a:solidFill>
                <a:srgbClr val="F79646">
                  <a:lumMod val="75000"/>
                </a:srgbClr>
              </a:solidFill>
              <a:latin typeface="微软雅黑" pitchFamily="34" charset="-122"/>
              <a:ea typeface="微软雅黑" pitchFamily="34" charset="-122"/>
            </a:endParaRPr>
          </a:p>
        </p:txBody>
      </p:sp>
      <p:sp>
        <p:nvSpPr>
          <p:cNvPr id="13" name="TextBox 12">
            <a:hlinkClick r:id="rId3" action="ppaction://hlinksldjump"/>
          </p:cNvPr>
          <p:cNvSpPr txBox="1"/>
          <p:nvPr/>
        </p:nvSpPr>
        <p:spPr>
          <a:xfrm>
            <a:off x="3188216" y="319390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题型探究               </a:t>
            </a:r>
            <a:r>
              <a:rPr lang="zh-CN" altLang="en-US" sz="2600" dirty="0">
                <a:solidFill>
                  <a:srgbClr val="F79646">
                    <a:lumMod val="75000"/>
                  </a:srgbClr>
                </a:solidFill>
                <a:latin typeface="微软雅黑" pitchFamily="34" charset="-122"/>
                <a:ea typeface="微软雅黑" pitchFamily="34" charset="-122"/>
              </a:rPr>
              <a:t>重点突破</a:t>
            </a:r>
          </a:p>
        </p:txBody>
      </p:sp>
      <p:sp>
        <p:nvSpPr>
          <p:cNvPr id="14" name="TextBox 13">
            <a:hlinkClick r:id="rId4" action="ppaction://hlinksldjump"/>
          </p:cNvPr>
          <p:cNvSpPr txBox="1"/>
          <p:nvPr/>
        </p:nvSpPr>
        <p:spPr>
          <a:xfrm>
            <a:off x="3188216" y="4320563"/>
            <a:ext cx="5222147" cy="584775"/>
          </a:xfrm>
          <a:prstGeom prst="rect">
            <a:avLst/>
          </a:prstGeom>
          <a:noFill/>
        </p:spPr>
        <p:txBody>
          <a:bodyPr wrap="square" rtlCol="0">
            <a:spAutoFit/>
          </a:bodyPr>
          <a:lstStyle/>
          <a:p>
            <a:pPr lvl="0"/>
            <a:r>
              <a:rPr lang="zh-CN" altLang="en-US" sz="3200" b="1" dirty="0">
                <a:solidFill>
                  <a:srgbClr val="F79646">
                    <a:lumMod val="75000"/>
                  </a:srgbClr>
                </a:solidFill>
                <a:latin typeface="微软雅黑" pitchFamily="34" charset="-122"/>
                <a:ea typeface="微软雅黑" pitchFamily="34" charset="-122"/>
              </a:rPr>
              <a:t>当堂检测               </a:t>
            </a:r>
            <a:r>
              <a:rPr lang="zh-CN" altLang="en-US" sz="2600" dirty="0">
                <a:solidFill>
                  <a:srgbClr val="F79646">
                    <a:lumMod val="75000"/>
                  </a:srgbClr>
                </a:solidFill>
                <a:latin typeface="微软雅黑" pitchFamily="34" charset="-122"/>
                <a:ea typeface="微软雅黑" pitchFamily="34" charset="-122"/>
              </a:rPr>
              <a:t>自查自纠</a:t>
            </a: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1" name="矩形 10"/>
              <p:cNvSpPr/>
              <p:nvPr/>
            </p:nvSpPr>
            <p:spPr>
              <a:xfrm>
                <a:off x="334566" y="103032"/>
                <a:ext cx="11614431" cy="476692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微软雅黑"/>
                    <a:cs typeface="Times New Roman"/>
                  </a:rPr>
                  <a:t>解　</a:t>
                </a: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为偶数时，令</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k</a:t>
                </a:r>
                <a:r>
                  <a:rPr lang="en-US" altLang="zh-CN" sz="2800" kern="100" dirty="0">
                    <a:latin typeface="Times New Roman"/>
                    <a:ea typeface="华文细黑"/>
                    <a:cs typeface="Courier New"/>
                  </a:rPr>
                  <a:t> (</a:t>
                </a:r>
                <a:r>
                  <a:rPr lang="en-US" altLang="zh-CN" sz="2800" i="1" kern="100" dirty="0" err="1">
                    <a:latin typeface="Times New Roman"/>
                    <a:ea typeface="华文细黑"/>
                    <a:cs typeface="Courier New"/>
                  </a:rPr>
                  <a:t>k</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b="1" kern="100" baseline="30000" dirty="0">
                    <a:latin typeface="Times New Roman"/>
                    <a:ea typeface="华文细黑"/>
                    <a:cs typeface="Courier New"/>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t>
                </a:r>
                <a:r>
                  <a:rPr lang="en-US" altLang="zh-CN" sz="2800" kern="100" baseline="-25000" dirty="0">
                    <a:latin typeface="Times New Roman"/>
                    <a:ea typeface="华文细黑"/>
                    <a:cs typeface="Courier New"/>
                  </a:rPr>
                  <a:t>2</a:t>
                </a:r>
                <a:r>
                  <a:rPr lang="en-US" altLang="zh-CN" sz="2800" i="1" kern="100" baseline="-250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a:latin typeface="Times New Roman"/>
                    <a:ea typeface="华文细黑"/>
                    <a:cs typeface="Courier New"/>
                  </a:rPr>
                  <a:t>n</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Times New Roman" pitchFamily="18" charset="0"/>
                    <a:ea typeface="华文细黑"/>
                    <a:cs typeface="Times New Roman" pitchFamily="18" charset="0"/>
                  </a:rPr>
                  <a:t>6</a:t>
                </a:r>
                <a:r>
                  <a:rPr lang="en-US" altLang="zh-CN" sz="2800" i="1" kern="100" dirty="0">
                    <a:latin typeface="Times New Roman" pitchFamily="18" charset="0"/>
                    <a:ea typeface="华文细黑"/>
                    <a:cs typeface="Times New Roman" pitchFamily="18" charset="0"/>
                  </a:rPr>
                  <a:t>k</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5)</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华文细黑"/>
                    <a:cs typeface="Times New Roman" pitchFamily="18" charset="0"/>
                  </a:rPr>
                  <a:t>(6</a:t>
                </a:r>
                <a:r>
                  <a:rPr lang="en-US" altLang="zh-CN" sz="2800" i="1" kern="100" dirty="0">
                    <a:latin typeface="Times New Roman" pitchFamily="18" charset="0"/>
                    <a:ea typeface="华文细黑"/>
                    <a:cs typeface="Times New Roman" pitchFamily="18" charset="0"/>
                  </a:rPr>
                  <a:t>k</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2</a:t>
                </a:r>
                <a:r>
                  <a:rPr lang="en-US" altLang="zh-CN" sz="2800" kern="100" dirty="0" smtClean="0">
                    <a:latin typeface="IPAPANNEW"/>
                    <a:ea typeface="华文细黑"/>
                    <a:cs typeface="Times New Roman"/>
                  </a:rPr>
                  <a:t>)]</a:t>
                </a:r>
                <a:r>
                  <a:rPr lang="zh-CN" altLang="zh-CN" sz="1050" kern="100" dirty="0" smtClean="0">
                    <a:latin typeface="宋体"/>
                    <a:cs typeface="Courier New"/>
                  </a:rPr>
                  <a:t> </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k</a:t>
                </a:r>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smtClean="0">
                            <a:latin typeface="Cambria Math"/>
                            <a:ea typeface="华文细黑"/>
                            <a:cs typeface="Times New Roman"/>
                          </a:rPr>
                        </m:ctrlPr>
                      </m:fPr>
                      <m:num>
                        <m:r>
                          <m:rPr>
                            <m:nor/>
                          </m:rPr>
                          <a:rPr lang="en-US" altLang="zh-CN" sz="2800" kern="100">
                            <a:latin typeface="Times New Roman"/>
                            <a:ea typeface="华文细黑"/>
                          </a:rPr>
                          <m:t>3</m:t>
                        </m:r>
                      </m:num>
                      <m:den>
                        <m:r>
                          <m:rPr>
                            <m:nor/>
                          </m:rPr>
                          <a:rPr lang="en-US" altLang="zh-CN" sz="2800" b="0" i="0" kern="100" smtClean="0">
                            <a:latin typeface="Times New Roman"/>
                            <a:ea typeface="华文细黑"/>
                          </a:rPr>
                          <m:t>2</m:t>
                        </m:r>
                      </m:den>
                    </m:f>
                  </m:oMath>
                </a14:m>
                <a:r>
                  <a:rPr lang="en-US" altLang="zh-CN" sz="2800" i="1" kern="100" dirty="0" smtClean="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当</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为奇数时，令</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 (</a:t>
                </a:r>
                <a:r>
                  <a:rPr lang="en-US" altLang="zh-CN" sz="2800" i="1" kern="100" dirty="0" err="1">
                    <a:latin typeface="Times New Roman"/>
                    <a:ea typeface="华文细黑"/>
                    <a:cs typeface="Courier New"/>
                  </a:rPr>
                  <a:t>k</a:t>
                </a:r>
                <a:r>
                  <a:rPr lang="en-US" altLang="zh-CN" sz="2800" kern="100" dirty="0" err="1">
                    <a:latin typeface="宋体"/>
                    <a:ea typeface="华文细黑"/>
                    <a:cs typeface="Times New Roman"/>
                  </a:rPr>
                  <a:t>∈</a:t>
                </a:r>
                <a:r>
                  <a:rPr lang="en-US" altLang="zh-CN" sz="2800" b="1" kern="100" dirty="0" err="1">
                    <a:latin typeface="Times New Roman"/>
                    <a:ea typeface="华文细黑"/>
                    <a:cs typeface="Courier New"/>
                  </a:rPr>
                  <a:t>N</a:t>
                </a:r>
                <a:r>
                  <a:rPr lang="en-US" altLang="zh-CN" sz="2800" b="1" kern="100" baseline="30000" dirty="0">
                    <a:latin typeface="Times New Roman"/>
                    <a:ea typeface="华文细黑"/>
                    <a:cs typeface="Courier New"/>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t>
                </a:r>
                <a:r>
                  <a:rPr lang="en-US" altLang="zh-CN" sz="2800" kern="100" baseline="-25000" dirty="0">
                    <a:latin typeface="Times New Roman"/>
                    <a:ea typeface="华文细黑"/>
                    <a:cs typeface="Courier New"/>
                  </a:rPr>
                  <a:t>2</a:t>
                </a:r>
                <a:r>
                  <a:rPr lang="en-US" altLang="zh-CN" sz="2800" i="1" kern="100" baseline="-25000" dirty="0">
                    <a:latin typeface="Times New Roman"/>
                    <a:ea typeface="华文细黑"/>
                    <a:cs typeface="Courier New"/>
                  </a:rPr>
                  <a:t>k</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S</a:t>
                </a:r>
                <a:r>
                  <a:rPr lang="en-US" altLang="zh-CN" sz="2800" kern="100" baseline="-25000" dirty="0">
                    <a:latin typeface="Times New Roman"/>
                    <a:ea typeface="华文细黑"/>
                    <a:cs typeface="Courier New"/>
                  </a:rPr>
                  <a:t>2</a:t>
                </a:r>
                <a:r>
                  <a:rPr lang="en-US" altLang="zh-CN" sz="2800" i="1" kern="100" baseline="-250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2</a:t>
                </a:r>
                <a:r>
                  <a:rPr lang="en-US" altLang="zh-CN" sz="2800" i="1" kern="100" baseline="-25000" dirty="0">
                    <a:latin typeface="Times New Roman"/>
                    <a:ea typeface="华文细黑"/>
                    <a:cs typeface="Courier New"/>
                  </a:rPr>
                  <a:t>k</a:t>
                </a:r>
                <a:r>
                  <a:rPr lang="zh-CN" altLang="zh-CN" sz="2800" kern="100" baseline="-25000" dirty="0">
                    <a:latin typeface="Times New Roman"/>
                    <a:ea typeface="华文细黑"/>
                    <a:cs typeface="Times New Roman"/>
                  </a:rPr>
                  <a:t>＋</a:t>
                </a:r>
                <a:r>
                  <a:rPr lang="en-US" altLang="zh-CN" sz="2800" kern="100" baseline="-250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en-US" altLang="zh-CN" sz="2800" i="1" kern="100" dirty="0">
                    <a:latin typeface="Times New Roman"/>
                    <a:ea typeface="华文细黑"/>
                    <a:cs typeface="Courier New"/>
                  </a:rPr>
                  <a:t>k</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smtClean="0">
                            <a:latin typeface="Cambria Math"/>
                            <a:ea typeface="华文细黑"/>
                            <a:cs typeface="Times New Roman"/>
                          </a:rPr>
                        </m:ctrlPr>
                      </m:fPr>
                      <m:num>
                        <m:r>
                          <m:rPr>
                            <m:nor/>
                          </m:rPr>
                          <a:rPr lang="zh-CN" altLang="en-US" sz="2800" kern="100">
                            <a:latin typeface="Times New Roman"/>
                            <a:ea typeface="华文细黑"/>
                            <a:cs typeface="Times New Roman"/>
                          </a:rPr>
                          <m:t>－</m:t>
                        </m:r>
                        <m:r>
                          <m:rPr>
                            <m:nor/>
                          </m:rPr>
                          <a:rPr lang="en-US" altLang="zh-CN" sz="2800" kern="100">
                            <a:latin typeface="Times New Roman"/>
                            <a:ea typeface="华文细黑"/>
                          </a:rPr>
                          <m:t>3</m:t>
                        </m:r>
                        <m:r>
                          <m:rPr>
                            <m:nor/>
                          </m:rPr>
                          <a:rPr lang="en-US" altLang="zh-CN" sz="2800" i="1" kern="100">
                            <a:latin typeface="Times New Roman"/>
                            <a:ea typeface="华文细黑"/>
                          </a:rPr>
                          <m:t>n</m:t>
                        </m:r>
                        <m:r>
                          <m:rPr>
                            <m:nor/>
                          </m:rPr>
                          <a:rPr lang="zh-CN" altLang="en-US" sz="2800" kern="100">
                            <a:latin typeface="Times New Roman"/>
                            <a:ea typeface="华文细黑"/>
                            <a:cs typeface="Times New Roman"/>
                          </a:rPr>
                          <m:t>＋</m:t>
                        </m:r>
                        <m:r>
                          <m:rPr>
                            <m:nor/>
                          </m:rPr>
                          <a:rPr lang="en-US" altLang="zh-CN" sz="2800" kern="100">
                            <a:latin typeface="Times New Roman"/>
                            <a:ea typeface="华文细黑"/>
                          </a:rPr>
                          <m:t>1</m:t>
                        </m:r>
                      </m:num>
                      <m:den>
                        <m:r>
                          <m:rPr>
                            <m:nor/>
                          </m:rPr>
                          <a:rPr lang="en-US" altLang="zh-CN" sz="2800" kern="100">
                            <a:latin typeface="Times New Roman"/>
                            <a:ea typeface="华文细黑"/>
                          </a:rPr>
                          <m:t>2</m:t>
                        </m:r>
                      </m:den>
                    </m:f>
                  </m:oMath>
                </a14:m>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mc:Choice>
        <mc:Fallback xmlns="">
          <p:sp>
            <p:nvSpPr>
              <p:cNvPr id="11" name="矩形 10"/>
              <p:cNvSpPr>
                <a:spLocks noRot="1" noChangeAspect="1" noMove="1" noResize="1" noEditPoints="1" noAdjustHandles="1" noChangeArrowheads="1" noChangeShapeType="1" noTextEdit="1"/>
              </p:cNvSpPr>
              <p:nvPr/>
            </p:nvSpPr>
            <p:spPr>
              <a:xfrm>
                <a:off x="334566" y="103032"/>
                <a:ext cx="11614431" cy="4766922"/>
              </a:xfrm>
              <a:prstGeom prst="rect">
                <a:avLst/>
              </a:prstGeom>
              <a:blipFill rotWithShape="1">
                <a:blip r:embed="rId3"/>
                <a:stretch>
                  <a:fillRect l="-840"/>
                </a:stretch>
              </a:blipFill>
            </p:spPr>
            <p:txBody>
              <a:bodyPr/>
              <a:lstStyle/>
              <a:p>
                <a:r>
                  <a:rPr lang="zh-CN" altLang="en-US">
                    <a:noFill/>
                  </a:rPr>
                  <a:t> </a:t>
                </a:r>
              </a:p>
            </p:txBody>
          </p:sp>
        </mc:Fallback>
      </mc:AlternateContent>
      <p:graphicFrame>
        <p:nvGraphicFramePr>
          <p:cNvPr id="9" name="对象 8"/>
          <p:cNvGraphicFramePr>
            <a:graphicFrameLocks noChangeAspect="1"/>
          </p:cNvGraphicFramePr>
          <p:nvPr>
            <p:extLst>
              <p:ext uri="{D42A27DB-BD31-4B8C-83A1-F6EECF244321}">
                <p14:modId xmlns:p14="http://schemas.microsoft.com/office/powerpoint/2010/main" val="738108349"/>
              </p:ext>
            </p:extLst>
          </p:nvPr>
        </p:nvGraphicFramePr>
        <p:xfrm>
          <a:off x="406574" y="4777626"/>
          <a:ext cx="11247437" cy="2246312"/>
        </p:xfrm>
        <a:graphic>
          <a:graphicData uri="http://schemas.openxmlformats.org/presentationml/2006/ole">
            <mc:AlternateContent xmlns:mc="http://schemas.openxmlformats.org/markup-compatibility/2006">
              <mc:Choice xmlns:v="urn:schemas-microsoft-com:vml" Requires="v">
                <p:oleObj spid="_x0000_s32795" name="文档" r:id="rId5" imgW="11243352" imgH="2249621" progId="Word.Document.12">
                  <p:embed/>
                </p:oleObj>
              </mc:Choice>
              <mc:Fallback>
                <p:oleObj name="文档" r:id="rId5" imgW="11243352" imgH="2249621" progId="Word.Document.12">
                  <p:embed/>
                  <p:pic>
                    <p:nvPicPr>
                      <p:cNvPr id="0" name=""/>
                      <p:cNvPicPr/>
                      <p:nvPr/>
                    </p:nvPicPr>
                    <p:blipFill>
                      <a:blip r:embed="rId6"/>
                      <a:stretch>
                        <a:fillRect/>
                      </a:stretch>
                    </p:blipFill>
                    <p:spPr>
                      <a:xfrm>
                        <a:off x="406574" y="4777626"/>
                        <a:ext cx="11247437" cy="2246312"/>
                      </a:xfrm>
                      <a:prstGeom prst="rect">
                        <a:avLst/>
                      </a:prstGeom>
                    </p:spPr>
                  </p:pic>
                </p:oleObj>
              </mc:Fallback>
            </mc:AlternateContent>
          </a:graphicData>
        </a:graphic>
      </p:graphicFrame>
    </p:spTree>
    <p:extLst>
      <p:ext uri="{BB962C8B-B14F-4D97-AF65-F5344CB8AC3E}">
        <p14:creationId xmlns:p14="http://schemas.microsoft.com/office/powerpoint/2010/main" val="1357847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750"/>
                                        <p:tgtEl>
                                          <p:spTgt spid="11">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blinds(horizontal)">
                                      <p:cBhvr>
                                        <p:cTn id="11" dur="750"/>
                                        <p:tgtEl>
                                          <p:spTgt spid="11">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blinds(horizontal)">
                                      <p:cBhvr>
                                        <p:cTn id="15" dur="750"/>
                                        <p:tgtEl>
                                          <p:spTgt spid="11">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blinds(horizontal)">
                                      <p:cBhvr>
                                        <p:cTn id="19" dur="750"/>
                                        <p:tgtEl>
                                          <p:spTgt spid="11">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blinds(horizontal)">
                                      <p:cBhvr>
                                        <p:cTn id="23" dur="750"/>
                                        <p:tgtEl>
                                          <p:spTgt spid="11">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blinds(horizontal)">
                                      <p:cBhvr>
                                        <p:cTn id="27" dur="750"/>
                                        <p:tgtEl>
                                          <p:spTgt spid="11">
                                            <p:txEl>
                                              <p:pRg st="5" end="5"/>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对象 17"/>
          <p:cNvGraphicFramePr>
            <a:graphicFrameLocks noChangeAspect="1"/>
          </p:cNvGraphicFramePr>
          <p:nvPr>
            <p:extLst>
              <p:ext uri="{D42A27DB-BD31-4B8C-83A1-F6EECF244321}">
                <p14:modId xmlns:p14="http://schemas.microsoft.com/office/powerpoint/2010/main" val="3016221579"/>
              </p:ext>
            </p:extLst>
          </p:nvPr>
        </p:nvGraphicFramePr>
        <p:xfrm>
          <a:off x="262558" y="5688756"/>
          <a:ext cx="11247438" cy="1341438"/>
        </p:xfrm>
        <a:graphic>
          <a:graphicData uri="http://schemas.openxmlformats.org/presentationml/2006/ole">
            <mc:AlternateContent xmlns:mc="http://schemas.openxmlformats.org/markup-compatibility/2006">
              <mc:Choice xmlns:v="urn:schemas-microsoft-com:vml" Requires="v">
                <p:oleObj spid="_x0000_s55339" name="文档" r:id="rId4" imgW="11243352" imgH="1349772" progId="Word.Document.12">
                  <p:embed/>
                </p:oleObj>
              </mc:Choice>
              <mc:Fallback>
                <p:oleObj name="文档" r:id="rId4" imgW="11243352" imgH="1349772" progId="Word.Document.12">
                  <p:embed/>
                  <p:pic>
                    <p:nvPicPr>
                      <p:cNvPr id="0" name=""/>
                      <p:cNvPicPr>
                        <a:picLocks noChangeAspect="1" noChangeArrowheads="1"/>
                      </p:cNvPicPr>
                      <p:nvPr/>
                    </p:nvPicPr>
                    <p:blipFill>
                      <a:blip r:embed="rId5"/>
                      <a:srcRect/>
                      <a:stretch>
                        <a:fillRect/>
                      </a:stretch>
                    </p:blipFill>
                    <p:spPr bwMode="auto">
                      <a:xfrm>
                        <a:off x="262558" y="5688756"/>
                        <a:ext cx="11247438"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8" name="圆角矩形 7"/>
          <p:cNvSpPr/>
          <p:nvPr/>
        </p:nvSpPr>
        <p:spPr>
          <a:xfrm>
            <a:off x="994726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
        <p:nvSpPr>
          <p:cNvPr id="9" name="矩形 8"/>
          <p:cNvSpPr/>
          <p:nvPr/>
        </p:nvSpPr>
        <p:spPr>
          <a:xfrm>
            <a:off x="-801" y="261442"/>
            <a:ext cx="1415487" cy="576064"/>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58702" y="157160"/>
            <a:ext cx="8385605" cy="693051"/>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zh-CN" altLang="en-US" sz="2800" b="1" kern="100" dirty="0">
                <a:solidFill>
                  <a:srgbClr val="0000FF"/>
                </a:solidFill>
                <a:latin typeface="Times New Roman"/>
                <a:ea typeface="微软雅黑"/>
                <a:cs typeface="Times New Roman"/>
              </a:rPr>
              <a:t>错位相减法</a:t>
            </a:r>
            <a:endParaRPr lang="zh-CN" altLang="zh-CN" sz="1050" kern="100" dirty="0">
              <a:effectLst/>
              <a:latin typeface="宋体"/>
              <a:cs typeface="Courier New"/>
            </a:endParaRPr>
          </a:p>
        </p:txBody>
      </p:sp>
      <p:sp>
        <p:nvSpPr>
          <p:cNvPr id="12" name="矩形 11"/>
          <p:cNvSpPr/>
          <p:nvPr/>
        </p:nvSpPr>
        <p:spPr>
          <a:xfrm>
            <a:off x="118542" y="261442"/>
            <a:ext cx="1296144" cy="590931"/>
          </a:xfrm>
          <a:prstGeom prst="rect">
            <a:avLst/>
          </a:prstGeom>
        </p:spPr>
        <p:txBody>
          <a:bodyPr wrap="square">
            <a:spAutoFit/>
          </a:bodyPr>
          <a:lstStyle/>
          <a:p>
            <a:pPr>
              <a:lnSpc>
                <a:spcPct val="135000"/>
              </a:lnSpc>
              <a:spcBef>
                <a:spcPts val="400"/>
              </a:spcBef>
            </a:pPr>
            <a:r>
              <a:rPr lang="zh-CN" altLang="en-US" sz="2400" b="1" dirty="0" smtClean="0">
                <a:solidFill>
                  <a:schemeClr val="accent6">
                    <a:lumMod val="75000"/>
                  </a:schemeClr>
                </a:solidFill>
                <a:latin typeface="微软雅黑" pitchFamily="34" charset="-122"/>
                <a:ea typeface="微软雅黑" pitchFamily="34" charset="-122"/>
              </a:rPr>
              <a:t>易错点</a:t>
            </a:r>
            <a:endParaRPr lang="zh-CN" altLang="en-US" sz="2400" dirty="0">
              <a:solidFill>
                <a:schemeClr val="accent6">
                  <a:lumMod val="75000"/>
                </a:schemeClr>
              </a:solidFill>
              <a:latin typeface="微软雅黑" pitchFamily="34" charset="-122"/>
              <a:ea typeface="微软雅黑" pitchFamily="34" charset="-122"/>
            </a:endParaRPr>
          </a:p>
        </p:txBody>
      </p:sp>
      <mc:AlternateContent xmlns:mc="http://schemas.openxmlformats.org/markup-compatibility/2006" xmlns:a14="http://schemas.microsoft.com/office/drawing/2010/main">
        <mc:Choice Requires="a14">
          <p:sp>
            <p:nvSpPr>
              <p:cNvPr id="14" name="矩形 13"/>
              <p:cNvSpPr/>
              <p:nvPr/>
            </p:nvSpPr>
            <p:spPr>
              <a:xfrm>
                <a:off x="118542" y="909514"/>
                <a:ext cx="11161240" cy="115234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例</a:t>
                </a:r>
                <a:r>
                  <a:rPr lang="en-US" altLang="zh-CN" sz="2800" b="1" kern="100" dirty="0">
                    <a:solidFill>
                      <a:srgbClr val="C00000"/>
                    </a:solidFill>
                    <a:latin typeface="Times New Roman"/>
                    <a:ea typeface="微软雅黑"/>
                    <a:cs typeface="Courier New"/>
                  </a:rPr>
                  <a:t>5</a:t>
                </a:r>
                <a:r>
                  <a:rPr lang="zh-CN" altLang="zh-CN" sz="2800" b="1" kern="100" dirty="0">
                    <a:solidFill>
                      <a:srgbClr val="C00000"/>
                    </a:solidFill>
                    <a:latin typeface="Times New Roman"/>
                    <a:ea typeface="微软雅黑"/>
                    <a:cs typeface="Times New Roman"/>
                  </a:rPr>
                  <a:t>　</a:t>
                </a:r>
                <a:r>
                  <a:rPr lang="zh-CN" altLang="zh-CN" sz="2800" kern="100" dirty="0">
                    <a:latin typeface="Times New Roman"/>
                    <a:ea typeface="华文细黑"/>
                    <a:cs typeface="Times New Roman"/>
                  </a:rPr>
                  <a:t>已知</a:t>
                </a:r>
                <a:r>
                  <a:rPr lang="en-US" altLang="zh-CN" sz="2800" i="1" kern="100" dirty="0">
                    <a:latin typeface="Times New Roman"/>
                    <a:ea typeface="华文细黑"/>
                    <a:cs typeface="Courier New"/>
                  </a:rPr>
                  <a:t>f</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x</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x</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i="1" kern="100" dirty="0">
                    <a:latin typeface="Times New Roman"/>
                    <a:ea typeface="华文细黑"/>
                    <a:cs typeface="Courier New"/>
                  </a:rPr>
                  <a:t>x</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nx</a:t>
                </a:r>
                <a:r>
                  <a:rPr lang="en-US" altLang="zh-CN" sz="2800" i="1" kern="100" baseline="30000" dirty="0" err="1">
                    <a:latin typeface="Times New Roman"/>
                    <a:ea typeface="华文细黑"/>
                    <a:cs typeface="Courier New"/>
                  </a:rPr>
                  <a:t>n</a:t>
                </a:r>
                <a:r>
                  <a:rPr lang="zh-CN" altLang="zh-CN" sz="2800" kern="100" dirty="0">
                    <a:latin typeface="Times New Roman"/>
                    <a:ea typeface="华文细黑"/>
                    <a:cs typeface="Times New Roman"/>
                  </a:rPr>
                  <a:t>，求</a:t>
                </a:r>
                <a:r>
                  <a:rPr lang="en-US" altLang="zh-CN" sz="2800" i="1" kern="100" dirty="0">
                    <a:latin typeface="Times New Roman"/>
                    <a:ea typeface="华文细黑"/>
                    <a:cs typeface="Courier New"/>
                  </a:rPr>
                  <a:t>f</a:t>
                </a:r>
                <a:r>
                  <a:rPr lang="en-US" altLang="zh-CN" sz="2800" kern="100" dirty="0" smtClean="0">
                    <a:latin typeface="Times New Roman"/>
                    <a:ea typeface="华文细黑"/>
                    <a:cs typeface="Courier New"/>
                  </a:rPr>
                  <a:t>(</a:t>
                </a:r>
                <a14:m>
                  <m:oMath xmlns:m="http://schemas.openxmlformats.org/officeDocument/2006/math">
                    <m:f>
                      <m:fPr>
                        <m:ctrlPr>
                          <a:rPr lang="en-US" altLang="zh-CN" sz="2800" i="1" kern="100" smtClean="0">
                            <a:latin typeface="Cambria Math"/>
                            <a:ea typeface="华文细黑"/>
                            <a:cs typeface="Courier New"/>
                          </a:rPr>
                        </m:ctrlPr>
                      </m:fPr>
                      <m:num>
                        <m:r>
                          <m:rPr>
                            <m:nor/>
                          </m:rPr>
                          <a:rPr lang="en-US" altLang="zh-CN" sz="2800" kern="100">
                            <a:latin typeface="Times New Roman"/>
                            <a:ea typeface="华文细黑"/>
                          </a:rPr>
                          <m:t>1</m:t>
                        </m:r>
                      </m:num>
                      <m:den>
                        <m:r>
                          <m:rPr>
                            <m:nor/>
                          </m:rPr>
                          <a:rPr lang="en-US" altLang="zh-CN" sz="2800" b="0" i="0" kern="100" smtClean="0">
                            <a:latin typeface="Times New Roman"/>
                            <a:ea typeface="华文细黑"/>
                          </a:rPr>
                          <m:t>2</m:t>
                        </m:r>
                      </m:den>
                    </m:f>
                  </m:oMath>
                </a14:m>
                <a:r>
                  <a:rPr lang="en-US" altLang="zh-CN" sz="2800" kern="100" dirty="0" smtClean="0">
                    <a:latin typeface="Times New Roman"/>
                    <a:ea typeface="华文细黑"/>
                    <a:cs typeface="Courier New"/>
                  </a:rPr>
                  <a:t>).</a:t>
                </a:r>
                <a:endParaRPr lang="zh-CN" altLang="zh-CN" sz="1050" kern="100" dirty="0">
                  <a:effectLst/>
                  <a:latin typeface="宋体"/>
                  <a:cs typeface="Courier New"/>
                </a:endParaRPr>
              </a:p>
            </p:txBody>
          </p:sp>
        </mc:Choice>
        <mc:Fallback xmlns="">
          <p:sp>
            <p:nvSpPr>
              <p:cNvPr id="14" name="矩形 13"/>
              <p:cNvSpPr>
                <a:spLocks noRot="1" noChangeAspect="1" noMove="1" noResize="1" noEditPoints="1" noAdjustHandles="1" noChangeArrowheads="1" noChangeShapeType="1" noTextEdit="1"/>
              </p:cNvSpPr>
              <p:nvPr/>
            </p:nvSpPr>
            <p:spPr>
              <a:xfrm>
                <a:off x="118542" y="909514"/>
                <a:ext cx="11161240" cy="1152343"/>
              </a:xfrm>
              <a:prstGeom prst="rect">
                <a:avLst/>
              </a:prstGeom>
              <a:blipFill rotWithShape="1">
                <a:blip r:embed="rId6"/>
                <a:stretch>
                  <a:fillRect l="-819"/>
                </a:stretch>
              </a:blipFill>
            </p:spPr>
            <p:txBody>
              <a:bodyPr/>
              <a:lstStyle/>
              <a:p>
                <a:r>
                  <a:rPr lang="zh-CN" altLang="en-US">
                    <a:noFill/>
                  </a:rPr>
                  <a:t> </a:t>
                </a:r>
              </a:p>
            </p:txBody>
          </p:sp>
        </mc:Fallback>
      </mc:AlternateContent>
      <p:sp>
        <p:nvSpPr>
          <p:cNvPr id="15" name="圆角矩形 14">
            <a:hlinkClick r:id="rId7" action="ppaction://hlinksldjump"/>
          </p:cNvPr>
          <p:cNvSpPr/>
          <p:nvPr/>
        </p:nvSpPr>
        <p:spPr>
          <a:xfrm>
            <a:off x="8527423"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smtClean="0">
                <a:solidFill>
                  <a:srgbClr val="C00000"/>
                </a:solidFill>
                <a:latin typeface="黑体" pitchFamily="49" charset="-122"/>
                <a:ea typeface="黑体" pitchFamily="49" charset="-122"/>
              </a:rPr>
              <a:t>误区警示</a:t>
            </a:r>
            <a:endParaRPr lang="zh-CN" altLang="en-US" sz="1400" dirty="0">
              <a:solidFill>
                <a:srgbClr val="C00000"/>
              </a:solidFill>
              <a:latin typeface="黑体" pitchFamily="49" charset="-122"/>
              <a:ea typeface="黑体" pitchFamily="49" charset="-122"/>
            </a:endParaRPr>
          </a:p>
        </p:txBody>
      </p:sp>
      <p:sp>
        <p:nvSpPr>
          <p:cNvPr id="16" name="圆角矩形 15">
            <a:hlinkClick r:id="rId8"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926051894"/>
              </p:ext>
            </p:extLst>
          </p:nvPr>
        </p:nvGraphicFramePr>
        <p:xfrm>
          <a:off x="320376" y="1989634"/>
          <a:ext cx="11247438" cy="1341438"/>
        </p:xfrm>
        <a:graphic>
          <a:graphicData uri="http://schemas.openxmlformats.org/presentationml/2006/ole">
            <mc:AlternateContent xmlns:mc="http://schemas.openxmlformats.org/markup-compatibility/2006">
              <mc:Choice xmlns:v="urn:schemas-microsoft-com:vml" Requires="v">
                <p:oleObj spid="_x0000_s55340" name="文档" r:id="rId10" imgW="11243352" imgH="1342923" progId="Word.Document.12">
                  <p:embed/>
                </p:oleObj>
              </mc:Choice>
              <mc:Fallback>
                <p:oleObj name="文档" r:id="rId10" imgW="11243352" imgH="1342923" progId="Word.Document.12">
                  <p:embed/>
                  <p:pic>
                    <p:nvPicPr>
                      <p:cNvPr id="0" name="对象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0376" y="1989634"/>
                        <a:ext cx="11247438"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2880875158"/>
              </p:ext>
            </p:extLst>
          </p:nvPr>
        </p:nvGraphicFramePr>
        <p:xfrm>
          <a:off x="262558" y="3024460"/>
          <a:ext cx="11247438" cy="1341438"/>
        </p:xfrm>
        <a:graphic>
          <a:graphicData uri="http://schemas.openxmlformats.org/presentationml/2006/ole">
            <mc:AlternateContent xmlns:mc="http://schemas.openxmlformats.org/markup-compatibility/2006">
              <mc:Choice xmlns:v="urn:schemas-microsoft-com:vml" Requires="v">
                <p:oleObj spid="_x0000_s55341" name="文档" r:id="rId13" imgW="11243352" imgH="1345086" progId="Word.Document.12">
                  <p:embed/>
                </p:oleObj>
              </mc:Choice>
              <mc:Fallback>
                <p:oleObj name="文档" r:id="rId13" imgW="11243352" imgH="1345086" progId="Word.Document.12">
                  <p:embed/>
                  <p:pic>
                    <p:nvPicPr>
                      <p:cNvPr id="0" name=""/>
                      <p:cNvPicPr>
                        <a:picLocks noChangeAspect="1" noChangeArrowheads="1"/>
                      </p:cNvPicPr>
                      <p:nvPr/>
                    </p:nvPicPr>
                    <p:blipFill>
                      <a:blip r:embed="rId14"/>
                      <a:srcRect/>
                      <a:stretch>
                        <a:fillRect/>
                      </a:stretch>
                    </p:blipFill>
                    <p:spPr bwMode="auto">
                      <a:xfrm>
                        <a:off x="262558" y="3024460"/>
                        <a:ext cx="11247438"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771631336"/>
              </p:ext>
            </p:extLst>
          </p:nvPr>
        </p:nvGraphicFramePr>
        <p:xfrm>
          <a:off x="262558" y="3995698"/>
          <a:ext cx="11247438" cy="1341438"/>
        </p:xfrm>
        <a:graphic>
          <a:graphicData uri="http://schemas.openxmlformats.org/presentationml/2006/ole">
            <mc:AlternateContent xmlns:mc="http://schemas.openxmlformats.org/markup-compatibility/2006">
              <mc:Choice xmlns:v="urn:schemas-microsoft-com:vml" Requires="v">
                <p:oleObj spid="_x0000_s55342" name="文档" r:id="rId16" imgW="11243352" imgH="1346528" progId="Word.Document.12">
                  <p:embed/>
                </p:oleObj>
              </mc:Choice>
              <mc:Fallback>
                <p:oleObj name="文档" r:id="rId16" imgW="11243352" imgH="1346528" progId="Word.Document.12">
                  <p:embed/>
                  <p:pic>
                    <p:nvPicPr>
                      <p:cNvPr id="0" name=""/>
                      <p:cNvPicPr>
                        <a:picLocks noChangeAspect="1" noChangeArrowheads="1"/>
                      </p:cNvPicPr>
                      <p:nvPr/>
                    </p:nvPicPr>
                    <p:blipFill>
                      <a:blip r:embed="rId17"/>
                      <a:srcRect/>
                      <a:stretch>
                        <a:fillRect/>
                      </a:stretch>
                    </p:blipFill>
                    <p:spPr bwMode="auto">
                      <a:xfrm>
                        <a:off x="262558" y="3995698"/>
                        <a:ext cx="11247438"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805047955"/>
              </p:ext>
            </p:extLst>
          </p:nvPr>
        </p:nvGraphicFramePr>
        <p:xfrm>
          <a:off x="262558" y="4818266"/>
          <a:ext cx="11247438" cy="1341438"/>
        </p:xfrm>
        <a:graphic>
          <a:graphicData uri="http://schemas.openxmlformats.org/presentationml/2006/ole">
            <mc:AlternateContent xmlns:mc="http://schemas.openxmlformats.org/markup-compatibility/2006">
              <mc:Choice xmlns:v="urn:schemas-microsoft-com:vml" Requires="v">
                <p:oleObj spid="_x0000_s55343" name="文档" r:id="rId19" imgW="11243352" imgH="1347970" progId="Word.Document.12">
                  <p:embed/>
                </p:oleObj>
              </mc:Choice>
              <mc:Fallback>
                <p:oleObj name="文档" r:id="rId19" imgW="11243352" imgH="1347970" progId="Word.Document.12">
                  <p:embed/>
                  <p:pic>
                    <p:nvPicPr>
                      <p:cNvPr id="0" name=""/>
                      <p:cNvPicPr>
                        <a:picLocks noChangeAspect="1" noChangeArrowheads="1"/>
                      </p:cNvPicPr>
                      <p:nvPr/>
                    </p:nvPicPr>
                    <p:blipFill>
                      <a:blip r:embed="rId20"/>
                      <a:srcRect/>
                      <a:stretch>
                        <a:fillRect/>
                      </a:stretch>
                    </p:blipFill>
                    <p:spPr bwMode="auto">
                      <a:xfrm>
                        <a:off x="262558" y="4818266"/>
                        <a:ext cx="11247438" cy="134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1913219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3"/>
                                        </p:tgtEl>
                                      </p:cBhvr>
                                    </p:animEffect>
                                    <p:set>
                                      <p:cBhvr>
                                        <p:cTn id="38" dur="1" fill="hold">
                                          <p:stCondLst>
                                            <p:cond delay="499"/>
                                          </p:stCondLst>
                                        </p:cTn>
                                        <p:tgtEl>
                                          <p:spTgt spid="13"/>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7"/>
                                        </p:tgtEl>
                                      </p:cBhvr>
                                    </p:animEffect>
                                    <p:set>
                                      <p:cBhvr>
                                        <p:cTn id="41" dur="1" fill="hold">
                                          <p:stCondLst>
                                            <p:cond delay="499"/>
                                          </p:stCondLst>
                                        </p:cTn>
                                        <p:tgtEl>
                                          <p:spTgt spid="17"/>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0" y="1622959"/>
            <a:ext cx="12190413" cy="3589757"/>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a:p>
        </p:txBody>
      </p:sp>
      <p:grpSp>
        <p:nvGrpSpPr>
          <p:cNvPr id="14" name="组合 13"/>
          <p:cNvGrpSpPr/>
          <p:nvPr/>
        </p:nvGrpSpPr>
        <p:grpSpPr>
          <a:xfrm>
            <a:off x="9839622" y="-26590"/>
            <a:ext cx="2251335" cy="880109"/>
            <a:chOff x="11613" y="920823"/>
            <a:chExt cx="1717743" cy="733424"/>
          </a:xfrm>
        </p:grpSpPr>
        <p:pic>
          <p:nvPicPr>
            <p:cNvPr id="15" name="图片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717743" cy="733424"/>
            </a:xfrm>
            <a:prstGeom prst="rect">
              <a:avLst/>
            </a:prstGeom>
          </p:spPr>
        </p:pic>
        <p:sp>
          <p:nvSpPr>
            <p:cNvPr id="16" name="TextBox 15"/>
            <p:cNvSpPr txBox="1"/>
            <p:nvPr userDrawn="1"/>
          </p:nvSpPr>
          <p:spPr>
            <a:xfrm>
              <a:off x="148971" y="991413"/>
              <a:ext cx="1315048" cy="461665"/>
            </a:xfrm>
            <a:prstGeom prst="rect">
              <a:avLst/>
            </a:prstGeom>
            <a:noFill/>
          </p:spPr>
          <p:txBody>
            <a:bodyPr wrap="none" rtlCol="0">
              <a:spAutoFit/>
            </a:bodyPr>
            <a:lstStyle/>
            <a:p>
              <a:r>
                <a:rPr lang="zh-CN" altLang="zh-CN" sz="3000" dirty="0">
                  <a:solidFill>
                    <a:schemeClr val="bg1"/>
                  </a:solidFill>
                  <a:latin typeface="黑体" panose="02010600030101010101" pitchFamily="2" charset="-122"/>
                  <a:ea typeface="黑体" panose="02010600030101010101" pitchFamily="2" charset="-122"/>
                </a:rPr>
                <a:t>误区</a:t>
              </a:r>
              <a:r>
                <a:rPr lang="zh-CN" altLang="zh-CN" sz="3000" dirty="0" smtClean="0">
                  <a:solidFill>
                    <a:schemeClr val="bg1"/>
                  </a:solidFill>
                  <a:latin typeface="黑体" panose="02010600030101010101" pitchFamily="2" charset="-122"/>
                  <a:ea typeface="黑体" panose="02010600030101010101" pitchFamily="2" charset="-122"/>
                </a:rPr>
                <a:t>警示</a:t>
              </a:r>
              <a:endParaRPr lang="zh-CN" altLang="en-US" sz="3000" dirty="0">
                <a:solidFill>
                  <a:schemeClr val="bg1"/>
                </a:solidFill>
                <a:latin typeface="黑体" panose="02010600030101010101" pitchFamily="2" charset="-122"/>
                <a:ea typeface="黑体" panose="02010600030101010101" pitchFamily="2" charset="-122"/>
              </a:endParaRPr>
            </a:p>
          </p:txBody>
        </p:sp>
      </p:grpSp>
      <p:sp>
        <p:nvSpPr>
          <p:cNvPr id="6" name="矩形 5"/>
          <p:cNvSpPr/>
          <p:nvPr/>
        </p:nvSpPr>
        <p:spPr>
          <a:xfrm>
            <a:off x="0" y="6663993"/>
            <a:ext cx="12194933" cy="194007"/>
          </a:xfrm>
          <a:prstGeom prst="rect">
            <a:avLst/>
          </a:prstGeom>
          <a:solidFill>
            <a:schemeClr val="accent3">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1" name="矩形 10"/>
          <p:cNvSpPr/>
          <p:nvPr/>
        </p:nvSpPr>
        <p:spPr>
          <a:xfrm>
            <a:off x="334566" y="1701602"/>
            <a:ext cx="11614431"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同乘的系数为等比数列的公比</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指数相同的项相减</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等比数列的项数是</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项还是</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指数式的计算是否正确</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在涉及到公比为字母时应注意讨论</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是否为</a:t>
            </a:r>
            <a:r>
              <a:rPr lang="en-US" altLang="zh-CN" sz="2800" kern="100" dirty="0">
                <a:latin typeface="Times New Roman"/>
                <a:ea typeface="华文细黑"/>
                <a:cs typeface="Courier New"/>
              </a:rPr>
              <a:t>1.</a:t>
            </a:r>
            <a:endParaRPr lang="zh-CN" altLang="zh-CN" sz="1050" kern="100" dirty="0">
              <a:effectLst/>
              <a:latin typeface="宋体"/>
              <a:cs typeface="Courier New"/>
            </a:endParaRPr>
          </a:p>
        </p:txBody>
      </p:sp>
      <p:sp>
        <p:nvSpPr>
          <p:cNvPr id="13" name="圆角矩形 12">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4147798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8" name="矩形 17"/>
          <p:cNvSpPr/>
          <p:nvPr/>
        </p:nvSpPr>
        <p:spPr>
          <a:xfrm>
            <a:off x="-1" y="-2177"/>
            <a:ext cx="12190414" cy="551330"/>
          </a:xfrm>
          <a:prstGeom prst="rect">
            <a:avLst/>
          </a:prstGeom>
          <a:pattFill prst="ltUpDiag">
            <a:fgClr>
              <a:srgbClr val="FFB757"/>
            </a:fgClr>
            <a:bgClr>
              <a:srgbClr val="FF9400"/>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zh-CN" altLang="en-US" b="1" kern="0" dirty="0" smtClean="0">
                <a:solidFill>
                  <a:prstClr val="white"/>
                </a:solidFill>
                <a:latin typeface="微软雅黑" pitchFamily="34" charset="-122"/>
                <a:ea typeface="微软雅黑" pitchFamily="34" charset="-122"/>
              </a:rPr>
              <a:t>  当堂检测</a:t>
            </a:r>
            <a:endParaRPr lang="zh-CN" altLang="en-US" sz="4400" dirty="0">
              <a:latin typeface="微软雅黑" panose="020B0503020204020204" pitchFamily="34" charset="-122"/>
              <a:ea typeface="微软雅黑" panose="020B0503020204020204" pitchFamily="34" charset="-122"/>
            </a:endParaRPr>
          </a:p>
        </p:txBody>
      </p:sp>
      <p:sp>
        <p:nvSpPr>
          <p:cNvPr id="6" name="Rectangle 21">
            <a:hlinkClick r:id="rId2" action="ppaction://hlinksldjump"/>
          </p:cNvPr>
          <p:cNvSpPr>
            <a:spLocks noChangeArrowheads="1"/>
          </p:cNvSpPr>
          <p:nvPr/>
        </p:nvSpPr>
        <p:spPr bwMode="auto">
          <a:xfrm>
            <a:off x="103345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3" action="ppaction://hlinksldjump"/>
          </p:cNvPr>
          <p:cNvSpPr>
            <a:spLocks noChangeArrowheads="1"/>
          </p:cNvSpPr>
          <p:nvPr/>
        </p:nvSpPr>
        <p:spPr bwMode="auto">
          <a:xfrm>
            <a:off x="1076967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4" action="ppaction://hlinksldjump"/>
          </p:cNvPr>
          <p:cNvSpPr>
            <a:spLocks noChangeArrowheads="1"/>
          </p:cNvSpPr>
          <p:nvPr/>
        </p:nvSpPr>
        <p:spPr bwMode="auto">
          <a:xfrm>
            <a:off x="1120476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5" action="ppaction://hlinksldjump"/>
          </p:cNvPr>
          <p:cNvSpPr>
            <a:spLocks noChangeArrowheads="1"/>
          </p:cNvSpPr>
          <p:nvPr/>
        </p:nvSpPr>
        <p:spPr bwMode="auto">
          <a:xfrm>
            <a:off x="1163986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398257" y="1369456"/>
            <a:ext cx="11385581" cy="2708410"/>
          </a:xfrm>
          <a:prstGeom prst="rect">
            <a:avLst/>
          </a:prstGeom>
        </p:spPr>
        <p:txBody>
          <a:bodyPr wrap="square" lIns="121898" tIns="60948" rIns="121898" bIns="60948">
            <a:spAutoFit/>
          </a:bodyPr>
          <a:lstStyle/>
          <a:p>
            <a:pPr algn="just">
              <a:lnSpc>
                <a:spcPct val="150000"/>
              </a:lnSpc>
              <a:spcAft>
                <a:spcPts val="0"/>
              </a:spcAft>
              <a:tabLst>
                <a:tab pos="4951095" algn="l"/>
              </a:tabLs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为等比数列，</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为等差数列，且</a:t>
            </a:r>
            <a:r>
              <a:rPr lang="en-US" altLang="zh-CN" sz="2800" i="1" kern="100" dirty="0">
                <a:latin typeface="Times New Roman"/>
                <a:ea typeface="华文细黑"/>
                <a:cs typeface="Courier New"/>
              </a:rPr>
              <a:t>b</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c</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，若数列</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c</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a:t>
            </a:r>
            <a:r>
              <a:rPr lang="en-US" altLang="zh-CN" sz="2800" kern="100" dirty="0">
                <a:latin typeface="Times New Roman"/>
                <a:ea typeface="华文细黑"/>
                <a:cs typeface="Courier New"/>
              </a:rPr>
              <a:t>1,1,2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，则数列</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c</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项和为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A.978  	</a:t>
            </a:r>
            <a:r>
              <a:rPr lang="en-US" altLang="zh-CN" sz="2800" kern="100" dirty="0" smtClean="0">
                <a:latin typeface="Times New Roman"/>
                <a:ea typeface="华文细黑"/>
                <a:cs typeface="Courier New"/>
              </a:rPr>
              <a:t>			B.557</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C.467  </a:t>
            </a:r>
            <a:r>
              <a:rPr lang="en-US" altLang="zh-CN" sz="2800" kern="100" dirty="0" smtClean="0">
                <a:latin typeface="Times New Roman"/>
                <a:ea typeface="华文细黑"/>
                <a:cs typeface="Courier New"/>
              </a:rPr>
              <a:t>				D.979</a:t>
            </a:r>
            <a:endParaRPr lang="zh-CN" altLang="zh-CN" sz="1050" kern="100" dirty="0">
              <a:effectLst/>
              <a:latin typeface="宋体"/>
              <a:cs typeface="Courier New"/>
            </a:endParaRPr>
          </a:p>
        </p:txBody>
      </p:sp>
      <p:sp>
        <p:nvSpPr>
          <p:cNvPr id="17" name="圆角矩形 16">
            <a:hlinkClick r:id="rId6"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25124660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tangle 21">
            <a:hlinkClick r:id="rId3" action="ppaction://hlinksldjump"/>
          </p:cNvPr>
          <p:cNvSpPr>
            <a:spLocks noChangeArrowheads="1"/>
          </p:cNvSpPr>
          <p:nvPr/>
        </p:nvSpPr>
        <p:spPr bwMode="auto">
          <a:xfrm>
            <a:off x="103345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0" name="Rectangle 21">
            <a:hlinkClick r:id="rId4" action="ppaction://hlinksldjump"/>
          </p:cNvPr>
          <p:cNvSpPr>
            <a:spLocks noChangeArrowheads="1"/>
          </p:cNvSpPr>
          <p:nvPr/>
        </p:nvSpPr>
        <p:spPr bwMode="auto">
          <a:xfrm>
            <a:off x="1076967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1" name="Rectangle 21">
            <a:hlinkClick r:id="rId5" action="ppaction://hlinksldjump"/>
          </p:cNvPr>
          <p:cNvSpPr>
            <a:spLocks noChangeArrowheads="1"/>
          </p:cNvSpPr>
          <p:nvPr/>
        </p:nvSpPr>
        <p:spPr bwMode="auto">
          <a:xfrm>
            <a:off x="1120476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1163986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398257" y="1125538"/>
            <a:ext cx="11385581"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smtClean="0">
                <a:solidFill>
                  <a:srgbClr val="0000FF"/>
                </a:solidFill>
                <a:latin typeface="Times New Roman"/>
                <a:ea typeface="微软雅黑"/>
                <a:cs typeface="Times New Roman"/>
              </a:rPr>
              <a:t>解析</a:t>
            </a:r>
            <a:r>
              <a:rPr lang="zh-CN" altLang="zh-CN" sz="2800" b="1" kern="100" dirty="0">
                <a:solidFill>
                  <a:srgbClr val="0000FF"/>
                </a:solidFill>
                <a:latin typeface="Times New Roman"/>
                <a:ea typeface="微软雅黑"/>
                <a:cs typeface="Times New Roman"/>
              </a:rPr>
              <a:t>　</a:t>
            </a:r>
            <a:r>
              <a:rPr lang="zh-CN" altLang="zh-CN" sz="2800" kern="100" dirty="0">
                <a:latin typeface="Times New Roman"/>
                <a:ea typeface="华文细黑"/>
                <a:cs typeface="Times New Roman"/>
              </a:rPr>
              <a:t>由题意可得</a:t>
            </a:r>
            <a:r>
              <a:rPr lang="en-US" altLang="zh-CN" sz="2800" i="1" kern="100" dirty="0">
                <a:latin typeface="Times New Roman"/>
                <a:ea typeface="华文细黑"/>
                <a:cs typeface="Courier New"/>
              </a:rPr>
              <a:t>a</a:t>
            </a:r>
            <a:r>
              <a:rPr lang="en-US" altLang="zh-CN" sz="2800" kern="100" baseline="-25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，设数列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的公比为</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的公差为</a:t>
            </a:r>
            <a:r>
              <a:rPr lang="en-US" altLang="zh-CN" sz="2800" i="1" kern="100" dirty="0">
                <a:latin typeface="Times New Roman"/>
                <a:ea typeface="华文细黑"/>
                <a:cs typeface="Courier New"/>
              </a:rPr>
              <a:t>d</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79403619"/>
              </p:ext>
            </p:extLst>
          </p:nvPr>
        </p:nvGraphicFramePr>
        <p:xfrm>
          <a:off x="398257" y="1906492"/>
          <a:ext cx="11125200" cy="1879600"/>
        </p:xfrm>
        <a:graphic>
          <a:graphicData uri="http://schemas.openxmlformats.org/presentationml/2006/ole">
            <mc:AlternateContent xmlns:mc="http://schemas.openxmlformats.org/markup-compatibility/2006">
              <mc:Choice xmlns:v="urn:schemas-microsoft-com:vml" Requires="v">
                <p:oleObj spid="_x0000_s56331" name="文档" r:id="rId8" imgW="11123888" imgH="1881894" progId="Word.Document.12">
                  <p:embed/>
                </p:oleObj>
              </mc:Choice>
              <mc:Fallback>
                <p:oleObj name="文档" r:id="rId8" imgW="11123888" imgH="1881894" progId="Word.Document.12">
                  <p:embed/>
                  <p:pic>
                    <p:nvPicPr>
                      <p:cNvPr id="0" name="对象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8257" y="1906492"/>
                        <a:ext cx="11125200"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矩形 13"/>
          <p:cNvSpPr/>
          <p:nvPr/>
        </p:nvSpPr>
        <p:spPr>
          <a:xfrm>
            <a:off x="398257" y="3234013"/>
            <a:ext cx="11385581"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q</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0</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q</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d</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r>
              <a:rPr lang="en-US" altLang="zh-CN" sz="2800" i="1" kern="100" dirty="0" err="1">
                <a:latin typeface="Times New Roman"/>
                <a:ea typeface="华文细黑"/>
                <a:cs typeface="Courier New"/>
              </a:rPr>
              <a:t>c</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设数列</a:t>
            </a:r>
            <a:r>
              <a:rPr lang="en-US" altLang="zh-CN" sz="2800" i="1" kern="100" dirty="0" err="1">
                <a:latin typeface="Times New Roman"/>
                <a:ea typeface="华文细黑"/>
                <a:cs typeface="Courier New"/>
              </a:rPr>
              <a:t>c</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项和为</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a:latin typeface="Times New Roman"/>
                <a:ea typeface="华文细黑"/>
                <a:cs typeface="Courier New"/>
              </a:rPr>
              <a:t>S</a:t>
            </a:r>
            <a:r>
              <a:rPr lang="en-US" altLang="zh-CN" sz="2800" kern="100" baseline="-25000" dirty="0">
                <a:latin typeface="Times New Roman"/>
                <a:ea typeface="华文细黑"/>
                <a:cs typeface="Courier New"/>
              </a:rPr>
              <a:t>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978.</a:t>
            </a:r>
            <a:endParaRPr lang="zh-CN" altLang="zh-CN" sz="1050" kern="100" dirty="0">
              <a:latin typeface="宋体"/>
              <a:cs typeface="Courier New"/>
            </a:endParaRPr>
          </a:p>
          <a:p>
            <a:pPr algn="just">
              <a:lnSpc>
                <a:spcPct val="150000"/>
              </a:lnSpc>
              <a:spcAft>
                <a:spcPts val="0"/>
              </a:spcAft>
            </a:pPr>
            <a:r>
              <a:rPr lang="zh-CN" altLang="zh-CN" sz="2800" b="1" kern="100" dirty="0" smtClean="0">
                <a:solidFill>
                  <a:srgbClr val="0000FF"/>
                </a:solidFill>
                <a:latin typeface="Times New Roman"/>
                <a:ea typeface="微软雅黑"/>
                <a:cs typeface="Times New Roman"/>
              </a:rPr>
              <a:t>答案　</a:t>
            </a:r>
            <a:r>
              <a:rPr lang="en-US" altLang="zh-CN" sz="2800" b="1" kern="100" dirty="0" smtClean="0">
                <a:solidFill>
                  <a:srgbClr val="C00000"/>
                </a:solidFill>
                <a:latin typeface="Times New Roman"/>
                <a:ea typeface="华文细黑"/>
                <a:cs typeface="Courier New"/>
              </a:rPr>
              <a:t>A</a:t>
            </a:r>
            <a:endParaRPr lang="zh-CN" altLang="zh-CN" sz="1050" b="1" kern="100" dirty="0">
              <a:solidFill>
                <a:srgbClr val="C00000"/>
              </a:solidFill>
              <a:latin typeface="宋体"/>
              <a:cs typeface="Courier New"/>
            </a:endParaRPr>
          </a:p>
        </p:txBody>
      </p:sp>
    </p:spTree>
    <p:extLst>
      <p:ext uri="{BB962C8B-B14F-4D97-AF65-F5344CB8AC3E}">
        <p14:creationId xmlns:p14="http://schemas.microsoft.com/office/powerpoint/2010/main" val="824506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linds(horizontal)">
                                      <p:cBhvr>
                                        <p:cTn id="7" dur="750"/>
                                        <p:tgtEl>
                                          <p:spTgt spid="16">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750"/>
                                        <p:tgtEl>
                                          <p:spTgt spid="2"/>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blinds(horizontal)">
                                      <p:cBhvr>
                                        <p:cTn id="15" dur="750"/>
                                        <p:tgtEl>
                                          <p:spTgt spid="14">
                                            <p:txEl>
                                              <p:pRg st="0" end="0"/>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animEffect transition="in" filter="blinds(horizontal)">
                                      <p:cBhvr>
                                        <p:cTn id="19" dur="750"/>
                                        <p:tgtEl>
                                          <p:spTgt spid="14">
                                            <p:txEl>
                                              <p:pRg st="1" end="1"/>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4">
                                            <p:txEl>
                                              <p:pRg st="2" end="2"/>
                                            </p:txEl>
                                          </p:spTgt>
                                        </p:tgtEl>
                                        <p:attrNameLst>
                                          <p:attrName>style.visibility</p:attrName>
                                        </p:attrNameLst>
                                      </p:cBhvr>
                                      <p:to>
                                        <p:strVal val="visible"/>
                                      </p:to>
                                    </p:set>
                                    <p:animEffect transition="in" filter="blinds(horizontal)">
                                      <p:cBhvr>
                                        <p:cTn id="23" dur="750"/>
                                        <p:tgtEl>
                                          <p:spTgt spid="14">
                                            <p:txEl>
                                              <p:pRg st="2" end="2"/>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Effect transition="in" filter="blinds(horizontal)">
                                      <p:cBhvr>
                                        <p:cTn id="27" dur="750"/>
                                        <p:tgtEl>
                                          <p:spTgt spid="14">
                                            <p:txEl>
                                              <p:pRg st="3" end="3"/>
                                            </p:txEl>
                                          </p:spTgt>
                                        </p:tgtEl>
                                      </p:cBhvr>
                                    </p:animEffect>
                                  </p:childTnLst>
                                </p:cTn>
                              </p:par>
                            </p:childTnLst>
                          </p:cTn>
                        </p:par>
                        <p:par>
                          <p:cTn id="28" fill="hold">
                            <p:stCondLst>
                              <p:cond delay="4500"/>
                            </p:stCondLst>
                            <p:childTnLst>
                              <p:par>
                                <p:cTn id="29" presetID="3" presetClass="entr" presetSubtype="10" fill="hold" nodeType="afterEffect">
                                  <p:stCondLst>
                                    <p:cond delay="0"/>
                                  </p:stCondLst>
                                  <p:childTnLst>
                                    <p:set>
                                      <p:cBhvr>
                                        <p:cTn id="30" dur="1" fill="hold">
                                          <p:stCondLst>
                                            <p:cond delay="0"/>
                                          </p:stCondLst>
                                        </p:cTn>
                                        <p:tgtEl>
                                          <p:spTgt spid="14">
                                            <p:txEl>
                                              <p:pRg st="4" end="4"/>
                                            </p:txEl>
                                          </p:spTgt>
                                        </p:tgtEl>
                                        <p:attrNameLst>
                                          <p:attrName>style.visibility</p:attrName>
                                        </p:attrNameLst>
                                      </p:cBhvr>
                                      <p:to>
                                        <p:strVal val="visible"/>
                                      </p:to>
                                    </p:set>
                                    <p:animEffect transition="in" filter="blinds(horizontal)">
                                      <p:cBhvr>
                                        <p:cTn id="31" dur="750"/>
                                        <p:tgtEl>
                                          <p:spTgt spid="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103345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76967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120476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63986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406574" y="1151691"/>
            <a:ext cx="1116124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2.100</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99</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98</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97</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的值是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A.5 000  	</a:t>
            </a:r>
            <a:r>
              <a:rPr lang="en-US" altLang="zh-CN" sz="2800" kern="100" dirty="0" smtClean="0">
                <a:latin typeface="Times New Roman"/>
                <a:ea typeface="华文细黑"/>
                <a:cs typeface="Courier New"/>
              </a:rPr>
              <a:t>		B.5 </a:t>
            </a:r>
            <a:r>
              <a:rPr lang="en-US" altLang="zh-CN" sz="2800" kern="100" dirty="0">
                <a:latin typeface="Times New Roman"/>
                <a:ea typeface="华文细黑"/>
                <a:cs typeface="Courier New"/>
              </a:rPr>
              <a:t>050</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C.10 100  	</a:t>
            </a:r>
            <a:r>
              <a:rPr lang="en-US" altLang="zh-CN" sz="2800" kern="100" dirty="0" smtClean="0">
                <a:latin typeface="Times New Roman"/>
                <a:ea typeface="华文细黑"/>
                <a:cs typeface="Courier New"/>
              </a:rPr>
              <a:t>		D.20 </a:t>
            </a:r>
            <a:r>
              <a:rPr lang="en-US" altLang="zh-CN" sz="2800" kern="100" dirty="0">
                <a:latin typeface="Times New Roman"/>
                <a:ea typeface="华文细黑"/>
                <a:cs typeface="Courier New"/>
              </a:rPr>
              <a:t>200</a:t>
            </a:r>
            <a:endParaRPr lang="zh-CN" altLang="zh-CN" sz="1050" kern="100" dirty="0">
              <a:effectLst/>
              <a:latin typeface="宋体"/>
              <a:cs typeface="Courier New"/>
            </a:endParaRPr>
          </a:p>
        </p:txBody>
      </p:sp>
      <p:sp>
        <p:nvSpPr>
          <p:cNvPr id="16" name="矩形 15"/>
          <p:cNvSpPr/>
          <p:nvPr/>
        </p:nvSpPr>
        <p:spPr>
          <a:xfrm>
            <a:off x="334566" y="3141762"/>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对相邻两项由平方差公式得，原式＝</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(98</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97)</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5 050.</a:t>
            </a:r>
            <a:endParaRPr lang="zh-CN" altLang="zh-CN" sz="1050" kern="100" dirty="0">
              <a:effectLst/>
              <a:latin typeface="宋体"/>
              <a:cs typeface="Courier New"/>
            </a:endParaRPr>
          </a:p>
        </p:txBody>
      </p:sp>
      <p:sp>
        <p:nvSpPr>
          <p:cNvPr id="22" name="矩形 21"/>
          <p:cNvSpPr/>
          <p:nvPr/>
        </p:nvSpPr>
        <p:spPr>
          <a:xfrm>
            <a:off x="7276091" y="1197546"/>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dirty="0" smtClean="0">
                <a:solidFill>
                  <a:srgbClr val="C00000"/>
                </a:solidFill>
                <a:latin typeface="Times New Roman"/>
                <a:ea typeface="华文细黑"/>
              </a:rPr>
              <a:t>B</a:t>
            </a:r>
            <a:endParaRPr lang="zh-CN" altLang="zh-CN" sz="1050" b="1" kern="100" dirty="0">
              <a:solidFill>
                <a:srgbClr val="C00000"/>
              </a:solidFill>
              <a:effectLst/>
              <a:latin typeface="宋体"/>
              <a:cs typeface="Courier New"/>
            </a:endParaRPr>
          </a:p>
        </p:txBody>
      </p:sp>
      <p:sp>
        <p:nvSpPr>
          <p:cNvPr id="17" name="圆角矩形 16"/>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649920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P spid="22" grpId="0"/>
      <p:bldP spid="22"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21">
            <a:hlinkClick r:id="rId2" action="ppaction://hlinksldjump"/>
          </p:cNvPr>
          <p:cNvSpPr>
            <a:spLocks noChangeArrowheads="1"/>
          </p:cNvSpPr>
          <p:nvPr/>
        </p:nvSpPr>
        <p:spPr bwMode="auto">
          <a:xfrm>
            <a:off x="103345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1076967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3" name="Rectangle 21">
            <a:hlinkClick r:id="rId4" action="ppaction://hlinksldjump"/>
          </p:cNvPr>
          <p:cNvSpPr>
            <a:spLocks noChangeArrowheads="1"/>
          </p:cNvSpPr>
          <p:nvPr/>
        </p:nvSpPr>
        <p:spPr bwMode="auto">
          <a:xfrm>
            <a:off x="1120476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4" name="Rectangle 21">
            <a:hlinkClick r:id="rId5" action="ppaction://hlinksldjump"/>
          </p:cNvPr>
          <p:cNvSpPr>
            <a:spLocks noChangeArrowheads="1"/>
          </p:cNvSpPr>
          <p:nvPr/>
        </p:nvSpPr>
        <p:spPr bwMode="auto">
          <a:xfrm>
            <a:off x="1163986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8" name="矩形 1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0" name="矩形 19"/>
          <p:cNvSpPr/>
          <p:nvPr/>
        </p:nvSpPr>
        <p:spPr>
          <a:xfrm>
            <a:off x="406574" y="549474"/>
            <a:ext cx="11161240"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的通项</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en-US" altLang="zh-CN" sz="2800" kern="100" dirty="0">
                <a:latin typeface="Times New Roman"/>
                <a:ea typeface="华文细黑"/>
                <a:cs typeface="Courier New"/>
              </a:rPr>
              <a:t>  	</a:t>
            </a:r>
            <a:r>
              <a:rPr lang="en-US" altLang="zh-CN" sz="2800" kern="100" dirty="0" smtClean="0">
                <a:latin typeface="Times New Roman"/>
                <a:ea typeface="华文细黑"/>
                <a:cs typeface="Courier New"/>
              </a:rPr>
              <a:t>		B.</a:t>
            </a:r>
            <a:r>
              <a:rPr lang="en-US" altLang="zh-CN" sz="2800" i="1" kern="100" dirty="0" smtClean="0">
                <a:latin typeface="Times New Roman"/>
                <a:ea typeface="华文细黑"/>
                <a:cs typeface="Courier New"/>
              </a:rPr>
              <a:t>n</a:t>
            </a:r>
            <a:r>
              <a:rPr lang="en-US" altLang="zh-CN" sz="2800" kern="100" dirty="0" smtClean="0">
                <a:latin typeface="Times New Roman"/>
                <a:ea typeface="华文细黑"/>
                <a:cs typeface="Courier New"/>
              </a:rPr>
              <a:t>·2</a:t>
            </a:r>
            <a:r>
              <a:rPr lang="en-US" altLang="zh-CN" sz="2800" i="1" kern="100" baseline="30000" dirty="0" smtClean="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  	</a:t>
            </a:r>
            <a:r>
              <a:rPr lang="en-US" altLang="zh-CN" sz="2800" kern="100" dirty="0" smtClean="0">
                <a:latin typeface="Times New Roman"/>
                <a:ea typeface="华文细黑"/>
                <a:cs typeface="Courier New"/>
              </a:rPr>
              <a:t>	D.</a:t>
            </a:r>
            <a:r>
              <a:rPr lang="en-US" altLang="zh-CN" sz="2800" i="1" kern="100" dirty="0" smtClean="0">
                <a:latin typeface="Times New Roman"/>
                <a:ea typeface="华文细黑"/>
                <a:cs typeface="Courier New"/>
              </a:rPr>
              <a:t>n</a:t>
            </a:r>
            <a:r>
              <a:rPr lang="en-US" altLang="zh-CN" sz="2800" kern="100" dirty="0" smtClean="0">
                <a:latin typeface="Times New Roman"/>
                <a:ea typeface="华文细黑"/>
                <a:cs typeface="Courier New"/>
              </a:rPr>
              <a:t>·2</a:t>
            </a:r>
            <a:r>
              <a:rPr lang="en-US" altLang="zh-CN" sz="2800" i="1" kern="100" baseline="30000" dirty="0" smtClean="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1050" kern="100" dirty="0">
              <a:effectLst/>
              <a:latin typeface="宋体"/>
              <a:cs typeface="Courier New"/>
            </a:endParaRPr>
          </a:p>
        </p:txBody>
      </p:sp>
      <p:sp>
        <p:nvSpPr>
          <p:cNvPr id="17" name="矩形 16"/>
          <p:cNvSpPr/>
          <p:nvPr/>
        </p:nvSpPr>
        <p:spPr>
          <a:xfrm>
            <a:off x="8716251" y="585332"/>
            <a:ext cx="639635" cy="688626"/>
          </a:xfrm>
          <a:prstGeom prst="rect">
            <a:avLst/>
          </a:prstGeom>
        </p:spPr>
        <p:txBody>
          <a:bodyPr wrap="square" lIns="121898" tIns="60948" rIns="121898" bIns="60948">
            <a:spAutoFit/>
          </a:bodyPr>
          <a:lstStyle/>
          <a:p>
            <a:pPr algn="just">
              <a:lnSpc>
                <a:spcPct val="150000"/>
              </a:lnSpc>
              <a:spcAft>
                <a:spcPts val="0"/>
              </a:spcAft>
              <a:tabLst>
                <a:tab pos="2610485" algn="l"/>
              </a:tabLst>
            </a:pPr>
            <a:r>
              <a:rPr lang="en-US" altLang="zh-CN" sz="2800" b="1" kern="100" smtClean="0">
                <a:solidFill>
                  <a:srgbClr val="C00000"/>
                </a:solidFill>
                <a:latin typeface="Times New Roman"/>
                <a:ea typeface="华文细黑"/>
              </a:rPr>
              <a:t>C</a:t>
            </a:r>
            <a:endParaRPr lang="zh-CN" altLang="zh-CN" sz="1050" b="1" kern="100" dirty="0">
              <a:solidFill>
                <a:srgbClr val="C00000"/>
              </a:solidFill>
              <a:effectLst/>
              <a:latin typeface="宋体"/>
              <a:cs typeface="Courier New"/>
            </a:endParaRPr>
          </a:p>
        </p:txBody>
      </p:sp>
      <mc:AlternateContent xmlns:mc="http://schemas.openxmlformats.org/markup-compatibility/2006" xmlns:a14="http://schemas.microsoft.com/office/drawing/2010/main">
        <mc:Choice Requires="a14">
          <p:sp>
            <p:nvSpPr>
              <p:cNvPr id="21" name="矩形 20"/>
              <p:cNvSpPr/>
              <p:nvPr/>
            </p:nvSpPr>
            <p:spPr>
              <a:xfrm>
                <a:off x="375206" y="2608493"/>
                <a:ext cx="11161240" cy="373766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en-US" altLang="zh-CN" sz="2800" i="1" kern="100" dirty="0">
                    <a:latin typeface="Times New Roman"/>
                    <a:ea typeface="华文细黑"/>
                    <a:cs typeface="Courier New"/>
                  </a:rPr>
                  <a:t>S</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3</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相减得－</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kern="100" baseline="30000" dirty="0">
                    <a:latin typeface="Times New Roman"/>
                    <a:ea typeface="华文细黑"/>
                    <a:cs typeface="Courier New"/>
                  </a:rPr>
                  <a:t>3</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endParaRPr lang="zh-CN" altLang="zh-CN" sz="1050" kern="100" dirty="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a:t>
                </a:r>
                <a14:m>
                  <m:oMath xmlns:m="http://schemas.openxmlformats.org/officeDocument/2006/math">
                    <m:f>
                      <m:fPr>
                        <m:ctrlPr>
                          <a:rPr lang="en-US" altLang="zh-CN" sz="2800" i="1" kern="100" smtClean="0">
                            <a:latin typeface="Cambria Math"/>
                            <a:ea typeface="华文细黑"/>
                            <a:cs typeface="Times New Roman"/>
                          </a:rPr>
                        </m:ctrlPr>
                      </m:fPr>
                      <m:num>
                        <m:r>
                          <m:rPr>
                            <m:nor/>
                          </m:rPr>
                          <a:rPr lang="en-US" altLang="zh-CN" sz="2800" kern="100">
                            <a:latin typeface="Times New Roman"/>
                            <a:ea typeface="华文细黑"/>
                          </a:rPr>
                          <m:t>2</m:t>
                        </m:r>
                        <m:r>
                          <m:rPr>
                            <m:nor/>
                          </m:rPr>
                          <a:rPr lang="zh-CN" altLang="en-US" sz="2800" kern="100">
                            <a:latin typeface="Times New Roman"/>
                            <a:ea typeface="华文细黑"/>
                            <a:cs typeface="Times New Roman"/>
                          </a:rPr>
                          <m:t>－</m:t>
                        </m:r>
                        <m:r>
                          <m:rPr>
                            <m:nor/>
                          </m:rPr>
                          <a:rPr lang="en-US" altLang="zh-CN" sz="2800" kern="100">
                            <a:latin typeface="Times New Roman"/>
                            <a:ea typeface="华文细黑"/>
                          </a:rPr>
                          <m:t>2</m:t>
                        </m:r>
                        <m:r>
                          <m:rPr>
                            <m:nor/>
                          </m:rPr>
                          <a:rPr lang="en-US" altLang="zh-CN" sz="2800" i="1" kern="100" baseline="30000">
                            <a:latin typeface="Times New Roman"/>
                            <a:ea typeface="华文细黑"/>
                          </a:rPr>
                          <m:t>n</m:t>
                        </m:r>
                        <m:r>
                          <m:rPr>
                            <m:nor/>
                          </m:rPr>
                          <a:rPr lang="zh-CN" altLang="en-US" sz="2800" kern="100" baseline="30000">
                            <a:latin typeface="Times New Roman"/>
                            <a:ea typeface="华文细黑"/>
                            <a:cs typeface="Times New Roman"/>
                          </a:rPr>
                          <m:t>＋</m:t>
                        </m:r>
                        <m:r>
                          <m:rPr>
                            <m:nor/>
                          </m:rPr>
                          <a:rPr lang="en-US" altLang="zh-CN" sz="2800" kern="100" baseline="30000">
                            <a:latin typeface="Times New Roman"/>
                            <a:ea typeface="华文细黑"/>
                          </a:rPr>
                          <m:t>1</m:t>
                        </m:r>
                      </m:num>
                      <m:den>
                        <m:r>
                          <m:rPr>
                            <m:nor/>
                          </m:rPr>
                          <a:rPr lang="en-US" altLang="zh-CN" sz="2800" kern="100">
                            <a:latin typeface="Times New Roman"/>
                            <a:ea typeface="华文细黑"/>
                          </a:rPr>
                          <m:t>1</m:t>
                        </m:r>
                        <m:r>
                          <m:rPr>
                            <m:nor/>
                          </m:rPr>
                          <a:rPr lang="zh-CN" altLang="en-US" sz="2800" kern="100">
                            <a:latin typeface="Times New Roman"/>
                            <a:ea typeface="华文细黑"/>
                            <a:cs typeface="Times New Roman"/>
                          </a:rPr>
                          <m:t>－</m:t>
                        </m:r>
                        <m:r>
                          <m:rPr>
                            <m:nor/>
                          </m:rPr>
                          <a:rPr lang="en-US" altLang="zh-CN" sz="2800" kern="100">
                            <a:latin typeface="Times New Roman"/>
                            <a:ea typeface="华文细黑"/>
                          </a:rPr>
                          <m:t>2</m:t>
                        </m:r>
                      </m:den>
                    </m:f>
                  </m:oMath>
                </a14:m>
                <a:r>
                  <a:rPr lang="zh-CN" altLang="zh-CN" sz="2800" kern="100" dirty="0" smtClean="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smtClean="0">
                    <a:latin typeface="Times New Roman"/>
                    <a:ea typeface="华文细黑"/>
                    <a:cs typeface="Courier New"/>
                  </a:rPr>
                  <a:t>1</a:t>
                </a:r>
                <a:r>
                  <a:rPr lang="zh-CN" altLang="zh-CN" sz="2800" kern="100" dirty="0" smtClean="0">
                    <a:latin typeface="Times New Roman"/>
                    <a:ea typeface="华文细黑"/>
                    <a:cs typeface="Times New Roman"/>
                  </a:rPr>
                  <a:t>＝－</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i="1" kern="100" dirty="0">
                    <a:latin typeface="Times New Roman"/>
                    <a:ea typeface="华文细黑"/>
                    <a:cs typeface="Courier New"/>
                  </a:rPr>
                  <a:t>n</a:t>
                </a:r>
                <a:r>
                  <a:rPr lang="en-US" altLang="zh-CN" sz="2800" kern="100" dirty="0">
                    <a:latin typeface="Times New Roman"/>
                    <a:ea typeface="华文细黑"/>
                    <a:cs typeface="Courier New"/>
                  </a:rPr>
                  <a:t>)·2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en-US" altLang="zh-CN" sz="2800" i="1" kern="100" dirty="0" err="1">
                    <a:latin typeface="Times New Roman"/>
                    <a:ea typeface="华文细黑"/>
                    <a:cs typeface="Courier New"/>
                  </a:rPr>
                  <a:t>S</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1)·2</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a:t>
                </a:r>
                <a:endParaRPr lang="zh-CN" altLang="zh-CN" sz="1050" kern="100" dirty="0">
                  <a:effectLst/>
                  <a:latin typeface="宋体"/>
                  <a:cs typeface="Courier New"/>
                </a:endParaRPr>
              </a:p>
            </p:txBody>
          </p:sp>
        </mc:Choice>
        <mc:Fallback xmlns="">
          <p:sp>
            <p:nvSpPr>
              <p:cNvPr id="21" name="矩形 20"/>
              <p:cNvSpPr>
                <a:spLocks noRot="1" noChangeAspect="1" noMove="1" noResize="1" noEditPoints="1" noAdjustHandles="1" noChangeArrowheads="1" noChangeShapeType="1" noTextEdit="1"/>
              </p:cNvSpPr>
              <p:nvPr/>
            </p:nvSpPr>
            <p:spPr>
              <a:xfrm>
                <a:off x="375206" y="2608493"/>
                <a:ext cx="11161240" cy="3737666"/>
              </a:xfrm>
              <a:prstGeom prst="rect">
                <a:avLst/>
              </a:prstGeom>
              <a:blipFill rotWithShape="1">
                <a:blip r:embed="rId6"/>
                <a:stretch>
                  <a:fillRect l="-874" b="-1142"/>
                </a:stretch>
              </a:blipFill>
            </p:spPr>
            <p:txBody>
              <a:bodyPr/>
              <a:lstStyle/>
              <a:p>
                <a:r>
                  <a:rPr lang="zh-CN" altLang="en-US">
                    <a:noFill/>
                  </a:rPr>
                  <a:t> </a:t>
                </a:r>
              </a:p>
            </p:txBody>
          </p:sp>
        </mc:Fallback>
      </mc:AlternateContent>
      <p:sp>
        <p:nvSpPr>
          <p:cNvPr id="16" name="圆角矩形 15"/>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blinds(horizontal)">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blinds(horizontal)">
                                      <p:cBhvr>
                                        <p:cTn id="12" dur="500"/>
                                        <p:tgtEl>
                                          <p:spTgt spid="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
                                            <p:txEl>
                                              <p:pRg st="2" end="2"/>
                                            </p:txEl>
                                          </p:spTgt>
                                        </p:tgtEl>
                                        <p:attrNameLst>
                                          <p:attrName>style.visibility</p:attrName>
                                        </p:attrNameLst>
                                      </p:cBhvr>
                                      <p:to>
                                        <p:strVal val="visible"/>
                                      </p:to>
                                    </p:set>
                                    <p:animEffect transition="in" filter="blinds(horizontal)">
                                      <p:cBhvr>
                                        <p:cTn id="17" dur="500"/>
                                        <p:tgtEl>
                                          <p:spTgt spid="2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1">
                                            <p:txEl>
                                              <p:pRg st="3" end="3"/>
                                            </p:txEl>
                                          </p:spTgt>
                                        </p:tgtEl>
                                        <p:attrNameLst>
                                          <p:attrName>style.visibility</p:attrName>
                                        </p:attrNameLst>
                                      </p:cBhvr>
                                      <p:to>
                                        <p:strVal val="visible"/>
                                      </p:to>
                                    </p:set>
                                    <p:animEffect transition="in" filter="blinds(horizontal)">
                                      <p:cBhvr>
                                        <p:cTn id="22" dur="500"/>
                                        <p:tgtEl>
                                          <p:spTgt spid="2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1">
                                            <p:txEl>
                                              <p:pRg st="4" end="4"/>
                                            </p:txEl>
                                          </p:spTgt>
                                        </p:tgtEl>
                                        <p:attrNameLst>
                                          <p:attrName>style.visibility</p:attrName>
                                        </p:attrNameLst>
                                      </p:cBhvr>
                                      <p:to>
                                        <p:strVal val="visible"/>
                                      </p:to>
                                    </p:set>
                                    <p:animEffect transition="in" filter="blinds(horizontal)">
                                      <p:cBhvr>
                                        <p:cTn id="27" dur="500"/>
                                        <p:tgtEl>
                                          <p:spTgt spid="2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linds(horizontal)">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500"/>
                                        <p:tgtEl>
                                          <p:spTgt spid="21">
                                            <p:txEl>
                                              <p:pRg st="0" end="0"/>
                                            </p:txEl>
                                          </p:spTgt>
                                        </p:tgtEl>
                                      </p:cBhvr>
                                    </p:animEffect>
                                    <p:set>
                                      <p:cBhvr>
                                        <p:cTn id="37" dur="1" fill="hold">
                                          <p:stCondLst>
                                            <p:cond delay="499"/>
                                          </p:stCondLst>
                                        </p:cTn>
                                        <p:tgtEl>
                                          <p:spTgt spid="21">
                                            <p:txEl>
                                              <p:pRg st="0" end="0"/>
                                            </p:txEl>
                                          </p:spTgt>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21">
                                            <p:txEl>
                                              <p:pRg st="1" end="1"/>
                                            </p:txEl>
                                          </p:spTgt>
                                        </p:tgtEl>
                                      </p:cBhvr>
                                    </p:animEffect>
                                    <p:set>
                                      <p:cBhvr>
                                        <p:cTn id="40" dur="1" fill="hold">
                                          <p:stCondLst>
                                            <p:cond delay="499"/>
                                          </p:stCondLst>
                                        </p:cTn>
                                        <p:tgtEl>
                                          <p:spTgt spid="21">
                                            <p:txEl>
                                              <p:pRg st="1" end="1"/>
                                            </p:txEl>
                                          </p:spTgt>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21">
                                            <p:txEl>
                                              <p:pRg st="2" end="2"/>
                                            </p:txEl>
                                          </p:spTgt>
                                        </p:tgtEl>
                                      </p:cBhvr>
                                    </p:animEffect>
                                    <p:set>
                                      <p:cBhvr>
                                        <p:cTn id="43" dur="1" fill="hold">
                                          <p:stCondLst>
                                            <p:cond delay="499"/>
                                          </p:stCondLst>
                                        </p:cTn>
                                        <p:tgtEl>
                                          <p:spTgt spid="21">
                                            <p:txEl>
                                              <p:pRg st="2" end="2"/>
                                            </p:txEl>
                                          </p:spTgt>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21">
                                            <p:txEl>
                                              <p:pRg st="3" end="3"/>
                                            </p:txEl>
                                          </p:spTgt>
                                        </p:tgtEl>
                                      </p:cBhvr>
                                    </p:animEffect>
                                    <p:set>
                                      <p:cBhvr>
                                        <p:cTn id="46" dur="1" fill="hold">
                                          <p:stCondLst>
                                            <p:cond delay="499"/>
                                          </p:stCondLst>
                                        </p:cTn>
                                        <p:tgtEl>
                                          <p:spTgt spid="21">
                                            <p:txEl>
                                              <p:pRg st="3" end="3"/>
                                            </p:txEl>
                                          </p:spTgt>
                                        </p:tgtEl>
                                        <p:attrNameLst>
                                          <p:attrName>style.visibility</p:attrName>
                                        </p:attrNameLst>
                                      </p:cBhvr>
                                      <p:to>
                                        <p:strVal val="hidden"/>
                                      </p:to>
                                    </p:set>
                                  </p:childTnLst>
                                </p:cTn>
                              </p:par>
                              <p:par>
                                <p:cTn id="47" presetID="10" presetClass="exit" presetSubtype="0" fill="hold" grpId="0" nodeType="withEffect">
                                  <p:stCondLst>
                                    <p:cond delay="0"/>
                                  </p:stCondLst>
                                  <p:childTnLst>
                                    <p:animEffect transition="out" filter="fade">
                                      <p:cBhvr>
                                        <p:cTn id="48" dur="500"/>
                                        <p:tgtEl>
                                          <p:spTgt spid="21">
                                            <p:txEl>
                                              <p:pRg st="4" end="4"/>
                                            </p:txEl>
                                          </p:spTgt>
                                        </p:tgtEl>
                                      </p:cBhvr>
                                    </p:animEffect>
                                    <p:set>
                                      <p:cBhvr>
                                        <p:cTn id="49" dur="1" fill="hold">
                                          <p:stCondLst>
                                            <p:cond delay="499"/>
                                          </p:stCondLst>
                                        </p:cTn>
                                        <p:tgtEl>
                                          <p:spTgt spid="21">
                                            <p:txEl>
                                              <p:pRg st="4" end="4"/>
                                            </p:txEl>
                                          </p:spTgt>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bldLst>
      <p:bldP spid="17" grpId="0"/>
      <p:bldP spid="17" grpId="1"/>
      <p:bldP spid="21" grpId="0" build="allAtOnce"/>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103345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76967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120476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63986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sp>
        <p:nvSpPr>
          <p:cNvPr id="16" name="矩形 15"/>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7" name="圆角矩形 16">
            <a:hlinkClick r:id="rId7" action="ppaction://hlinksldjump"/>
          </p:cNvPr>
          <p:cNvSpPr/>
          <p:nvPr/>
        </p:nvSpPr>
        <p:spPr>
          <a:xfrm>
            <a:off x="11068278" y="6663187"/>
            <a:ext cx="1126655" cy="196401"/>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203634732"/>
              </p:ext>
            </p:extLst>
          </p:nvPr>
        </p:nvGraphicFramePr>
        <p:xfrm>
          <a:off x="403497" y="981794"/>
          <a:ext cx="11236325" cy="3240088"/>
        </p:xfrm>
        <a:graphic>
          <a:graphicData uri="http://schemas.openxmlformats.org/presentationml/2006/ole">
            <mc:AlternateContent xmlns:mc="http://schemas.openxmlformats.org/markup-compatibility/2006">
              <mc:Choice xmlns:v="urn:schemas-microsoft-com:vml" Requires="v">
                <p:oleObj spid="_x0000_s20565" name="文档" r:id="rId9" imgW="11235436" imgH="3251495" progId="Word.Document.12">
                  <p:embed/>
                </p:oleObj>
              </mc:Choice>
              <mc:Fallback>
                <p:oleObj name="文档" r:id="rId9" imgW="11235436" imgH="3251495" progId="Word.Document.12">
                  <p:embed/>
                  <p:pic>
                    <p:nvPicPr>
                      <p:cNvPr id="0" name="对象 20"/>
                      <p:cNvPicPr>
                        <a:picLocks noChangeAspect="1" noChangeArrowheads="1"/>
                      </p:cNvPicPr>
                      <p:nvPr/>
                    </p:nvPicPr>
                    <p:blipFill>
                      <a:blip r:embed="rId10"/>
                      <a:srcRect/>
                      <a:stretch>
                        <a:fillRect/>
                      </a:stretch>
                    </p:blipFill>
                    <p:spPr bwMode="auto">
                      <a:xfrm>
                        <a:off x="403497" y="981794"/>
                        <a:ext cx="11236325" cy="32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79699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Rectangle 21">
            <a:hlinkClick r:id="rId3" action="ppaction://hlinksldjump"/>
          </p:cNvPr>
          <p:cNvSpPr>
            <a:spLocks noChangeArrowheads="1"/>
          </p:cNvSpPr>
          <p:nvPr/>
        </p:nvSpPr>
        <p:spPr bwMode="auto">
          <a:xfrm>
            <a:off x="10334583"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10769676"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2</a:t>
            </a:r>
          </a:p>
        </p:txBody>
      </p:sp>
      <p:sp>
        <p:nvSpPr>
          <p:cNvPr id="12" name="Rectangle 21">
            <a:hlinkClick r:id="rId5" action="ppaction://hlinksldjump"/>
          </p:cNvPr>
          <p:cNvSpPr>
            <a:spLocks noChangeArrowheads="1"/>
          </p:cNvSpPr>
          <p:nvPr/>
        </p:nvSpPr>
        <p:spPr bwMode="auto">
          <a:xfrm>
            <a:off x="11204769"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effectLst>
                  <a:reflection blurRad="6350" stA="55000" endA="300" endPos="45500" dir="5400000" sy="-100000" algn="bl" rotWithShape="0"/>
                </a:effectLst>
                <a:latin typeface="Broadway" pitchFamily="82" charset="0"/>
                <a:ea typeface="楷体" pitchFamily="49" charset="-122"/>
                <a:cs typeface="经典繁仿黑" pitchFamily="49" charset="-122"/>
              </a:rPr>
              <a:t>3</a:t>
            </a:r>
          </a:p>
        </p:txBody>
      </p:sp>
      <p:sp>
        <p:nvSpPr>
          <p:cNvPr id="18" name="Rectangle 21">
            <a:hlinkClick r:id="rId6" action="ppaction://hlinksldjump"/>
          </p:cNvPr>
          <p:cNvSpPr>
            <a:spLocks noChangeArrowheads="1"/>
          </p:cNvSpPr>
          <p:nvPr/>
        </p:nvSpPr>
        <p:spPr bwMode="auto">
          <a:xfrm>
            <a:off x="11639862" y="-16868"/>
            <a:ext cx="360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21898" tIns="60948" rIns="121898" bIns="60948" anchor="ctr"/>
          <a:lstStyle/>
          <a:p>
            <a:pPr algn="ctr" defTabSz="914400"/>
            <a:r>
              <a:rPr lang="en-US" altLang="zh-CN" sz="2000" dirty="0">
                <a:solidFill>
                  <a:srgbClr val="C0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4</a:t>
            </a:r>
          </a:p>
        </p:txBody>
      </p:sp>
      <p:graphicFrame>
        <p:nvGraphicFramePr>
          <p:cNvPr id="2" name="对象 1"/>
          <p:cNvGraphicFramePr>
            <a:graphicFrameLocks noChangeAspect="1"/>
          </p:cNvGraphicFramePr>
          <p:nvPr>
            <p:extLst>
              <p:ext uri="{D42A27DB-BD31-4B8C-83A1-F6EECF244321}">
                <p14:modId xmlns:p14="http://schemas.microsoft.com/office/powerpoint/2010/main" val="3745997573"/>
              </p:ext>
            </p:extLst>
          </p:nvPr>
        </p:nvGraphicFramePr>
        <p:xfrm>
          <a:off x="617427" y="621482"/>
          <a:ext cx="11104563" cy="1828800"/>
        </p:xfrm>
        <a:graphic>
          <a:graphicData uri="http://schemas.openxmlformats.org/presentationml/2006/ole">
            <mc:AlternateContent xmlns:mc="http://schemas.openxmlformats.org/markup-compatibility/2006">
              <mc:Choice xmlns:v="urn:schemas-microsoft-com:vml" Requires="v">
                <p:oleObj spid="_x0000_s29825" name="文档" r:id="rId8" imgW="11100858" imgH="1851971" progId="Word.Document.12">
                  <p:embed/>
                </p:oleObj>
              </mc:Choice>
              <mc:Fallback>
                <p:oleObj name="文档" r:id="rId8" imgW="11100858" imgH="1851971" progId="Word.Document.12">
                  <p:embed/>
                  <p:pic>
                    <p:nvPicPr>
                      <p:cNvPr id="0" name=""/>
                      <p:cNvPicPr>
                        <a:picLocks noChangeAspect="1" noChangeArrowheads="1"/>
                      </p:cNvPicPr>
                      <p:nvPr/>
                    </p:nvPicPr>
                    <p:blipFill>
                      <a:blip r:embed="rId9"/>
                      <a:srcRect/>
                      <a:stretch>
                        <a:fillRect/>
                      </a:stretch>
                    </p:blipFill>
                    <p:spPr bwMode="auto">
                      <a:xfrm>
                        <a:off x="617427" y="621482"/>
                        <a:ext cx="111045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453716146"/>
              </p:ext>
            </p:extLst>
          </p:nvPr>
        </p:nvGraphicFramePr>
        <p:xfrm>
          <a:off x="488742" y="1557586"/>
          <a:ext cx="11104563" cy="1828800"/>
        </p:xfrm>
        <a:graphic>
          <a:graphicData uri="http://schemas.openxmlformats.org/presentationml/2006/ole">
            <mc:AlternateContent xmlns:mc="http://schemas.openxmlformats.org/markup-compatibility/2006">
              <mc:Choice xmlns:v="urn:schemas-microsoft-com:vml" Requires="v">
                <p:oleObj spid="_x0000_s29826" name="文档" r:id="rId11" imgW="11100858" imgH="1851971" progId="Word.Document.12">
                  <p:embed/>
                </p:oleObj>
              </mc:Choice>
              <mc:Fallback>
                <p:oleObj name="文档" r:id="rId11" imgW="11100858" imgH="1851971" progId="Word.Document.12">
                  <p:embed/>
                  <p:pic>
                    <p:nvPicPr>
                      <p:cNvPr id="0" name=""/>
                      <p:cNvPicPr>
                        <a:picLocks noChangeAspect="1" noChangeArrowheads="1"/>
                      </p:cNvPicPr>
                      <p:nvPr/>
                    </p:nvPicPr>
                    <p:blipFill>
                      <a:blip r:embed="rId12"/>
                      <a:srcRect/>
                      <a:stretch>
                        <a:fillRect/>
                      </a:stretch>
                    </p:blipFill>
                    <p:spPr bwMode="auto">
                      <a:xfrm>
                        <a:off x="488742" y="1557586"/>
                        <a:ext cx="111045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对象 20"/>
          <p:cNvGraphicFramePr>
            <a:graphicFrameLocks noChangeAspect="1"/>
          </p:cNvGraphicFramePr>
          <p:nvPr>
            <p:extLst>
              <p:ext uri="{D42A27DB-BD31-4B8C-83A1-F6EECF244321}">
                <p14:modId xmlns:p14="http://schemas.microsoft.com/office/powerpoint/2010/main" val="3967274263"/>
              </p:ext>
            </p:extLst>
          </p:nvPr>
        </p:nvGraphicFramePr>
        <p:xfrm>
          <a:off x="416734" y="2565698"/>
          <a:ext cx="11104563" cy="1828800"/>
        </p:xfrm>
        <a:graphic>
          <a:graphicData uri="http://schemas.openxmlformats.org/presentationml/2006/ole">
            <mc:AlternateContent xmlns:mc="http://schemas.openxmlformats.org/markup-compatibility/2006">
              <mc:Choice xmlns:v="urn:schemas-microsoft-com:vml" Requires="v">
                <p:oleObj spid="_x0000_s29827" name="文档" r:id="rId14" imgW="11100858" imgH="1933087" progId="Word.Document.12">
                  <p:embed/>
                </p:oleObj>
              </mc:Choice>
              <mc:Fallback>
                <p:oleObj name="文档" r:id="rId14" imgW="11100858" imgH="1933087" progId="Word.Document.12">
                  <p:embed/>
                  <p:pic>
                    <p:nvPicPr>
                      <p:cNvPr id="0" name=""/>
                      <p:cNvPicPr>
                        <a:picLocks noChangeAspect="1" noChangeArrowheads="1"/>
                      </p:cNvPicPr>
                      <p:nvPr/>
                    </p:nvPicPr>
                    <p:blipFill>
                      <a:blip r:embed="rId15"/>
                      <a:srcRect/>
                      <a:stretch>
                        <a:fillRect/>
                      </a:stretch>
                    </p:blipFill>
                    <p:spPr bwMode="auto">
                      <a:xfrm>
                        <a:off x="416734" y="2565698"/>
                        <a:ext cx="111045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 name="矩形 21"/>
          <p:cNvSpPr/>
          <p:nvPr/>
        </p:nvSpPr>
        <p:spPr>
          <a:xfrm>
            <a:off x="262558" y="5981528"/>
            <a:ext cx="11161240" cy="68862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答案　</a:t>
            </a:r>
            <a:r>
              <a:rPr lang="en-US" altLang="zh-CN" sz="2800" b="1" kern="100" dirty="0">
                <a:solidFill>
                  <a:srgbClr val="C00000"/>
                </a:solidFill>
                <a:latin typeface="Times New Roman"/>
                <a:ea typeface="华文细黑"/>
                <a:cs typeface="Courier New"/>
              </a:rPr>
              <a:t>A</a:t>
            </a:r>
            <a:endParaRPr lang="zh-CN" altLang="zh-CN" sz="1050" b="1" kern="100" dirty="0">
              <a:solidFill>
                <a:srgbClr val="C00000"/>
              </a:solidFill>
              <a:effectLst/>
              <a:latin typeface="宋体"/>
              <a:cs typeface="Courier New"/>
            </a:endParaRPr>
          </a:p>
        </p:txBody>
      </p:sp>
      <p:graphicFrame>
        <p:nvGraphicFramePr>
          <p:cNvPr id="14" name="对象 13"/>
          <p:cNvGraphicFramePr>
            <a:graphicFrameLocks noChangeAspect="1"/>
          </p:cNvGraphicFramePr>
          <p:nvPr>
            <p:extLst>
              <p:ext uri="{D42A27DB-BD31-4B8C-83A1-F6EECF244321}">
                <p14:modId xmlns:p14="http://schemas.microsoft.com/office/powerpoint/2010/main" val="1739820386"/>
              </p:ext>
            </p:extLst>
          </p:nvPr>
        </p:nvGraphicFramePr>
        <p:xfrm>
          <a:off x="406574" y="4108346"/>
          <a:ext cx="11104563" cy="1828800"/>
        </p:xfrm>
        <a:graphic>
          <a:graphicData uri="http://schemas.openxmlformats.org/presentationml/2006/ole">
            <mc:AlternateContent xmlns:mc="http://schemas.openxmlformats.org/markup-compatibility/2006">
              <mc:Choice xmlns:v="urn:schemas-microsoft-com:vml" Requires="v">
                <p:oleObj spid="_x0000_s29828" name="文档" r:id="rId17" imgW="11100858" imgH="1936332" progId="Word.Document.12">
                  <p:embed/>
                </p:oleObj>
              </mc:Choice>
              <mc:Fallback>
                <p:oleObj name="文档" r:id="rId17" imgW="11100858" imgH="1936332" progId="Word.Document.12">
                  <p:embed/>
                  <p:pic>
                    <p:nvPicPr>
                      <p:cNvPr id="0" name=""/>
                      <p:cNvPicPr>
                        <a:picLocks noChangeAspect="1" noChangeArrowheads="1"/>
                      </p:cNvPicPr>
                      <p:nvPr/>
                    </p:nvPicPr>
                    <p:blipFill>
                      <a:blip r:embed="rId18"/>
                      <a:srcRect/>
                      <a:stretch>
                        <a:fillRect/>
                      </a:stretch>
                    </p:blipFill>
                    <p:spPr bwMode="auto">
                      <a:xfrm>
                        <a:off x="406574" y="4108346"/>
                        <a:ext cx="11104563"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1734476334"/>
              </p:ext>
            </p:extLst>
          </p:nvPr>
        </p:nvGraphicFramePr>
        <p:xfrm>
          <a:off x="351507" y="5085978"/>
          <a:ext cx="5527675" cy="1281112"/>
        </p:xfrm>
        <a:graphic>
          <a:graphicData uri="http://schemas.openxmlformats.org/presentationml/2006/ole">
            <mc:AlternateContent xmlns:mc="http://schemas.openxmlformats.org/markup-compatibility/2006">
              <mc:Choice xmlns:v="urn:schemas-microsoft-com:vml" Requires="v">
                <p:oleObj spid="_x0000_s29829" name="文档" r:id="rId20" imgW="5530879" imgH="1280126" progId="Word.Document.12">
                  <p:embed/>
                </p:oleObj>
              </mc:Choice>
              <mc:Fallback>
                <p:oleObj name="文档" r:id="rId20" imgW="5530879" imgH="1280126" progId="Word.Document.12">
                  <p:embed/>
                  <p:pic>
                    <p:nvPicPr>
                      <p:cNvPr id="0" name=""/>
                      <p:cNvPicPr>
                        <a:picLocks noChangeAspect="1" noChangeArrowheads="1"/>
                      </p:cNvPicPr>
                      <p:nvPr/>
                    </p:nvPicPr>
                    <p:blipFill>
                      <a:blip r:embed="rId21"/>
                      <a:srcRect/>
                      <a:stretch>
                        <a:fillRect/>
                      </a:stretch>
                    </p:blipFill>
                    <p:spPr bwMode="auto">
                      <a:xfrm>
                        <a:off x="351507" y="5085978"/>
                        <a:ext cx="5527675"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03536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750"/>
                                        <p:tgtEl>
                                          <p:spTgt spid="2"/>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linds(horizontal)">
                                      <p:cBhvr>
                                        <p:cTn id="11" dur="750"/>
                                        <p:tgtEl>
                                          <p:spTgt spid="13"/>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750"/>
                                        <p:tgtEl>
                                          <p:spTgt spid="21"/>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750"/>
                                        <p:tgtEl>
                                          <p:spTgt spid="14"/>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750"/>
                                        <p:tgtEl>
                                          <p:spTgt spid="16"/>
                                        </p:tgtEl>
                                      </p:cBhvr>
                                    </p:animEffect>
                                  </p:childTnLst>
                                </p:cTn>
                              </p:par>
                            </p:childTnLst>
                          </p:cTn>
                        </p:par>
                        <p:par>
                          <p:cTn id="24" fill="hold">
                            <p:stCondLst>
                              <p:cond delay="3750"/>
                            </p:stCondLst>
                            <p:childTnLst>
                              <p:par>
                                <p:cTn id="25" presetID="3" presetClass="entr" presetSubtype="1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5109" y="117426"/>
            <a:ext cx="886838" cy="714378"/>
            <a:chOff x="3758308" y="2656863"/>
            <a:chExt cx="886838" cy="714378"/>
          </a:xfrm>
        </p:grpSpPr>
        <p:sp>
          <p:nvSpPr>
            <p:cNvPr id="14" name="等腰三角形 13"/>
            <p:cNvSpPr/>
            <p:nvPr/>
          </p:nvSpPr>
          <p:spPr>
            <a:xfrm rot="5400000">
              <a:off x="3951695" y="2677789"/>
              <a:ext cx="714378" cy="672525"/>
            </a:xfrm>
            <a:prstGeom prst="triangle">
              <a:avLst>
                <a:gd name="adj" fmla="val 52770"/>
              </a:avLst>
            </a:prstGeom>
            <a:solidFill>
              <a:schemeClr val="accent6">
                <a:lumMod val="7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sp>
          <p:nvSpPr>
            <p:cNvPr id="15" name="等腰三角形 14"/>
            <p:cNvSpPr/>
            <p:nvPr/>
          </p:nvSpPr>
          <p:spPr>
            <a:xfrm rot="5400000">
              <a:off x="3737382" y="2677789"/>
              <a:ext cx="714378" cy="672525"/>
            </a:xfrm>
            <a:prstGeom prst="triangle">
              <a:avLst>
                <a:gd name="adj" fmla="val 52770"/>
              </a:avLst>
            </a:prstGeom>
            <a:solidFill>
              <a:schemeClr val="bg1">
                <a:lumMod val="85000"/>
              </a:schemeClr>
            </a:solidFill>
            <a:ln w="12700">
              <a:solidFill>
                <a:schemeClr val="bg1"/>
              </a:solidFill>
            </a:ln>
            <a:effectLst>
              <a:outerShdw blurRad="50800" dist="38100" dir="2700000" algn="tl" rotWithShape="0">
                <a:prstClr val="black">
                  <a:alpha val="40000"/>
                </a:prstClr>
              </a:outerShdw>
            </a:effectLst>
          </p:spPr>
          <p:txBody>
            <a:bodyPr wrap="square" rtlCol="0" anchor="ctr">
              <a:spAutoFit/>
            </a:bodyPr>
            <a:lstStyle/>
            <a:p>
              <a:pPr algn="ctr"/>
              <a:endParaRPr lang="zh-CN" altLang="en-US" sz="1600" b="1">
                <a:solidFill>
                  <a:schemeClr val="bg1"/>
                </a:solidFill>
                <a:latin typeface="微软雅黑" pitchFamily="34" charset="-122"/>
                <a:ea typeface="微软雅黑" pitchFamily="34" charset="-122"/>
                <a:cs typeface="Lao UI" pitchFamily="34" charset="0"/>
              </a:endParaRPr>
            </a:p>
          </p:txBody>
        </p:sp>
      </p:grpSp>
      <p:cxnSp>
        <p:nvCxnSpPr>
          <p:cNvPr id="16" name="Straight Connector 10"/>
          <p:cNvCxnSpPr/>
          <p:nvPr/>
        </p:nvCxnSpPr>
        <p:spPr>
          <a:xfrm>
            <a:off x="992412" y="743726"/>
            <a:ext cx="1611686" cy="0"/>
          </a:xfrm>
          <a:prstGeom prst="line">
            <a:avLst/>
          </a:prstGeom>
          <a:ln>
            <a:solidFill>
              <a:schemeClr val="accent6">
                <a:lumMod val="75000"/>
              </a:schemeClr>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Rectangle 12"/>
          <p:cNvSpPr>
            <a:spLocks noChangeArrowheads="1"/>
          </p:cNvSpPr>
          <p:nvPr/>
        </p:nvSpPr>
        <p:spPr bwMode="auto">
          <a:xfrm>
            <a:off x="1001689" y="228095"/>
            <a:ext cx="163713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solidFill>
                  <a:srgbClr val="0000FF"/>
                </a:solidFill>
                <a:latin typeface="微软雅黑" pitchFamily="34" charset="-122"/>
                <a:ea typeface="微软雅黑" pitchFamily="34" charset="-122"/>
              </a:rPr>
              <a:t>课堂</a:t>
            </a:r>
            <a:r>
              <a:rPr lang="zh-CN" altLang="en-US" sz="2800" b="1" dirty="0" smtClean="0">
                <a:solidFill>
                  <a:srgbClr val="0000FF"/>
                </a:solidFill>
                <a:latin typeface="微软雅黑" pitchFamily="34" charset="-122"/>
                <a:ea typeface="微软雅黑" pitchFamily="34" charset="-122"/>
              </a:rPr>
              <a:t>小结</a:t>
            </a:r>
            <a:endParaRPr lang="zh-CN" altLang="en-US" sz="2800" b="1" dirty="0">
              <a:solidFill>
                <a:srgbClr val="0000FF"/>
              </a:solidFill>
              <a:latin typeface="微软雅黑" pitchFamily="34" charset="-122"/>
              <a:ea typeface="微软雅黑" pitchFamily="34" charset="-122"/>
            </a:endParaRPr>
          </a:p>
        </p:txBody>
      </p:sp>
      <p:sp>
        <p:nvSpPr>
          <p:cNvPr id="10" name="矩形 9"/>
          <p:cNvSpPr/>
          <p:nvPr/>
        </p:nvSpPr>
        <p:spPr>
          <a:xfrm>
            <a:off x="406574" y="765498"/>
            <a:ext cx="11161240" cy="58582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求数列前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项和，一般有下列几种方法</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错位相减：适用于一个等差数列和一个等比数列对应项相乘构成的数列求和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分组求和：把一个数列分成几个可以直接求和的数列</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裂项相消：有时把一个数列的通项公式分成两项差的形式，相加过程消去中间项，只剩有限项再求和</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奇偶并项：当数列通项中出现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a:latin typeface="Times New Roman"/>
                <a:ea typeface="华文细黑"/>
                <a:cs typeface="Courier New"/>
              </a:rPr>
              <a:t>n</a:t>
            </a:r>
            <a:r>
              <a:rPr lang="zh-CN" altLang="zh-CN" sz="2800" kern="100" dirty="0">
                <a:latin typeface="Times New Roman"/>
                <a:ea typeface="华文细黑"/>
                <a:cs typeface="Times New Roman"/>
              </a:rPr>
              <a:t>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1)</a:t>
            </a:r>
            <a:r>
              <a:rPr lang="en-US" altLang="zh-CN" sz="2800" i="1" kern="100" baseline="30000" dirty="0">
                <a:latin typeface="Times New Roman"/>
                <a:ea typeface="华文细黑"/>
                <a:cs typeface="Courier New"/>
              </a:rPr>
              <a:t>n</a:t>
            </a:r>
            <a:r>
              <a:rPr lang="zh-CN" altLang="zh-CN" sz="2800" kern="100" baseline="30000" dirty="0">
                <a:latin typeface="Times New Roman"/>
                <a:ea typeface="华文细黑"/>
                <a:cs typeface="Times New Roman"/>
              </a:rPr>
              <a:t>＋</a:t>
            </a:r>
            <a:r>
              <a:rPr lang="en-US" altLang="zh-CN" sz="2800" kern="100" baseline="30000" dirty="0">
                <a:latin typeface="Times New Roman"/>
                <a:ea typeface="华文细黑"/>
                <a:cs typeface="Courier New"/>
              </a:rPr>
              <a:t>1</a:t>
            </a:r>
            <a:r>
              <a:rPr lang="zh-CN" altLang="zh-CN" sz="2800" kern="100" dirty="0">
                <a:latin typeface="Times New Roman"/>
                <a:ea typeface="华文细黑"/>
                <a:cs typeface="Times New Roman"/>
              </a:rPr>
              <a:t>时，常常需要对</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取值的奇偶性进行分类讨论</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倒序相加：例如等差数列前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项和公式的推导方法</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8" name="矩形 7"/>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9" name="圆角矩形 8">
            <a:hlinkClick r:id="rId2"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528941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294147836"/>
              </p:ext>
            </p:extLst>
          </p:nvPr>
        </p:nvGraphicFramePr>
        <p:xfrm>
          <a:off x="406574" y="2551112"/>
          <a:ext cx="10741025" cy="3182938"/>
        </p:xfrm>
        <a:graphic>
          <a:graphicData uri="http://schemas.openxmlformats.org/presentationml/2006/ole">
            <mc:AlternateContent xmlns:mc="http://schemas.openxmlformats.org/markup-compatibility/2006">
              <mc:Choice xmlns:v="urn:schemas-microsoft-com:vml" Requires="v">
                <p:oleObj spid="_x0000_s33805" name="文档" r:id="rId4" imgW="10740665" imgH="3182997" progId="Word.Document.12">
                  <p:embed/>
                </p:oleObj>
              </mc:Choice>
              <mc:Fallback>
                <p:oleObj name="文档" r:id="rId4" imgW="10740665" imgH="3182997" progId="Word.Document.12">
                  <p:embed/>
                  <p:pic>
                    <p:nvPicPr>
                      <p:cNvPr id="0" name=""/>
                      <p:cNvPicPr/>
                      <p:nvPr/>
                    </p:nvPicPr>
                    <p:blipFill>
                      <a:blip r:embed="rId5"/>
                      <a:stretch>
                        <a:fillRect/>
                      </a:stretch>
                    </p:blipFill>
                    <p:spPr>
                      <a:xfrm>
                        <a:off x="406574" y="2551112"/>
                        <a:ext cx="10741025" cy="3182938"/>
                      </a:xfrm>
                      <a:prstGeom prst="rect">
                        <a:avLst/>
                      </a:prstGeom>
                    </p:spPr>
                  </p:pic>
                </p:oleObj>
              </mc:Fallback>
            </mc:AlternateContent>
          </a:graphicData>
        </a:graphic>
      </p:graphicFrame>
      <p:sp>
        <p:nvSpPr>
          <p:cNvPr id="17" name="矩形 16"/>
          <p:cNvSpPr/>
          <p:nvPr/>
        </p:nvSpPr>
        <p:spPr>
          <a:xfrm>
            <a:off x="-1" y="-2177"/>
            <a:ext cx="12190414" cy="551330"/>
          </a:xfrm>
          <a:prstGeom prst="rect">
            <a:avLst/>
          </a:prstGeom>
          <a:pattFill prst="ltUpDiag">
            <a:fgClr>
              <a:srgbClr val="FF9600"/>
            </a:fgClr>
            <a:bgClr>
              <a:srgbClr val="FC6204"/>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zh-CN" altLang="en-US" b="1" kern="0" dirty="0" smtClean="0">
                <a:solidFill>
                  <a:schemeClr val="bg1"/>
                </a:solidFill>
                <a:latin typeface="微软雅黑" pitchFamily="34" charset="-122"/>
                <a:ea typeface="微软雅黑" pitchFamily="34" charset="-122"/>
              </a:rPr>
              <a:t> 知识梳理                                                                                      </a:t>
            </a:r>
            <a:r>
              <a:rPr lang="zh-CN" altLang="en-US" kern="0" dirty="0" smtClean="0">
                <a:solidFill>
                  <a:schemeClr val="bg1"/>
                </a:solidFill>
                <a:latin typeface="华文新魏" pitchFamily="2" charset="-122"/>
                <a:ea typeface="华文新魏" pitchFamily="2" charset="-122"/>
              </a:rPr>
              <a:t>                     自主学习</a:t>
            </a:r>
            <a:endParaRPr lang="zh-CN" altLang="en-US" kern="0" dirty="0">
              <a:solidFill>
                <a:schemeClr val="bg1"/>
              </a:solidFill>
              <a:latin typeface="华文新魏" pitchFamily="2" charset="-122"/>
              <a:ea typeface="华文新魏" pitchFamily="2" charset="-122"/>
            </a:endParaRPr>
          </a:p>
        </p:txBody>
      </p:sp>
      <p:sp>
        <p:nvSpPr>
          <p:cNvPr id="12" name="矩形 11"/>
          <p:cNvSpPr/>
          <p:nvPr/>
        </p:nvSpPr>
        <p:spPr>
          <a:xfrm>
            <a:off x="303198" y="1196861"/>
            <a:ext cx="11161240"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知识点　数列求和的方法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基本求和公式</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7741230" y="3616494"/>
            <a:ext cx="663964" cy="523220"/>
          </a:xfrm>
          <a:prstGeom prst="rect">
            <a:avLst/>
          </a:prstGeom>
        </p:spPr>
        <p:txBody>
          <a:bodyPr wrap="none">
            <a:spAutoFit/>
          </a:bodyPr>
          <a:lstStyle/>
          <a:p>
            <a:r>
              <a:rPr lang="en-US" altLang="zh-CN" sz="2800" i="1" kern="100" dirty="0">
                <a:solidFill>
                  <a:srgbClr val="C00000"/>
                </a:solidFill>
                <a:latin typeface="Times New Roman"/>
                <a:ea typeface="华文细黑"/>
              </a:rPr>
              <a:t>na</a:t>
            </a:r>
            <a:r>
              <a:rPr lang="en-US" altLang="zh-CN" sz="2800" kern="100" baseline="-25000" dirty="0">
                <a:solidFill>
                  <a:srgbClr val="C00000"/>
                </a:solidFill>
                <a:latin typeface="Times New Roman"/>
                <a:ea typeface="华文细黑"/>
              </a:rPr>
              <a:t>1</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033034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5"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6865" t="5925" r="14700" b="5800"/>
          <a:stretch/>
        </p:blipFill>
        <p:spPr>
          <a:xfrm>
            <a:off x="9281176" y="3748306"/>
            <a:ext cx="2909237" cy="3107358"/>
          </a:xfrm>
          <a:prstGeom prst="rect">
            <a:avLst/>
          </a:prstGeom>
        </p:spPr>
      </p:pic>
    </p:spTree>
    <p:extLst>
      <p:ext uri="{BB962C8B-B14F-4D97-AF65-F5344CB8AC3E}">
        <p14:creationId xmlns:p14="http://schemas.microsoft.com/office/powerpoint/2010/main" val="3747258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435">
                                          <p:stCondLst>
                                            <p:cond delay="0"/>
                                          </p:stCondLst>
                                        </p:cTn>
                                        <p:tgtEl>
                                          <p:spTgt spid="5"/>
                                        </p:tgtEl>
                                      </p:cBhvr>
                                    </p:animEffect>
                                    <p:anim calcmode="lin" valueType="num">
                                      <p:cBhvr>
                                        <p:cTn id="8" dur="1367"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5"/>
                                        </p:tgtEl>
                                        <p:attrNameLst>
                                          <p:attrName>ppt_y</p:attrName>
                                        </p:attrNameLst>
                                      </p:cBhvr>
                                      <p:tavLst>
                                        <p:tav tm="0" fmla="#ppt_y-sin(pi*$)/81">
                                          <p:val>
                                            <p:fltVal val="0"/>
                                          </p:val>
                                        </p:tav>
                                        <p:tav tm="100000">
                                          <p:val>
                                            <p:fltVal val="1"/>
                                          </p:val>
                                        </p:tav>
                                      </p:tavLst>
                                    </p:anim>
                                    <p:animScale>
                                      <p:cBhvr>
                                        <p:cTn id="13" dur="20">
                                          <p:stCondLst>
                                            <p:cond delay="487"/>
                                          </p:stCondLst>
                                        </p:cTn>
                                        <p:tgtEl>
                                          <p:spTgt spid="5"/>
                                        </p:tgtEl>
                                      </p:cBhvr>
                                      <p:to x="100000" y="60000"/>
                                    </p:animScale>
                                    <p:animScale>
                                      <p:cBhvr>
                                        <p:cTn id="14" dur="124" decel="50000">
                                          <p:stCondLst>
                                            <p:cond delay="507"/>
                                          </p:stCondLst>
                                        </p:cTn>
                                        <p:tgtEl>
                                          <p:spTgt spid="5"/>
                                        </p:tgtEl>
                                      </p:cBhvr>
                                      <p:to x="100000" y="100000"/>
                                    </p:animScale>
                                    <p:animScale>
                                      <p:cBhvr>
                                        <p:cTn id="15" dur="20">
                                          <p:stCondLst>
                                            <p:cond delay="984"/>
                                          </p:stCondLst>
                                        </p:cTn>
                                        <p:tgtEl>
                                          <p:spTgt spid="5"/>
                                        </p:tgtEl>
                                      </p:cBhvr>
                                      <p:to x="100000" y="80000"/>
                                    </p:animScale>
                                    <p:animScale>
                                      <p:cBhvr>
                                        <p:cTn id="16" dur="124" decel="50000">
                                          <p:stCondLst>
                                            <p:cond delay="1004"/>
                                          </p:stCondLst>
                                        </p:cTn>
                                        <p:tgtEl>
                                          <p:spTgt spid="5"/>
                                        </p:tgtEl>
                                      </p:cBhvr>
                                      <p:to x="100000" y="100000"/>
                                    </p:animScale>
                                    <p:animScale>
                                      <p:cBhvr>
                                        <p:cTn id="17" dur="20">
                                          <p:stCondLst>
                                            <p:cond delay="1231"/>
                                          </p:stCondLst>
                                        </p:cTn>
                                        <p:tgtEl>
                                          <p:spTgt spid="5"/>
                                        </p:tgtEl>
                                      </p:cBhvr>
                                      <p:to x="100000" y="90000"/>
                                    </p:animScale>
                                    <p:animScale>
                                      <p:cBhvr>
                                        <p:cTn id="18" dur="124" decel="50000">
                                          <p:stCondLst>
                                            <p:cond delay="1251"/>
                                          </p:stCondLst>
                                        </p:cTn>
                                        <p:tgtEl>
                                          <p:spTgt spid="5"/>
                                        </p:tgtEl>
                                      </p:cBhvr>
                                      <p:to x="100000" y="100000"/>
                                    </p:animScale>
                                    <p:animScale>
                                      <p:cBhvr>
                                        <p:cTn id="19" dur="20">
                                          <p:stCondLst>
                                            <p:cond delay="1356"/>
                                          </p:stCondLst>
                                        </p:cTn>
                                        <p:tgtEl>
                                          <p:spTgt spid="5"/>
                                        </p:tgtEl>
                                      </p:cBhvr>
                                      <p:to x="100000" y="95000"/>
                                    </p:animScale>
                                    <p:animScale>
                                      <p:cBhvr>
                                        <p:cTn id="20" dur="124" decel="50000">
                                          <p:stCondLst>
                                            <p:cond delay="1376"/>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6" name="矩形 5"/>
          <p:cNvSpPr/>
          <p:nvPr/>
        </p:nvSpPr>
        <p:spPr>
          <a:xfrm>
            <a:off x="447596" y="1701602"/>
            <a:ext cx="11161240"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倒序相加法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如果一个数列</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项中首末两端等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距离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的两项的和相等或等于同一个常数，那么求这个数列的前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项和即可用倒序相加法，如等差数列的前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项和即是用此法推导的</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17339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31535581"/>
              </p:ext>
            </p:extLst>
          </p:nvPr>
        </p:nvGraphicFramePr>
        <p:xfrm>
          <a:off x="406574" y="238547"/>
          <a:ext cx="11329987" cy="2543175"/>
        </p:xfrm>
        <a:graphic>
          <a:graphicData uri="http://schemas.openxmlformats.org/presentationml/2006/ole">
            <mc:AlternateContent xmlns:mc="http://schemas.openxmlformats.org/markup-compatibility/2006">
              <mc:Choice xmlns:v="urn:schemas-microsoft-com:vml" Requires="v">
                <p:oleObj spid="_x0000_s34875" name="文档" r:id="rId4" imgW="11329352" imgH="2543081" progId="Word.Document.12">
                  <p:embed/>
                </p:oleObj>
              </mc:Choice>
              <mc:Fallback>
                <p:oleObj name="文档" r:id="rId4" imgW="11329352" imgH="2543081" progId="Word.Document.12">
                  <p:embed/>
                  <p:pic>
                    <p:nvPicPr>
                      <p:cNvPr id="0" name=""/>
                      <p:cNvPicPr/>
                      <p:nvPr/>
                    </p:nvPicPr>
                    <p:blipFill>
                      <a:blip r:embed="rId5"/>
                      <a:stretch>
                        <a:fillRect/>
                      </a:stretch>
                    </p:blipFill>
                    <p:spPr>
                      <a:xfrm>
                        <a:off x="406574" y="238547"/>
                        <a:ext cx="11329987" cy="2543175"/>
                      </a:xfrm>
                      <a:prstGeom prst="rect">
                        <a:avLst/>
                      </a:prstGeom>
                    </p:spPr>
                  </p:pic>
                </p:oleObj>
              </mc:Fallback>
            </mc:AlternateContent>
          </a:graphicData>
        </a:graphic>
      </p:graphicFrame>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sp>
        <p:nvSpPr>
          <p:cNvPr id="7" name="矩形 6"/>
          <p:cNvSpPr/>
          <p:nvPr/>
        </p:nvSpPr>
        <p:spPr>
          <a:xfrm>
            <a:off x="406574" y="2061642"/>
            <a:ext cx="3236784" cy="657872"/>
          </a:xfrm>
          <a:prstGeom prst="rect">
            <a:avLst/>
          </a:prstGeom>
        </p:spPr>
        <p:txBody>
          <a:bodyPr wrap="none">
            <a:spAutoFit/>
          </a:bodyPr>
          <a:lstStyle/>
          <a:p>
            <a:pPr algn="just">
              <a:lnSpc>
                <a:spcPct val="150000"/>
              </a:lnSpc>
              <a:spcAft>
                <a:spcPts val="0"/>
              </a:spcAft>
            </a:pPr>
            <a:r>
              <a:rPr lang="zh-CN" altLang="zh-CN" sz="2800" b="1" kern="100" dirty="0">
                <a:solidFill>
                  <a:srgbClr val="0000FF"/>
                </a:solidFill>
                <a:latin typeface="Times New Roman"/>
                <a:ea typeface="微软雅黑"/>
                <a:cs typeface="Times New Roman"/>
              </a:rPr>
              <a:t>解析　</a:t>
            </a:r>
            <a:r>
              <a:rPr lang="zh-CN" altLang="zh-CN" sz="2800" kern="100" dirty="0">
                <a:latin typeface="Times New Roman"/>
                <a:ea typeface="华文细黑"/>
                <a:cs typeface="Times New Roman"/>
              </a:rPr>
              <a:t>设原式＝</a:t>
            </a:r>
            <a:r>
              <a:rPr lang="en-US" altLang="zh-CN" sz="2800" i="1" kern="100" dirty="0">
                <a:latin typeface="Times New Roman"/>
                <a:ea typeface="华文细黑"/>
                <a:cs typeface="Courier New"/>
              </a:rPr>
              <a:t>S</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754170754"/>
              </p:ext>
            </p:extLst>
          </p:nvPr>
        </p:nvGraphicFramePr>
        <p:xfrm>
          <a:off x="455438" y="2965277"/>
          <a:ext cx="11328400" cy="1544637"/>
        </p:xfrm>
        <a:graphic>
          <a:graphicData uri="http://schemas.openxmlformats.org/presentationml/2006/ole">
            <mc:AlternateContent xmlns:mc="http://schemas.openxmlformats.org/markup-compatibility/2006">
              <mc:Choice xmlns:v="urn:schemas-microsoft-com:vml" Requires="v">
                <p:oleObj spid="_x0000_s34876" name="文档" r:id="rId7" imgW="11329352" imgH="1546254" progId="Word.Document.12">
                  <p:embed/>
                </p:oleObj>
              </mc:Choice>
              <mc:Fallback>
                <p:oleObj name="文档" r:id="rId7" imgW="11329352" imgH="1546254" progId="Word.Document.12">
                  <p:embed/>
                  <p:pic>
                    <p:nvPicPr>
                      <p:cNvPr id="0" name=""/>
                      <p:cNvPicPr/>
                      <p:nvPr/>
                    </p:nvPicPr>
                    <p:blipFill>
                      <a:blip r:embed="rId8"/>
                      <a:stretch>
                        <a:fillRect/>
                      </a:stretch>
                    </p:blipFill>
                    <p:spPr>
                      <a:xfrm>
                        <a:off x="455438" y="2965277"/>
                        <a:ext cx="11328400" cy="1544637"/>
                      </a:xfrm>
                      <a:prstGeom prst="rect">
                        <a:avLst/>
                      </a:prstGeom>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1304632889"/>
              </p:ext>
            </p:extLst>
          </p:nvPr>
        </p:nvGraphicFramePr>
        <p:xfrm>
          <a:off x="467678" y="3830638"/>
          <a:ext cx="6643687" cy="1778000"/>
        </p:xfrm>
        <a:graphic>
          <a:graphicData uri="http://schemas.openxmlformats.org/presentationml/2006/ole">
            <mc:AlternateContent xmlns:mc="http://schemas.openxmlformats.org/markup-compatibility/2006">
              <mc:Choice xmlns:v="urn:schemas-microsoft-com:vml" Requires="v">
                <p:oleObj spid="_x0000_s34877" name="文档" r:id="rId10" imgW="6648719" imgH="1923070" progId="Word.Document.12">
                  <p:embed/>
                </p:oleObj>
              </mc:Choice>
              <mc:Fallback>
                <p:oleObj name="文档" r:id="rId10" imgW="6648719" imgH="1923070" progId="Word.Document.12">
                  <p:embed/>
                  <p:pic>
                    <p:nvPicPr>
                      <p:cNvPr id="0" name=""/>
                      <p:cNvPicPr/>
                      <p:nvPr/>
                    </p:nvPicPr>
                    <p:blipFill>
                      <a:blip r:embed="rId11"/>
                      <a:stretch>
                        <a:fillRect/>
                      </a:stretch>
                    </p:blipFill>
                    <p:spPr>
                      <a:xfrm>
                        <a:off x="467678" y="3830638"/>
                        <a:ext cx="6643687" cy="1778000"/>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692477933"/>
              </p:ext>
            </p:extLst>
          </p:nvPr>
        </p:nvGraphicFramePr>
        <p:xfrm>
          <a:off x="348655" y="5442000"/>
          <a:ext cx="5170487" cy="1300162"/>
        </p:xfrm>
        <a:graphic>
          <a:graphicData uri="http://schemas.openxmlformats.org/presentationml/2006/ole">
            <mc:AlternateContent xmlns:mc="http://schemas.openxmlformats.org/markup-compatibility/2006">
              <mc:Choice xmlns:v="urn:schemas-microsoft-com:vml" Requires="v">
                <p:oleObj spid="_x0000_s34878" name="文档" r:id="rId13" imgW="5175746" imgH="1300367" progId="Word.Document.12">
                  <p:embed/>
                </p:oleObj>
              </mc:Choice>
              <mc:Fallback>
                <p:oleObj name="文档" r:id="rId13" imgW="5175746" imgH="1300367" progId="Word.Document.12">
                  <p:embed/>
                  <p:pic>
                    <p:nvPicPr>
                      <p:cNvPr id="0" name=""/>
                      <p:cNvPicPr/>
                      <p:nvPr/>
                    </p:nvPicPr>
                    <p:blipFill>
                      <a:blip r:embed="rId14"/>
                      <a:stretch>
                        <a:fillRect/>
                      </a:stretch>
                    </p:blipFill>
                    <p:spPr>
                      <a:xfrm>
                        <a:off x="348655" y="5442000"/>
                        <a:ext cx="5170487" cy="1300162"/>
                      </a:xfrm>
                      <a:prstGeom prst="rect">
                        <a:avLst/>
                      </a:prstGeom>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618572876"/>
              </p:ext>
            </p:extLst>
          </p:nvPr>
        </p:nvGraphicFramePr>
        <p:xfrm>
          <a:off x="5519142" y="981522"/>
          <a:ext cx="1362075" cy="1076325"/>
        </p:xfrm>
        <a:graphic>
          <a:graphicData uri="http://schemas.openxmlformats.org/presentationml/2006/ole">
            <mc:AlternateContent xmlns:mc="http://schemas.openxmlformats.org/markup-compatibility/2006">
              <mc:Choice xmlns:v="urn:schemas-microsoft-com:vml" Requires="v">
                <p:oleObj spid="_x0000_s34879" name="文档" r:id="rId16" imgW="1365222" imgH="1076439" progId="Word.Document.12">
                  <p:embed/>
                </p:oleObj>
              </mc:Choice>
              <mc:Fallback>
                <p:oleObj name="文档" r:id="rId16" imgW="1365222" imgH="1076439" progId="Word.Document.12">
                  <p:embed/>
                  <p:pic>
                    <p:nvPicPr>
                      <p:cNvPr id="0" name=""/>
                      <p:cNvPicPr/>
                      <p:nvPr/>
                    </p:nvPicPr>
                    <p:blipFill>
                      <a:blip r:embed="rId17"/>
                      <a:stretch>
                        <a:fillRect/>
                      </a:stretch>
                    </p:blipFill>
                    <p:spPr>
                      <a:xfrm>
                        <a:off x="5519142" y="981522"/>
                        <a:ext cx="1362075" cy="1076325"/>
                      </a:xfrm>
                      <a:prstGeom prst="rect">
                        <a:avLst/>
                      </a:prstGeom>
                    </p:spPr>
                  </p:pic>
                </p:oleObj>
              </mc:Fallback>
            </mc:AlternateContent>
          </a:graphicData>
        </a:graphic>
      </p:graphicFrame>
    </p:spTree>
    <p:extLst>
      <p:ext uri="{BB962C8B-B14F-4D97-AF65-F5344CB8AC3E}">
        <p14:creationId xmlns:p14="http://schemas.microsoft.com/office/powerpoint/2010/main" val="1013715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7" grpId="0"/>
      <p:bldP spid="7"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34566" y="1024449"/>
            <a:ext cx="11161240" cy="456558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错位相减法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如果一个数列的各项是由一个等差数列和一个等比数列的对应项之积构成的，那么这个数列的前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项和即可用此法来求，如等比数列的前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项和就是用此法推导的</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裂项相消法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把数列的通项拆成两项之差，在求和时中间的一些项可以相互抵消，从而求得其和</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380336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262558" y="189434"/>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裂项相消求和经常用到下列拆项公式</a:t>
            </a:r>
            <a:endParaRPr lang="zh-CN" altLang="zh-CN" sz="1050" kern="100" dirty="0">
              <a:effectLst/>
              <a:latin typeface="宋体"/>
              <a:cs typeface="Courier New"/>
            </a:endParaRPr>
          </a:p>
        </p:txBody>
      </p:sp>
      <p:sp>
        <p:nvSpPr>
          <p:cNvPr id="21" name="矩形 20"/>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15" name="圆角矩形 14"/>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答案</a:t>
            </a:r>
            <a:endParaRPr lang="zh-CN" altLang="en-US" sz="1400" dirty="0">
              <a:solidFill>
                <a:srgbClr val="C00000"/>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80747275"/>
              </p:ext>
            </p:extLst>
          </p:nvPr>
        </p:nvGraphicFramePr>
        <p:xfrm>
          <a:off x="406574" y="1089412"/>
          <a:ext cx="11477625" cy="4222750"/>
        </p:xfrm>
        <a:graphic>
          <a:graphicData uri="http://schemas.openxmlformats.org/presentationml/2006/ole">
            <mc:AlternateContent xmlns:mc="http://schemas.openxmlformats.org/markup-compatibility/2006">
              <mc:Choice xmlns:v="urn:schemas-microsoft-com:vml" Requires="v">
                <p:oleObj spid="_x0000_s35865" name="文档" r:id="rId4" imgW="11476884" imgH="4228854" progId="Word.Document.12">
                  <p:embed/>
                </p:oleObj>
              </mc:Choice>
              <mc:Fallback>
                <p:oleObj name="文档" r:id="rId4" imgW="11476884" imgH="4228854" progId="Word.Document.12">
                  <p:embed/>
                  <p:pic>
                    <p:nvPicPr>
                      <p:cNvPr id="0" name=""/>
                      <p:cNvPicPr/>
                      <p:nvPr/>
                    </p:nvPicPr>
                    <p:blipFill>
                      <a:blip r:embed="rId5"/>
                      <a:stretch>
                        <a:fillRect/>
                      </a:stretch>
                    </p:blipFill>
                    <p:spPr>
                      <a:xfrm>
                        <a:off x="406574" y="1089412"/>
                        <a:ext cx="11477625" cy="4222750"/>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87785112"/>
              </p:ext>
            </p:extLst>
          </p:nvPr>
        </p:nvGraphicFramePr>
        <p:xfrm>
          <a:off x="3049662" y="3429794"/>
          <a:ext cx="2622550" cy="933450"/>
        </p:xfrm>
        <a:graphic>
          <a:graphicData uri="http://schemas.openxmlformats.org/presentationml/2006/ole">
            <mc:AlternateContent xmlns:mc="http://schemas.openxmlformats.org/markup-compatibility/2006">
              <mc:Choice xmlns:v="urn:schemas-microsoft-com:vml" Requires="v">
                <p:oleObj spid="_x0000_s35866" name="文档" r:id="rId7" imgW="2622796" imgH="934594" progId="Word.Document.12">
                  <p:embed/>
                </p:oleObj>
              </mc:Choice>
              <mc:Fallback>
                <p:oleObj name="文档" r:id="rId7" imgW="2622796" imgH="934594" progId="Word.Document.12">
                  <p:embed/>
                  <p:pic>
                    <p:nvPicPr>
                      <p:cNvPr id="0" name=""/>
                      <p:cNvPicPr/>
                      <p:nvPr/>
                    </p:nvPicPr>
                    <p:blipFill>
                      <a:blip r:embed="rId8"/>
                      <a:stretch>
                        <a:fillRect/>
                      </a:stretch>
                    </p:blipFill>
                    <p:spPr>
                      <a:xfrm>
                        <a:off x="3049662" y="3429794"/>
                        <a:ext cx="2622550" cy="933450"/>
                      </a:xfrm>
                      <a:prstGeom prst="rect">
                        <a:avLst/>
                      </a:prstGeom>
                    </p:spPr>
                  </p:pic>
                </p:oleObj>
              </mc:Fallback>
            </mc:AlternateContent>
          </a:graphicData>
        </a:graphic>
      </p:graphicFrame>
    </p:spTree>
    <p:extLst>
      <p:ext uri="{BB962C8B-B14F-4D97-AF65-F5344CB8AC3E}">
        <p14:creationId xmlns:p14="http://schemas.microsoft.com/office/powerpoint/2010/main" val="29060028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2558" y="-26590"/>
            <a:ext cx="11347893"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分组求和法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分组求和一般适用于两种形式：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若</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en-US" altLang="zh-CN" sz="2800" kern="100" dirty="0" err="1">
                <a:latin typeface="Times New Roman"/>
                <a:ea typeface="华文细黑"/>
                <a:cs typeface="Courier New"/>
              </a:rPr>
              <a:t>±</a:t>
            </a:r>
            <a:r>
              <a:rPr lang="en-US" altLang="zh-CN" sz="2800" i="1" kern="100" dirty="0" err="1">
                <a:latin typeface="Times New Roman"/>
                <a:ea typeface="华文细黑"/>
                <a:cs typeface="Courier New"/>
              </a:rPr>
              <a:t>c</a:t>
            </a:r>
            <a:r>
              <a:rPr lang="en-US" altLang="zh-CN" sz="2800" i="1" kern="100" baseline="-25000" dirty="0" err="1">
                <a:latin typeface="Times New Roman"/>
                <a:ea typeface="华文细黑"/>
                <a:cs typeface="Courier New"/>
              </a:rPr>
              <a:t>n</a:t>
            </a:r>
            <a:r>
              <a:rPr lang="zh-CN" altLang="zh-CN" sz="2800" kern="100" dirty="0">
                <a:latin typeface="Times New Roman"/>
                <a:ea typeface="华文细黑"/>
                <a:cs typeface="Times New Roman"/>
              </a:rPr>
              <a:t>，且</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b</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en-US" altLang="zh-CN" sz="2800" i="1" kern="100" dirty="0" err="1">
                <a:latin typeface="Times New Roman"/>
                <a:ea typeface="华文细黑"/>
                <a:cs typeface="Courier New"/>
              </a:rPr>
              <a:t>c</a:t>
            </a:r>
            <a:r>
              <a:rPr lang="en-US" altLang="zh-CN" sz="2800" i="1" kern="100" baseline="-25000" dirty="0" err="1">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为等差或等比数列，可采用分组求和法求</a:t>
            </a:r>
            <a:r>
              <a:rPr lang="en-US" altLang="zh-CN" sz="2800" kern="100" dirty="0">
                <a:latin typeface="Times New Roman"/>
                <a:ea typeface="华文细黑"/>
                <a:cs typeface="Courier New"/>
              </a:rPr>
              <a:t>{</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a:t>
            </a:r>
            <a:endParaRPr lang="zh-CN" altLang="zh-CN" sz="1050" kern="100" dirty="0">
              <a:effectLst/>
              <a:latin typeface="宋体"/>
              <a:cs typeface="Courier New"/>
            </a:endParaRPr>
          </a:p>
        </p:txBody>
      </p:sp>
      <p:sp>
        <p:nvSpPr>
          <p:cNvPr id="4" name="矩形 3"/>
          <p:cNvSpPr/>
          <p:nvPr/>
        </p:nvSpPr>
        <p:spPr>
          <a:xfrm>
            <a:off x="0" y="6663993"/>
            <a:ext cx="12194933" cy="194007"/>
          </a:xfrm>
          <a:prstGeom prst="rect">
            <a:avLst/>
          </a:prstGeom>
          <a:solidFill>
            <a:schemeClr val="accent6">
              <a:lumMod val="40000"/>
              <a:lumOff val="6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7" name="圆角矩形 6">
            <a:hlinkClick r:id="rId3" action="ppaction://hlinksldjump"/>
          </p:cNvPr>
          <p:cNvSpPr/>
          <p:nvPr/>
        </p:nvSpPr>
        <p:spPr>
          <a:xfrm>
            <a:off x="11401571" y="6658148"/>
            <a:ext cx="792000" cy="200842"/>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0000CC"/>
                </a:solidFill>
                <a:latin typeface="黑体" pitchFamily="49" charset="-122"/>
                <a:ea typeface="黑体" pitchFamily="49" charset="-122"/>
              </a:rPr>
              <a:t>返回</a:t>
            </a:r>
            <a:endParaRPr lang="zh-CN" altLang="en-US" sz="1400" dirty="0">
              <a:solidFill>
                <a:srgbClr val="0000CC"/>
              </a:solidFill>
              <a:latin typeface="黑体" pitchFamily="49" charset="-122"/>
              <a:ea typeface="黑体" pitchFamily="49"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818274074"/>
              </p:ext>
            </p:extLst>
          </p:nvPr>
        </p:nvGraphicFramePr>
        <p:xfrm>
          <a:off x="262558" y="2698949"/>
          <a:ext cx="11480800" cy="2459037"/>
        </p:xfrm>
        <a:graphic>
          <a:graphicData uri="http://schemas.openxmlformats.org/presentationml/2006/ole">
            <mc:AlternateContent xmlns:mc="http://schemas.openxmlformats.org/markup-compatibility/2006">
              <mc:Choice xmlns:v="urn:schemas-microsoft-com:vml" Requires="v">
                <p:oleObj spid="_x0000_s36876" name="文档" r:id="rId5" imgW="11476884" imgH="2461965" progId="Word.Document.12">
                  <p:embed/>
                </p:oleObj>
              </mc:Choice>
              <mc:Fallback>
                <p:oleObj name="文档" r:id="rId5" imgW="11476884" imgH="2461965" progId="Word.Document.12">
                  <p:embed/>
                  <p:pic>
                    <p:nvPicPr>
                      <p:cNvPr id="0" name="对象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558" y="2698949"/>
                        <a:ext cx="11480800" cy="245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矩形 8"/>
          <p:cNvSpPr/>
          <p:nvPr/>
        </p:nvSpPr>
        <p:spPr>
          <a:xfrm>
            <a:off x="145120" y="4586517"/>
            <a:ext cx="11926750"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并项求和法：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一个数列的前</a:t>
            </a:r>
            <a:r>
              <a:rPr lang="en-US" altLang="zh-CN" sz="2800" i="1" kern="100" dirty="0">
                <a:latin typeface="Times New Roman"/>
                <a:ea typeface="华文细黑"/>
                <a:cs typeface="Courier New"/>
              </a:rPr>
              <a:t>n</a:t>
            </a:r>
            <a:r>
              <a:rPr lang="zh-CN" altLang="zh-CN" sz="2800" kern="100" dirty="0">
                <a:latin typeface="Times New Roman"/>
                <a:ea typeface="华文细黑"/>
                <a:cs typeface="Times New Roman"/>
              </a:rPr>
              <a:t>项和，可两两结合求解，则称之为并项求和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形如</a:t>
            </a:r>
            <a:r>
              <a:rPr lang="en-US" altLang="zh-CN" sz="2800" i="1" kern="100" dirty="0">
                <a:latin typeface="Times New Roman"/>
                <a:ea typeface="华文细黑"/>
                <a:cs typeface="Courier New"/>
              </a:rPr>
              <a:t>a</a:t>
            </a:r>
            <a:r>
              <a:rPr lang="en-US" altLang="zh-CN" sz="2800" i="1" kern="100" baseline="-25000" dirty="0">
                <a:latin typeface="Times New Roman"/>
                <a:ea typeface="华文细黑"/>
                <a:cs typeface="Courier New"/>
              </a:rPr>
              <a:t>n</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1)</a:t>
            </a:r>
            <a:r>
              <a:rPr lang="en-US" altLang="zh-CN" sz="2800" i="1" kern="100" baseline="30000" dirty="0" smtClean="0">
                <a:latin typeface="Times New Roman"/>
                <a:ea typeface="华文细黑"/>
                <a:cs typeface="Courier New"/>
              </a:rPr>
              <a:t>n</a:t>
            </a:r>
          </a:p>
          <a:p>
            <a:pPr algn="just">
              <a:lnSpc>
                <a:spcPct val="150000"/>
              </a:lnSpc>
              <a:spcAft>
                <a:spcPts val="0"/>
              </a:spcAft>
            </a:pPr>
            <a:r>
              <a:rPr lang="en-US" altLang="zh-CN" sz="2800" i="1" kern="100" dirty="0" smtClean="0">
                <a:latin typeface="Times New Roman"/>
                <a:ea typeface="华文细黑"/>
                <a:cs typeface="Courier New"/>
              </a:rPr>
              <a:t>f</a:t>
            </a:r>
            <a:r>
              <a:rPr lang="en-US" altLang="zh-CN" sz="2800" kern="100" dirty="0" smtClean="0">
                <a:latin typeface="Times New Roman"/>
                <a:ea typeface="华文细黑"/>
                <a:cs typeface="Courier New"/>
              </a:rPr>
              <a:t>(</a:t>
            </a:r>
            <a:r>
              <a:rPr lang="en-US" altLang="zh-CN" sz="2800" i="1" kern="100" dirty="0" smtClean="0">
                <a:latin typeface="Times New Roman"/>
                <a:ea typeface="华文细黑"/>
                <a:cs typeface="Courier New"/>
              </a:rPr>
              <a:t>n</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类型，可采用两项合并求解</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77846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1796</TotalTime>
  <Words>1253</Words>
  <Application>Microsoft Office PowerPoint</Application>
  <PresentationFormat>自定义</PresentationFormat>
  <Paragraphs>192</Paragraphs>
  <Slides>40</Slides>
  <Notes>0</Notes>
  <HiddenSlides>12</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dreamsummit</cp:lastModifiedBy>
  <cp:revision>903</cp:revision>
  <dcterms:created xsi:type="dcterms:W3CDTF">2014-10-15T07:25:01Z</dcterms:created>
  <dcterms:modified xsi:type="dcterms:W3CDTF">2016-04-24T02:41:08Z</dcterms:modified>
</cp:coreProperties>
</file>