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1" r:id="rId2"/>
    <p:sldId id="288" r:id="rId3"/>
    <p:sldId id="444" r:id="rId4"/>
    <p:sldId id="458" r:id="rId5"/>
    <p:sldId id="461" r:id="rId6"/>
    <p:sldId id="445" r:id="rId7"/>
    <p:sldId id="465" r:id="rId8"/>
    <p:sldId id="450" r:id="rId9"/>
    <p:sldId id="451" r:id="rId10"/>
    <p:sldId id="443" r:id="rId11"/>
    <p:sldId id="414" r:id="rId12"/>
    <p:sldId id="459" r:id="rId13"/>
    <p:sldId id="446" r:id="rId14"/>
    <p:sldId id="447" r:id="rId15"/>
    <p:sldId id="434" r:id="rId16"/>
    <p:sldId id="462" r:id="rId17"/>
    <p:sldId id="463" r:id="rId18"/>
    <p:sldId id="452" r:id="rId19"/>
    <p:sldId id="453" r:id="rId20"/>
    <p:sldId id="454" r:id="rId21"/>
    <p:sldId id="455" r:id="rId22"/>
    <p:sldId id="464" r:id="rId23"/>
    <p:sldId id="327" r:id="rId24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65230" y="1779662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7544" y="1508722"/>
            <a:ext cx="5472608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§</a:t>
            </a:r>
            <a:r>
              <a:rPr lang="en-US" altLang="zh-CN" sz="36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itchFamily="18" charset="0"/>
                <a:ea typeface="+mn-ea"/>
              </a:rPr>
              <a:t>.2 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等差数列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30744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843808" y="2427734"/>
            <a:ext cx="576064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等差数列的概念与通项公式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（一）数列的表示方法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651341"/>
                <a:ext cx="8496944" cy="121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例</a:t>
                </a:r>
                <a:r>
                  <a:rPr lang="en-US" altLang="zh-CN" sz="2400" b="1" dirty="0"/>
                  <a:t>1.</a:t>
                </a:r>
                <a:r>
                  <a:rPr lang="en-US" altLang="zh-CN" sz="2400" dirty="0"/>
                  <a:t> </a:t>
                </a:r>
                <a:r>
                  <a:rPr lang="zh-CN" altLang="zh-CN" sz="2400" dirty="0"/>
                  <a:t>判断下列数列是否为等差数列？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/>
                  <a:t>     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</m:oMath>
                </a14:m>
                <a:r>
                  <a:rPr lang="en-US" altLang="zh-CN" sz="2400" dirty="0"/>
                  <a:t>     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51341"/>
                <a:ext cx="8496944" cy="1212833"/>
              </a:xfrm>
              <a:prstGeom prst="rect">
                <a:avLst/>
              </a:prstGeom>
              <a:blipFill rotWithShape="1">
                <a:blip r:embed="rId2"/>
                <a:stretch>
                  <a:fillRect l="-1076" b="-5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79512" y="1863169"/>
                <a:ext cx="8784976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 ∵ 对任意的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𝑁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</m:oMath>
                </a14:m>
                <a:r>
                  <a:rPr lang="zh-CN" altLang="zh-CN" sz="2400" dirty="0" smtClean="0"/>
                  <a:t>，</a:t>
                </a: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b="0" i="1" smtClean="0">
                        <a:latin typeface="Cambria Math"/>
                      </a:rPr>
                      <m:t>[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2400" b="1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en-US" altLang="zh-CN" sz="2400" i="1">
                        <a:latin typeface="Cambria Math"/>
                      </a:rPr>
                      <m:t>]</m:t>
                    </m:r>
                  </m:oMath>
                </a14:m>
                <a:endParaRPr lang="en-US" altLang="zh-CN" sz="2400" i="1" dirty="0" smtClean="0">
                  <a:latin typeface="Cambria Math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=3</m:t>
                    </m:r>
                  </m:oMath>
                </a14:m>
                <a:r>
                  <a:rPr lang="en-US" altLang="zh-CN" sz="2400" dirty="0"/>
                  <a:t> (</a:t>
                </a:r>
                <a:r>
                  <a:rPr lang="zh-CN" altLang="zh-CN" sz="2400" dirty="0"/>
                  <a:t>为常数</a:t>
                </a:r>
                <a:r>
                  <a:rPr lang="en-US" altLang="zh-CN" sz="2400" dirty="0" smtClean="0"/>
                  <a:t>)</a:t>
                </a:r>
                <a:endParaRPr lang="en-US" altLang="zh-CN" sz="2400" b="1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       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该数列为等差数列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863169"/>
                <a:ext cx="8784976" cy="1477328"/>
              </a:xfrm>
              <a:prstGeom prst="rect">
                <a:avLst/>
              </a:prstGeom>
              <a:blipFill rotWithShape="1">
                <a:blip r:embed="rId3"/>
                <a:stretch>
                  <a:fillRect l="-1040" t="-1653" b="-5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3528" y="3315962"/>
                <a:ext cx="8136904" cy="14880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 ∵ 当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 dirty="0">
                        <a:latin typeface="Cambria Math"/>
                      </a:rPr>
                      <m:t>[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+</m:t>
                    </m:r>
                  </m:oMath>
                </a14:m>
                <a:endParaRPr lang="en-US" altLang="zh-CN" sz="2400" dirty="0" smtClean="0">
                  <a:latin typeface="Cambria Math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zh-CN" sz="2400" b="0" i="1" dirty="0" smtClean="0">
                        <a:latin typeface="Cambria Math"/>
                      </a:rPr>
                      <m:t>]</m:t>
                    </m:r>
                  </m:oMath>
                </a14:m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/>
                  <a:t> (</a:t>
                </a:r>
                <a:r>
                  <a:rPr lang="zh-CN" altLang="zh-CN" sz="2400" dirty="0"/>
                  <a:t>不是常数</a:t>
                </a:r>
                <a:r>
                  <a:rPr lang="en-US" altLang="zh-CN" sz="2400" dirty="0"/>
                  <a:t>)</a:t>
                </a:r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1" dirty="0"/>
                  <a:t>        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该数列不是等差数列</a:t>
                </a:r>
                <a:r>
                  <a:rPr lang="en-US" altLang="zh-CN" sz="2400" dirty="0" smtClean="0"/>
                  <a:t>. 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15962"/>
                <a:ext cx="8136904" cy="1488036"/>
              </a:xfrm>
              <a:prstGeom prst="rect">
                <a:avLst/>
              </a:prstGeom>
              <a:blipFill rotWithShape="1">
                <a:blip r:embed="rId4"/>
                <a:stretch>
                  <a:fillRect l="-1124" b="-9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681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771550"/>
            <a:ext cx="8460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【解题反思】</a:t>
            </a:r>
            <a:r>
              <a:rPr lang="zh-CN" altLang="zh-CN" sz="2400" dirty="0"/>
              <a:t>如何判断数列是否为等差数列？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67544" y="1131590"/>
                <a:ext cx="8496944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判断一个数列是否为等差数列，只需判断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400" dirty="0"/>
                  <a:t> (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≥1</m:t>
                    </m:r>
                  </m:oMath>
                </a14:m>
                <a:r>
                  <a:rPr lang="en-US" altLang="zh-CN" sz="2400" dirty="0"/>
                  <a:t>)</a:t>
                </a:r>
                <a:r>
                  <a:rPr lang="zh-CN" altLang="zh-CN" sz="2400" dirty="0"/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≥2</m:t>
                        </m:r>
                      </m:e>
                    </m:d>
                  </m:oMath>
                </a14:m>
                <a:r>
                  <a:rPr lang="zh-CN" altLang="zh-CN" sz="2400" dirty="0"/>
                  <a:t>是不是一个与</a:t>
                </a:r>
                <a:r>
                  <a:rPr lang="en-US" altLang="zh-CN" sz="2400" i="1" dirty="0"/>
                  <a:t>n</a:t>
                </a:r>
                <a:r>
                  <a:rPr lang="zh-CN" altLang="zh-CN" sz="2400" dirty="0"/>
                  <a:t>无关的常数．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31590"/>
                <a:ext cx="8496944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148" r="-2296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467544" y="2331919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变式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1.  </a:t>
            </a:r>
            <a:r>
              <a:rPr lang="zh-CN" altLang="zh-CN" sz="2400" dirty="0" smtClean="0">
                <a:latin typeface="+mn-lt"/>
              </a:rPr>
              <a:t>已知</a:t>
            </a:r>
            <a:r>
              <a:rPr lang="zh-CN" altLang="zh-CN" sz="2400" dirty="0">
                <a:latin typeface="+mn-lt"/>
              </a:rPr>
              <a:t>数列</a:t>
            </a:r>
            <a:r>
              <a:rPr lang="zh-CN" altLang="zh-CN" sz="2400" dirty="0" smtClean="0">
                <a:latin typeface="+mn-lt"/>
              </a:rPr>
              <a:t>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① </a:t>
            </a:r>
            <a:r>
              <a:rPr lang="en-US" altLang="zh-CN" sz="2400" dirty="0">
                <a:latin typeface="+mn-lt"/>
              </a:rPr>
              <a:t>48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63</a:t>
            </a:r>
            <a:r>
              <a:rPr lang="zh-CN" altLang="zh-CN" sz="2400" dirty="0" smtClean="0">
                <a:latin typeface="+mn-lt"/>
              </a:rPr>
              <a:t>；</a:t>
            </a:r>
            <a:r>
              <a:rPr lang="en-US" altLang="zh-CN" sz="2400" dirty="0" smtClean="0">
                <a:latin typeface="+mn-lt"/>
              </a:rPr>
              <a:t>              </a:t>
            </a:r>
            <a:r>
              <a:rPr lang="zh-CN" altLang="zh-CN" sz="2400" dirty="0" smtClean="0">
                <a:latin typeface="+mn-lt"/>
              </a:rPr>
              <a:t>② </a:t>
            </a:r>
            <a:r>
              <a:rPr lang="en-US" altLang="zh-CN" sz="2400" dirty="0">
                <a:latin typeface="+mn-lt"/>
              </a:rPr>
              <a:t>18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15.5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10.5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 smtClean="0">
                <a:latin typeface="+mn-lt"/>
              </a:rPr>
              <a:t>8.5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 smtClean="0">
                <a:latin typeface="+mn-lt"/>
              </a:rPr>
              <a:t>；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lt"/>
              </a:rPr>
              <a:t>③ 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6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ea"/>
              </a:rPr>
              <a:t>…</a:t>
            </a:r>
            <a:r>
              <a:rPr lang="zh-CN" altLang="zh-CN" sz="2400" dirty="0">
                <a:latin typeface="+mn-lt"/>
              </a:rPr>
              <a:t>；④ 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其中是等差数列的是</a:t>
            </a:r>
            <a:r>
              <a:rPr lang="en-US" altLang="zh-CN" sz="2400" dirty="0" smtClean="0">
                <a:latin typeface="+mn-lt"/>
              </a:rPr>
              <a:t>___________.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07537" y="408391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①②④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等差中项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957957"/>
                <a:ext cx="856895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/>
                  <a:t>例</a:t>
                </a:r>
                <a:r>
                  <a:rPr lang="en-US" altLang="zh-CN" sz="2400" b="1" dirty="0"/>
                  <a:t>2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在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i="1" dirty="0"/>
                  <a:t> </a:t>
                </a:r>
                <a:r>
                  <a:rPr lang="zh-CN" altLang="zh-CN" sz="2400" dirty="0"/>
                  <a:t>中，若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是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zh-CN" altLang="zh-CN" sz="2400">
                        <a:latin typeface="Cambria Math"/>
                      </a:rPr>
                      <m:t>与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i="1" dirty="0"/>
                  <a:t> </a:t>
                </a:r>
                <a:r>
                  <a:rPr lang="zh-CN" altLang="zh-CN" sz="2400" dirty="0"/>
                  <a:t>的等差中项，则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________.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957957"/>
                <a:ext cx="8568952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067" t="-14474" r="-213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1483123"/>
                <a:ext cx="7920880" cy="13766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∵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是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zh-CN" altLang="zh-CN" sz="2400">
                        <a:latin typeface="Cambria Math"/>
                      </a:rPr>
                      <m:t>与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的等差中项</a:t>
                </a:r>
                <a:r>
                  <a:rPr lang="en-US" altLang="zh-CN" sz="2400" dirty="0"/>
                  <a:t>     </a:t>
                </a: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B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      </a:t>
                </a:r>
                <a:r>
                  <a:rPr lang="en-US" altLang="zh-CN" sz="2400" dirty="0" smtClean="0"/>
                  <a:t>       </a:t>
                </a:r>
                <a:r>
                  <a:rPr lang="zh-CN" altLang="zh-CN" sz="2400" dirty="0"/>
                  <a:t>又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π</m:t>
                    </m:r>
                  </m:oMath>
                </a14:m>
                <a:r>
                  <a:rPr lang="en-US" altLang="zh-CN" sz="2400" dirty="0"/>
                  <a:t>      </a:t>
                </a:r>
                <a:r>
                  <a:rPr lang="en-US" altLang="zh-CN" sz="2400" dirty="0" smtClean="0"/>
                  <a:t>         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π</m:t>
                    </m:r>
                  </m:oMath>
                </a14:m>
                <a:r>
                  <a:rPr lang="zh-CN" altLang="zh-CN" sz="2400" dirty="0"/>
                  <a:t>，即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483123"/>
                <a:ext cx="7920880" cy="1376659"/>
              </a:xfrm>
              <a:prstGeom prst="rect">
                <a:avLst/>
              </a:prstGeom>
              <a:blipFill rotWithShape="1">
                <a:blip r:embed="rId3"/>
                <a:stretch>
                  <a:fillRect l="-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7740352" y="595774"/>
                <a:ext cx="481222" cy="727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𝝅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595774"/>
                <a:ext cx="481222" cy="7277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29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699542"/>
            <a:ext cx="8856984" cy="189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【解题反思】</a:t>
            </a:r>
            <a:endParaRPr lang="zh-CN" altLang="zh-CN" sz="24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）若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是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的等差中项，那么它们之间有什么样的</a:t>
            </a:r>
            <a:r>
              <a:rPr lang="zh-CN" altLang="zh-CN" sz="2400" dirty="0" smtClean="0">
                <a:latin typeface="+mn-lt"/>
              </a:rPr>
              <a:t>数量关系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</a:t>
            </a:r>
            <a:r>
              <a:rPr lang="zh-CN" altLang="zh-CN" sz="2400" dirty="0" smtClean="0">
                <a:latin typeface="+mn-lt"/>
              </a:rPr>
              <a:t>呢</a:t>
            </a:r>
            <a:r>
              <a:rPr lang="zh-CN" altLang="zh-CN" sz="2400" dirty="0">
                <a:latin typeface="+mn-lt"/>
              </a:rPr>
              <a:t>？</a:t>
            </a: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）当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满足什么样的数量关系时，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是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的等差中项？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2571750"/>
                <a:ext cx="8784976" cy="8980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答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：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 smtClean="0">
                    <a:latin typeface="+mn-lt"/>
                  </a:rPr>
                  <a:t>1</a:t>
                </a:r>
                <a:r>
                  <a:rPr lang="zh-CN" altLang="en-US" sz="2400" dirty="0" smtClean="0">
                    <a:latin typeface="+mn-lt"/>
                  </a:rPr>
                  <a:t>）</a:t>
                </a:r>
                <a:r>
                  <a:rPr lang="zh-CN" altLang="zh-CN" sz="2400" dirty="0" smtClean="0">
                    <a:latin typeface="+mn-lt"/>
                  </a:rPr>
                  <a:t>若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是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的等差中项，则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（或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）．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571750"/>
                <a:ext cx="8784976" cy="898066"/>
              </a:xfrm>
              <a:prstGeom prst="rect">
                <a:avLst/>
              </a:prstGeom>
              <a:blipFill rotWithShape="1">
                <a:blip r:embed="rId2"/>
                <a:stretch>
                  <a:fillRect l="-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40238" y="3579862"/>
                <a:ext cx="7952242" cy="6294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 smtClean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）若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（或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），则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是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的等差中项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238" y="3579862"/>
                <a:ext cx="7952242" cy="629468"/>
              </a:xfrm>
              <a:prstGeom prst="rect">
                <a:avLst/>
              </a:prstGeom>
              <a:blipFill rotWithShape="1">
                <a:blip r:embed="rId3"/>
                <a:stretch>
                  <a:fillRect l="-1149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152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49416"/>
            <a:ext cx="8568952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变式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dirty="0">
                <a:latin typeface="+mn-lt"/>
              </a:rPr>
              <a:t>. </a:t>
            </a:r>
            <a:r>
              <a:rPr lang="en-US" altLang="zh-CN" sz="2400" dirty="0" smtClean="0">
                <a:latin typeface="+mn-lt"/>
              </a:rPr>
              <a:t>  </a:t>
            </a:r>
            <a:r>
              <a:rPr lang="zh-CN" altLang="zh-CN" sz="2400" dirty="0" smtClean="0">
                <a:latin typeface="+mn-lt"/>
              </a:rPr>
              <a:t>在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之间顺次插入三个数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zh-CN" altLang="zh-CN" sz="2400" dirty="0">
                <a:latin typeface="+mn-lt"/>
              </a:rPr>
              <a:t>使这五个数成</a:t>
            </a:r>
            <a:r>
              <a:rPr lang="zh-CN" altLang="zh-CN" sz="2400" dirty="0" smtClean="0">
                <a:latin typeface="+mn-lt"/>
              </a:rPr>
              <a:t>等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</a:t>
            </a:r>
            <a:r>
              <a:rPr lang="zh-CN" altLang="zh-CN" sz="2400" dirty="0" smtClean="0">
                <a:latin typeface="+mn-lt"/>
              </a:rPr>
              <a:t>差</a:t>
            </a:r>
            <a:r>
              <a:rPr lang="zh-CN" altLang="zh-CN" sz="2400" dirty="0">
                <a:latin typeface="+mn-lt"/>
              </a:rPr>
              <a:t>数列，求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c</a:t>
            </a:r>
            <a:r>
              <a:rPr lang="zh-CN" altLang="zh-CN" sz="2400" dirty="0">
                <a:latin typeface="+mn-lt"/>
              </a:rPr>
              <a:t>的值．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1851670"/>
                <a:ext cx="8280920" cy="30096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∵ －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c,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成等差数列</a:t>
                </a:r>
                <a:r>
                  <a:rPr lang="en-US" altLang="zh-CN" sz="2400" dirty="0">
                    <a:latin typeface="+mn-lt"/>
                  </a:rPr>
                  <a:t>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是－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的等差中</a:t>
                </a:r>
                <a:r>
                  <a:rPr lang="zh-CN" altLang="zh-CN" sz="2400" dirty="0" smtClean="0">
                    <a:latin typeface="+mn-lt"/>
                  </a:rPr>
                  <a:t>项</a:t>
                </a: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∴</a:t>
                </a:r>
                <a:r>
                  <a:rPr lang="zh-CN" altLang="zh-CN" sz="2400" i="1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−1+7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又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是－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的等差中项</a:t>
                </a:r>
                <a:r>
                  <a:rPr lang="en-US" altLang="zh-CN" sz="2400" dirty="0">
                    <a:latin typeface="+mn-lt"/>
                  </a:rPr>
                  <a:t>    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−1+3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=1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i="1" dirty="0" smtClean="0">
                    <a:latin typeface="+mn-lt"/>
                  </a:rPr>
                  <a:t>      c</a:t>
                </a:r>
                <a:r>
                  <a:rPr lang="zh-CN" altLang="zh-CN" sz="2400" dirty="0">
                    <a:latin typeface="+mn-lt"/>
                  </a:rPr>
                  <a:t>是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与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的等差中项</a:t>
                </a:r>
                <a:r>
                  <a:rPr lang="en-US" altLang="zh-CN" sz="2400" dirty="0">
                    <a:latin typeface="+mn-lt"/>
                  </a:rPr>
                  <a:t>      </a:t>
                </a: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3+7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=5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5.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851670"/>
                <a:ext cx="8280920" cy="3009670"/>
              </a:xfrm>
              <a:prstGeom prst="rect">
                <a:avLst/>
              </a:prstGeom>
              <a:blipFill rotWithShape="1">
                <a:blip r:embed="rId2"/>
                <a:stretch>
                  <a:fillRect l="-1104" t="-811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05536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699542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．</a:t>
            </a:r>
            <a:r>
              <a:rPr lang="en-US" altLang="zh-CN" sz="2400" dirty="0">
                <a:latin typeface="+mn-lt"/>
              </a:rPr>
              <a:t>(1) </a:t>
            </a:r>
            <a:r>
              <a:rPr lang="zh-CN" altLang="zh-CN" sz="2400" dirty="0">
                <a:latin typeface="+mn-lt"/>
              </a:rPr>
              <a:t>求等差数列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的第</a:t>
            </a:r>
            <a:r>
              <a:rPr lang="en-US" altLang="zh-CN" sz="24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项；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          (</a:t>
            </a:r>
            <a:r>
              <a:rPr lang="en-US" altLang="zh-CN" sz="2400" dirty="0">
                <a:latin typeface="+mn-lt"/>
              </a:rPr>
              <a:t>2) </a:t>
            </a:r>
            <a:r>
              <a:rPr lang="zh-CN" altLang="zh-CN" sz="2400" dirty="0">
                <a:latin typeface="+mn-lt"/>
              </a:rPr>
              <a:t>判断－</a:t>
            </a:r>
            <a:r>
              <a:rPr lang="en-US" altLang="zh-CN" sz="2400" dirty="0">
                <a:latin typeface="+mn-lt"/>
              </a:rPr>
              <a:t>401</a:t>
            </a:r>
            <a:r>
              <a:rPr lang="zh-CN" altLang="zh-CN" sz="2400" dirty="0">
                <a:latin typeface="+mn-lt"/>
              </a:rPr>
              <a:t>是不是等差数列－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，－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，－</a:t>
            </a:r>
            <a:r>
              <a:rPr lang="en-US" altLang="zh-CN" sz="2400" dirty="0">
                <a:latin typeface="+mn-lt"/>
              </a:rPr>
              <a:t>13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ea"/>
              </a:rPr>
              <a:t>…</a:t>
            </a:r>
            <a:r>
              <a:rPr lang="zh-CN" altLang="zh-CN" sz="2400" dirty="0" smtClean="0">
                <a:latin typeface="+mn-lt"/>
              </a:rPr>
              <a:t>中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 </a:t>
            </a:r>
            <a:r>
              <a:rPr lang="zh-CN" altLang="zh-CN" sz="2400" dirty="0" smtClean="0">
                <a:latin typeface="+mn-lt"/>
              </a:rPr>
              <a:t>的</a:t>
            </a:r>
            <a:r>
              <a:rPr lang="zh-CN" altLang="zh-CN" sz="2400" dirty="0">
                <a:latin typeface="+mn-lt"/>
              </a:rPr>
              <a:t>项？如果是，是第几项？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2139702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en-US" altLang="zh-CN" sz="2400" dirty="0" smtClean="0">
                <a:latin typeface="+mn-lt"/>
              </a:rPr>
              <a:t>(</a:t>
            </a:r>
            <a:r>
              <a:rPr lang="en-US" altLang="zh-CN" sz="2400" dirty="0">
                <a:latin typeface="+mn-lt"/>
              </a:rPr>
              <a:t>1) </a:t>
            </a:r>
            <a:r>
              <a:rPr lang="zh-CN" altLang="zh-CN" sz="2400" dirty="0">
                <a:latin typeface="+mn-lt"/>
              </a:rPr>
              <a:t>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20</a:t>
            </a:r>
            <a:r>
              <a:rPr lang="zh-CN" altLang="zh-CN" sz="2400" dirty="0" smtClean="0">
                <a:latin typeface="+mn-lt"/>
              </a:rPr>
              <a:t>，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            </a:t>
            </a:r>
            <a:r>
              <a:rPr lang="zh-CN" altLang="zh-CN" sz="2400" dirty="0" smtClean="0">
                <a:latin typeface="+mn-lt"/>
              </a:rPr>
              <a:t>得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20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(20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1)×(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3)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49</a:t>
            </a:r>
            <a:r>
              <a:rPr lang="zh-CN" altLang="zh-CN" sz="2400" dirty="0">
                <a:latin typeface="+mn-lt"/>
              </a:rPr>
              <a:t>；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3003798"/>
            <a:ext cx="8424936" cy="189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(2) </a:t>
            </a:r>
            <a:r>
              <a:rPr lang="zh-CN" altLang="zh-CN" sz="2400" dirty="0">
                <a:latin typeface="+mn-lt"/>
              </a:rPr>
              <a:t>由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(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5)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，得这个数列的通项</a:t>
            </a:r>
            <a:r>
              <a:rPr lang="zh-CN" altLang="zh-CN" sz="2400" dirty="0" smtClean="0">
                <a:latin typeface="+mn-lt"/>
              </a:rPr>
              <a:t>公式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</a:t>
            </a:r>
            <a:r>
              <a:rPr lang="zh-CN" altLang="zh-CN" sz="2400" dirty="0" smtClean="0">
                <a:latin typeface="+mn-lt"/>
              </a:rPr>
              <a:t>为</a:t>
            </a:r>
            <a:r>
              <a:rPr lang="en-US" altLang="zh-CN" sz="2400" i="1" dirty="0" smtClean="0">
                <a:latin typeface="+mn-lt"/>
              </a:rPr>
              <a:t>a</a:t>
            </a:r>
            <a:r>
              <a:rPr lang="en-US" altLang="zh-CN" sz="2400" i="1" baseline="-25000" dirty="0" smtClean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1)×(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4)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1.</a:t>
            </a:r>
            <a:endParaRPr lang="zh-CN" altLang="zh-CN" sz="2400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     </a:t>
            </a:r>
            <a:r>
              <a:rPr lang="zh-CN" altLang="zh-CN" sz="2400" dirty="0" smtClean="0">
                <a:latin typeface="+mn-lt"/>
              </a:rPr>
              <a:t>由</a:t>
            </a:r>
            <a:r>
              <a:rPr lang="zh-CN" altLang="zh-CN" sz="2400" dirty="0">
                <a:latin typeface="+mn-lt"/>
              </a:rPr>
              <a:t>题意，令－</a:t>
            </a:r>
            <a:r>
              <a:rPr lang="en-US" altLang="zh-CN" sz="2400" dirty="0">
                <a:latin typeface="+mn-lt"/>
              </a:rPr>
              <a:t>401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4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，解得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     </a:t>
            </a:r>
            <a:r>
              <a:rPr lang="zh-CN" altLang="zh-CN" sz="2400" dirty="0" smtClean="0">
                <a:latin typeface="+mn-lt"/>
              </a:rPr>
              <a:t>∴ 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401</a:t>
            </a:r>
            <a:r>
              <a:rPr lang="zh-CN" altLang="zh-CN" sz="2400" dirty="0">
                <a:latin typeface="+mn-lt"/>
              </a:rPr>
              <a:t>是这个数列的第</a:t>
            </a:r>
            <a:r>
              <a:rPr lang="en-US" altLang="zh-CN" sz="2400" dirty="0">
                <a:latin typeface="+mn-lt"/>
              </a:rPr>
              <a:t>100</a:t>
            </a:r>
            <a:r>
              <a:rPr lang="zh-CN" altLang="zh-CN" sz="2400" dirty="0">
                <a:latin typeface="+mn-lt"/>
              </a:rPr>
              <a:t>项．</a:t>
            </a:r>
          </a:p>
        </p:txBody>
      </p:sp>
    </p:spTree>
    <p:extLst>
      <p:ext uri="{BB962C8B-B14F-4D97-AF65-F5344CB8AC3E}">
        <p14:creationId xmlns:p14="http://schemas.microsoft.com/office/powerpoint/2010/main" val="23007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699542"/>
                <a:ext cx="864096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【解题反思】</a:t>
                </a:r>
                <a:endParaRPr lang="en-US" altLang="zh-CN" sz="2400" b="1" dirty="0" smtClean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）至少要确定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 smtClean="0"/>
                  <a:t> </a:t>
                </a:r>
                <a:r>
                  <a:rPr lang="zh-CN" altLang="zh-CN" sz="2400" dirty="0"/>
                  <a:t>中的几项才能确定等差数列？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）如何判断一个数是否为某等差数列中的项？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640960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058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67544" y="2499742"/>
            <a:ext cx="8280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）至少要知道其中的三项才能确定等差数列；</a:t>
            </a:r>
            <a:endParaRPr lang="zh-CN" altLang="zh-CN" sz="2400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3099355"/>
            <a:ext cx="8424936" cy="11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）把该数代入数列的通项公式，然后解方程，若求出的</a:t>
            </a:r>
            <a:r>
              <a:rPr lang="zh-CN" altLang="zh-CN" sz="2400" dirty="0" smtClean="0"/>
              <a:t>项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zh-CN" sz="2400" dirty="0" smtClean="0"/>
              <a:t>数</a:t>
            </a:r>
            <a:r>
              <a:rPr lang="zh-CN" altLang="zh-CN" sz="2400" dirty="0"/>
              <a:t>是正整数，则该数就是数列中的项，否则就不是</a:t>
            </a:r>
            <a:r>
              <a:rPr lang="en-US" altLang="zh-CN" sz="2400" dirty="0"/>
              <a:t>. 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5530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699542"/>
                <a:ext cx="864096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>
                    <a:latin typeface="+mn-lt"/>
                  </a:rPr>
                  <a:t>3 .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等差数列的第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项是</a:t>
                </a:r>
                <a:r>
                  <a:rPr lang="en-US" altLang="zh-CN" sz="2400" dirty="0">
                    <a:latin typeface="+mn-lt"/>
                  </a:rPr>
                  <a:t>11</a:t>
                </a:r>
                <a:r>
                  <a:rPr lang="zh-CN" altLang="zh-CN" sz="2400" dirty="0">
                    <a:latin typeface="+mn-lt"/>
                  </a:rPr>
                  <a:t>，第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zh-CN" altLang="zh-CN" sz="2400" dirty="0">
                    <a:latin typeface="+mn-lt"/>
                  </a:rPr>
                  <a:t>项是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，则它的第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项</a:t>
                </a:r>
                <a:r>
                  <a:rPr lang="zh-CN" altLang="zh-CN" sz="2400" dirty="0" smtClean="0">
                    <a:latin typeface="+mn-lt"/>
                  </a:rPr>
                  <a:t>是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A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2     B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3     C</a:t>
                </a:r>
                <a:r>
                  <a:rPr lang="zh-CN" altLang="zh-CN" sz="2400" dirty="0" smtClean="0">
                    <a:latin typeface="+mn-lt"/>
                  </a:rPr>
                  <a:t>．</a:t>
                </a:r>
                <a:r>
                  <a:rPr lang="en-US" altLang="zh-CN" sz="2400" dirty="0" smtClean="0">
                    <a:latin typeface="+mn-lt"/>
                  </a:rPr>
                  <a:t>4      </a:t>
                </a:r>
                <a:r>
                  <a:rPr lang="en-US" altLang="zh-CN" sz="2400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．</a:t>
                </a:r>
                <a:r>
                  <a:rPr lang="en-US" altLang="zh-CN" sz="2400" dirty="0">
                    <a:latin typeface="+mn-lt"/>
                  </a:rPr>
                  <a:t>6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640960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058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475656" y="1275606"/>
            <a:ext cx="504056" cy="510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B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48267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69954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例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某市出租车的计价标准为</a:t>
            </a:r>
            <a:r>
              <a:rPr lang="en-US" altLang="zh-CN" sz="2400" dirty="0">
                <a:latin typeface="+mn-lt"/>
              </a:rPr>
              <a:t>1.2</a:t>
            </a:r>
            <a:r>
              <a:rPr lang="zh-CN" altLang="zh-CN" sz="2400" dirty="0">
                <a:latin typeface="+mn-lt"/>
              </a:rPr>
              <a:t>元</a:t>
            </a:r>
            <a:r>
              <a:rPr lang="en-US" altLang="zh-CN" sz="2400" dirty="0">
                <a:latin typeface="+mn-lt"/>
              </a:rPr>
              <a:t>/km</a:t>
            </a:r>
            <a:r>
              <a:rPr lang="zh-CN" altLang="zh-CN" sz="2400" dirty="0">
                <a:latin typeface="+mn-lt"/>
              </a:rPr>
              <a:t>，起步价为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元，即最初的</a:t>
            </a:r>
            <a:r>
              <a:rPr lang="en-US" altLang="zh-CN" sz="2400" dirty="0">
                <a:latin typeface="+mn-lt"/>
              </a:rPr>
              <a:t>4 km(</a:t>
            </a:r>
            <a:r>
              <a:rPr lang="zh-CN" altLang="zh-CN" sz="2400" dirty="0">
                <a:latin typeface="+mn-lt"/>
              </a:rPr>
              <a:t>不含</a:t>
            </a:r>
            <a:r>
              <a:rPr lang="en-US" altLang="zh-CN" sz="2400" dirty="0">
                <a:latin typeface="+mn-lt"/>
              </a:rPr>
              <a:t>4 km</a:t>
            </a:r>
            <a:r>
              <a:rPr lang="en-US" altLang="zh-CN" sz="2400" dirty="0" smtClean="0">
                <a:latin typeface="+mn-lt"/>
              </a:rPr>
              <a:t>)</a:t>
            </a:r>
            <a:r>
              <a:rPr lang="zh-CN" altLang="zh-CN" sz="2400" dirty="0" smtClean="0">
                <a:latin typeface="+mn-lt"/>
              </a:rPr>
              <a:t>计费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元．如果某人乘坐该市的出租车去往</a:t>
            </a:r>
            <a:r>
              <a:rPr lang="en-US" altLang="zh-CN" sz="2400" dirty="0">
                <a:latin typeface="+mn-lt"/>
              </a:rPr>
              <a:t>14 km</a:t>
            </a:r>
            <a:r>
              <a:rPr lang="zh-CN" altLang="zh-CN" sz="2400" dirty="0">
                <a:latin typeface="+mn-lt"/>
              </a:rPr>
              <a:t>处的目的地，且一路畅通，等候时间为</a:t>
            </a:r>
            <a:r>
              <a:rPr lang="en-US" altLang="zh-CN" sz="2400" dirty="0">
                <a:latin typeface="+mn-lt"/>
              </a:rPr>
              <a:t>0</a:t>
            </a:r>
            <a:r>
              <a:rPr lang="zh-CN" altLang="zh-CN" sz="2400" dirty="0">
                <a:latin typeface="+mn-lt"/>
              </a:rPr>
              <a:t>，那么需要支付多少车费？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300786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根据题意，当出租车的行程达到</a:t>
            </a:r>
            <a:r>
              <a:rPr lang="en-US" altLang="zh-CN" sz="2400" dirty="0">
                <a:latin typeface="+mn-lt"/>
              </a:rPr>
              <a:t>4km</a:t>
            </a:r>
            <a:r>
              <a:rPr lang="zh-CN" altLang="zh-CN" sz="2400" dirty="0">
                <a:latin typeface="+mn-lt"/>
              </a:rPr>
              <a:t>时，乘客需支付</a:t>
            </a:r>
            <a:r>
              <a:rPr lang="en-US" altLang="zh-CN" sz="2400" dirty="0">
                <a:latin typeface="+mn-lt"/>
              </a:rPr>
              <a:t>10</a:t>
            </a:r>
            <a:r>
              <a:rPr lang="zh-CN" altLang="zh-CN" sz="2400" dirty="0">
                <a:latin typeface="+mn-lt"/>
              </a:rPr>
              <a:t>元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之后，行程每增加</a:t>
            </a:r>
            <a:r>
              <a:rPr lang="en-US" altLang="zh-CN" sz="2400" dirty="0">
                <a:latin typeface="+mn-lt"/>
              </a:rPr>
              <a:t>1km</a:t>
            </a:r>
            <a:r>
              <a:rPr lang="zh-CN" altLang="zh-CN" sz="2400" dirty="0">
                <a:latin typeface="+mn-lt"/>
              </a:rPr>
              <a:t>，乘客所付车费就要多付</a:t>
            </a:r>
            <a:r>
              <a:rPr lang="en-US" altLang="zh-CN" sz="2400" dirty="0">
                <a:latin typeface="+mn-lt"/>
              </a:rPr>
              <a:t>1.2</a:t>
            </a:r>
            <a:r>
              <a:rPr lang="zh-CN" altLang="zh-CN" sz="2400" dirty="0">
                <a:latin typeface="+mn-lt"/>
              </a:rPr>
              <a:t>元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67544" y="717540"/>
                <a:ext cx="8496944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为此，建立等差数列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来计算</a:t>
                </a:r>
                <a:r>
                  <a:rPr lang="en-US" altLang="zh-CN" sz="2400" dirty="0">
                    <a:latin typeface="+mn-lt"/>
                  </a:rPr>
                  <a:t>4km</a:t>
                </a:r>
                <a:r>
                  <a:rPr lang="zh-CN" altLang="zh-CN" sz="2400" dirty="0">
                    <a:latin typeface="+mn-lt"/>
                  </a:rPr>
                  <a:t>后的车费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则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11.2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=1.2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当出租车行至</a:t>
                </a:r>
                <a:r>
                  <a:rPr lang="en-US" altLang="zh-CN" sz="2400" dirty="0">
                    <a:latin typeface="+mn-lt"/>
                  </a:rPr>
                  <a:t>14 km</a:t>
                </a:r>
                <a:r>
                  <a:rPr lang="zh-CN" altLang="zh-CN" sz="2400" dirty="0">
                    <a:latin typeface="+mn-lt"/>
                  </a:rPr>
                  <a:t>处时，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=11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, </a:t>
                </a:r>
                <a:r>
                  <a:rPr lang="zh-CN" altLang="zh-CN" sz="2400" dirty="0" smtClean="0">
                    <a:latin typeface="+mn-lt"/>
                  </a:rPr>
                  <a:t>乘客</a:t>
                </a:r>
                <a:r>
                  <a:rPr lang="zh-CN" altLang="zh-CN" sz="2400" dirty="0">
                    <a:latin typeface="+mn-lt"/>
                  </a:rPr>
                  <a:t>所需支付车费为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 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=11.2+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11−1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×1.2=23.2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（元）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乘客需要支付车费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23.2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元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717540"/>
                <a:ext cx="8496944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148" b="-1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036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66430"/>
            <a:ext cx="72586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/>
              <a:t>1</a:t>
            </a:r>
            <a:r>
              <a:rPr lang="zh-CN" altLang="zh-CN" sz="2400" dirty="0"/>
              <a:t>．理解等差数列的定义；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2</a:t>
            </a:r>
            <a:r>
              <a:rPr lang="zh-CN" altLang="zh-CN" sz="2400" dirty="0"/>
              <a:t>．探索并掌握等差数列的通项公式．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3</a:t>
            </a:r>
            <a:r>
              <a:rPr lang="zh-CN" altLang="zh-CN" sz="2400" dirty="0"/>
              <a:t>．掌握等差中项的概念，深化认识并能灵活运用．</a:t>
            </a:r>
          </a:p>
        </p:txBody>
      </p:sp>
      <p:sp>
        <p:nvSpPr>
          <p:cNvPr id="7" name="矩形 6"/>
          <p:cNvSpPr/>
          <p:nvPr/>
        </p:nvSpPr>
        <p:spPr>
          <a:xfrm>
            <a:off x="255996" y="2573491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584501" y="3182654"/>
            <a:ext cx="83079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/>
              <a:t>重点</a:t>
            </a:r>
            <a:r>
              <a:rPr lang="zh-CN" altLang="zh-CN" sz="2400" b="1" dirty="0" smtClean="0"/>
              <a:t>：</a:t>
            </a:r>
            <a:r>
              <a:rPr lang="en-US" altLang="zh-CN" sz="2400" dirty="0"/>
              <a:t>1.</a:t>
            </a:r>
            <a:r>
              <a:rPr lang="zh-CN" altLang="zh-CN" sz="2400" dirty="0"/>
              <a:t>理解等差数列的概念；探索并掌握等差数列的</a:t>
            </a:r>
            <a:r>
              <a:rPr lang="zh-CN" altLang="zh-CN" sz="2400" dirty="0" smtClean="0"/>
              <a:t>通项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</a:t>
            </a:r>
            <a:r>
              <a:rPr lang="zh-CN" altLang="zh-CN" sz="2400" dirty="0" smtClean="0"/>
              <a:t>公式；</a:t>
            </a:r>
            <a:r>
              <a:rPr lang="en-US" altLang="zh-CN" sz="2400" dirty="0" smtClean="0"/>
              <a:t> 2</a:t>
            </a:r>
            <a:r>
              <a:rPr lang="en-US" altLang="zh-CN" sz="2400" dirty="0"/>
              <a:t>.</a:t>
            </a:r>
            <a:r>
              <a:rPr lang="zh-CN" altLang="zh-CN" sz="2400" dirty="0"/>
              <a:t>体会等差数列与一次函数的联系</a:t>
            </a:r>
            <a:r>
              <a:rPr lang="en-US" altLang="zh-CN" sz="2400" dirty="0"/>
              <a:t>.</a:t>
            </a:r>
            <a:endParaRPr lang="zh-CN" altLang="zh-CN" sz="2400" dirty="0"/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难点</a:t>
            </a:r>
            <a:r>
              <a:rPr lang="zh-CN" altLang="zh-CN" sz="2400" dirty="0" smtClean="0"/>
              <a:t>：</a:t>
            </a:r>
            <a:r>
              <a:rPr lang="zh-CN" altLang="zh-CN" sz="2400" dirty="0"/>
              <a:t>概括通项公式推导过程中体现出的数学</a:t>
            </a:r>
            <a:r>
              <a:rPr lang="zh-CN" altLang="zh-CN" sz="2400" dirty="0" smtClean="0"/>
              <a:t>思想方法</a:t>
            </a:r>
            <a:r>
              <a:rPr lang="en-US" altLang="zh-CN" sz="2400" dirty="0" smtClean="0"/>
              <a:t>.</a:t>
            </a:r>
            <a:endParaRPr lang="zh-CN" altLang="zh-CN" sz="24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819457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【解题反思】</a:t>
            </a:r>
            <a:r>
              <a:rPr lang="zh-CN" altLang="zh-CN" sz="2800" dirty="0"/>
              <a:t>在什么情况下可以用等差数列的知识解决问题呢？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1789185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</a:rPr>
              <a:t>答：</a:t>
            </a:r>
            <a:r>
              <a:rPr lang="zh-CN" altLang="zh-CN" sz="2800" dirty="0"/>
              <a:t>当实际问题中的数据依次成等值增加或减少时，可考虑利用等差数列方法解决．但一定要准确判断首项，项数和公差等关键问题数据．</a:t>
            </a:r>
          </a:p>
        </p:txBody>
      </p:sp>
    </p:spTree>
    <p:extLst>
      <p:ext uri="{BB962C8B-B14F-4D97-AF65-F5344CB8AC3E}">
        <p14:creationId xmlns:p14="http://schemas.microsoft.com/office/powerpoint/2010/main" val="34514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（四）数列的递推公式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49694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en-US" altLang="zh-CN" sz="2400" b="1" dirty="0" smtClean="0">
                    <a:latin typeface="+mn-lt"/>
                  </a:rPr>
                  <a:t>4.   </a:t>
                </a:r>
                <a:r>
                  <a:rPr lang="zh-CN" altLang="zh-CN" sz="2400" dirty="0" smtClean="0">
                    <a:latin typeface="+mn-lt"/>
                  </a:rPr>
                  <a:t>在</a:t>
                </a:r>
                <a:r>
                  <a:rPr lang="zh-CN" altLang="zh-CN" sz="2400" dirty="0">
                    <a:latin typeface="+mn-lt"/>
                  </a:rPr>
                  <a:t>通常情况下，从地面到</a:t>
                </a:r>
                <a:r>
                  <a:rPr lang="en-US" altLang="zh-CN" sz="2400" dirty="0">
                    <a:latin typeface="+mn-lt"/>
                  </a:rPr>
                  <a:t>10 km</a:t>
                </a:r>
                <a:r>
                  <a:rPr lang="zh-CN" altLang="zh-CN" sz="2400" dirty="0">
                    <a:latin typeface="+mn-lt"/>
                  </a:rPr>
                  <a:t>高空，高度每增加</a:t>
                </a:r>
                <a:r>
                  <a:rPr lang="en-US" altLang="zh-CN" sz="2400" dirty="0">
                    <a:latin typeface="+mn-lt"/>
                  </a:rPr>
                  <a:t>1 km</a:t>
                </a:r>
                <a:r>
                  <a:rPr lang="zh-CN" altLang="zh-CN" sz="2400" dirty="0">
                    <a:latin typeface="+mn-lt"/>
                  </a:rPr>
                  <a:t>，气温就下降某一个固定数值．如果</a:t>
                </a:r>
                <a:r>
                  <a:rPr lang="en-US" altLang="zh-CN" sz="2400" dirty="0">
                    <a:latin typeface="+mn-lt"/>
                  </a:rPr>
                  <a:t>1 km</a:t>
                </a:r>
                <a:r>
                  <a:rPr lang="zh-CN" altLang="zh-CN" sz="2400" dirty="0">
                    <a:latin typeface="+mn-lt"/>
                  </a:rPr>
                  <a:t>高度的气温是</a:t>
                </a:r>
                <a:r>
                  <a:rPr lang="en-US" altLang="zh-CN" sz="2400" dirty="0">
                    <a:latin typeface="+mn-lt"/>
                  </a:rPr>
                  <a:t>8.5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°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5 km</a:t>
                </a:r>
                <a:r>
                  <a:rPr lang="zh-CN" altLang="zh-CN" sz="2400" dirty="0">
                    <a:latin typeface="+mn-lt"/>
                  </a:rPr>
                  <a:t>高度的气温是－</a:t>
                </a:r>
                <a:r>
                  <a:rPr lang="en-US" altLang="zh-CN" sz="2400" dirty="0">
                    <a:latin typeface="+mn-lt"/>
                  </a:rPr>
                  <a:t>17.5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°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，求</a:t>
                </a:r>
                <a:r>
                  <a:rPr lang="en-US" altLang="zh-CN" sz="2400" dirty="0">
                    <a:latin typeface="+mn-lt"/>
                  </a:rPr>
                  <a:t>2 km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4 km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8 km</a:t>
                </a:r>
                <a:r>
                  <a:rPr lang="zh-CN" altLang="zh-CN" sz="2400" dirty="0">
                    <a:latin typeface="+mn-lt"/>
                  </a:rPr>
                  <a:t>高度的气温．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496944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076" r="-3945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356454" y="2465844"/>
            <a:ext cx="8568952" cy="2238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【解析】</a:t>
            </a:r>
            <a:r>
              <a:rPr lang="zh-CN" altLang="zh-CN" sz="2400" dirty="0">
                <a:latin typeface="+mn-lt"/>
              </a:rPr>
              <a:t>由题意，从地面到</a:t>
            </a:r>
            <a:r>
              <a:rPr lang="en-US" altLang="zh-CN" sz="2400" dirty="0">
                <a:latin typeface="+mn-lt"/>
              </a:rPr>
              <a:t>10 km</a:t>
            </a:r>
            <a:r>
              <a:rPr lang="zh-CN" altLang="zh-CN" sz="2400" dirty="0">
                <a:latin typeface="+mn-lt"/>
              </a:rPr>
              <a:t>高空，气温关于高度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 (km)</a:t>
            </a:r>
            <a:r>
              <a:rPr lang="zh-CN" altLang="zh-CN" sz="2400" dirty="0">
                <a:latin typeface="+mn-lt"/>
              </a:rPr>
              <a:t>成等差数列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 smtClean="0">
                <a:latin typeface="+mn-lt"/>
              </a:rPr>
              <a:t>设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表示自下而上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 km</a:t>
            </a:r>
            <a:r>
              <a:rPr lang="zh-CN" altLang="zh-CN" sz="2400" dirty="0">
                <a:latin typeface="+mn-lt"/>
              </a:rPr>
              <a:t>高度的气温，则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8.5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17.5</a:t>
            </a:r>
            <a:r>
              <a:rPr lang="en-US" altLang="zh-CN" sz="2400" dirty="0" smtClean="0">
                <a:latin typeface="+mn-lt"/>
              </a:rPr>
              <a:t>.</a:t>
            </a:r>
            <a:r>
              <a:rPr lang="zh-CN" altLang="zh-CN" sz="2400" dirty="0" smtClean="0">
                <a:latin typeface="+mn-lt"/>
              </a:rPr>
              <a:t>由</a:t>
            </a:r>
            <a:r>
              <a:rPr lang="zh-CN" altLang="zh-CN" sz="2400" dirty="0">
                <a:latin typeface="+mn-lt"/>
              </a:rPr>
              <a:t>等差数列的通项公式，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baseline="-25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4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8.5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4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>
                <a:latin typeface="+mn-lt"/>
              </a:rPr>
              <a:t>17.5</a:t>
            </a:r>
            <a:r>
              <a:rPr lang="zh-CN" altLang="zh-CN" sz="2400" dirty="0">
                <a:latin typeface="+mn-lt"/>
              </a:rPr>
              <a:t>，解得</a:t>
            </a:r>
            <a:r>
              <a:rPr lang="en-US" altLang="zh-CN" sz="2400" i="1" dirty="0">
                <a:latin typeface="+mn-lt"/>
              </a:rPr>
              <a:t>d</a:t>
            </a:r>
            <a:r>
              <a:rPr lang="zh-CN" altLang="zh-CN" sz="2400" dirty="0">
                <a:latin typeface="+mn-lt"/>
              </a:rPr>
              <a:t>＝－</a:t>
            </a:r>
            <a:r>
              <a:rPr lang="en-US" altLang="zh-CN" sz="2400" dirty="0" smtClean="0">
                <a:latin typeface="+mn-lt"/>
              </a:rPr>
              <a:t>6.5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80497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（四）数列的递推公式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95536" y="800010"/>
                <a:ext cx="856895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15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6.5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∴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11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-25000" dirty="0">
                    <a:latin typeface="+mn-lt"/>
                  </a:rPr>
                  <a:t>8</a:t>
                </a:r>
                <a:r>
                  <a:rPr lang="zh-CN" altLang="zh-CN" sz="2400" dirty="0">
                    <a:latin typeface="+mn-lt"/>
                  </a:rPr>
                  <a:t>＝－</a:t>
                </a:r>
                <a:r>
                  <a:rPr lang="en-US" altLang="zh-CN" sz="2400" dirty="0">
                    <a:latin typeface="+mn-lt"/>
                  </a:rPr>
                  <a:t>37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即</a:t>
                </a:r>
                <a:r>
                  <a:rPr lang="en-US" altLang="zh-CN" sz="2400" dirty="0">
                    <a:latin typeface="+mn-lt"/>
                  </a:rPr>
                  <a:t>2 km,4 km,8 km</a:t>
                </a:r>
                <a:r>
                  <a:rPr lang="zh-CN" altLang="zh-CN" sz="2400" dirty="0">
                    <a:latin typeface="+mn-lt"/>
                  </a:rPr>
                  <a:t>高度的气温分别为</a:t>
                </a:r>
                <a:r>
                  <a:rPr lang="en-US" altLang="zh-CN" sz="2400" dirty="0">
                    <a:latin typeface="+mn-lt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°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，－</a:t>
                </a:r>
                <a:r>
                  <a:rPr lang="en-US" altLang="zh-CN" sz="2400" dirty="0">
                    <a:latin typeface="+mn-lt"/>
                  </a:rPr>
                  <a:t>11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°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，－</a:t>
                </a:r>
                <a:r>
                  <a:rPr lang="en-US" altLang="zh-CN" sz="2400" dirty="0">
                    <a:latin typeface="+mn-lt"/>
                  </a:rPr>
                  <a:t>37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°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800010"/>
                <a:ext cx="8568952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138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447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611560" y="1707654"/>
                <a:ext cx="8208912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通过给出数列任意相邻两项之间的数量关系给出数列的方法叫做</a:t>
                </a:r>
                <a:r>
                  <a:rPr lang="zh-CN" altLang="zh-CN" sz="2400" b="1" dirty="0"/>
                  <a:t>递推法</a:t>
                </a:r>
                <a:r>
                  <a:rPr lang="zh-CN" altLang="zh-CN" sz="2400" dirty="0"/>
                  <a:t>，其中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任意相邻两项之间的数量关系式称为</m:t>
                    </m:r>
                  </m:oMath>
                </a14:m>
                <a:r>
                  <a:rPr lang="zh-CN" altLang="zh-CN" sz="2400" b="1" dirty="0"/>
                  <a:t>递推公式</a:t>
                </a:r>
                <a:r>
                  <a:rPr lang="en-US" altLang="zh-CN" sz="2400" dirty="0" smtClean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07654"/>
                <a:ext cx="8208912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114" r="-74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611560" y="915566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什么是递推法和递推公式？</a:t>
            </a:r>
          </a:p>
        </p:txBody>
      </p:sp>
    </p:spTree>
    <p:extLst>
      <p:ext uri="{BB962C8B-B14F-4D97-AF65-F5344CB8AC3E}">
        <p14:creationId xmlns:p14="http://schemas.microsoft.com/office/powerpoint/2010/main" val="24339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311" y="134354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如果</a:t>
            </a:r>
            <a:r>
              <a:rPr lang="zh-CN" altLang="zh-CN" sz="2400" dirty="0"/>
              <a:t>一个数列从第</a:t>
            </a:r>
            <a:r>
              <a:rPr lang="en-US" altLang="zh-CN" sz="2400" dirty="0"/>
              <a:t>2</a:t>
            </a:r>
            <a:r>
              <a:rPr lang="zh-CN" altLang="zh-CN" sz="2400" dirty="0"/>
              <a:t>项起，数列的每一项与前一项的差</a:t>
            </a:r>
            <a:r>
              <a:rPr lang="zh-CN" altLang="zh-CN" sz="2400" dirty="0" smtClean="0"/>
              <a:t>都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zh-CN" sz="2400" dirty="0" smtClean="0"/>
              <a:t>等于</a:t>
            </a:r>
            <a:r>
              <a:rPr lang="en-US" altLang="zh-CN" sz="2400" dirty="0" smtClean="0"/>
              <a:t>________________</a:t>
            </a:r>
            <a:r>
              <a:rPr lang="zh-CN" altLang="zh-CN" sz="2400" dirty="0" smtClean="0"/>
              <a:t>，</a:t>
            </a:r>
            <a:r>
              <a:rPr lang="zh-CN" altLang="zh-CN" sz="2400" dirty="0"/>
              <a:t>那么这个数列就</a:t>
            </a:r>
            <a:r>
              <a:rPr lang="zh-CN" altLang="zh-CN" sz="2400" dirty="0" smtClean="0"/>
              <a:t>叫做</a:t>
            </a:r>
            <a:r>
              <a:rPr lang="en-US" altLang="zh-CN" sz="2400" dirty="0" smtClean="0"/>
              <a:t>_________. </a:t>
            </a:r>
          </a:p>
          <a:p>
            <a:pPr>
              <a:lnSpc>
                <a:spcPct val="200000"/>
              </a:lnSpc>
            </a:pPr>
            <a:r>
              <a:rPr lang="zh-CN" altLang="zh-CN" sz="2400" dirty="0" smtClean="0"/>
              <a:t>这个</a:t>
            </a:r>
            <a:r>
              <a:rPr lang="zh-CN" altLang="zh-CN" sz="2400" dirty="0"/>
              <a:t>常数叫做等差数列</a:t>
            </a:r>
            <a:r>
              <a:rPr lang="zh-CN" altLang="zh-CN" sz="2400" dirty="0" smtClean="0"/>
              <a:t>的</a:t>
            </a:r>
            <a:r>
              <a:rPr lang="en-US" altLang="zh-CN" sz="2400" dirty="0" smtClean="0"/>
              <a:t>______</a:t>
            </a:r>
            <a:r>
              <a:rPr lang="zh-CN" altLang="zh-CN" sz="2400" b="1" dirty="0" smtClean="0"/>
              <a:t>，</a:t>
            </a:r>
            <a:r>
              <a:rPr lang="zh-CN" altLang="zh-CN" sz="2400" dirty="0"/>
              <a:t>通常用</a:t>
            </a:r>
            <a:r>
              <a:rPr lang="zh-CN" altLang="zh-CN" sz="2400" dirty="0" smtClean="0"/>
              <a:t>字母</a:t>
            </a:r>
            <a:r>
              <a:rPr lang="en-US" altLang="zh-CN" sz="2400" dirty="0" smtClean="0"/>
              <a:t>_____</a:t>
            </a:r>
            <a:r>
              <a:rPr lang="zh-CN" altLang="zh-CN" sz="2400" dirty="0" smtClean="0"/>
              <a:t>表示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1545332" y="229649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同一个常数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9839" y="228371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等差数列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7742" y="301149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7370" y="301149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公差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171" y="915566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等差数列的定义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9584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获取新知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003798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等差数列的通项</a:t>
            </a:r>
            <a:r>
              <a:rPr lang="zh-CN" altLang="zh-CN" sz="2400" b="1" dirty="0" smtClean="0"/>
              <a:t>公式</a:t>
            </a:r>
            <a:endParaRPr lang="zh-CN" altLang="zh-CN" sz="2400" b="1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878632" y="3651870"/>
                <a:ext cx="421364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CN" altLang="zh-CN" sz="28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+(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zh-CN" altLang="zh-CN" sz="2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632" y="3651870"/>
                <a:ext cx="4213647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23528" y="987574"/>
                <a:ext cx="784651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/>
                  <a:t>问题</a:t>
                </a:r>
                <a:r>
                  <a:rPr lang="en-US" altLang="zh-CN" sz="2400" b="1" dirty="0" smtClean="0"/>
                  <a:t>1</a:t>
                </a:r>
                <a:r>
                  <a:rPr lang="en-US" altLang="zh-CN" sz="2400" dirty="0" smtClean="0"/>
                  <a:t>.  </a:t>
                </a:r>
                <a:r>
                  <a:rPr lang="zh-CN" altLang="zh-CN" sz="2400" dirty="0" smtClean="0"/>
                  <a:t>如何</a:t>
                </a:r>
                <a:r>
                  <a:rPr lang="zh-CN" altLang="zh-CN" sz="2400" dirty="0"/>
                  <a:t>用符号表示数列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dirty="0"/>
                  <a:t>是公差为</a:t>
                </a:r>
                <a:r>
                  <a:rPr lang="en-US" altLang="zh-CN" sz="2400" i="1" dirty="0"/>
                  <a:t>d</a:t>
                </a:r>
                <a:r>
                  <a:rPr lang="zh-CN" altLang="zh-CN" sz="2400" dirty="0"/>
                  <a:t>的等差数列</a:t>
                </a:r>
                <a:r>
                  <a:rPr lang="zh-CN" altLang="zh-CN" sz="2400" dirty="0" smtClean="0"/>
                  <a:t>？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987574"/>
                <a:ext cx="7846514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1166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67544" y="1851670"/>
                <a:ext cx="784651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≥1)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851670"/>
                <a:ext cx="7846514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1243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035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885949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问题</a:t>
            </a:r>
            <a:r>
              <a:rPr lang="en-US" altLang="zh-CN" sz="2400" b="1" dirty="0"/>
              <a:t>2</a:t>
            </a:r>
            <a:r>
              <a:rPr lang="en-US" altLang="zh-CN" sz="2400" dirty="0"/>
              <a:t>.</a:t>
            </a:r>
            <a:r>
              <a:rPr lang="en-US" altLang="zh-CN" sz="2400" b="1" dirty="0"/>
              <a:t> </a:t>
            </a:r>
            <a:r>
              <a:rPr lang="zh-CN" altLang="zh-CN" sz="2400" dirty="0"/>
              <a:t>一个数列至少要有多少项？等差数列呢？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534021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答：</a:t>
            </a:r>
            <a:r>
              <a:rPr lang="zh-CN" altLang="zh-CN" sz="2400" dirty="0"/>
              <a:t>一个数列至少有</a:t>
            </a:r>
            <a:r>
              <a:rPr lang="en-US" altLang="zh-CN" sz="2400" dirty="0"/>
              <a:t>1</a:t>
            </a:r>
            <a:r>
              <a:rPr lang="zh-CN" altLang="zh-CN" sz="2400" dirty="0"/>
              <a:t>项，等差数列至少要有</a:t>
            </a:r>
            <a:r>
              <a:rPr lang="en-US" altLang="zh-CN" sz="2400" dirty="0"/>
              <a:t>3</a:t>
            </a:r>
            <a:r>
              <a:rPr lang="zh-CN" altLang="zh-CN" sz="2400" dirty="0"/>
              <a:t>项</a:t>
            </a:r>
            <a:r>
              <a:rPr lang="en-US" altLang="zh-CN" sz="2400" dirty="0"/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1689" y="2283718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+mn-lt"/>
              </a:rPr>
              <a:t>当三个数 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成等差数列时，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叫做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的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等差中项</a:t>
            </a:r>
            <a:r>
              <a:rPr lang="en-US" altLang="zh-CN" sz="2400" dirty="0">
                <a:latin typeface="+mn-lt"/>
              </a:rPr>
              <a:t>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656" y="3075805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lt"/>
              </a:rPr>
              <a:t>         特别地，</a:t>
            </a:r>
            <a:r>
              <a:rPr lang="zh-CN" altLang="zh-CN" sz="2400" dirty="0" smtClean="0">
                <a:latin typeface="+mn-lt"/>
              </a:rPr>
              <a:t>等差</a:t>
            </a:r>
            <a:r>
              <a:rPr lang="zh-CN" altLang="en-US" sz="2400" dirty="0" smtClean="0">
                <a:latin typeface="+mn-lt"/>
              </a:rPr>
              <a:t>数列中，从第</a:t>
            </a:r>
            <a:r>
              <a:rPr lang="en-US" altLang="zh-CN" sz="2400" dirty="0" smtClean="0">
                <a:latin typeface="+mn-lt"/>
              </a:rPr>
              <a:t>2</a:t>
            </a:r>
            <a:r>
              <a:rPr lang="zh-CN" altLang="en-US" sz="2400" dirty="0" smtClean="0">
                <a:latin typeface="+mn-lt"/>
              </a:rPr>
              <a:t>项起，每一项都是它前一项与后一项的等差中项，即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+mn-lt"/>
              </a:rPr>
              <a:t>-1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152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46094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问题</a:t>
                </a:r>
                <a:r>
                  <a:rPr lang="en-US" altLang="zh-CN" sz="2400" b="1" dirty="0">
                    <a:latin typeface="+mn-lt"/>
                  </a:rPr>
                  <a:t>3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若已知等差数列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的首项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和公差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，你能否根据等差数列的定义推导出等差数列的通项公式？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460940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81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571750"/>
            <a:ext cx="849694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 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14707" y="1972970"/>
                <a:ext cx="8749781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b="1" dirty="0">
                    <a:latin typeface="+mn-lt"/>
                  </a:rPr>
                  <a:t> </a:t>
                </a:r>
                <a:r>
                  <a:rPr lang="zh-CN" altLang="zh-CN" sz="2400" b="1" dirty="0" smtClean="0">
                    <a:latin typeface="+mn-lt"/>
                  </a:rPr>
                  <a:t>方法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zh-CN" altLang="zh-CN" sz="2400" b="1" dirty="0">
                    <a:latin typeface="+mn-lt"/>
                  </a:rPr>
                  <a:t>）</a:t>
                </a:r>
                <a:r>
                  <a:rPr lang="zh-CN" altLang="zh-CN" sz="2400" b="1" dirty="0" smtClean="0">
                    <a:latin typeface="+mn-lt"/>
                  </a:rPr>
                  <a:t>归纳法</a:t>
                </a:r>
                <a:endParaRPr lang="en-US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根据</a:t>
                </a:r>
                <a:r>
                  <a:rPr lang="zh-CN" altLang="zh-CN" sz="2400" dirty="0">
                    <a:latin typeface="+mn-lt"/>
                  </a:rPr>
                  <a:t>等差数列的定义，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，…</a:t>
                </a:r>
                <a:r>
                  <a:rPr lang="en-US" altLang="zh-CN" sz="2400" dirty="0">
                    <a:latin typeface="+mn-lt"/>
                  </a:rPr>
                  <a:t> . 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+2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+3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，… 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−1)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 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707" y="1972970"/>
                <a:ext cx="8749781" cy="2862322"/>
              </a:xfrm>
              <a:prstGeom prst="rect">
                <a:avLst/>
              </a:prstGeom>
              <a:blipFill rotWithShape="1">
                <a:blip r:embed="rId3"/>
                <a:stretch>
                  <a:fillRect l="-1045" b="-1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13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95536" y="915566"/>
                <a:ext cx="8388932" cy="3477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/>
                  <a:t>方法</a:t>
                </a:r>
                <a:r>
                  <a:rPr lang="en-US" altLang="zh-CN" sz="2400" b="1" dirty="0"/>
                  <a:t>2</a:t>
                </a:r>
                <a:r>
                  <a:rPr lang="zh-CN" altLang="zh-CN" sz="2400" b="1" dirty="0"/>
                  <a:t>）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累加法</a:t>
                </a:r>
                <a:endParaRPr lang="zh-CN" altLang="zh-CN" sz="24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根据等差数列的定义，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 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/>
                  <a:t>，…，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/>
                  <a:t>， 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将</a:t>
                </a:r>
                <a:r>
                  <a:rPr lang="zh-CN" altLang="zh-CN" sz="2400" dirty="0"/>
                  <a:t>以上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/>
                  <a:t>个等式相加，得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 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)+(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)+</m:t>
                    </m:r>
                  </m:oMath>
                </a14:m>
                <a:endParaRPr lang="en-US" altLang="zh-CN" sz="2400" i="1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−2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−3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)+⋯+(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)=(</m:t>
                      </m:r>
                      <m:r>
                        <a:rPr lang="en-US" altLang="zh-CN" sz="2400" i="1">
                          <a:latin typeface="Cambria Math"/>
                        </a:rPr>
                        <m:t>𝑛</m:t>
                      </m:r>
                      <m:r>
                        <a:rPr lang="en-US" altLang="zh-CN" sz="2400" i="1">
                          <a:latin typeface="Cambria Math"/>
                        </a:rPr>
                        <m:t>−1)</m:t>
                      </m:r>
                      <m:r>
                        <a:rPr lang="en-US" altLang="zh-CN" sz="2400" i="1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−1)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sz="2400" dirty="0"/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−1)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CN" sz="2400" dirty="0" smtClean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915566"/>
                <a:ext cx="8388932" cy="3477619"/>
              </a:xfrm>
              <a:prstGeom prst="rect">
                <a:avLst/>
              </a:prstGeom>
              <a:blipFill rotWithShape="1">
                <a:blip r:embed="rId2"/>
                <a:stretch>
                  <a:fillRect l="-1163" b="-1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543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89548"/>
                <a:ext cx="846094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/>
                  <a:t>方法</a:t>
                </a:r>
                <a:r>
                  <a:rPr lang="en-US" altLang="zh-CN" sz="2400" b="1" dirty="0"/>
                  <a:t>3</a:t>
                </a:r>
                <a:r>
                  <a:rPr lang="zh-CN" altLang="zh-CN" sz="2400" b="1" dirty="0"/>
                  <a:t>）迭代法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  </a:t>
                </a:r>
                <a:r>
                  <a:rPr lang="zh-CN" altLang="zh-CN" sz="2400" dirty="0"/>
                  <a:t>根据等差数列的定义，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 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+</m:t>
                      </m:r>
                      <m:r>
                        <a:rPr lang="en-US" altLang="zh-CN" sz="2400" i="1">
                          <a:latin typeface="Cambria Math"/>
                        </a:rPr>
                        <m:t>𝑑</m:t>
                      </m:r>
                      <m:r>
                        <a:rPr lang="en-US" altLang="zh-CN" sz="2400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altLang="zh-CN" sz="2400" i="1">
                                  <a:latin typeface="Cambria Math"/>
                                </a:rPr>
                                <m:t>−2</m:t>
                              </m:r>
                            </m:sub>
                          </m:sSub>
                          <m:r>
                            <a:rPr lang="en-US" altLang="zh-CN" sz="2400" i="1">
                              <a:latin typeface="Cambria Math"/>
                            </a:rPr>
                            <m:t>+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𝑑</m:t>
                          </m:r>
                        </m:e>
                      </m:d>
                      <m:r>
                        <a:rPr lang="en-US" altLang="zh-CN" sz="2400" i="1">
                          <a:latin typeface="Cambria Math"/>
                        </a:rPr>
                        <m:t>+</m:t>
                      </m:r>
                      <m:r>
                        <a:rPr lang="en-US" altLang="zh-CN" sz="2400" i="1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en-US" altLang="zh-CN" sz="2400" i="1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   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−2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+2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−3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+2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endParaRPr lang="en-US" altLang="zh-CN" sz="2400" i="1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   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−3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+3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…=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+(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−1)</m:t>
                    </m:r>
                    <m:r>
                      <a:rPr lang="en-US" altLang="zh-CN" sz="2400" i="1">
                        <a:latin typeface="Cambria Math"/>
                      </a:rPr>
                      <m:t>𝑑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89548"/>
                <a:ext cx="8460940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081" b="-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93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3532</TotalTime>
  <Words>2258</Words>
  <Application>Microsoft Office PowerPoint</Application>
  <PresentationFormat>全屏显示(16:9)</PresentationFormat>
  <Paragraphs>152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650TGp_Proper_pride_light</vt:lpstr>
      <vt:lpstr>§2.2   等差数列</vt:lpstr>
      <vt:lpstr>目标定位</vt:lpstr>
      <vt:lpstr>知识链接</vt:lpstr>
      <vt:lpstr>自主探究</vt:lpstr>
      <vt:lpstr>获取新知</vt:lpstr>
      <vt:lpstr>自主探究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585</cp:revision>
  <dcterms:created xsi:type="dcterms:W3CDTF">2011-09-29T10:22:55Z</dcterms:created>
  <dcterms:modified xsi:type="dcterms:W3CDTF">2015-05-17T07:53:07Z</dcterms:modified>
</cp:coreProperties>
</file>