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1" r:id="rId2"/>
    <p:sldId id="288" r:id="rId3"/>
    <p:sldId id="444" r:id="rId4"/>
    <p:sldId id="402" r:id="rId5"/>
    <p:sldId id="465" r:id="rId6"/>
    <p:sldId id="471" r:id="rId7"/>
    <p:sldId id="467" r:id="rId8"/>
    <p:sldId id="458" r:id="rId9"/>
    <p:sldId id="414" r:id="rId10"/>
    <p:sldId id="466" r:id="rId11"/>
    <p:sldId id="468" r:id="rId12"/>
    <p:sldId id="434" r:id="rId13"/>
    <p:sldId id="454" r:id="rId14"/>
    <p:sldId id="472" r:id="rId15"/>
    <p:sldId id="473" r:id="rId16"/>
    <p:sldId id="474" r:id="rId17"/>
    <p:sldId id="475" r:id="rId18"/>
    <p:sldId id="479" r:id="rId19"/>
    <p:sldId id="476" r:id="rId20"/>
    <p:sldId id="477" r:id="rId21"/>
    <p:sldId id="478" r:id="rId22"/>
    <p:sldId id="327" r:id="rId23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819399" y="1996810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9552" y="1491630"/>
            <a:ext cx="5472608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</a:t>
            </a:r>
            <a:r>
              <a:rPr lang="en-US" altLang="zh-CN" sz="36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2.2  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等差数列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611560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数列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7624" y="3291830"/>
            <a:ext cx="6696744" cy="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843808" y="2427734"/>
            <a:ext cx="576064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等差数列的性质</a:t>
            </a: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（一）等差数列通项公式的推广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79512" y="1275606"/>
                <a:ext cx="8352928" cy="16639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zh-CN" sz="2400" dirty="0"/>
                  <a:t>由题意，该数列的公差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60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15</m:t>
                            </m:r>
                          </m:sub>
                        </m:sSub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60−15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20−8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45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15</m:t>
                        </m:r>
                      </m:den>
                    </m:f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            </a:t>
                </a:r>
                <a:r>
                  <a:rPr lang="en-US" altLang="zh-CN" sz="2400" dirty="0" smtClean="0"/>
                  <a:t> </a:t>
                </a:r>
                <a:r>
                  <a:rPr lang="zh-CN" altLang="zh-CN" sz="2400" dirty="0" smtClean="0"/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75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=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60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>
                            <a:latin typeface="Cambria Math"/>
                          </a:rPr>
                          <m:t>75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60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=20+15×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15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b="0" i="1" smtClean="0">
                        <a:latin typeface="Cambria Math"/>
                      </a:rPr>
                      <m:t>2</m:t>
                    </m:r>
                    <m:r>
                      <a:rPr lang="en-US" altLang="zh-CN" sz="2400" i="1">
                        <a:latin typeface="Cambria Math"/>
                      </a:rPr>
                      <m:t>4</m:t>
                    </m:r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275606"/>
                <a:ext cx="8352928" cy="1663917"/>
              </a:xfrm>
              <a:prstGeom prst="rect">
                <a:avLst/>
              </a:prstGeom>
              <a:blipFill rotWithShape="1">
                <a:blip r:embed="rId2"/>
                <a:stretch>
                  <a:fillRect l="-1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262227" y="843558"/>
            <a:ext cx="827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en-US" altLang="zh-CN" sz="2400" dirty="0">
                <a:latin typeface="+mn-lt"/>
              </a:rPr>
              <a:t>.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zh-CN" altLang="zh-CN" sz="2400" dirty="0">
                <a:latin typeface="+mn-lt"/>
              </a:rPr>
              <a:t>若数列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为等差数列，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15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8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60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，求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75</a:t>
            </a:r>
            <a:r>
              <a:rPr lang="zh-CN" altLang="zh-CN" sz="2400" dirty="0">
                <a:latin typeface="+mn-lt"/>
              </a:rPr>
              <a:t>的值．</a:t>
            </a:r>
          </a:p>
        </p:txBody>
      </p:sp>
      <p:sp>
        <p:nvSpPr>
          <p:cNvPr id="3" name="矩形 2"/>
          <p:cNvSpPr/>
          <p:nvPr/>
        </p:nvSpPr>
        <p:spPr>
          <a:xfrm>
            <a:off x="368039" y="3075806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变式</a:t>
            </a:r>
            <a:r>
              <a:rPr lang="en-US" altLang="zh-CN" sz="2400" dirty="0">
                <a:latin typeface="+mn-lt"/>
              </a:rPr>
              <a:t>1. </a:t>
            </a:r>
            <a:r>
              <a:rPr lang="zh-CN" altLang="zh-CN" sz="2400" dirty="0">
                <a:latin typeface="+mn-lt"/>
              </a:rPr>
              <a:t>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100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120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90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100</a:t>
            </a:r>
            <a:r>
              <a:rPr lang="zh-CN" altLang="zh-CN" sz="2400" dirty="0">
                <a:latin typeface="+mn-lt"/>
              </a:rPr>
              <a:t>，则公差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 smtClean="0">
                <a:latin typeface="+mn-lt"/>
              </a:rPr>
              <a:t>等于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(</a:t>
            </a:r>
            <a:r>
              <a:rPr lang="zh-CN" altLang="zh-CN" sz="2400" dirty="0">
                <a:latin typeface="+mn-lt"/>
              </a:rPr>
              <a:t>　　</a:t>
            </a:r>
            <a:r>
              <a:rPr lang="en-US" altLang="zh-CN" sz="2400" dirty="0">
                <a:latin typeface="+mn-lt"/>
              </a:rPr>
              <a:t>)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   A</a:t>
            </a:r>
            <a:r>
              <a:rPr lang="zh-CN" altLang="zh-CN" sz="2400" dirty="0">
                <a:latin typeface="+mn-lt"/>
              </a:rPr>
              <a:t>．</a:t>
            </a:r>
            <a:r>
              <a:rPr lang="en-US" altLang="zh-CN" sz="2400" dirty="0">
                <a:latin typeface="+mn-lt"/>
              </a:rPr>
              <a:t>2     B</a:t>
            </a:r>
            <a:r>
              <a:rPr lang="zh-CN" altLang="zh-CN" sz="2400" dirty="0">
                <a:latin typeface="+mn-lt"/>
              </a:rPr>
              <a:t>．</a:t>
            </a:r>
            <a:r>
              <a:rPr lang="en-US" altLang="zh-CN" sz="2400" dirty="0">
                <a:latin typeface="+mn-lt"/>
              </a:rPr>
              <a:t>20     C</a:t>
            </a:r>
            <a:r>
              <a:rPr lang="zh-CN" altLang="zh-CN" sz="2400" dirty="0">
                <a:latin typeface="+mn-lt"/>
              </a:rPr>
              <a:t>．</a:t>
            </a:r>
            <a:r>
              <a:rPr lang="en-US" altLang="zh-CN" sz="2400" dirty="0">
                <a:latin typeface="+mn-lt"/>
              </a:rPr>
              <a:t>100     D</a:t>
            </a:r>
            <a:r>
              <a:rPr lang="zh-CN" altLang="zh-CN" sz="2400" dirty="0">
                <a:latin typeface="+mn-lt"/>
              </a:rPr>
              <a:t>．不确定</a:t>
            </a:r>
          </a:p>
        </p:txBody>
      </p:sp>
      <p:sp>
        <p:nvSpPr>
          <p:cNvPr id="5" name="矩形 4"/>
          <p:cNvSpPr/>
          <p:nvPr/>
        </p:nvSpPr>
        <p:spPr>
          <a:xfrm>
            <a:off x="1619672" y="3766269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028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（三）等差数列的单调性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51520" y="843558"/>
                <a:ext cx="8496944" cy="1236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+mn-lt"/>
                  </a:rPr>
                  <a:t>例</a:t>
                </a:r>
                <a:r>
                  <a:rPr lang="en-US" altLang="zh-CN" sz="2400" b="1" dirty="0">
                    <a:latin typeface="+mn-lt"/>
                  </a:rPr>
                  <a:t>2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已知</a:t>
                </a:r>
                <a:r>
                  <a:rPr lang="zh-CN" altLang="zh-CN" sz="2400" dirty="0" smtClean="0">
                    <a:latin typeface="+mn-lt"/>
                  </a:rPr>
                  <a:t>递增</a:t>
                </a:r>
                <a:r>
                  <a:rPr lang="zh-CN" altLang="en-US" sz="2400" dirty="0" smtClean="0">
                    <a:latin typeface="+mn-lt"/>
                  </a:rPr>
                  <a:t>的等差数列</a:t>
                </a:r>
                <a:r>
                  <a:rPr lang="en-US" altLang="zh-CN" sz="2400" dirty="0" smtClean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=1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4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，则</a:t>
                </a:r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i="1" dirty="0">
                    <a:latin typeface="+mn-lt"/>
                  </a:rPr>
                  <a:t> </a:t>
                </a:r>
                <a:r>
                  <a:rPr lang="en-US" altLang="zh-CN" sz="2400" i="1" dirty="0" smtClean="0">
                    <a:latin typeface="+mn-lt"/>
                  </a:rPr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 smtClean="0">
                    <a:latin typeface="+mn-lt"/>
                  </a:rPr>
                  <a:t>___</a:t>
                </a:r>
                <a:r>
                  <a:rPr lang="en-US" altLang="zh-CN" sz="2400" dirty="0">
                    <a:latin typeface="+mn-lt"/>
                  </a:rPr>
                  <a:t>_____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843558"/>
                <a:ext cx="8496944" cy="1236108"/>
              </a:xfrm>
              <a:prstGeom prst="rect">
                <a:avLst/>
              </a:prstGeom>
              <a:blipFill rotWithShape="1">
                <a:blip r:embed="rId2"/>
                <a:stretch>
                  <a:fillRect l="-1076" b="-4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07504" y="2079978"/>
                <a:ext cx="8496944" cy="2435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=1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4 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1</m:t>
                    </m:r>
                    <m:r>
                      <a:rPr lang="en-US" altLang="zh-CN" sz="2400">
                        <a:latin typeface="Cambria Math"/>
                      </a:rPr>
                      <m:t>+2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(1+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4</m:t>
                    </m:r>
                  </m:oMath>
                </a14:m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zh-CN" sz="2400" dirty="0" smtClean="0">
                    <a:latin typeface="+mn-lt"/>
                  </a:rPr>
                  <a:t>即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4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±2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    </a:t>
                </a:r>
                <a:r>
                  <a:rPr lang="en-US" altLang="zh-CN" sz="2400" dirty="0" smtClean="0">
                    <a:latin typeface="+mn-lt"/>
                  </a:rPr>
                  <a:t>        </a:t>
                </a:r>
                <a:r>
                  <a:rPr lang="zh-CN" altLang="zh-CN" sz="2400" dirty="0" smtClean="0">
                    <a:latin typeface="+mn-lt"/>
                  </a:rPr>
                  <a:t>又</a:t>
                </a:r>
                <a:r>
                  <a:rPr lang="en-US" altLang="zh-CN" sz="2400" dirty="0" smtClean="0">
                    <a:latin typeface="+mn-lt"/>
                  </a:rPr>
                  <a:t> 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是递增数列</a:t>
                </a:r>
                <a:r>
                  <a:rPr lang="zh-CN" altLang="zh-CN" sz="2400" dirty="0" smtClean="0">
                    <a:latin typeface="+mn-lt"/>
                  </a:rPr>
                  <a:t>，</a:t>
                </a:r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zh-CN" altLang="en-US" sz="2400" dirty="0" smtClean="0">
                    <a:latin typeface="宋体"/>
                    <a:ea typeface="宋体"/>
                  </a:rPr>
                  <a:t>∴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0" smtClean="0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</m:oMath>
                </a14:m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en-US" sz="2400" dirty="0">
                    <a:latin typeface="宋体"/>
                  </a:rPr>
                  <a:t>∴</a:t>
                </a:r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0" smtClean="0">
                        <a:latin typeface="Cambria Math"/>
                      </a:rPr>
                      <m:t>  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/>
                      </a:rPr>
                      <m:t>=1+2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en-US" altLang="zh-CN" sz="2400">
                        <a:latin typeface="Cambria Math"/>
                      </a:rPr>
                      <m:t>=2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079978"/>
                <a:ext cx="8496944" cy="2435988"/>
              </a:xfrm>
              <a:prstGeom prst="rect">
                <a:avLst/>
              </a:prstGeom>
              <a:blipFill rotWithShape="1">
                <a:blip r:embed="rId3"/>
                <a:stretch>
                  <a:fillRect l="-1149" b="-1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1619672" y="1491630"/>
                <a:ext cx="120315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𝒏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1491630"/>
                <a:ext cx="1203150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152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627534"/>
            <a:ext cx="8496944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已知数列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是等差数列，若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13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17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117</a:t>
            </a:r>
            <a:r>
              <a:rPr lang="zh-CN" altLang="zh-CN" sz="2400" dirty="0" smtClean="0">
                <a:latin typeface="+mn-lt"/>
              </a:rPr>
              <a:t>，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</a:t>
            </a:r>
            <a:r>
              <a:rPr lang="zh-CN" altLang="zh-CN" sz="2400" dirty="0" smtClean="0">
                <a:latin typeface="+mn-lt"/>
              </a:rPr>
              <a:t>则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15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 smtClean="0">
                <a:latin typeface="+mn-lt"/>
              </a:rPr>
              <a:t>_______.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1707654"/>
            <a:ext cx="8496944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【解析】</a:t>
            </a:r>
            <a:r>
              <a:rPr lang="zh-CN" altLang="zh-CN" sz="2400" dirty="0">
                <a:latin typeface="+mn-lt"/>
              </a:rPr>
              <a:t>∵</a:t>
            </a:r>
            <a:r>
              <a:rPr lang="zh-CN" altLang="zh-CN" sz="2400" b="1" dirty="0">
                <a:latin typeface="+mn-lt"/>
              </a:rPr>
              <a:t> 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15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17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13     </a:t>
            </a:r>
            <a:r>
              <a:rPr lang="zh-CN" altLang="zh-CN" sz="2400" dirty="0">
                <a:latin typeface="+mn-lt"/>
              </a:rPr>
              <a:t>∴ 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117   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    </a:t>
            </a:r>
            <a:r>
              <a:rPr lang="zh-CN" altLang="zh-CN" sz="2400" dirty="0" smtClean="0">
                <a:latin typeface="+mn-lt"/>
              </a:rPr>
              <a:t>∴ 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15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234.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71800" y="1131590"/>
            <a:ext cx="864096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234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2931790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+mn-lt"/>
              </a:rPr>
              <a:t>变式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US" altLang="zh-CN" sz="2400" dirty="0">
                <a:latin typeface="+mn-lt"/>
              </a:rPr>
              <a:t>.</a:t>
            </a:r>
            <a:r>
              <a:rPr lang="zh-CN" altLang="zh-CN" sz="2400" dirty="0">
                <a:latin typeface="+mn-lt"/>
              </a:rPr>
              <a:t>已知等差数列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6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，则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 smtClean="0">
                <a:latin typeface="+mn-lt"/>
              </a:rPr>
              <a:t>_____.</a:t>
            </a:r>
            <a:endParaRPr lang="zh-CN" altLang="zh-CN" sz="2400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51520" y="3435846"/>
                <a:ext cx="8784976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由等差数列的性质，知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10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pt-BR" altLang="zh-CN" sz="2400" dirty="0">
                    <a:latin typeface="+mn-lt"/>
                  </a:rPr>
                  <a:t>2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，又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10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pt-BR" altLang="zh-CN" sz="2400" dirty="0">
                    <a:latin typeface="+mn-lt"/>
                  </a:rPr>
                  <a:t>1.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pt-BR" altLang="zh-CN" sz="2400" dirty="0">
                    <a:latin typeface="+mn-lt"/>
                  </a:rPr>
                  <a:t>3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pt-BR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pt-BR" altLang="zh-CN" sz="2400" dirty="0">
                    <a:latin typeface="+mn-lt"/>
                  </a:rPr>
                  <a:t> 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9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pt-BR" altLang="zh-CN" sz="2400" dirty="0">
                    <a:latin typeface="+mn-lt"/>
                  </a:rPr>
                  <a:t>2</a:t>
                </a:r>
                <a:r>
                  <a:rPr lang="pt-BR" altLang="zh-CN" sz="2400" i="1" dirty="0">
                    <a:latin typeface="+mn-lt"/>
                  </a:rPr>
                  <a:t>a</a:t>
                </a:r>
                <a:r>
                  <a:rPr lang="pt-BR" altLang="zh-CN" sz="2400" baseline="-250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pt-BR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435846"/>
                <a:ext cx="8784976" cy="1446550"/>
              </a:xfrm>
              <a:prstGeom prst="rect">
                <a:avLst/>
              </a:prstGeom>
              <a:blipFill rotWithShape="1">
                <a:blip r:embed="rId2"/>
                <a:stretch>
                  <a:fillRect l="-1041" r="-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2629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</a:t>
            </a:r>
            <a:r>
              <a:rPr lang="en-US" altLang="zh-CN" dirty="0" smtClean="0">
                <a:solidFill>
                  <a:srgbClr val="FFFF00"/>
                </a:solidFill>
                <a:latin typeface="+mj-ea"/>
              </a:rPr>
              <a:t>1. 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等差数列的项与序号的关系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8100392" y="2571750"/>
                <a:ext cx="453970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pt-BR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0392" y="2571750"/>
                <a:ext cx="453970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075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5" grpId="0"/>
      <p:bldP spid="1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79512" y="819457"/>
                <a:ext cx="8496944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/>
                  <a:t>例</a:t>
                </a:r>
                <a:r>
                  <a:rPr lang="en-US" altLang="zh-CN" sz="2400" b="1" dirty="0"/>
                  <a:t>4</a:t>
                </a:r>
                <a:r>
                  <a:rPr lang="en-US" altLang="zh-CN" sz="2400" dirty="0"/>
                  <a:t>. </a:t>
                </a:r>
                <a:r>
                  <a:rPr lang="zh-CN" altLang="zh-CN" sz="2400" dirty="0"/>
                  <a:t>设数列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/>
                  <a:t>都是等差数列，若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=7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</m:oMath>
                </a14:m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=21</m:t>
                    </m:r>
                  </m:oMath>
                </a14:m>
                <a:r>
                  <a:rPr lang="zh-CN" altLang="zh-CN" sz="2400" dirty="0"/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/>
                  <a:t>_______.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819457"/>
                <a:ext cx="8496944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076" b="-5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323528" y="2135634"/>
            <a:ext cx="684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【解析】</a:t>
            </a:r>
            <a:r>
              <a:rPr lang="zh-CN" altLang="zh-CN" sz="2400" dirty="0">
                <a:latin typeface="+mn-lt"/>
              </a:rPr>
              <a:t>两个等差数列的和数列仍为等差数列</a:t>
            </a:r>
            <a:r>
              <a:rPr lang="zh-CN" altLang="zh-CN" sz="2400" dirty="0" smtClean="0">
                <a:latin typeface="+mn-lt"/>
              </a:rPr>
              <a:t>．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       </a:t>
            </a:r>
            <a:r>
              <a:rPr lang="zh-CN" altLang="zh-CN" sz="2400" dirty="0" smtClean="0">
                <a:latin typeface="+mn-lt"/>
              </a:rPr>
              <a:t>设</a:t>
            </a:r>
            <a:r>
              <a:rPr lang="zh-CN" altLang="zh-CN" sz="2400" dirty="0">
                <a:latin typeface="+mn-lt"/>
              </a:rPr>
              <a:t>两等差数列组成的和数列为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 err="1">
                <a:latin typeface="+mn-lt"/>
              </a:rPr>
              <a:t>c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 smtClean="0">
                <a:latin typeface="+mn-lt"/>
              </a:rPr>
              <a:t>，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       </a:t>
            </a:r>
            <a:r>
              <a:rPr lang="zh-CN" altLang="zh-CN" sz="2400" dirty="0" smtClean="0">
                <a:latin typeface="+mn-lt"/>
              </a:rPr>
              <a:t>则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 err="1">
                <a:latin typeface="+mn-lt"/>
              </a:rPr>
              <a:t>c</a:t>
            </a:r>
            <a:r>
              <a:rPr lang="en-US" altLang="zh-CN" sz="2400" i="1" baseline="-25000" dirty="0" err="1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为等差数列且</a:t>
            </a:r>
            <a:r>
              <a:rPr lang="en-US" altLang="zh-CN" sz="2400" i="1" dirty="0">
                <a:latin typeface="+mn-lt"/>
              </a:rPr>
              <a:t>c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7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c</a:t>
            </a:r>
            <a:r>
              <a:rPr lang="en-US" altLang="zh-CN" sz="2400" baseline="-250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21</a:t>
            </a:r>
            <a:r>
              <a:rPr lang="zh-CN" altLang="zh-CN" sz="2400" dirty="0" smtClean="0">
                <a:latin typeface="+mn-lt"/>
              </a:rPr>
              <a:t>，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"/>
                <a:ea typeface="宋体"/>
              </a:rPr>
              <a:t>        ∴ </a:t>
            </a:r>
            <a:r>
              <a:rPr lang="en-US" altLang="zh-CN" sz="2400" i="1" dirty="0" smtClean="0">
                <a:latin typeface="+mn-lt"/>
              </a:rPr>
              <a:t>c</a:t>
            </a:r>
            <a:r>
              <a:rPr lang="en-US" altLang="zh-CN" sz="2400" baseline="-25000" dirty="0" smtClean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c</a:t>
            </a:r>
            <a:r>
              <a:rPr lang="en-US" altLang="zh-CN" sz="2400" baseline="-250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c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2×21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7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35.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1645" y="14196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35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</a:t>
            </a:r>
            <a:r>
              <a:rPr lang="en-US" altLang="zh-CN" dirty="0" smtClean="0">
                <a:solidFill>
                  <a:srgbClr val="FFFF00"/>
                </a:solidFill>
                <a:latin typeface="+mj-ea"/>
              </a:rPr>
              <a:t>3. 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等差数列的其他性质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143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（一）等差数列通项公式的推广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712968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问题</a:t>
            </a:r>
            <a:r>
              <a:rPr lang="en-US" altLang="zh-CN" sz="2400" b="1" dirty="0" smtClean="0">
                <a:latin typeface="+mn-lt"/>
              </a:rPr>
              <a:t>1</a:t>
            </a:r>
            <a:r>
              <a:rPr lang="en-US" altLang="zh-CN" sz="2400" dirty="0" smtClean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若已知等差数列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中的第</a:t>
            </a:r>
            <a:r>
              <a:rPr lang="en-US" altLang="zh-CN" sz="2400" i="1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项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和公差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，如何表示</a:t>
            </a:r>
            <a:r>
              <a:rPr lang="zh-CN" altLang="zh-CN" sz="2400" dirty="0" smtClean="0">
                <a:latin typeface="+mn-lt"/>
              </a:rPr>
              <a:t>通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 </a:t>
            </a:r>
            <a:r>
              <a:rPr lang="zh-CN" altLang="zh-CN" sz="2400" dirty="0" smtClean="0">
                <a:latin typeface="+mn-lt"/>
              </a:rPr>
              <a:t>项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779662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【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解析】</a:t>
            </a:r>
            <a:r>
              <a:rPr lang="zh-CN" altLang="zh-CN" sz="2400" dirty="0">
                <a:latin typeface="+mn-lt"/>
              </a:rPr>
              <a:t>设等差数列的首项</a:t>
            </a:r>
            <a:r>
              <a:rPr lang="zh-CN" altLang="zh-CN" sz="2400" dirty="0" smtClean="0">
                <a:latin typeface="+mn-lt"/>
              </a:rPr>
              <a:t>为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i="1" dirty="0" smtClean="0">
                <a:latin typeface="+mn-lt"/>
              </a:rPr>
              <a:t>a</a:t>
            </a:r>
            <a:r>
              <a:rPr lang="en-US" altLang="zh-CN" sz="2400" baseline="-25000" dirty="0" smtClean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zh-CN" altLang="zh-CN" sz="2400" dirty="0" smtClean="0">
                <a:latin typeface="+mn-lt"/>
              </a:rPr>
              <a:t>则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i="1" dirty="0" smtClean="0">
                <a:latin typeface="+mn-lt"/>
              </a:rPr>
              <a:t>a</a:t>
            </a:r>
            <a:r>
              <a:rPr lang="en-US" altLang="zh-CN" sz="2400" i="1" baseline="-25000" dirty="0" smtClean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 smtClean="0">
                <a:latin typeface="+mn-lt"/>
              </a:rPr>
              <a:t>，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     </a:t>
            </a:r>
            <a:r>
              <a:rPr lang="zh-CN" altLang="zh-CN" sz="2400" dirty="0" smtClean="0">
                <a:latin typeface="+mn-lt"/>
              </a:rPr>
              <a:t>得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i="1" dirty="0" smtClean="0">
                <a:latin typeface="+mn-lt"/>
              </a:rPr>
              <a:t>a</a:t>
            </a:r>
            <a:r>
              <a:rPr lang="en-US" altLang="zh-CN" sz="2400" baseline="-25000" dirty="0" smtClean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        </a:t>
            </a:r>
            <a:r>
              <a:rPr lang="zh-CN" altLang="zh-CN" sz="2400" dirty="0" smtClean="0">
                <a:latin typeface="+mn-lt"/>
              </a:rPr>
              <a:t>∴ 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 smtClean="0">
                <a:latin typeface="+mn-lt"/>
              </a:rPr>
              <a:t>1)</a:t>
            </a:r>
            <a:r>
              <a:rPr lang="en-US" altLang="zh-CN" sz="2400" i="1" dirty="0" smtClean="0">
                <a:latin typeface="+mn-lt"/>
              </a:rPr>
              <a:t>d</a:t>
            </a: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latin typeface="+mn-lt"/>
              </a:rPr>
              <a:t> </a:t>
            </a:r>
            <a:r>
              <a:rPr lang="en-US" altLang="zh-CN" sz="2400" i="1" dirty="0" smtClean="0">
                <a:latin typeface="+mn-lt"/>
              </a:rPr>
              <a:t>                        </a:t>
            </a:r>
            <a:r>
              <a:rPr lang="zh-CN" altLang="zh-CN" sz="2400" dirty="0" smtClean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m</a:t>
            </a:r>
            <a:r>
              <a:rPr lang="en-US" altLang="zh-CN" sz="2400" dirty="0">
                <a:latin typeface="+mn-lt"/>
              </a:rPr>
              <a:t>)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434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（一）等差数列通项公式的推广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79512" y="1563638"/>
                <a:ext cx="7632848" cy="1379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 smtClean="0">
                    <a:latin typeface="+mn-lt"/>
                  </a:rPr>
                  <a:t>）等差数列</a:t>
                </a:r>
                <a:r>
                  <a:rPr lang="zh-CN" altLang="zh-CN" sz="2400" dirty="0">
                    <a:latin typeface="+mn-lt"/>
                  </a:rPr>
                  <a:t>通项</a:t>
                </a:r>
                <a:r>
                  <a:rPr lang="zh-CN" altLang="zh-CN" sz="2400" dirty="0" smtClean="0">
                    <a:latin typeface="+mn-lt"/>
                  </a:rPr>
                  <a:t>公式</a:t>
                </a:r>
                <a:r>
                  <a:rPr lang="zh-CN" altLang="en-US" sz="2400" dirty="0" smtClean="0">
                    <a:latin typeface="+mn-lt"/>
                  </a:rPr>
                  <a:t>的推广</a:t>
                </a:r>
                <a:r>
                  <a:rPr lang="zh-CN" altLang="zh-CN" sz="2400" dirty="0" smtClean="0">
                    <a:latin typeface="+mn-lt"/>
                  </a:rPr>
                  <a:t>：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a</a:t>
                </a:r>
                <a:r>
                  <a:rPr lang="en-US" altLang="zh-CN" sz="2400" b="1" i="1" baseline="-25000" dirty="0">
                    <a:solidFill>
                      <a:srgbClr val="FF0000"/>
                    </a:solidFill>
                    <a:latin typeface="+mn-lt"/>
                  </a:rPr>
                  <a:t>n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＝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a</a:t>
                </a:r>
                <a:r>
                  <a:rPr lang="en-US" altLang="zh-CN" sz="2400" b="1" i="1" baseline="-25000" dirty="0">
                    <a:solidFill>
                      <a:srgbClr val="FF0000"/>
                    </a:solidFill>
                    <a:latin typeface="+mn-lt"/>
                  </a:rPr>
                  <a:t>m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＋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(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n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－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m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)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）由任意两项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求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公差</a:t>
                </a:r>
                <a:r>
                  <a:rPr lang="zh-CN" altLang="zh-CN" sz="2400" b="1" dirty="0" smtClean="0">
                    <a:latin typeface="+mn-lt"/>
                  </a:rPr>
                  <a:t>：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𝒅</m:t>
                    </m:r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</m:sub>
                        </m:sSub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𝒎</m:t>
                            </m:r>
                          </m:sub>
                        </m:sSub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.</a:t>
                </a:r>
                <a:endParaRPr lang="zh-CN" altLang="zh-CN" sz="2400" b="1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563638"/>
                <a:ext cx="7632848" cy="1379417"/>
              </a:xfrm>
              <a:prstGeom prst="rect">
                <a:avLst/>
              </a:prstGeom>
              <a:blipFill rotWithShape="1">
                <a:blip r:embed="rId2"/>
                <a:stretch>
                  <a:fillRect l="-1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179512" y="843558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【获取新知】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56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822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（二）等差数列与一次函数的关系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568952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问题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US" altLang="zh-CN" sz="2400" dirty="0" smtClean="0">
                <a:latin typeface="+mn-lt"/>
              </a:rPr>
              <a:t>.</a:t>
            </a: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 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的通项公式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与一次函数有什么关系</a:t>
            </a:r>
            <a:r>
              <a:rPr lang="zh-CN" altLang="zh-CN" sz="2400" dirty="0" smtClean="0">
                <a:latin typeface="+mn-lt"/>
              </a:rPr>
              <a:t>？</a:t>
            </a:r>
            <a:endParaRPr lang="zh-CN" altLang="zh-CN" sz="2400" dirty="0">
              <a:latin typeface="+mn-lt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95536" y="1779662"/>
                <a:ext cx="8424936" cy="29796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）∵ 数列是关于序号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的函数，为此将数列的通项公式变形为关于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的</a:t>
                </a:r>
                <a:r>
                  <a:rPr lang="zh-CN" altLang="zh-CN" sz="2400" dirty="0" smtClean="0">
                    <a:latin typeface="+mn-lt"/>
                  </a:rPr>
                  <a:t>函数</a:t>
                </a:r>
                <a:r>
                  <a:rPr lang="zh-CN" altLang="zh-CN" sz="2400" dirty="0">
                    <a:latin typeface="+mn-lt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＝</m:t>
                    </m:r>
                    <m:r>
                      <a:rPr lang="en-US" altLang="zh-CN" sz="2400" i="1">
                        <a:latin typeface="Cambria Math"/>
                      </a:rPr>
                      <m:t>𝑑𝑛</m:t>
                    </m:r>
                    <m:r>
                      <a:rPr lang="zh-CN" altLang="zh-CN" sz="2400">
                        <a:latin typeface="Cambria Math"/>
                      </a:rPr>
                      <m:t>＋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－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)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</a:t>
                </a:r>
                <a:r>
                  <a:rPr lang="zh-CN" altLang="zh-CN" sz="2400" dirty="0" smtClean="0">
                    <a:latin typeface="+mn-lt"/>
                  </a:rPr>
                  <a:t>显然</a:t>
                </a:r>
                <a:r>
                  <a:rPr lang="zh-CN" altLang="zh-CN" sz="2400" dirty="0">
                    <a:latin typeface="+mn-lt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≠0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是关于序号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的一次函数，其图象是直线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𝑓</m:t>
                    </m:r>
                    <m:r>
                      <a:rPr lang="en-US" altLang="zh-CN" sz="2400" i="1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𝑥</m:t>
                    </m:r>
                    <m:r>
                      <a:rPr lang="en-US" altLang="zh-CN" sz="2400" i="1">
                        <a:latin typeface="Cambria Math"/>
                      </a:rPr>
                      <m:t>)</m:t>
                    </m:r>
                    <m:r>
                      <a:rPr lang="zh-CN" altLang="zh-CN" sz="2400">
                        <a:latin typeface="Cambria Math"/>
                      </a:rPr>
                      <m:t>＝</m:t>
                    </m:r>
                    <m:r>
                      <a:rPr lang="en-US" altLang="zh-CN" sz="2400" i="1">
                        <a:latin typeface="Cambria Math"/>
                      </a:rPr>
                      <m:t>𝑑𝑥</m:t>
                    </m:r>
                    <m:r>
                      <a:rPr lang="zh-CN" altLang="zh-CN" sz="2400">
                        <a:latin typeface="Cambria Math"/>
                      </a:rPr>
                      <m:t>＋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－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)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上一系列孤立的点，</a:t>
                </a:r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为该直线的斜率，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i="1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是该直线在</a:t>
                </a:r>
                <a:r>
                  <a:rPr lang="en-US" altLang="zh-CN" sz="2400" i="1" dirty="0">
                    <a:latin typeface="+mn-lt"/>
                  </a:rPr>
                  <a:t>y</a:t>
                </a:r>
                <a:r>
                  <a:rPr lang="zh-CN" altLang="zh-CN" sz="2400" dirty="0">
                    <a:latin typeface="+mn-lt"/>
                  </a:rPr>
                  <a:t>轴上的截距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779662"/>
                <a:ext cx="8424936" cy="2979662"/>
              </a:xfrm>
              <a:prstGeom prst="rect">
                <a:avLst/>
              </a:prstGeom>
              <a:blipFill rotWithShape="1">
                <a:blip r:embed="rId2"/>
                <a:stretch>
                  <a:fillRect l="-1158" r="-724" b="-1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89396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822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（二）等差数列与一次函数的关系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555526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）若数列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的通项公式是一次函数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err="1">
                <a:latin typeface="+mn-lt"/>
              </a:rPr>
              <a:t>pn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，其中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、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为常数，那么这个</a:t>
            </a:r>
            <a:r>
              <a:rPr lang="zh-CN" altLang="zh-CN" sz="2400" dirty="0" smtClean="0">
                <a:latin typeface="+mn-lt"/>
              </a:rPr>
              <a:t>数列</a:t>
            </a:r>
            <a:r>
              <a:rPr lang="zh-CN" altLang="zh-CN" sz="2400" dirty="0">
                <a:latin typeface="+mn-lt"/>
              </a:rPr>
              <a:t>一定是等差数列吗？若是，首项和公差分别是多少？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129100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答：</a:t>
            </a:r>
            <a:r>
              <a:rPr lang="zh-CN" altLang="zh-CN" sz="2400" dirty="0" smtClean="0">
                <a:latin typeface="+mn-lt"/>
              </a:rPr>
              <a:t>取</a:t>
            </a:r>
            <a:r>
              <a:rPr lang="zh-CN" altLang="zh-CN" sz="2400" dirty="0">
                <a:latin typeface="+mn-lt"/>
              </a:rPr>
              <a:t>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中任意两项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baseline="-25000" dirty="0">
                <a:latin typeface="+mn-lt"/>
              </a:rPr>
              <a:t>－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&gt;1)</a:t>
            </a:r>
            <a:r>
              <a:rPr lang="zh-CN" altLang="zh-CN" sz="2400" dirty="0">
                <a:latin typeface="+mn-lt"/>
              </a:rPr>
              <a:t>，则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baseline="-25000" dirty="0">
                <a:latin typeface="+mn-lt"/>
              </a:rPr>
              <a:t>－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 err="1">
                <a:latin typeface="+mn-lt"/>
              </a:rPr>
              <a:t>pn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en-US" altLang="zh-CN" sz="2400" dirty="0">
                <a:latin typeface="+mn-lt"/>
              </a:rPr>
              <a:t>)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[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en-US" altLang="zh-CN" sz="2400" dirty="0">
                <a:latin typeface="+mn-lt"/>
              </a:rPr>
              <a:t>]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zh-CN" altLang="zh-CN" sz="2400" dirty="0" smtClean="0">
                <a:latin typeface="+mn-lt"/>
              </a:rPr>
              <a:t>．显然</a:t>
            </a:r>
            <a:r>
              <a:rPr lang="zh-CN" altLang="zh-CN" sz="2400" dirty="0">
                <a:latin typeface="+mn-lt"/>
              </a:rPr>
              <a:t>，这是一个与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无关的常数</a:t>
            </a:r>
            <a:r>
              <a:rPr lang="zh-CN" altLang="zh-CN" sz="2400" dirty="0" smtClean="0">
                <a:latin typeface="+mn-lt"/>
              </a:rPr>
              <a:t>，所以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是等差数列．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</a:t>
            </a:r>
            <a:r>
              <a:rPr lang="zh-CN" altLang="zh-CN" sz="2400" dirty="0" smtClean="0">
                <a:latin typeface="+mn-lt"/>
              </a:rPr>
              <a:t>将</a:t>
            </a:r>
            <a:r>
              <a:rPr lang="zh-CN" altLang="zh-CN" sz="2400" dirty="0">
                <a:latin typeface="+mn-lt"/>
              </a:rPr>
              <a:t>一次函数变形为等差数列通项公式的形式为：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err="1">
                <a:latin typeface="+mn-lt"/>
              </a:rPr>
              <a:t>pn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en-US" altLang="zh-CN" sz="2400" dirty="0">
                <a:latin typeface="+mn-lt"/>
              </a:rPr>
              <a:t>)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，所以该数列的首项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，公差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en-US" altLang="zh-CN" sz="2400" dirty="0">
                <a:latin typeface="+mn-lt"/>
              </a:rPr>
              <a:t>. </a:t>
            </a:r>
            <a:endParaRPr lang="zh-CN" alt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741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1491630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）当公差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0</a:t>
            </a:r>
            <a:r>
              <a:rPr lang="zh-CN" altLang="zh-CN" sz="2400" dirty="0">
                <a:latin typeface="+mn-lt"/>
              </a:rPr>
              <a:t>时，等差数列是常函数，不是一次函数；</a:t>
            </a:r>
          </a:p>
          <a:p>
            <a:pPr>
              <a:lnSpc>
                <a:spcPct val="200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）当公差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en-US" altLang="zh-CN" sz="2400" dirty="0">
                <a:latin typeface="+mn-lt"/>
              </a:rPr>
              <a:t>≠0</a:t>
            </a:r>
            <a:r>
              <a:rPr lang="zh-CN" altLang="zh-CN" sz="2400" dirty="0">
                <a:latin typeface="+mn-lt"/>
              </a:rPr>
              <a:t>时，等差数列是关于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的一次函数，且其斜率</a:t>
            </a:r>
            <a:r>
              <a:rPr lang="zh-CN" altLang="zh-CN" sz="2400" dirty="0" smtClean="0">
                <a:latin typeface="+mn-lt"/>
              </a:rPr>
              <a:t>即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</a:t>
            </a:r>
            <a:r>
              <a:rPr lang="zh-CN" altLang="zh-CN" sz="2400" dirty="0" smtClean="0">
                <a:latin typeface="+mn-lt"/>
              </a:rPr>
              <a:t>为</a:t>
            </a:r>
            <a:r>
              <a:rPr lang="zh-CN" altLang="zh-CN" sz="2400" dirty="0">
                <a:latin typeface="+mn-lt"/>
              </a:rPr>
              <a:t>公差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，在</a:t>
            </a:r>
            <a:r>
              <a:rPr lang="en-US" altLang="zh-CN" sz="2400" i="1" dirty="0">
                <a:latin typeface="+mn-lt"/>
              </a:rPr>
              <a:t>y</a:t>
            </a:r>
            <a:r>
              <a:rPr lang="zh-CN" altLang="zh-CN" sz="2400" dirty="0">
                <a:latin typeface="+mn-lt"/>
              </a:rPr>
              <a:t>轴上的截距为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．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771550"/>
            <a:ext cx="2040943" cy="574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【获取新知】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822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（二）等差数列与一次函数的关系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39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（三）等差数列的单调性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843558"/>
            <a:ext cx="8496944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问题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根据等差数列与一次函数的关系，你能根据等差数列</a:t>
            </a:r>
            <a:r>
              <a:rPr lang="zh-CN" altLang="zh-CN" sz="2400" dirty="0" smtClean="0">
                <a:latin typeface="+mn-lt"/>
              </a:rPr>
              <a:t>的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</a:t>
            </a:r>
            <a:r>
              <a:rPr lang="zh-CN" altLang="zh-CN" sz="2400" dirty="0" smtClean="0">
                <a:latin typeface="+mn-lt"/>
              </a:rPr>
              <a:t>通项</a:t>
            </a:r>
            <a:r>
              <a:rPr lang="zh-CN" altLang="zh-CN" sz="2400" dirty="0">
                <a:latin typeface="+mn-lt"/>
              </a:rPr>
              <a:t>公式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 smtClean="0">
                <a:latin typeface="+mn-lt"/>
              </a:rPr>
              <a:t>＋</a:t>
            </a:r>
            <a:r>
              <a:rPr lang="en-US" altLang="zh-CN" sz="2400" dirty="0" smtClean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判断它的单调性吗？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2139702"/>
                <a:ext cx="8496944" cy="21904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</a:rPr>
                  <a:t>答： </a:t>
                </a:r>
                <a:r>
                  <a:rPr lang="zh-CN" altLang="zh-CN" sz="2400" dirty="0"/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时，数列为常数列</a:t>
                </a:r>
                <a:r>
                  <a:rPr lang="zh-CN" altLang="zh-CN" sz="2400" dirty="0" smtClean="0"/>
                  <a:t>；</a:t>
                </a:r>
                <a:endParaRPr lang="en-US" altLang="zh-CN" sz="2400" dirty="0" smtClean="0"/>
              </a:p>
              <a:p>
                <a:pPr>
                  <a:lnSpc>
                    <a:spcPct val="200000"/>
                  </a:lnSpc>
                </a:pPr>
                <a:r>
                  <a:rPr lang="en-US" altLang="zh-CN" sz="2400" dirty="0" smtClean="0"/>
                  <a:t>        </a:t>
                </a:r>
                <a:r>
                  <a:rPr lang="zh-CN" altLang="zh-CN" sz="2400" dirty="0" smtClean="0"/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&gt;0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时，数列为递增数列</a:t>
                </a:r>
                <a:r>
                  <a:rPr lang="zh-CN" altLang="zh-CN" sz="2400" dirty="0" smtClean="0"/>
                  <a:t>；</a:t>
                </a:r>
                <a:endParaRPr lang="en-US" altLang="zh-CN" sz="2400" dirty="0" smtClean="0"/>
              </a:p>
              <a:p>
                <a:pPr>
                  <a:lnSpc>
                    <a:spcPct val="200000"/>
                  </a:lnSpc>
                </a:pPr>
                <a:r>
                  <a:rPr lang="en-US" altLang="zh-CN" sz="2400" dirty="0" smtClean="0"/>
                  <a:t>        </a:t>
                </a:r>
                <a:r>
                  <a:rPr lang="zh-CN" altLang="zh-CN" sz="2400" dirty="0" smtClean="0"/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&lt;0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时，数列为递减数列．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139702"/>
                <a:ext cx="8496944" cy="2190408"/>
              </a:xfrm>
              <a:prstGeom prst="rect">
                <a:avLst/>
              </a:prstGeom>
              <a:blipFill rotWithShape="1">
                <a:blip r:embed="rId2"/>
                <a:stretch>
                  <a:fillRect l="-1076" b="-4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308312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</a:t>
            </a:r>
            <a:r>
              <a:rPr lang="zh-CN" altLang="en-US" sz="2400" b="1" dirty="0"/>
              <a:t>学习目标</a:t>
            </a:r>
            <a:r>
              <a:rPr lang="zh-CN" altLang="zh-CN" sz="2400" b="1" dirty="0"/>
              <a:t>】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625722" y="1105456"/>
            <a:ext cx="72586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1</a:t>
            </a:r>
            <a:r>
              <a:rPr lang="zh-CN" altLang="zh-CN" sz="2400" dirty="0"/>
              <a:t>．进一步了解等差数列的项与序号之间的规律；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2</a:t>
            </a:r>
            <a:r>
              <a:rPr lang="zh-CN" altLang="zh-CN" sz="2400" dirty="0"/>
              <a:t>．理解等差数列的性质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3</a:t>
            </a:r>
            <a:r>
              <a:rPr lang="zh-CN" altLang="zh-CN" sz="2400" dirty="0"/>
              <a:t>．掌握等差数列的性质及其应用．</a:t>
            </a:r>
          </a:p>
        </p:txBody>
      </p:sp>
      <p:sp>
        <p:nvSpPr>
          <p:cNvPr id="7" name="矩形 6"/>
          <p:cNvSpPr/>
          <p:nvPr/>
        </p:nvSpPr>
        <p:spPr>
          <a:xfrm>
            <a:off x="255996" y="2717507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【重、难点】</a:t>
            </a:r>
            <a:endParaRPr lang="zh-CN" altLang="zh-CN" sz="2400" dirty="0"/>
          </a:p>
        </p:txBody>
      </p:sp>
      <p:sp>
        <p:nvSpPr>
          <p:cNvPr id="8" name="矩形 7"/>
          <p:cNvSpPr/>
          <p:nvPr/>
        </p:nvSpPr>
        <p:spPr>
          <a:xfrm>
            <a:off x="584501" y="3315637"/>
            <a:ext cx="83079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重点</a:t>
            </a:r>
            <a:r>
              <a:rPr lang="zh-CN" altLang="zh-CN" sz="2400" b="1" dirty="0" smtClean="0"/>
              <a:t>：</a:t>
            </a:r>
            <a:r>
              <a:rPr lang="zh-CN" altLang="zh-CN" sz="2400" dirty="0"/>
              <a:t>等差数列的性质及证明</a:t>
            </a:r>
            <a:r>
              <a:rPr lang="en-US" altLang="zh-CN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/>
              <a:t>难点</a:t>
            </a:r>
            <a:r>
              <a:rPr lang="zh-CN" altLang="zh-CN" sz="2400" dirty="0" smtClean="0"/>
              <a:t>：</a:t>
            </a:r>
            <a:r>
              <a:rPr lang="zh-CN" altLang="zh-CN" sz="2400" dirty="0"/>
              <a:t>运用等差数列定义及性质解题．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2629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</a:t>
            </a:r>
            <a:r>
              <a:rPr lang="en-US" altLang="zh-CN" dirty="0">
                <a:solidFill>
                  <a:srgbClr val="FFFF00"/>
                </a:solidFill>
                <a:latin typeface="+mj-ea"/>
              </a:rPr>
              <a:t> 1.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等差数列的项与序号的关系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71550"/>
                <a:ext cx="8496944" cy="341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/>
                  <a:t>问题</a:t>
                </a:r>
                <a:r>
                  <a:rPr lang="en-US" altLang="zh-CN" sz="2400" b="1" dirty="0"/>
                  <a:t>4</a:t>
                </a:r>
                <a:r>
                  <a:rPr lang="en-US" altLang="zh-CN" sz="2400" dirty="0"/>
                  <a:t>. </a:t>
                </a:r>
                <a:r>
                  <a:rPr lang="zh-CN" altLang="zh-CN" sz="2400" dirty="0"/>
                  <a:t>已知数列</a:t>
                </a:r>
                <a:r>
                  <a:rPr lang="en-US" altLang="zh-CN" sz="2400" dirty="0"/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/>
                  <a:t>}</a:t>
                </a:r>
                <a:r>
                  <a:rPr lang="zh-CN" altLang="zh-CN" sz="2400" dirty="0"/>
                  <a:t>是等差数列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7</m:t>
                        </m:r>
                      </m:sub>
                    </m:sSub>
                  </m:oMath>
                </a14:m>
                <a:r>
                  <a:rPr lang="zh-CN" altLang="zh-CN" sz="2400" dirty="0"/>
                  <a:t>是否成立？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9</m:t>
                        </m:r>
                      </m:sub>
                    </m:sSub>
                  </m:oMath>
                </a14:m>
                <a:r>
                  <a:rPr lang="zh-CN" altLang="zh-CN" sz="2400" dirty="0"/>
                  <a:t>呢？为什么？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</a:t>
                </a:r>
                <a:r>
                  <a:rPr lang="zh-CN" altLang="en-US" sz="2400" dirty="0" smtClean="0">
                    <a:latin typeface="宋体"/>
                    <a:ea typeface="宋体"/>
                  </a:rPr>
                  <a:t>①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&gt;1)</m:t>
                    </m:r>
                  </m:oMath>
                </a14:m>
                <a:r>
                  <a:rPr lang="zh-CN" altLang="zh-CN" sz="2400" dirty="0"/>
                  <a:t>是否成立？据此你能</a:t>
                </a:r>
                <a:r>
                  <a:rPr lang="zh-CN" altLang="zh-CN" sz="2400" dirty="0" smtClean="0"/>
                  <a:t>得到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            </a:t>
                </a:r>
                <a:r>
                  <a:rPr lang="zh-CN" altLang="zh-CN" sz="2400" dirty="0" smtClean="0"/>
                  <a:t>什么结论</a:t>
                </a:r>
                <a:r>
                  <a:rPr lang="zh-CN" altLang="zh-CN" sz="2400" dirty="0"/>
                  <a:t>？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      </a:t>
                </a:r>
                <a:r>
                  <a:rPr lang="en-US" altLang="zh-CN" sz="2400" dirty="0" smtClean="0">
                    <a:latin typeface="宋体"/>
                    <a:ea typeface="宋体"/>
                  </a:rPr>
                  <a:t>②</a:t>
                </a:r>
                <a:r>
                  <a:rPr lang="en-US" altLang="zh-CN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 i="1">
                            <a:latin typeface="Cambria Math"/>
                          </a:rPr>
                          <m:t>𝑘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𝑘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&gt;1)</m:t>
                    </m:r>
                  </m:oMath>
                </a14:m>
                <a:r>
                  <a:rPr lang="zh-CN" altLang="zh-CN" sz="2400" dirty="0"/>
                  <a:t>是否成立</a:t>
                </a:r>
                <a:r>
                  <a:rPr lang="zh-CN" altLang="zh-CN" sz="2400" dirty="0" smtClean="0"/>
                  <a:t>？你</a:t>
                </a:r>
                <a:r>
                  <a:rPr lang="zh-CN" altLang="zh-CN" sz="2400" dirty="0"/>
                  <a:t>又能得到</a:t>
                </a:r>
                <a:r>
                  <a:rPr lang="zh-CN" altLang="zh-CN" sz="2400" dirty="0" smtClean="0"/>
                  <a:t>什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           </a:t>
                </a:r>
                <a:r>
                  <a:rPr lang="zh-CN" altLang="zh-CN" sz="2400" dirty="0" smtClean="0"/>
                  <a:t>么结论</a:t>
                </a:r>
                <a:r>
                  <a:rPr lang="zh-CN" altLang="zh-CN" sz="2400" dirty="0"/>
                  <a:t>？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1550"/>
                <a:ext cx="8496944" cy="3416320"/>
              </a:xfrm>
              <a:prstGeom prst="rect">
                <a:avLst/>
              </a:prstGeom>
              <a:blipFill rotWithShape="1">
                <a:blip r:embed="rId2"/>
                <a:stretch>
                  <a:fillRect l="-1076" b="-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482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探究</a:t>
            </a: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【获取新知】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lt"/>
              </a:rPr>
              <a:t>在</a:t>
            </a:r>
            <a:r>
              <a:rPr lang="zh-CN" altLang="zh-CN" sz="2400" dirty="0">
                <a:latin typeface="+mn-lt"/>
              </a:rPr>
              <a:t>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中，若</a:t>
            </a:r>
            <a:r>
              <a:rPr lang="en-US" altLang="zh-CN" sz="2400" i="1" dirty="0" err="1">
                <a:latin typeface="+mn-lt"/>
              </a:rPr>
              <a:t>m+n</a:t>
            </a:r>
            <a:r>
              <a:rPr lang="en-US" altLang="zh-CN" sz="2400" i="1" dirty="0">
                <a:latin typeface="+mn-lt"/>
              </a:rPr>
              <a:t>=</a:t>
            </a:r>
            <a:r>
              <a:rPr lang="en-US" altLang="zh-CN" sz="2400" i="1" dirty="0" err="1">
                <a:latin typeface="+mn-lt"/>
              </a:rPr>
              <a:t>p+q</a:t>
            </a:r>
            <a:r>
              <a:rPr lang="zh-CN" altLang="zh-CN" sz="2400" dirty="0">
                <a:latin typeface="+mn-lt"/>
              </a:rPr>
              <a:t>，则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err="1">
                <a:latin typeface="+mn-lt"/>
              </a:rPr>
              <a:t>a</a:t>
            </a:r>
            <a:r>
              <a:rPr lang="en-US" altLang="zh-CN" sz="2400" i="1" baseline="-25000" dirty="0" err="1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 err="1">
                <a:latin typeface="+mn-lt"/>
              </a:rPr>
              <a:t>a</a:t>
            </a:r>
            <a:r>
              <a:rPr lang="en-US" altLang="zh-CN" sz="2400" i="1" baseline="-25000" dirty="0" err="1">
                <a:latin typeface="+mn-lt"/>
              </a:rPr>
              <a:t>q</a:t>
            </a:r>
            <a:r>
              <a:rPr lang="en-US" altLang="zh-CN" sz="2400" i="1" baseline="-250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lt"/>
              </a:rPr>
              <a:t>特别</a:t>
            </a:r>
            <a:r>
              <a:rPr lang="zh-CN" altLang="zh-CN" sz="2400" dirty="0">
                <a:latin typeface="+mn-lt"/>
              </a:rPr>
              <a:t>地，若</a:t>
            </a:r>
            <a:r>
              <a:rPr lang="en-US" altLang="zh-CN" sz="2400" i="1" dirty="0" err="1">
                <a:latin typeface="+mn-lt"/>
              </a:rPr>
              <a:t>m+n</a:t>
            </a:r>
            <a:r>
              <a:rPr lang="en-US" altLang="zh-CN" sz="2400" i="1" dirty="0">
                <a:latin typeface="+mn-lt"/>
              </a:rPr>
              <a:t>=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，则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p 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2715766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【解题反思】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）由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err="1">
                <a:latin typeface="+mn-lt"/>
              </a:rPr>
              <a:t>a</a:t>
            </a:r>
            <a:r>
              <a:rPr lang="en-US" altLang="zh-CN" sz="2400" i="1" baseline="-25000" dirty="0" err="1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 err="1">
                <a:latin typeface="+mn-lt"/>
              </a:rPr>
              <a:t>a</a:t>
            </a:r>
            <a:r>
              <a:rPr lang="en-US" altLang="zh-CN" sz="2400" i="1" baseline="-25000" dirty="0" err="1">
                <a:latin typeface="+mn-lt"/>
              </a:rPr>
              <a:t>q</a:t>
            </a:r>
            <a:r>
              <a:rPr lang="en-US" altLang="zh-CN" sz="2400" dirty="0">
                <a:latin typeface="+mn-lt"/>
              </a:rPr>
              <a:t> </a:t>
            </a:r>
            <a:r>
              <a:rPr lang="zh-CN" altLang="zh-CN" sz="2400" dirty="0">
                <a:latin typeface="+mn-lt"/>
              </a:rPr>
              <a:t>能推出 </a:t>
            </a:r>
            <a:r>
              <a:rPr lang="en-US" altLang="zh-CN" sz="2400" i="1" dirty="0" err="1">
                <a:latin typeface="+mn-lt"/>
              </a:rPr>
              <a:t>m+n</a:t>
            </a:r>
            <a:r>
              <a:rPr lang="en-US" altLang="zh-CN" sz="2400" i="1" dirty="0">
                <a:latin typeface="+mn-lt"/>
              </a:rPr>
              <a:t>=</a:t>
            </a:r>
            <a:r>
              <a:rPr lang="en-US" altLang="zh-CN" sz="2400" i="1" dirty="0" err="1">
                <a:latin typeface="+mn-lt"/>
              </a:rPr>
              <a:t>p+q</a:t>
            </a:r>
            <a:r>
              <a:rPr lang="zh-CN" altLang="zh-CN" sz="2400" dirty="0">
                <a:latin typeface="+mn-lt"/>
              </a:rPr>
              <a:t>吗？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）由</a:t>
            </a:r>
            <a:r>
              <a:rPr lang="en-US" altLang="zh-CN" sz="2400" i="1" dirty="0" err="1">
                <a:latin typeface="+mn-lt"/>
              </a:rPr>
              <a:t>m+n</a:t>
            </a:r>
            <a:r>
              <a:rPr lang="en-US" altLang="zh-CN" sz="2400" i="1" dirty="0">
                <a:latin typeface="+mn-lt"/>
              </a:rPr>
              <a:t>=p</a:t>
            </a:r>
            <a:r>
              <a:rPr lang="en-US" altLang="zh-CN" sz="2400" dirty="0">
                <a:latin typeface="+mn-lt"/>
              </a:rPr>
              <a:t> </a:t>
            </a:r>
            <a:r>
              <a:rPr lang="zh-CN" altLang="zh-CN" sz="2400" dirty="0">
                <a:latin typeface="+mn-lt"/>
              </a:rPr>
              <a:t>能推出 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err="1">
                <a:latin typeface="+mn-lt"/>
              </a:rPr>
              <a:t>a</a:t>
            </a:r>
            <a:r>
              <a:rPr lang="en-US" altLang="zh-CN" sz="2400" i="1" baseline="-25000" dirty="0" err="1">
                <a:latin typeface="+mn-lt"/>
              </a:rPr>
              <a:t>p</a:t>
            </a:r>
            <a:r>
              <a:rPr lang="en-US" altLang="zh-CN" sz="2400" i="1" baseline="-25000" dirty="0">
                <a:latin typeface="+mn-lt"/>
              </a:rPr>
              <a:t> </a:t>
            </a:r>
            <a:r>
              <a:rPr lang="zh-CN" altLang="zh-CN" sz="2400" dirty="0">
                <a:latin typeface="+mn-lt"/>
              </a:rPr>
              <a:t>吗？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2629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</a:t>
            </a:r>
            <a:r>
              <a:rPr lang="en-US" altLang="zh-CN" dirty="0">
                <a:solidFill>
                  <a:srgbClr val="FFFF00"/>
                </a:solidFill>
                <a:latin typeface="+mj-ea"/>
              </a:rPr>
              <a:t> 1.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等差数列的项与序号的关系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9403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915566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 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中，对于任意正整数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，都有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baseline="-25000" dirty="0">
                <a:latin typeface="+mn-lt"/>
              </a:rPr>
              <a:t>＋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 smtClean="0">
                <a:latin typeface="+mn-lt"/>
              </a:rPr>
              <a:t>＝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________.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 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中，对于任意正整数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，都有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baseline="-25000" dirty="0">
                <a:latin typeface="+mn-lt"/>
              </a:rPr>
              <a:t>＋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 smtClean="0">
                <a:latin typeface="+mn-lt"/>
              </a:rPr>
              <a:t>＝</a:t>
            </a:r>
            <a:r>
              <a:rPr lang="en-US" altLang="zh-CN" sz="2400" dirty="0" smtClean="0">
                <a:latin typeface="+mn-lt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________.</a:t>
            </a:r>
            <a:r>
              <a:rPr lang="en-US" altLang="zh-CN" sz="2400" b="1" dirty="0">
                <a:latin typeface="+mn-lt"/>
              </a:rPr>
              <a:t> </a:t>
            </a:r>
            <a:endParaRPr lang="zh-CN" altLang="zh-CN" sz="2400" dirty="0">
              <a:latin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4445" y="1454553"/>
            <a:ext cx="338554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d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7733" y="2499742"/>
            <a:ext cx="671979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 smtClean="0">
                <a:solidFill>
                  <a:srgbClr val="FF0000"/>
                </a:solidFill>
                <a:latin typeface="+mn-lt"/>
              </a:rPr>
              <a:t>n+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+mn-lt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394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699542"/>
                <a:ext cx="8712968" cy="4020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1.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US" altLang="zh-CN" sz="2400" b="1" i="1">
                        <a:latin typeface="Cambria Math"/>
                      </a:rPr>
                      <m:t>+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________________ </a:t>
                </a:r>
                <a:r>
                  <a:rPr lang="zh-CN" altLang="zh-CN" sz="2400" dirty="0">
                    <a:latin typeface="+mn-lt"/>
                  </a:rPr>
                  <a:t>，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______________ </a:t>
                </a:r>
                <a:r>
                  <a:rPr lang="zh-CN" altLang="zh-CN" sz="2400" dirty="0" smtClean="0">
                    <a:latin typeface="+mn-lt"/>
                  </a:rPr>
                  <a:t>；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2. </a:t>
                </a:r>
                <a:r>
                  <a:rPr lang="zh-CN" altLang="zh-CN" sz="2400" dirty="0">
                    <a:latin typeface="+mn-lt"/>
                  </a:rPr>
                  <a:t>在等差数列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中，若</a:t>
                </a:r>
                <a:r>
                  <a:rPr lang="en-US" altLang="zh-CN" sz="2400" i="1" dirty="0" err="1">
                    <a:latin typeface="+mn-lt"/>
                  </a:rPr>
                  <a:t>m+n</a:t>
                </a:r>
                <a:r>
                  <a:rPr lang="en-US" altLang="zh-CN" sz="2400" i="1" dirty="0">
                    <a:latin typeface="+mn-lt"/>
                  </a:rPr>
                  <a:t>=</a:t>
                </a:r>
                <a:r>
                  <a:rPr lang="en-US" altLang="zh-CN" sz="2400" i="1" dirty="0" err="1">
                    <a:latin typeface="+mn-lt"/>
                  </a:rPr>
                  <a:t>p+q</a:t>
                </a:r>
                <a:r>
                  <a:rPr lang="zh-CN" altLang="zh-CN" sz="2400" dirty="0">
                    <a:latin typeface="+mn-lt"/>
                  </a:rPr>
                  <a:t>，则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m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 smtClean="0">
                    <a:latin typeface="+mn-lt"/>
                  </a:rPr>
                  <a:t>___________ 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特别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地</a:t>
                </a:r>
                <a:r>
                  <a:rPr lang="zh-CN" altLang="zh-CN" sz="2400" dirty="0">
                    <a:latin typeface="+mn-lt"/>
                  </a:rPr>
                  <a:t>，若</a:t>
                </a:r>
                <a:r>
                  <a:rPr lang="en-US" altLang="zh-CN" sz="2400" i="1" dirty="0" err="1">
                    <a:latin typeface="+mn-lt"/>
                  </a:rPr>
                  <a:t>m+n</a:t>
                </a:r>
                <a:r>
                  <a:rPr lang="en-US" altLang="zh-CN" sz="2400" i="1" dirty="0">
                    <a:latin typeface="+mn-lt"/>
                  </a:rPr>
                  <a:t>=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i="1" dirty="0">
                    <a:latin typeface="+mn-lt"/>
                  </a:rPr>
                  <a:t>p</a:t>
                </a:r>
                <a:r>
                  <a:rPr lang="zh-CN" altLang="zh-CN" sz="2400" dirty="0">
                    <a:latin typeface="+mn-lt"/>
                  </a:rPr>
                  <a:t>，则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m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zh-CN" altLang="zh-CN" sz="2400" i="1" baseline="-250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_____________ </a:t>
                </a:r>
                <a:r>
                  <a:rPr lang="en-US" altLang="zh-CN" sz="2400" dirty="0">
                    <a:latin typeface="+mn-lt"/>
                  </a:rPr>
                  <a:t>.  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3. </a:t>
                </a:r>
                <a:r>
                  <a:rPr lang="zh-CN" altLang="zh-CN" sz="2400" dirty="0">
                    <a:latin typeface="+mn-lt"/>
                  </a:rPr>
                  <a:t>若数列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和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 err="1">
                    <a:latin typeface="+mn-lt"/>
                  </a:rPr>
                  <a:t>k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都是等差数列，公差分别为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}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也是等差数列，且公差为</a:t>
                </a:r>
                <a:r>
                  <a:rPr lang="en-US" altLang="zh-CN" sz="2400" dirty="0">
                    <a:latin typeface="+mn-lt"/>
                  </a:rPr>
                  <a:t>_________ 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   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特别地</a:t>
                </a:r>
                <a:r>
                  <a:rPr lang="zh-CN" altLang="zh-CN" sz="2400" dirty="0">
                    <a:latin typeface="+mn-lt"/>
                  </a:rPr>
                  <a:t>，等差数列的奇数项和偶数项均构成等差数列，且公差为</a:t>
                </a:r>
                <a:r>
                  <a:rPr lang="en-US" altLang="zh-CN" sz="2400" dirty="0" smtClean="0">
                    <a:latin typeface="+mn-lt"/>
                  </a:rPr>
                  <a:t>________.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712968" cy="4020844"/>
              </a:xfrm>
              <a:prstGeom prst="rect">
                <a:avLst/>
              </a:prstGeom>
              <a:blipFill rotWithShape="1">
                <a:blip r:embed="rId2"/>
                <a:stretch>
                  <a:fillRect l="-1050" b="-10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528164" y="771550"/>
                <a:ext cx="153978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smtClean="0">
                        <a:solidFill>
                          <a:srgbClr val="FF0000"/>
                        </a:solidFill>
                        <a:latin typeface="Cambria Math"/>
                      </a:rPr>
                      <m:t>(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𝒏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𝒎</m:t>
                    </m:r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/>
                      </a:rPr>
                      <m:t>)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𝒑</m:t>
                    </m:r>
                  </m:oMath>
                </a14:m>
                <a:r>
                  <a:rPr lang="en-US" altLang="zh-CN" sz="2400" b="1" i="1" baseline="-25000" dirty="0">
                    <a:solidFill>
                      <a:srgbClr val="FF0000"/>
                    </a:solidFill>
                  </a:rPr>
                  <a:t> </a:t>
                </a:r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8164" y="771550"/>
                <a:ext cx="1539780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3571" b="-2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6281100" y="597470"/>
                <a:ext cx="1295355" cy="6939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2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sz="22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zh-CN" altLang="zh-CN" sz="22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2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zh-CN" sz="22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  <m:r>
                                <a:rPr lang="en-US" altLang="zh-CN" sz="22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zh-CN" sz="22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altLang="zh-CN" sz="22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𝒎</m:t>
                              </m:r>
                            </m:sub>
                          </m:sSub>
                        </m:num>
                        <m:den>
                          <m:r>
                            <a:rPr lang="en-US" altLang="zh-CN" sz="22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en-US" altLang="zh-CN" sz="22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22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𝒎</m:t>
                          </m:r>
                        </m:den>
                      </m:f>
                    </m:oMath>
                  </m:oMathPara>
                </a14:m>
                <a:endParaRPr lang="zh-CN" altLang="en-US" sz="22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100" y="597470"/>
                <a:ext cx="1295355" cy="69397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7042089" y="1275606"/>
            <a:ext cx="1058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err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 err="1">
                <a:solidFill>
                  <a:srgbClr val="FF0000"/>
                </a:solidFill>
                <a:latin typeface="+mn-lt"/>
              </a:rPr>
              <a:t>p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 err="1" smtClean="0">
                <a:solidFill>
                  <a:srgbClr val="FF0000"/>
                </a:solidFill>
                <a:latin typeface="+mn-lt"/>
              </a:rPr>
              <a:t>q</a:t>
            </a:r>
            <a:r>
              <a:rPr lang="en-US" altLang="zh-CN" sz="2400" b="1" i="1" baseline="-25000" dirty="0" smtClean="0">
                <a:solidFill>
                  <a:srgbClr val="FF0000"/>
                </a:solidFill>
                <a:latin typeface="+mn-lt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20072" y="1822053"/>
            <a:ext cx="1846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+mn-lt"/>
              </a:rPr>
              <a:t>p 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3923928" y="2974181"/>
                <a:ext cx="117416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∙</m:t>
                      </m:r>
                      <m:sSub>
                        <m:sSub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974181"/>
                <a:ext cx="1174168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1331640" y="4155926"/>
                <a:ext cx="6527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4155926"/>
                <a:ext cx="652743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370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63420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要点识记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78728" y="843558"/>
                <a:ext cx="8685760" cy="35109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4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若数列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都是等差数列，公差分别为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，则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𝑝</m:t>
                            </m:r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𝑞𝑏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也是</a:t>
                </a:r>
                <a:r>
                  <a:rPr lang="zh-CN" altLang="zh-CN" sz="2400" dirty="0" smtClean="0">
                    <a:latin typeface="+mn-lt"/>
                  </a:rPr>
                  <a:t>等差数列</a:t>
                </a:r>
                <a:r>
                  <a:rPr lang="zh-CN" altLang="zh-CN" sz="2400" dirty="0">
                    <a:latin typeface="+mn-lt"/>
                  </a:rPr>
                  <a:t>，且公差为</a:t>
                </a:r>
                <a:r>
                  <a:rPr lang="en-US" altLang="zh-CN" sz="2400" dirty="0">
                    <a:latin typeface="+mn-lt"/>
                  </a:rPr>
                  <a:t>______________.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特别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地</a:t>
                </a:r>
                <a:r>
                  <a:rPr lang="zh-CN" altLang="zh-CN" sz="2400" dirty="0" smtClean="0">
                    <a:latin typeface="+mn-lt"/>
                  </a:rPr>
                  <a:t>，（</a:t>
                </a:r>
                <a:r>
                  <a:rPr lang="en-US" altLang="zh-CN" sz="2400" dirty="0" smtClean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𝑝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是首项</a:t>
                </a:r>
                <a:r>
                  <a:rPr lang="zh-CN" altLang="zh-CN" sz="2400" dirty="0" smtClean="0">
                    <a:latin typeface="+mn-lt"/>
                  </a:rPr>
                  <a:t>为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_______</a:t>
                </a:r>
                <a:r>
                  <a:rPr lang="zh-CN" altLang="zh-CN" sz="2400" dirty="0">
                    <a:latin typeface="+mn-lt"/>
                  </a:rPr>
                  <a:t>，公差</a:t>
                </a:r>
                <a:r>
                  <a:rPr lang="zh-CN" altLang="zh-CN" sz="2400" dirty="0" smtClean="0">
                    <a:latin typeface="+mn-lt"/>
                  </a:rPr>
                  <a:t>为</a:t>
                </a:r>
                <a:r>
                  <a:rPr lang="en-US" altLang="zh-CN" sz="2400" dirty="0" smtClean="0">
                    <a:latin typeface="+mn-lt"/>
                  </a:rPr>
                  <a:t>__________</a:t>
                </a:r>
                <a:r>
                  <a:rPr lang="zh-CN" altLang="zh-CN" sz="2400" dirty="0" smtClean="0">
                    <a:latin typeface="+mn-lt"/>
                  </a:rPr>
                  <a:t>的等差数列</a:t>
                </a:r>
                <a:r>
                  <a:rPr lang="en-US" altLang="zh-CN" sz="2400" dirty="0" smtClean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+mn-lt"/>
                  </a:rPr>
                  <a:t>      </a:t>
                </a: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𝑝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𝑘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𝑞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时，得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𝑘𝑎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是首项为</a:t>
                </a:r>
                <a:r>
                  <a:rPr lang="en-US" altLang="zh-CN" sz="2400" dirty="0">
                    <a:latin typeface="+mn-lt"/>
                  </a:rPr>
                  <a:t>_______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zh-CN" altLang="zh-CN" sz="2400" dirty="0" smtClean="0">
                    <a:latin typeface="+mn-lt"/>
                  </a:rPr>
                  <a:t>公差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</a:t>
                </a:r>
                <a:r>
                  <a:rPr lang="zh-CN" altLang="zh-CN" sz="2400" dirty="0" smtClean="0">
                    <a:latin typeface="+mn-lt"/>
                  </a:rPr>
                  <a:t>为</a:t>
                </a:r>
                <a:r>
                  <a:rPr lang="en-US" altLang="zh-CN" sz="2400" dirty="0">
                    <a:latin typeface="+mn-lt"/>
                  </a:rPr>
                  <a:t>_______</a:t>
                </a:r>
                <a:r>
                  <a:rPr lang="zh-CN" altLang="zh-CN" sz="2400" dirty="0">
                    <a:latin typeface="+mn-lt"/>
                  </a:rPr>
                  <a:t>的等差数列</a:t>
                </a:r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728" y="843558"/>
                <a:ext cx="8685760" cy="3510961"/>
              </a:xfrm>
              <a:prstGeom prst="rect">
                <a:avLst/>
              </a:prstGeom>
              <a:blipFill rotWithShape="1">
                <a:blip r:embed="rId2"/>
                <a:stretch>
                  <a:fillRect l="-1123" b="-1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747558" y="1491630"/>
                <a:ext cx="170476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𝒑</m:t>
                      </m:r>
                      <m:sSub>
                        <m:sSub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𝒒</m:t>
                      </m:r>
                      <m:sSub>
                        <m:sSub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7558" y="1491630"/>
                <a:ext cx="1704762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14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598884" y="2643758"/>
                <a:ext cx="130882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884" y="2643758"/>
                <a:ext cx="1308820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099928" y="2643758"/>
                <a:ext cx="132805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9928" y="2643758"/>
                <a:ext cx="1328056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6804248" y="3190205"/>
                <a:ext cx="79534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𝒌𝒂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4248" y="3190205"/>
                <a:ext cx="795346" cy="461665"/>
              </a:xfrm>
              <a:prstGeom prst="rect">
                <a:avLst/>
              </a:prstGeom>
              <a:blipFill rotWithShape="1">
                <a:blip r:embed="rId6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104343" y="3762445"/>
                <a:ext cx="80336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𝒌𝒅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343" y="3762445"/>
                <a:ext cx="803361" cy="461665"/>
              </a:xfrm>
              <a:prstGeom prst="rect">
                <a:avLst/>
              </a:prstGeom>
              <a:blipFill rotWithShape="1">
                <a:blip r:embed="rId7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609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822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1.</a:t>
            </a: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）由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err="1">
                <a:latin typeface="+mn-lt"/>
              </a:rPr>
              <a:t>a</a:t>
            </a:r>
            <a:r>
              <a:rPr lang="en-US" altLang="zh-CN" sz="2400" i="1" baseline="-25000" dirty="0" err="1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 err="1">
                <a:latin typeface="+mn-lt"/>
              </a:rPr>
              <a:t>a</a:t>
            </a:r>
            <a:r>
              <a:rPr lang="en-US" altLang="zh-CN" sz="2400" i="1" baseline="-25000" dirty="0" err="1">
                <a:latin typeface="+mn-lt"/>
              </a:rPr>
              <a:t>q</a:t>
            </a:r>
            <a:r>
              <a:rPr lang="en-US" altLang="zh-CN" sz="2400" dirty="0">
                <a:latin typeface="+mn-lt"/>
              </a:rPr>
              <a:t> </a:t>
            </a:r>
            <a:r>
              <a:rPr lang="zh-CN" altLang="zh-CN" sz="2400" dirty="0">
                <a:latin typeface="+mn-lt"/>
              </a:rPr>
              <a:t>能推出 </a:t>
            </a:r>
            <a:r>
              <a:rPr lang="en-US" altLang="zh-CN" sz="2400" i="1" dirty="0" err="1">
                <a:latin typeface="+mn-lt"/>
              </a:rPr>
              <a:t>m+n</a:t>
            </a:r>
            <a:r>
              <a:rPr lang="en-US" altLang="zh-CN" sz="2400" i="1" dirty="0">
                <a:latin typeface="+mn-lt"/>
              </a:rPr>
              <a:t>=</a:t>
            </a:r>
            <a:r>
              <a:rPr lang="en-US" altLang="zh-CN" sz="2400" i="1" dirty="0" err="1">
                <a:latin typeface="+mn-lt"/>
              </a:rPr>
              <a:t>p+q</a:t>
            </a:r>
            <a:r>
              <a:rPr lang="zh-CN" altLang="zh-CN" sz="2400" dirty="0">
                <a:latin typeface="+mn-lt"/>
              </a:rPr>
              <a:t>吗？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</a:t>
            </a: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）由</a:t>
            </a:r>
            <a:r>
              <a:rPr lang="en-US" altLang="zh-CN" sz="2400" i="1" dirty="0" err="1">
                <a:latin typeface="+mn-lt"/>
              </a:rPr>
              <a:t>m+n</a:t>
            </a:r>
            <a:r>
              <a:rPr lang="en-US" altLang="zh-CN" sz="2400" i="1" dirty="0">
                <a:latin typeface="+mn-lt"/>
              </a:rPr>
              <a:t>=p</a:t>
            </a:r>
            <a:r>
              <a:rPr lang="en-US" altLang="zh-CN" sz="2400" dirty="0">
                <a:latin typeface="+mn-lt"/>
              </a:rPr>
              <a:t> </a:t>
            </a:r>
            <a:r>
              <a:rPr lang="zh-CN" altLang="zh-CN" sz="2400" dirty="0">
                <a:latin typeface="+mn-lt"/>
              </a:rPr>
              <a:t>能推出 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err="1">
                <a:latin typeface="+mn-lt"/>
              </a:rPr>
              <a:t>a</a:t>
            </a:r>
            <a:r>
              <a:rPr lang="en-US" altLang="zh-CN" sz="2400" i="1" baseline="-25000" dirty="0" err="1">
                <a:latin typeface="+mn-lt"/>
              </a:rPr>
              <a:t>p</a:t>
            </a:r>
            <a:r>
              <a:rPr lang="en-US" altLang="zh-CN" sz="2400" i="1" baseline="-25000" dirty="0">
                <a:latin typeface="+mn-lt"/>
              </a:rPr>
              <a:t> </a:t>
            </a:r>
            <a:r>
              <a:rPr lang="zh-CN" altLang="zh-CN" sz="2400" dirty="0">
                <a:latin typeface="+mn-lt"/>
              </a:rPr>
              <a:t>吗？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1779662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：</a:t>
            </a: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）当等差数列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是常数列时，由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err="1">
                <a:latin typeface="+mn-lt"/>
              </a:rPr>
              <a:t>a</a:t>
            </a:r>
            <a:r>
              <a:rPr lang="en-US" altLang="zh-CN" sz="2400" i="1" baseline="-25000" dirty="0" err="1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 err="1">
                <a:latin typeface="+mn-lt"/>
              </a:rPr>
              <a:t>a</a:t>
            </a:r>
            <a:r>
              <a:rPr lang="en-US" altLang="zh-CN" sz="2400" i="1" baseline="-25000" dirty="0" err="1">
                <a:latin typeface="+mn-lt"/>
              </a:rPr>
              <a:t>q</a:t>
            </a:r>
            <a:r>
              <a:rPr lang="en-US" altLang="zh-CN" sz="2400" dirty="0">
                <a:latin typeface="+mn-lt"/>
              </a:rPr>
              <a:t> </a:t>
            </a:r>
            <a:r>
              <a:rPr lang="zh-CN" altLang="zh-CN" sz="2400" dirty="0" smtClean="0">
                <a:latin typeface="+mn-lt"/>
              </a:rPr>
              <a:t>不能</a:t>
            </a:r>
            <a:r>
              <a:rPr lang="en-US" altLang="zh-CN" sz="2400" dirty="0" smtClean="0">
                <a:latin typeface="+mn-lt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      </a:t>
            </a:r>
            <a:r>
              <a:rPr lang="zh-CN" altLang="zh-CN" sz="2400" dirty="0" smtClean="0">
                <a:latin typeface="+mn-lt"/>
              </a:rPr>
              <a:t>推出 </a:t>
            </a:r>
            <a:r>
              <a:rPr lang="en-US" altLang="zh-CN" sz="2400" i="1" dirty="0" err="1">
                <a:latin typeface="+mn-lt"/>
              </a:rPr>
              <a:t>m+n</a:t>
            </a:r>
            <a:r>
              <a:rPr lang="en-US" altLang="zh-CN" sz="2400" i="1" dirty="0">
                <a:latin typeface="+mn-lt"/>
              </a:rPr>
              <a:t>=</a:t>
            </a:r>
            <a:r>
              <a:rPr lang="en-US" altLang="zh-CN" sz="2400" i="1" dirty="0" err="1">
                <a:latin typeface="+mn-lt"/>
              </a:rPr>
              <a:t>p+q</a:t>
            </a:r>
            <a:r>
              <a:rPr lang="zh-CN" altLang="zh-CN" sz="2400" dirty="0">
                <a:latin typeface="+mn-lt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        </a:t>
            </a:r>
            <a:r>
              <a:rPr lang="en-US" altLang="zh-CN" sz="2400" dirty="0" smtClean="0">
                <a:latin typeface="+mn-lt"/>
              </a:rPr>
              <a:t>                 </a:t>
            </a:r>
            <a:r>
              <a:rPr lang="zh-CN" altLang="zh-CN" sz="2400" dirty="0" smtClean="0">
                <a:latin typeface="+mn-lt"/>
              </a:rPr>
              <a:t>当</a:t>
            </a:r>
            <a:r>
              <a:rPr lang="zh-CN" altLang="zh-CN" sz="2400" dirty="0">
                <a:latin typeface="+mn-lt"/>
              </a:rPr>
              <a:t>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不是常数列时，由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err="1">
                <a:latin typeface="+mn-lt"/>
              </a:rPr>
              <a:t>a</a:t>
            </a:r>
            <a:r>
              <a:rPr lang="en-US" altLang="zh-CN" sz="2400" i="1" baseline="-25000" dirty="0" err="1">
                <a:latin typeface="+mn-lt"/>
              </a:rPr>
              <a:t>p</a:t>
            </a:r>
            <a:r>
              <a:rPr lang="zh-CN" altLang="zh-CN" sz="2400" dirty="0" smtClean="0">
                <a:latin typeface="+mn-lt"/>
              </a:rPr>
              <a:t>＋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latin typeface="+mn-lt"/>
              </a:rPr>
              <a:t> </a:t>
            </a:r>
            <a:r>
              <a:rPr lang="en-US" altLang="zh-CN" sz="2400" i="1" dirty="0" smtClean="0">
                <a:latin typeface="+mn-lt"/>
              </a:rPr>
              <a:t>                  </a:t>
            </a:r>
            <a:r>
              <a:rPr lang="en-US" altLang="zh-CN" sz="2400" i="1" dirty="0" err="1" smtClean="0">
                <a:latin typeface="+mn-lt"/>
              </a:rPr>
              <a:t>a</a:t>
            </a:r>
            <a:r>
              <a:rPr lang="en-US" altLang="zh-CN" sz="2400" i="1" baseline="-25000" dirty="0" err="1" smtClean="0">
                <a:latin typeface="+mn-lt"/>
              </a:rPr>
              <a:t>q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zh-CN" altLang="zh-CN" sz="2400" dirty="0" smtClean="0">
                <a:latin typeface="+mn-lt"/>
              </a:rPr>
              <a:t>一定能推出 </a:t>
            </a:r>
            <a:r>
              <a:rPr lang="en-US" altLang="zh-CN" sz="2400" i="1" dirty="0" err="1" smtClean="0">
                <a:latin typeface="+mn-lt"/>
              </a:rPr>
              <a:t>m+n</a:t>
            </a:r>
            <a:r>
              <a:rPr lang="en-US" altLang="zh-CN" sz="2400" i="1" dirty="0" smtClean="0">
                <a:latin typeface="+mn-lt"/>
              </a:rPr>
              <a:t>=</a:t>
            </a:r>
            <a:r>
              <a:rPr lang="en-US" altLang="zh-CN" sz="2400" i="1" dirty="0" err="1" smtClean="0">
                <a:latin typeface="+mn-lt"/>
              </a:rPr>
              <a:t>p+q</a:t>
            </a:r>
            <a:r>
              <a:rPr lang="en-US" altLang="zh-CN" sz="2400" dirty="0" smtClean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4087986"/>
            <a:ext cx="5253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）由</a:t>
            </a:r>
            <a:r>
              <a:rPr lang="en-US" altLang="zh-CN" sz="2400" i="1" dirty="0" err="1">
                <a:latin typeface="+mn-lt"/>
              </a:rPr>
              <a:t>m+n</a:t>
            </a:r>
            <a:r>
              <a:rPr lang="en-US" altLang="zh-CN" sz="2400" i="1" dirty="0">
                <a:latin typeface="+mn-lt"/>
              </a:rPr>
              <a:t>=p </a:t>
            </a:r>
            <a:r>
              <a:rPr lang="zh-CN" altLang="zh-CN" sz="2400" dirty="0">
                <a:latin typeface="+mn-lt"/>
              </a:rPr>
              <a:t>不能推出 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m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p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695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822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2. </a:t>
            </a:r>
            <a:r>
              <a:rPr lang="zh-CN" altLang="zh-CN" sz="2400" dirty="0" smtClean="0">
                <a:latin typeface="+mn-lt"/>
              </a:rPr>
              <a:t> 等差数列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的通项公式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与一次函数有什么关系</a:t>
            </a:r>
            <a:r>
              <a:rPr lang="zh-CN" altLang="zh-CN" sz="2400" dirty="0" smtClean="0">
                <a:latin typeface="+mn-lt"/>
              </a:rPr>
              <a:t>？</a:t>
            </a:r>
            <a:endParaRPr lang="zh-CN" altLang="zh-CN" sz="2400" dirty="0">
              <a:latin typeface="+mn-lt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1779662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答：</a:t>
            </a: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）当公差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0</a:t>
            </a:r>
            <a:r>
              <a:rPr lang="zh-CN" altLang="zh-CN" sz="2400" dirty="0">
                <a:latin typeface="+mn-lt"/>
              </a:rPr>
              <a:t>时，等差数列是常函数，不是一次函数；</a:t>
            </a:r>
          </a:p>
          <a:p>
            <a:pPr>
              <a:lnSpc>
                <a:spcPct val="200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）当公差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en-US" altLang="zh-CN" sz="2400" dirty="0">
                <a:latin typeface="+mn-lt"/>
              </a:rPr>
              <a:t>≠0</a:t>
            </a:r>
            <a:r>
              <a:rPr lang="zh-CN" altLang="zh-CN" sz="2400" dirty="0">
                <a:latin typeface="+mn-lt"/>
              </a:rPr>
              <a:t>时，等差数列是关于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的一次函数，且其斜率</a:t>
            </a:r>
            <a:r>
              <a:rPr lang="zh-CN" altLang="zh-CN" sz="2400" dirty="0" smtClean="0">
                <a:latin typeface="+mn-lt"/>
              </a:rPr>
              <a:t>即为</a:t>
            </a:r>
            <a:r>
              <a:rPr lang="zh-CN" altLang="zh-CN" sz="2400" dirty="0">
                <a:latin typeface="+mn-lt"/>
              </a:rPr>
              <a:t>公差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，在</a:t>
            </a:r>
            <a:r>
              <a:rPr lang="en-US" altLang="zh-CN" sz="2400" i="1" dirty="0">
                <a:latin typeface="+mn-lt"/>
              </a:rPr>
              <a:t>y</a:t>
            </a:r>
            <a:r>
              <a:rPr lang="zh-CN" altLang="zh-CN" sz="2400" dirty="0">
                <a:latin typeface="+mn-lt"/>
              </a:rPr>
              <a:t>轴上的截距为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．</a:t>
            </a:r>
          </a:p>
        </p:txBody>
      </p:sp>
    </p:spTree>
    <p:extLst>
      <p:ext uri="{BB962C8B-B14F-4D97-AF65-F5344CB8AC3E}">
        <p14:creationId xmlns:p14="http://schemas.microsoft.com/office/powerpoint/2010/main" val="34210176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822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（二）等差数列与一次函数的关系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922" y="555526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3. </a:t>
            </a:r>
            <a:r>
              <a:rPr lang="zh-CN" altLang="zh-CN" sz="2400" dirty="0" smtClean="0">
                <a:latin typeface="+mn-lt"/>
              </a:rPr>
              <a:t>若</a:t>
            </a:r>
            <a:r>
              <a:rPr lang="zh-CN" altLang="zh-CN" sz="2400" dirty="0">
                <a:latin typeface="+mn-lt"/>
              </a:rPr>
              <a:t>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的通项公式是一次函数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err="1">
                <a:latin typeface="+mn-lt"/>
              </a:rPr>
              <a:t>pn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，其中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、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为常数，那么这个</a:t>
            </a:r>
            <a:r>
              <a:rPr lang="zh-CN" altLang="zh-CN" sz="2400" dirty="0" smtClean="0">
                <a:latin typeface="+mn-lt"/>
              </a:rPr>
              <a:t>数列</a:t>
            </a:r>
            <a:r>
              <a:rPr lang="zh-CN" altLang="zh-CN" sz="2400" dirty="0">
                <a:latin typeface="+mn-lt"/>
              </a:rPr>
              <a:t>一定是等差数列吗？若是，首项和公差分别是多少？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2067694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答：</a:t>
            </a:r>
            <a:r>
              <a:rPr lang="zh-CN" altLang="zh-CN" sz="2400" dirty="0" smtClean="0">
                <a:latin typeface="+mn-lt"/>
              </a:rPr>
              <a:t>取</a:t>
            </a:r>
            <a:r>
              <a:rPr lang="zh-CN" altLang="zh-CN" sz="2400" dirty="0">
                <a:latin typeface="+mn-lt"/>
              </a:rPr>
              <a:t>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中任意两项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baseline="-25000" dirty="0">
                <a:latin typeface="+mn-lt"/>
              </a:rPr>
              <a:t>－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&gt;1)</a:t>
            </a:r>
            <a:r>
              <a:rPr lang="zh-CN" altLang="zh-CN" sz="2400" dirty="0">
                <a:latin typeface="+mn-lt"/>
              </a:rPr>
              <a:t>，则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baseline="-25000" dirty="0">
                <a:latin typeface="+mn-lt"/>
              </a:rPr>
              <a:t>－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 err="1">
                <a:latin typeface="+mn-lt"/>
              </a:rPr>
              <a:t>pn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en-US" altLang="zh-CN" sz="2400" dirty="0">
                <a:latin typeface="+mn-lt"/>
              </a:rPr>
              <a:t>)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[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en-US" altLang="zh-CN" sz="2400" dirty="0">
                <a:latin typeface="+mn-lt"/>
              </a:rPr>
              <a:t>]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zh-CN" altLang="zh-CN" sz="2400" dirty="0" smtClean="0">
                <a:latin typeface="+mn-lt"/>
              </a:rPr>
              <a:t>．显然</a:t>
            </a:r>
            <a:r>
              <a:rPr lang="zh-CN" altLang="zh-CN" sz="2400" dirty="0">
                <a:latin typeface="+mn-lt"/>
              </a:rPr>
              <a:t>，这是一个与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无关的常数</a:t>
            </a:r>
            <a:r>
              <a:rPr lang="zh-CN" altLang="zh-CN" sz="2400" dirty="0" smtClean="0">
                <a:latin typeface="+mn-lt"/>
              </a:rPr>
              <a:t>，所以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是等差数列．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</a:t>
            </a:r>
            <a:r>
              <a:rPr lang="zh-CN" altLang="zh-CN" sz="2400" dirty="0" smtClean="0">
                <a:latin typeface="+mn-lt"/>
              </a:rPr>
              <a:t>将</a:t>
            </a:r>
            <a:r>
              <a:rPr lang="zh-CN" altLang="zh-CN" sz="2400" dirty="0">
                <a:latin typeface="+mn-lt"/>
              </a:rPr>
              <a:t>一次函数变形为等差数列通项公式的形式为：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 err="1">
                <a:latin typeface="+mn-lt"/>
              </a:rPr>
              <a:t>pn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en-US" altLang="zh-CN" sz="2400" dirty="0">
                <a:latin typeface="+mn-lt"/>
              </a:rPr>
              <a:t>)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，所以该数列的首项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i="1" dirty="0">
                <a:latin typeface="+mn-lt"/>
              </a:rPr>
              <a:t>q</a:t>
            </a:r>
            <a:r>
              <a:rPr lang="zh-CN" altLang="zh-CN" sz="2400" dirty="0">
                <a:latin typeface="+mn-lt"/>
              </a:rPr>
              <a:t>，公差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p</a:t>
            </a:r>
            <a:r>
              <a:rPr lang="en-US" altLang="zh-CN" sz="2400" dirty="0">
                <a:latin typeface="+mn-lt"/>
              </a:rPr>
              <a:t>. </a:t>
            </a:r>
            <a:endParaRPr lang="zh-CN" alt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584518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（三）等差数列的单调性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843558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</a:rPr>
              <a:t> 4</a:t>
            </a:r>
            <a:r>
              <a:rPr lang="en-US" altLang="zh-CN" sz="2400" dirty="0" smtClean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根据等差数列与一次函数的关系，你能根据等差数列</a:t>
            </a:r>
            <a:r>
              <a:rPr lang="zh-CN" altLang="zh-CN" sz="2400" dirty="0" smtClean="0">
                <a:latin typeface="+mn-lt"/>
              </a:rPr>
              <a:t>的通项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</a:t>
            </a:r>
            <a:r>
              <a:rPr lang="zh-CN" altLang="zh-CN" sz="2400" dirty="0" smtClean="0">
                <a:latin typeface="+mn-lt"/>
              </a:rPr>
              <a:t>公式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 smtClean="0">
                <a:latin typeface="+mn-lt"/>
              </a:rPr>
              <a:t>＋</a:t>
            </a:r>
            <a:r>
              <a:rPr lang="en-US" altLang="zh-CN" sz="2400" dirty="0" smtClean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判断它的单调性吗？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2139702"/>
                <a:ext cx="7704856" cy="23083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</a:rPr>
                  <a:t>答： </a:t>
                </a:r>
                <a:r>
                  <a:rPr lang="zh-CN" altLang="zh-CN" sz="2400" dirty="0"/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时，数列为常数列</a:t>
                </a:r>
                <a:r>
                  <a:rPr lang="zh-CN" altLang="zh-CN" sz="2400" dirty="0" smtClean="0"/>
                  <a:t>；</a:t>
                </a:r>
                <a:endParaRPr lang="en-US" altLang="zh-CN" sz="2400" dirty="0" smtClean="0"/>
              </a:p>
              <a:p>
                <a:pPr>
                  <a:lnSpc>
                    <a:spcPct val="200000"/>
                  </a:lnSpc>
                </a:pPr>
                <a:r>
                  <a:rPr lang="en-US" altLang="zh-CN" sz="2400" dirty="0" smtClean="0"/>
                  <a:t>        </a:t>
                </a:r>
                <a:r>
                  <a:rPr lang="zh-CN" altLang="zh-CN" sz="2400" dirty="0" smtClean="0"/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&gt;0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时，数列为递增数列</a:t>
                </a:r>
                <a:r>
                  <a:rPr lang="zh-CN" altLang="zh-CN" sz="2400" dirty="0" smtClean="0"/>
                  <a:t>；</a:t>
                </a:r>
                <a:endParaRPr lang="en-US" altLang="zh-CN" sz="2400" dirty="0" smtClean="0"/>
              </a:p>
              <a:p>
                <a:pPr>
                  <a:lnSpc>
                    <a:spcPct val="200000"/>
                  </a:lnSpc>
                </a:pPr>
                <a:r>
                  <a:rPr lang="en-US" altLang="zh-CN" sz="2400" dirty="0" smtClean="0"/>
                  <a:t>        </a:t>
                </a:r>
                <a:r>
                  <a:rPr lang="zh-CN" altLang="zh-CN" sz="2400" dirty="0" smtClean="0"/>
                  <a:t>当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&lt;0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时，数列为递减数列．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139702"/>
                <a:ext cx="7704856" cy="2308324"/>
              </a:xfrm>
              <a:prstGeom prst="rect">
                <a:avLst/>
              </a:prstGeom>
              <a:blipFill rotWithShape="1">
                <a:blip r:embed="rId2"/>
                <a:stretch>
                  <a:fillRect l="-1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275576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3723</TotalTime>
  <Words>2174</Words>
  <Application>Microsoft Office PowerPoint</Application>
  <PresentationFormat>全屏显示(16:9)</PresentationFormat>
  <Paragraphs>162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650TGp_Proper_pride_light</vt:lpstr>
      <vt:lpstr>§2.2   等差数列</vt:lpstr>
      <vt:lpstr>目标定位</vt:lpstr>
      <vt:lpstr>知识链接</vt:lpstr>
      <vt:lpstr>自主探究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638</cp:revision>
  <dcterms:created xsi:type="dcterms:W3CDTF">2011-09-29T10:22:55Z</dcterms:created>
  <dcterms:modified xsi:type="dcterms:W3CDTF">2015-05-17T07:53:30Z</dcterms:modified>
</cp:coreProperties>
</file>