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1" r:id="rId2"/>
    <p:sldId id="288" r:id="rId3"/>
    <p:sldId id="472" r:id="rId4"/>
    <p:sldId id="512" r:id="rId5"/>
    <p:sldId id="513" r:id="rId6"/>
    <p:sldId id="515" r:id="rId7"/>
    <p:sldId id="514" r:id="rId8"/>
    <p:sldId id="516" r:id="rId9"/>
    <p:sldId id="517" r:id="rId10"/>
    <p:sldId id="518" r:id="rId11"/>
    <p:sldId id="519" r:id="rId12"/>
    <p:sldId id="520" r:id="rId13"/>
    <p:sldId id="521" r:id="rId14"/>
    <p:sldId id="522" r:id="rId15"/>
    <p:sldId id="523" r:id="rId16"/>
    <p:sldId id="524" r:id="rId17"/>
    <p:sldId id="525" r:id="rId18"/>
    <p:sldId id="526" r:id="rId19"/>
    <p:sldId id="528" r:id="rId20"/>
    <p:sldId id="529" r:id="rId21"/>
    <p:sldId id="530" r:id="rId22"/>
    <p:sldId id="531" r:id="rId23"/>
    <p:sldId id="532" r:id="rId24"/>
    <p:sldId id="533" r:id="rId25"/>
    <p:sldId id="327" r:id="rId26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1160" autoAdjust="0"/>
  </p:normalViewPr>
  <p:slideViewPr>
    <p:cSldViewPr>
      <p:cViewPr varScale="1">
        <p:scale>
          <a:sx n="106" d="100"/>
          <a:sy n="106" d="100"/>
        </p:scale>
        <p:origin x="-749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819399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ea typeface="叶根友毛笔行书2.0版" pitchFamily="2" charset="-122"/>
              </a:rPr>
              <a:t>同学们</a:t>
            </a:r>
            <a:r>
              <a:rPr lang="zh-CN" altLang="en-US" sz="5400" b="1" i="1" baseline="0" dirty="0" smtClean="0">
                <a:ea typeface="叶根友毛笔行书2.0版" pitchFamily="2" charset="-122"/>
              </a:rPr>
              <a:t>，</a:t>
            </a:r>
            <a:r>
              <a:rPr lang="zh-CN" altLang="en-US" sz="5400" b="1" i="0" baseline="0" dirty="0" smtClean="0">
                <a:ea typeface="叶根友毛笔行书2.0版" pitchFamily="2" charset="-122"/>
              </a:rPr>
              <a:t>再见</a:t>
            </a:r>
            <a:r>
              <a:rPr lang="zh-CN" altLang="en-US" sz="5400" b="1" i="1" baseline="0" dirty="0" smtClean="0">
                <a:ea typeface="叶根友毛笔行书2.0版" pitchFamily="2" charset="-122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43608" y="1491630"/>
            <a:ext cx="7128792" cy="864096"/>
          </a:xfrm>
        </p:spPr>
        <p:txBody>
          <a:bodyPr/>
          <a:lstStyle/>
          <a:p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§2.5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等比数列的前</a:t>
            </a:r>
            <a:r>
              <a:rPr lang="en-US" altLang="zh-CN" sz="3600" i="1" dirty="0">
                <a:solidFill>
                  <a:schemeClr val="tx1"/>
                </a:solidFill>
                <a:ea typeface="黑体" panose="02010609060101010101" pitchFamily="49" charset="-122"/>
              </a:rPr>
              <a:t>n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项和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98170" y="1203598"/>
                <a:ext cx="8712968" cy="27861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【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解析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】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dirty="0" smtClean="0">
                    <a:latin typeface="+mn-lt"/>
                  </a:rPr>
                  <a:t>若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，符合题意，此时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若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dirty="0">
                    <a:latin typeface="+mn-lt"/>
                  </a:rPr>
                  <a:t>≠1</a:t>
                </a:r>
                <a:r>
                  <a:rPr lang="zh-CN" altLang="zh-CN" sz="2400" dirty="0">
                    <a:latin typeface="+mn-lt"/>
                  </a:rPr>
                  <a:t>，则由等比数列的前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项和公式得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2(1−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=6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−3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+2=0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，化</a:t>
                </a:r>
                <a:r>
                  <a:rPr lang="zh-CN" altLang="zh-CN" sz="2400" dirty="0">
                    <a:latin typeface="+mn-lt"/>
                  </a:rPr>
                  <a:t>简整理得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+2)</m:t>
                    </m:r>
                    <m:r>
                      <a:rPr lang="en-US" altLang="zh-CN" sz="2400" i="1">
                        <a:latin typeface="Cambria Math"/>
                      </a:rPr>
                      <m:t>=0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解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1(</a:t>
                </a:r>
                <a:r>
                  <a:rPr lang="zh-CN" altLang="zh-CN" sz="2400" dirty="0">
                    <a:latin typeface="+mn-lt"/>
                  </a:rPr>
                  <a:t>舍去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或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 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dirty="0" smtClean="0">
                    <a:latin typeface="+mn-lt"/>
                  </a:rPr>
                  <a:t>.  </a:t>
                </a:r>
                <a:r>
                  <a:rPr lang="zh-CN" altLang="zh-CN" sz="2400" dirty="0" smtClean="0">
                    <a:latin typeface="+mn-lt"/>
                  </a:rPr>
                  <a:t>此时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2×(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 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2)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8.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70" y="1203598"/>
                <a:ext cx="8712968" cy="2786147"/>
              </a:xfrm>
              <a:prstGeom prst="rect">
                <a:avLst/>
              </a:prstGeom>
              <a:blipFill rotWithShape="1">
                <a:blip r:embed="rId2"/>
                <a:stretch>
                  <a:fillRect l="-1120" t="-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771550"/>
                <a:ext cx="8496944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）已知等比数列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，求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和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496944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1076" t="-4444" b="-1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67544" y="4056753"/>
            <a:ext cx="5870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+mn-lt"/>
              </a:rPr>
              <a:t>综上所述，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或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08037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699542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【解题反思】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）等比数列前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项和公式的使用条件是什么？利用该公式</a:t>
            </a:r>
            <a:r>
              <a:rPr lang="zh-CN" altLang="zh-CN" sz="2400" dirty="0" smtClean="0">
                <a:latin typeface="+mn-lt"/>
              </a:rPr>
              <a:t>解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</a:t>
            </a:r>
            <a:r>
              <a:rPr lang="zh-CN" altLang="zh-CN" sz="2400" dirty="0" smtClean="0">
                <a:latin typeface="+mn-lt"/>
              </a:rPr>
              <a:t>题</a:t>
            </a:r>
            <a:r>
              <a:rPr lang="zh-CN" altLang="zh-CN" sz="2400" dirty="0">
                <a:latin typeface="+mn-lt"/>
              </a:rPr>
              <a:t>时，需要注意什么问题？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）在等比数列的五个基本量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中，至少</a:t>
            </a:r>
            <a:r>
              <a:rPr lang="zh-CN" altLang="zh-CN" sz="2400" dirty="0" smtClean="0">
                <a:latin typeface="+mn-lt"/>
              </a:rPr>
              <a:t>要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</a:t>
            </a:r>
            <a:r>
              <a:rPr lang="zh-CN" altLang="zh-CN" sz="2400" dirty="0" smtClean="0">
                <a:latin typeface="+mn-lt"/>
              </a:rPr>
              <a:t>知道</a:t>
            </a:r>
            <a:r>
              <a:rPr lang="zh-CN" altLang="zh-CN" sz="2400" dirty="0">
                <a:latin typeface="+mn-lt"/>
              </a:rPr>
              <a:t>几个量才能求其他的量呢</a:t>
            </a:r>
            <a:r>
              <a:rPr lang="zh-CN" altLang="zh-CN" sz="2400" dirty="0" smtClean="0">
                <a:latin typeface="+mn-lt"/>
              </a:rPr>
              <a:t>？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412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1137" y="843558"/>
                <a:ext cx="8601343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 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+mn-lt"/>
                  </a:rPr>
                  <a:t>：</a:t>
                </a:r>
                <a:endParaRPr lang="en-US" altLang="zh-CN" sz="2400" dirty="0" smtClean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）等比数列前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项和公式的使用条件是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≠1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 smtClean="0">
                    <a:latin typeface="+mn-lt"/>
                  </a:rPr>
                  <a:t>利用该公式解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zh-CN" sz="2400" dirty="0" smtClean="0">
                    <a:latin typeface="+mn-lt"/>
                  </a:rPr>
                  <a:t>题</a:t>
                </a:r>
                <a:r>
                  <a:rPr lang="zh-CN" altLang="zh-CN" sz="2400" dirty="0">
                    <a:latin typeface="+mn-lt"/>
                  </a:rPr>
                  <a:t>时，要注意对公比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是否为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进行讨论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）在等比数列的通项公式及前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项和公式中共有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i="1" baseline="-25000" dirty="0" smtClean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   q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五个量，知道其中任意三个量，都可</a:t>
                </a:r>
                <a:r>
                  <a:rPr lang="zh-CN" altLang="zh-CN" sz="2400" dirty="0" smtClean="0">
                    <a:latin typeface="+mn-lt"/>
                  </a:rPr>
                  <a:t>通过方程组求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zh-CN" sz="2400" dirty="0" smtClean="0">
                    <a:latin typeface="+mn-lt"/>
                  </a:rPr>
                  <a:t>出</a:t>
                </a:r>
                <a:r>
                  <a:rPr lang="zh-CN" altLang="zh-CN" sz="2400" dirty="0">
                    <a:latin typeface="+mn-lt"/>
                  </a:rPr>
                  <a:t>其余两个量</a:t>
                </a:r>
                <a:r>
                  <a:rPr lang="zh-CN" altLang="zh-CN" sz="2400" dirty="0" smtClean="0">
                    <a:latin typeface="+mn-lt"/>
                  </a:rPr>
                  <a:t>．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7" y="843558"/>
                <a:ext cx="8601343" cy="3416320"/>
              </a:xfrm>
              <a:prstGeom prst="rect">
                <a:avLst/>
              </a:prstGeom>
              <a:blipFill rotWithShape="1">
                <a:blip r:embed="rId2"/>
                <a:stretch>
                  <a:fillRect l="-1134" b="-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086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j-ea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1137" y="843558"/>
                <a:ext cx="8601343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/>
                  <a:t>变式</a:t>
                </a:r>
                <a:r>
                  <a:rPr lang="en-US" altLang="zh-CN" sz="2400" dirty="0"/>
                  <a:t>1</a:t>
                </a:r>
                <a:r>
                  <a:rPr lang="en-US" altLang="zh-CN" sz="2400" b="1" dirty="0"/>
                  <a:t>.  </a:t>
                </a:r>
                <a:r>
                  <a:rPr lang="zh-CN" altLang="zh-CN" sz="2400" dirty="0"/>
                  <a:t>在等比数列</a:t>
                </a:r>
                <a:r>
                  <a:rPr lang="en-US" altLang="zh-CN" sz="2400" dirty="0"/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/>
                  <a:t>}</a:t>
                </a:r>
                <a:r>
                  <a:rPr lang="zh-CN" altLang="zh-CN" sz="2400" dirty="0"/>
                  <a:t>中，</a:t>
                </a:r>
                <a:r>
                  <a:rPr lang="en-US" altLang="zh-CN" sz="2400" i="1" dirty="0"/>
                  <a:t>S</a:t>
                </a:r>
                <a:r>
                  <a:rPr lang="en-US" altLang="zh-CN" sz="2400" baseline="-25000" dirty="0"/>
                  <a:t>3</a:t>
                </a:r>
                <a:r>
                  <a:rPr lang="zh-CN" altLang="zh-CN" sz="2400" dirty="0"/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/>
                  <a:t>，</a:t>
                </a:r>
                <a:r>
                  <a:rPr lang="en-US" altLang="zh-CN" sz="2400" i="1" dirty="0"/>
                  <a:t>S</a:t>
                </a:r>
                <a:r>
                  <a:rPr lang="en-US" altLang="zh-CN" sz="2400" baseline="-25000" dirty="0"/>
                  <a:t>6</a:t>
                </a:r>
                <a:r>
                  <a:rPr lang="zh-CN" altLang="zh-CN" sz="2400" dirty="0"/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63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/>
                  <a:t>，求</a:t>
                </a:r>
                <a:r>
                  <a:rPr lang="en-US" altLang="zh-CN" sz="2400" i="1" dirty="0">
                    <a:latin typeface="+mn-lt"/>
                    <a:ea typeface="Gungsuh" panose="02030600000101010101" pitchFamily="18" charset="-127"/>
                  </a:rPr>
                  <a:t>a</a:t>
                </a:r>
                <a:r>
                  <a:rPr lang="en-US" altLang="zh-CN" sz="2400" i="1" baseline="-25000" dirty="0">
                    <a:latin typeface="+mn-lt"/>
                    <a:ea typeface="Gungsuh" panose="02030600000101010101" pitchFamily="18" charset="-127"/>
                  </a:rPr>
                  <a:t>n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7" y="843558"/>
                <a:ext cx="8601343" cy="624082"/>
              </a:xfrm>
              <a:prstGeom prst="rect">
                <a:avLst/>
              </a:prstGeom>
              <a:blipFill rotWithShape="1">
                <a:blip r:embed="rId2"/>
                <a:stretch>
                  <a:fillRect l="-1134" b="-6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536370"/>
                <a:ext cx="8496944" cy="2567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由已知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>
                            <a:latin typeface="Cambria Math"/>
                          </a:rPr>
                          <m:t>6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≠2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 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≠1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S</a:t>
                </a:r>
                <a:r>
                  <a:rPr lang="en-US" altLang="zh-CN" sz="2400" baseline="-25000" dirty="0" smtClean="0">
                    <a:latin typeface="+mn-lt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S</a:t>
                </a:r>
                <a:r>
                  <a:rPr lang="en-US" altLang="zh-CN" sz="2400" baseline="-25000" dirty="0">
                    <a:latin typeface="+mn-lt"/>
                  </a:rPr>
                  <a:t>6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63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    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𝑞</m:t>
                                    </m:r>
                                  </m:e>
                                  <m:sup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𝑞</m:t>
                                    </m:r>
                                  </m:e>
                                  <m:sup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6</m:t>
                                    </m:r>
                                  </m:sup>
                                </m:s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𝑞</m:t>
                                </m:r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63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baseline="30000" dirty="0">
                    <a:latin typeface="+mn-lt"/>
                  </a:rPr>
                  <a:t>－</a:t>
                </a:r>
                <a:r>
                  <a:rPr lang="en-US" altLang="zh-CN" sz="2400" baseline="30000" dirty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baseline="30000" dirty="0">
                    <a:latin typeface="+mn-lt"/>
                  </a:rPr>
                  <a:t>－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536370"/>
                <a:ext cx="8496944" cy="2567882"/>
              </a:xfrm>
              <a:prstGeom prst="rect">
                <a:avLst/>
              </a:prstGeom>
              <a:blipFill rotWithShape="1">
                <a:blip r:embed="rId3"/>
                <a:stretch>
                  <a:fillRect l="-1076" b="-2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98714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项和的实际应用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137" y="771550"/>
            <a:ext cx="86013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．某商场今年销售计算机</a:t>
            </a:r>
            <a:r>
              <a:rPr lang="en-US" altLang="zh-CN" sz="2400" dirty="0">
                <a:latin typeface="+mn-lt"/>
              </a:rPr>
              <a:t>5000</a:t>
            </a:r>
            <a:r>
              <a:rPr lang="zh-CN" altLang="zh-CN" sz="2400" dirty="0">
                <a:latin typeface="+mn-lt"/>
              </a:rPr>
              <a:t>台，如果平均每年的销售量比上一年的销售量</a:t>
            </a:r>
            <a:r>
              <a:rPr lang="zh-CN" altLang="zh-CN" sz="2400" dirty="0" smtClean="0">
                <a:latin typeface="+mn-lt"/>
              </a:rPr>
              <a:t>增加</a:t>
            </a:r>
            <a:r>
              <a:rPr lang="en-US" altLang="zh-CN" sz="2400" dirty="0" smtClean="0">
                <a:latin typeface="+mn-lt"/>
              </a:rPr>
              <a:t>10</a:t>
            </a:r>
            <a:r>
              <a:rPr lang="en-US" altLang="zh-CN" sz="2400" dirty="0">
                <a:latin typeface="+mn-lt"/>
              </a:rPr>
              <a:t>%</a:t>
            </a:r>
            <a:r>
              <a:rPr lang="zh-CN" altLang="zh-CN" sz="2400" dirty="0">
                <a:latin typeface="+mn-lt"/>
              </a:rPr>
              <a:t>，那么从今起，大约几年可使总销售量达到</a:t>
            </a:r>
            <a:r>
              <a:rPr lang="en-US" altLang="zh-CN" sz="2400" dirty="0">
                <a:latin typeface="+mn-lt"/>
              </a:rPr>
              <a:t>30000</a:t>
            </a:r>
            <a:r>
              <a:rPr lang="zh-CN" altLang="zh-CN" sz="2400" dirty="0">
                <a:latin typeface="+mn-lt"/>
              </a:rPr>
              <a:t>台</a:t>
            </a:r>
            <a:r>
              <a:rPr lang="en-US" altLang="zh-CN" sz="2400" dirty="0">
                <a:latin typeface="+mn-lt"/>
              </a:rPr>
              <a:t>(</a:t>
            </a:r>
            <a:r>
              <a:rPr lang="zh-CN" altLang="zh-CN" sz="2400" dirty="0">
                <a:latin typeface="+mn-lt"/>
              </a:rPr>
              <a:t>结果保留到个位</a:t>
            </a:r>
            <a:r>
              <a:rPr lang="en-US" altLang="zh-CN" sz="2400" dirty="0">
                <a:latin typeface="+mn-lt"/>
              </a:rPr>
              <a:t>)?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35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项和的实际应用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1137" y="771550"/>
                <a:ext cx="8601343" cy="3903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根据题意，每年销售量比上一年增加的百分率相同．所以，从今年起，每年的销售量组成一个等比数列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，其中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5000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10%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1.1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30000.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于是得到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5000</m:t>
                        </m:r>
                        <m:r>
                          <a:rPr lang="zh-CN" altLang="zh-CN" sz="2400">
                            <a:latin typeface="Cambria Math"/>
                          </a:rPr>
                          <m:t>（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1.1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  <m:r>
                          <a:rPr lang="zh-CN" altLang="zh-CN" sz="2400">
                            <a:latin typeface="Cambria Math"/>
                          </a:rPr>
                          <m:t>）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a:rPr lang="en-US" altLang="zh-CN" sz="2400">
                            <a:latin typeface="Cambria Math"/>
                          </a:rPr>
                          <m:t>1.1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=30000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，整理，得</a:t>
                </a:r>
                <a:r>
                  <a:rPr lang="en-US" altLang="zh-CN" sz="2400" dirty="0">
                    <a:latin typeface="+mn-lt"/>
                  </a:rPr>
                  <a:t>1.1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1.6.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两边取对数，得</a:t>
                </a:r>
                <a:r>
                  <a:rPr lang="en-US" altLang="zh-CN" sz="2400" i="1" dirty="0" err="1">
                    <a:latin typeface="+mn-lt"/>
                  </a:rPr>
                  <a:t>n</a:t>
                </a:r>
                <a:r>
                  <a:rPr lang="en-US" altLang="zh-CN" sz="2400" dirty="0" err="1">
                    <a:latin typeface="+mn-lt"/>
                  </a:rPr>
                  <a:t>lg</a:t>
                </a:r>
                <a:r>
                  <a:rPr lang="en-US" altLang="zh-CN" sz="2400" dirty="0">
                    <a:latin typeface="+mn-lt"/>
                  </a:rPr>
                  <a:t> 1.1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err="1">
                    <a:latin typeface="+mn-lt"/>
                  </a:rPr>
                  <a:t>lg</a:t>
                </a:r>
                <a:r>
                  <a:rPr lang="en-US" altLang="zh-CN" sz="2400" dirty="0">
                    <a:latin typeface="+mn-lt"/>
                  </a:rPr>
                  <a:t> 1.6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  <a:endParaRPr lang="zh-CN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用计算器算得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lg</m:t>
                        </m:r>
                        <m:r>
                          <a:rPr lang="en-US" altLang="zh-CN" sz="2400">
                            <a:latin typeface="Cambria Math"/>
                          </a:rPr>
                          <m:t>1.6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lg</m:t>
                        </m:r>
                        <m:r>
                          <a:rPr lang="en-US" altLang="zh-CN" sz="2400" i="1">
                            <a:latin typeface="Cambria Math"/>
                          </a:rPr>
                          <m:t>1.1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≈5</m:t>
                    </m:r>
                  </m:oMath>
                </a14:m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 (</a:t>
                </a:r>
                <a:r>
                  <a:rPr lang="zh-CN" altLang="zh-CN" sz="2400" dirty="0">
                    <a:latin typeface="+mn-lt"/>
                  </a:rPr>
                  <a:t>年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．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∴大约</a:t>
                </a:r>
                <a:r>
                  <a:rPr lang="en-US" altLang="zh-CN" sz="2400" dirty="0">
                    <a:latin typeface="+mn-lt"/>
                  </a:rPr>
                  <a:t>5</a:t>
                </a:r>
                <a:r>
                  <a:rPr lang="zh-CN" altLang="zh-CN" sz="2400" dirty="0">
                    <a:latin typeface="+mn-lt"/>
                  </a:rPr>
                  <a:t>年可使总销售量达到</a:t>
                </a:r>
                <a:r>
                  <a:rPr lang="en-US" altLang="zh-CN" sz="2400" dirty="0">
                    <a:latin typeface="+mn-lt"/>
                  </a:rPr>
                  <a:t>30 000</a:t>
                </a:r>
                <a:r>
                  <a:rPr lang="zh-CN" altLang="zh-CN" sz="2400" dirty="0">
                    <a:latin typeface="+mn-lt"/>
                  </a:rPr>
                  <a:t>台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7" y="771550"/>
                <a:ext cx="8601343" cy="3903313"/>
              </a:xfrm>
              <a:prstGeom prst="rect">
                <a:avLst/>
              </a:prstGeom>
              <a:blipFill rotWithShape="1">
                <a:blip r:embed="rId2"/>
                <a:stretch>
                  <a:fillRect l="-1134" t="-625" b="-1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562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项和的实际应用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137" y="771550"/>
            <a:ext cx="8601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b="1" dirty="0"/>
              <a:t>如何求解以等比数列为模型的应用题？</a:t>
            </a:r>
            <a:endParaRPr lang="zh-CN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467544" y="1347614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答：</a:t>
            </a:r>
            <a:r>
              <a:rPr lang="zh-CN" altLang="zh-CN" sz="2400" dirty="0" smtClean="0"/>
              <a:t>建立</a:t>
            </a:r>
            <a:r>
              <a:rPr lang="zh-CN" altLang="zh-CN" sz="2400" dirty="0"/>
              <a:t>数列的模型，首先要确定数列类型，然后根据题意找准首项、公比和项数或者首项、末项和项数，特别关于年份的问题，一定要找准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的取值与年份的对应．</a:t>
            </a:r>
          </a:p>
        </p:txBody>
      </p:sp>
    </p:spTree>
    <p:extLst>
      <p:ext uri="{BB962C8B-B14F-4D97-AF65-F5344CB8AC3E}">
        <p14:creationId xmlns:p14="http://schemas.microsoft.com/office/powerpoint/2010/main" val="412362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ea typeface="叶根友毛笔行书2.0版" pitchFamily="2" charset="-122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（二）等比数列前</a:t>
            </a:r>
            <a:r>
              <a:rPr lang="en-US" altLang="zh-CN" i="1" dirty="0" smtClean="0">
                <a:solidFill>
                  <a:srgbClr val="FFFF00"/>
                </a:solidFill>
                <a:ea typeface="叶根友毛笔行书2.0版" pitchFamily="2" charset="-122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项和的实际应用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137" y="771550"/>
            <a:ext cx="86013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水土流失是我国西部大开发中最突出的生态问题．已知西部某地区有耕地</a:t>
            </a:r>
            <a:r>
              <a:rPr lang="en-US" altLang="zh-CN" sz="2400" dirty="0">
                <a:latin typeface="+mn-lt"/>
              </a:rPr>
              <a:t>3 000</a:t>
            </a:r>
            <a:r>
              <a:rPr lang="zh-CN" altLang="zh-CN" sz="2400" dirty="0">
                <a:latin typeface="+mn-lt"/>
              </a:rPr>
              <a:t>万亩需要退耕还林，国家确定</a:t>
            </a:r>
            <a:r>
              <a:rPr lang="en-US" altLang="zh-CN" sz="2400" dirty="0">
                <a:latin typeface="+mn-lt"/>
              </a:rPr>
              <a:t>2000</a:t>
            </a:r>
            <a:r>
              <a:rPr lang="zh-CN" altLang="zh-CN" sz="2400" dirty="0">
                <a:latin typeface="+mn-lt"/>
              </a:rPr>
              <a:t>年在该地区退耕还林的土地面积为</a:t>
            </a:r>
            <a:r>
              <a:rPr lang="en-US" altLang="zh-CN" sz="2400" dirty="0">
                <a:latin typeface="+mn-lt"/>
              </a:rPr>
              <a:t>300</a:t>
            </a:r>
            <a:r>
              <a:rPr lang="zh-CN" altLang="zh-CN" sz="2400" dirty="0">
                <a:latin typeface="+mn-lt"/>
              </a:rPr>
              <a:t>万亩，以后每年退耕还林的土地面积比上一年递增</a:t>
            </a:r>
            <a:r>
              <a:rPr lang="en-US" altLang="zh-CN" sz="2400" dirty="0">
                <a:latin typeface="+mn-lt"/>
              </a:rPr>
              <a:t>20%.</a:t>
            </a:r>
            <a:r>
              <a:rPr lang="zh-CN" altLang="zh-CN" sz="2400" dirty="0">
                <a:latin typeface="+mn-lt"/>
              </a:rPr>
              <a:t>那么从</a:t>
            </a:r>
            <a:r>
              <a:rPr lang="en-US" altLang="zh-CN" sz="2400" dirty="0">
                <a:latin typeface="+mn-lt"/>
              </a:rPr>
              <a:t>2000</a:t>
            </a:r>
            <a:r>
              <a:rPr lang="zh-CN" altLang="zh-CN" sz="2400" dirty="0">
                <a:latin typeface="+mn-lt"/>
              </a:rPr>
              <a:t>年起，到哪一年该地区基本解决退耕还林问题？</a:t>
            </a:r>
            <a:r>
              <a:rPr lang="en-US" altLang="zh-CN" sz="2400" dirty="0">
                <a:latin typeface="+mn-lt"/>
              </a:rPr>
              <a:t>(</a:t>
            </a:r>
            <a:r>
              <a:rPr lang="zh-CN" altLang="zh-CN" sz="2400" dirty="0">
                <a:latin typeface="+mn-lt"/>
              </a:rPr>
              <a:t>计算时取</a:t>
            </a:r>
            <a:r>
              <a:rPr lang="en-US" altLang="zh-CN" sz="2400" dirty="0">
                <a:latin typeface="+mn-lt"/>
              </a:rPr>
              <a:t>log</a:t>
            </a:r>
            <a:r>
              <a:rPr lang="en-US" altLang="zh-CN" sz="2400" baseline="-25000" dirty="0">
                <a:latin typeface="+mn-lt"/>
              </a:rPr>
              <a:t>1.2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6)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36271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（二）等比数列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项和的实际应用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1137" y="771550"/>
                <a:ext cx="8601343" cy="37861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设该地区从</a:t>
                </a:r>
                <a:r>
                  <a:rPr lang="en-US" altLang="zh-CN" sz="2400" dirty="0">
                    <a:latin typeface="+mn-lt"/>
                  </a:rPr>
                  <a:t>2000</a:t>
                </a:r>
                <a:r>
                  <a:rPr lang="zh-CN" altLang="zh-CN" sz="2400" dirty="0">
                    <a:latin typeface="+mn-lt"/>
                  </a:rPr>
                  <a:t>年起每年退耕还林的面积组成一个数列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 smtClean="0">
                    <a:latin typeface="+mn-lt"/>
                  </a:rPr>
                  <a:t>，由</a:t>
                </a:r>
                <a:r>
                  <a:rPr lang="zh-CN" altLang="zh-CN" sz="2400" dirty="0">
                    <a:latin typeface="+mn-lt"/>
                  </a:rPr>
                  <a:t>题意，得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baseline="-25000" dirty="0">
                    <a:latin typeface="+mn-lt"/>
                  </a:rPr>
                  <a:t>＋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(1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20%)</a:t>
                </a:r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是首项为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300</a:t>
                </a:r>
                <a:r>
                  <a:rPr lang="zh-CN" altLang="zh-CN" sz="2400" dirty="0">
                    <a:latin typeface="+mn-lt"/>
                  </a:rPr>
                  <a:t>，公比为</a:t>
                </a:r>
                <a:r>
                  <a:rPr lang="en-US" altLang="zh-CN" sz="2400" dirty="0">
                    <a:latin typeface="+mn-lt"/>
                  </a:rPr>
                  <a:t>1.2</a:t>
                </a:r>
                <a:r>
                  <a:rPr lang="zh-CN" altLang="zh-CN" sz="2400" dirty="0">
                    <a:latin typeface="+mn-lt"/>
                  </a:rPr>
                  <a:t>的</a:t>
                </a:r>
                <a:r>
                  <a:rPr lang="zh-CN" altLang="zh-CN" sz="2400" dirty="0" smtClean="0">
                    <a:latin typeface="+mn-lt"/>
                  </a:rPr>
                  <a:t>等比数列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．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设 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的前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项和为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i="1" dirty="0" err="1">
                    <a:latin typeface="+mn-lt"/>
                  </a:rPr>
                  <a:t>S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3 000.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5000</m:t>
                        </m:r>
                        <m:r>
                          <a:rPr lang="zh-CN" altLang="zh-CN" sz="2400">
                            <a:latin typeface="Cambria Math"/>
                          </a:rPr>
                          <m:t>（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1.2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  <m:r>
                          <a:rPr lang="zh-CN" altLang="zh-CN" sz="2400">
                            <a:latin typeface="Cambria Math"/>
                          </a:rPr>
                          <m:t>）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a:rPr lang="en-US" altLang="zh-CN" sz="2400">
                            <a:latin typeface="Cambria Math"/>
                          </a:rPr>
                          <m:t>1.2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3000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:r>
                  <a:rPr lang="en-US" altLang="zh-CN" sz="2400" dirty="0">
                    <a:latin typeface="+mn-lt"/>
                  </a:rPr>
                  <a:t>1.2</a:t>
                </a:r>
                <a:r>
                  <a:rPr lang="en-US" altLang="zh-CN" sz="2400" i="1" baseline="30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log</a:t>
                </a:r>
                <a:r>
                  <a:rPr lang="en-US" altLang="zh-CN" sz="2400" baseline="-25000" dirty="0">
                    <a:latin typeface="+mn-lt"/>
                  </a:rPr>
                  <a:t>1.2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到</a:t>
                </a:r>
                <a:r>
                  <a:rPr lang="en-US" altLang="zh-CN" sz="2400" dirty="0">
                    <a:latin typeface="+mn-lt"/>
                  </a:rPr>
                  <a:t>2005</a:t>
                </a:r>
                <a:r>
                  <a:rPr lang="zh-CN" altLang="zh-CN" sz="2400" dirty="0">
                    <a:latin typeface="+mn-lt"/>
                  </a:rPr>
                  <a:t>年该地区基本解决退耕还林问题．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7" y="771550"/>
                <a:ext cx="8601343" cy="3786165"/>
              </a:xfrm>
              <a:prstGeom prst="rect">
                <a:avLst/>
              </a:prstGeom>
              <a:blipFill rotWithShape="1">
                <a:blip r:embed="rId2"/>
                <a:stretch>
                  <a:fillRect l="-1134" b="-1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926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818212"/>
                  </p:ext>
                </p:extLst>
              </p:nvPr>
            </p:nvGraphicFramePr>
            <p:xfrm>
              <a:off x="282510" y="2281597"/>
              <a:ext cx="8712968" cy="22479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57442"/>
                    <a:gridCol w="4063438"/>
                  </a:tblGrid>
                  <a:tr h="516059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6744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与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函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数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的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关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系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公式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zh-CN" altLang="zh-CN" sz="24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zh-CN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  <m:d>
                                    <m:dPr>
                                      <m:ctrlPr>
                                        <a:rPr lang="zh-CN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  <m:r>
                                        <a:rPr lang="en-US" altLang="zh-CN" sz="2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−1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altLang="zh-CN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endParaRPr lang="zh-CN" altLang="zh-CN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zh-CN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</m:e>
                                  <m:sup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zh-CN" sz="24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+(</m:t>
                                </m:r>
                                <m:sSub>
                                  <m:sSubPr>
                                    <m:ctrlPr>
                                      <a:rPr lang="zh-CN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4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zh-CN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en-US" altLang="zh-CN" sz="24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4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)</m:t>
                                </m:r>
                                <m:r>
                                  <a:rPr lang="en-US" altLang="zh-CN" sz="2400" i="1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zh-CN" sz="2400" kern="100" dirty="0"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818212"/>
                  </p:ext>
                </p:extLst>
              </p:nvPr>
            </p:nvGraphicFramePr>
            <p:xfrm>
              <a:off x="282510" y="2281597"/>
              <a:ext cx="8712968" cy="22479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57442"/>
                    <a:gridCol w="4063438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7183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与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函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数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的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关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系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kern="100" dirty="0" smtClean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公式</a:t>
                          </a:r>
                          <a:endParaRPr lang="zh-CN" sz="2000" b="1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537" t="-30851" r="-105371" b="-53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292080" y="2859782"/>
                <a:ext cx="3672408" cy="15551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</m:e>
                            <m:sup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</m:den>
                      </m:f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                 </m:t>
                      </m:r>
                    </m:oMath>
                  </m:oMathPara>
                </a14:m>
                <a:endParaRPr lang="zh-CN" altLang="zh-CN" sz="2400" b="1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sSup>
                        <m:sSup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p>
                      </m:sSup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zh-CN" sz="2200" b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859782"/>
                <a:ext cx="3672408" cy="155510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79512" y="763999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问题</a:t>
            </a:r>
            <a:r>
              <a:rPr lang="en-US" altLang="zh-CN" sz="2400" dirty="0">
                <a:latin typeface="+mn-lt"/>
              </a:rPr>
              <a:t>3. </a:t>
            </a:r>
            <a:r>
              <a:rPr lang="zh-CN" altLang="zh-CN" sz="2400" dirty="0">
                <a:latin typeface="+mn-lt"/>
              </a:rPr>
              <a:t>类比等差数列前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项和的性质，你能否得出等比数列前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项和的性质</a:t>
            </a:r>
            <a:r>
              <a:rPr lang="en-US" altLang="zh-CN" sz="2400" dirty="0">
                <a:latin typeface="+mn-lt"/>
              </a:rPr>
              <a:t>? </a:t>
            </a:r>
            <a:r>
              <a:rPr lang="zh-CN" altLang="zh-CN" sz="2400" dirty="0">
                <a:latin typeface="+mn-lt"/>
              </a:rPr>
              <a:t>请完成下表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1779662"/>
            <a:ext cx="4394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一．前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项和公式与函数的关系</a:t>
            </a:r>
            <a:endParaRPr lang="zh-CN" altLang="zh-CN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2376588" y="123478"/>
            <a:ext cx="701994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等比数列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项和公式与函数的关系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4317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539552" y="105958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．理解并掌握等比数列前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项和公式及其推导过程；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．能够应用前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项和公式解决等比数列的有关问题；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．进一步提高解</a:t>
            </a:r>
            <a:r>
              <a:rPr lang="zh-CN" altLang="zh-CN" sz="2400" dirty="0" smtClean="0">
                <a:latin typeface="+mn-lt"/>
              </a:rPr>
              <a:t>方程</a:t>
            </a:r>
            <a:r>
              <a:rPr lang="zh-CN" altLang="en-US" sz="2400" dirty="0" smtClean="0">
                <a:latin typeface="+mn-lt"/>
              </a:rPr>
              <a:t>（组）</a:t>
            </a:r>
            <a:r>
              <a:rPr lang="zh-CN" altLang="zh-CN" sz="2400" dirty="0" smtClean="0">
                <a:latin typeface="+mn-lt"/>
              </a:rPr>
              <a:t>的</a:t>
            </a:r>
            <a:r>
              <a:rPr lang="zh-CN" altLang="zh-CN" sz="2400" dirty="0">
                <a:latin typeface="+mn-lt"/>
              </a:rPr>
              <a:t>能力，以及整体代换思想的</a:t>
            </a:r>
            <a:r>
              <a:rPr lang="zh-CN" altLang="zh-CN" sz="2400" dirty="0" smtClean="0">
                <a:latin typeface="+mn-lt"/>
              </a:rPr>
              <a:t>应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</a:t>
            </a:r>
            <a:r>
              <a:rPr lang="zh-CN" altLang="zh-CN" sz="2400" dirty="0" smtClean="0">
                <a:latin typeface="+mn-lt"/>
              </a:rPr>
              <a:t>用</a:t>
            </a:r>
            <a:r>
              <a:rPr lang="zh-CN" altLang="zh-CN" sz="2400" dirty="0">
                <a:latin typeface="+mn-lt"/>
              </a:rPr>
              <a:t>能力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262213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25722" y="3716327"/>
            <a:ext cx="81227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重点</a:t>
            </a:r>
            <a:r>
              <a:rPr lang="zh-CN" altLang="zh-CN" sz="2400" b="1" dirty="0" smtClean="0"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探索并掌握等差数列前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</a:rPr>
              <a:t>难点</a:t>
            </a:r>
            <a:r>
              <a:rPr lang="zh-CN" altLang="zh-CN" sz="2400" dirty="0" smtClean="0"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等差数列前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项和公式的推导思路的获得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8061586"/>
                  </p:ext>
                </p:extLst>
              </p:nvPr>
            </p:nvGraphicFramePr>
            <p:xfrm>
              <a:off x="179512" y="836911"/>
              <a:ext cx="8712968" cy="372072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960440"/>
                    <a:gridCol w="3960440"/>
                  </a:tblGrid>
                  <a:tr h="438695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861441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与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函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数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的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关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系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800" b="1" kern="1200" dirty="0" smtClean="0">
                              <a:solidFill>
                                <a:srgbClr val="0000FF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与函数的关系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2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是关于序号</a:t>
                          </a:r>
                          <a:r>
                            <a:rPr lang="en-US" altLang="zh-CN" sz="2200" i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的二次函数，其图像是抛物线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zh-CN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＝</m:t>
                              </m:r>
                              <m:f>
                                <m:f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+(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)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上一系列孤立的点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:endParaRPr lang="en-US" altLang="zh-CN" sz="2200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200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决定了该抛物线的开口方向</a:t>
                          </a:r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zh-CN" sz="22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228801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800" b="1" kern="1200" dirty="0" smtClean="0">
                              <a:solidFill>
                                <a:srgbClr val="0000FF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设法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25000"/>
                            </a:lnSpc>
                          </a:pPr>
                          <a:r>
                            <a:rPr lang="en-US" altLang="zh-CN" sz="2200" kern="120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</a:t>
                          </a:r>
                          <a:r>
                            <a:rPr lang="zh-CN" altLang="zh-CN" sz="2200" kern="120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求解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时，常设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𝐴𝑛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𝐵𝑛</m:t>
                              </m:r>
                            </m:oMath>
                          </a14:m>
                          <a:endParaRPr lang="en-US" altLang="zh-CN" sz="2200" i="1" kern="120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2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𝐴</m:t>
                              </m:r>
                              <m:r>
                                <a:rPr lang="en-US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≠0)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，然后用待定系数法求解</a:t>
                          </a:r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endParaRPr lang="zh-CN" sz="22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endParaRPr lang="zh-CN" sz="22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8061586"/>
                  </p:ext>
                </p:extLst>
              </p:nvPr>
            </p:nvGraphicFramePr>
            <p:xfrm>
              <a:off x="179512" y="836911"/>
              <a:ext cx="8712968" cy="372072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960440"/>
                    <a:gridCol w="3960440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861441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与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函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数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的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关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chemeClr val="tx1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系</a:t>
                          </a:r>
                          <a:endParaRPr lang="zh-CN" sz="18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800" b="1" kern="1200" dirty="0" smtClean="0">
                              <a:solidFill>
                                <a:srgbClr val="0000FF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与函数的关系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000" t="-28431" r="-100000" b="-761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32969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800" b="1" kern="1200" dirty="0" smtClean="0">
                              <a:solidFill>
                                <a:srgbClr val="0000FF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设法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000" t="-180275" r="-100000" b="-68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25000"/>
                            </a:lnSpc>
                            <a:spcAft>
                              <a:spcPts val="0"/>
                            </a:spcAft>
                          </a:pPr>
                          <a:endParaRPr lang="zh-CN" sz="22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076056" y="1352838"/>
                <a:ext cx="3816424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200" b="1" dirty="0" smtClean="0">
                    <a:solidFill>
                      <a:srgbClr val="FF0000"/>
                    </a:solidFill>
                    <a:latin typeface="+mn-lt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是关于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n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的一个指数式与一个常数的差构成的，而指数式的系数与常数项互为相反数．</a:t>
                </a:r>
                <a:endParaRPr lang="zh-CN" altLang="zh-CN" sz="2200" b="1" kern="100" dirty="0">
                  <a:solidFill>
                    <a:srgbClr val="FF0000"/>
                  </a:solidFill>
                  <a:latin typeface="+mn-lt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1352838"/>
                <a:ext cx="3816424" cy="1938992"/>
              </a:xfrm>
              <a:prstGeom prst="rect">
                <a:avLst/>
              </a:prstGeom>
              <a:blipFill rotWithShape="1">
                <a:blip r:embed="rId3"/>
                <a:stretch>
                  <a:fillRect l="-2556" t="-1258" r="-3514" b="-2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5004048" y="3361223"/>
                <a:ext cx="3888432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1620"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2200" b="1" dirty="0" smtClean="0">
                    <a:solidFill>
                      <a:srgbClr val="FF0000"/>
                    </a:solidFill>
                    <a:latin typeface="+mn-lt"/>
                  </a:rPr>
                  <a:t>求解时，常设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𝑨</m:t>
                    </m:r>
                    <m:sSup>
                      <m:sSup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</m:sup>
                    </m:sSup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𝑨</m:t>
                    </m:r>
                  </m:oMath>
                </a14:m>
                <a:endParaRPr lang="en-US" altLang="zh-CN" sz="2200" b="1" i="1" dirty="0" smtClean="0">
                  <a:solidFill>
                    <a:srgbClr val="FF0000"/>
                  </a:solidFill>
                  <a:latin typeface="+mn-lt"/>
                </a:endParaRPr>
              </a:p>
              <a:p>
                <a:pPr indent="261620">
                  <a:lnSpc>
                    <a:spcPct val="125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𝑨</m:t>
                    </m:r>
                    <m:r>
                      <a:rPr lang="en-US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≠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  <m:r>
                      <a:rPr lang="en-US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200" b="1" dirty="0">
                    <a:solidFill>
                      <a:srgbClr val="FF0000"/>
                    </a:solidFill>
                    <a:latin typeface="+mn-lt"/>
                  </a:rPr>
                  <a:t>，用待定系数法</a:t>
                </a:r>
                <a:r>
                  <a:rPr lang="en-US" altLang="zh-CN" sz="2200" b="1" dirty="0" smtClean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zh-CN" altLang="zh-CN" sz="2200" b="1" kern="100" dirty="0">
                  <a:solidFill>
                    <a:srgbClr val="FF0000"/>
                  </a:solidFill>
                  <a:latin typeface="+mn-lt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361223"/>
                <a:ext cx="3888432" cy="938719"/>
              </a:xfrm>
              <a:prstGeom prst="rect">
                <a:avLst/>
              </a:prstGeom>
              <a:blipFill rotWithShape="1">
                <a:blip r:embed="rId4"/>
                <a:stretch>
                  <a:fillRect t="-1299" b="-7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76588" y="123478"/>
            <a:ext cx="709195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等比数列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项和公式与函数的关系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6211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8523163"/>
                  </p:ext>
                </p:extLst>
              </p:nvPr>
            </p:nvGraphicFramePr>
            <p:xfrm>
              <a:off x="215516" y="1275606"/>
              <a:ext cx="8712968" cy="312576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88432"/>
                    <a:gridCol w="4032448"/>
                  </a:tblGrid>
                  <a:tr h="438695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126594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4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数列中的项与序号的关系</a:t>
                          </a:r>
                          <a:endParaRPr lang="zh-CN" sz="14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性质</a:t>
                          </a:r>
                          <a:r>
                            <a:rPr lang="en-US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altLang="zh-CN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zh-CN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，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zh-CN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，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，</a:t>
                          </a:r>
                          <a:endParaRPr lang="en-US" altLang="zh-CN" sz="2200" kern="1200" dirty="0" smtClean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ea"/>
                              <a:ea typeface="+mn-ea"/>
                              <a:cs typeface="+mn-cs"/>
                            </a:rPr>
                            <a:t>…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成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等差数列，且公差为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zh-CN" sz="2200" kern="100" dirty="0"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40995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性质</a:t>
                          </a:r>
                          <a:r>
                            <a:rPr lang="en-US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25000"/>
                            </a:lnSpc>
                          </a:pPr>
                          <a:r>
                            <a:rPr lang="en-US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</a:t>
                          </a:r>
                          <a:r>
                            <a:rPr lang="zh-CN" altLang="zh-CN" sz="2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当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的项数为偶数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2</m:t>
                              </m:r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𝑛</m:t>
                              </m:r>
                              <m:r>
                                <a:rPr lang="en-US" altLang="zh-CN" sz="22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zh-CN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时， </a:t>
                          </a:r>
                        </a:p>
                        <a:p>
                          <a:pPr>
                            <a:lnSpc>
                              <a:spcPct val="125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zh-CN" altLang="zh-CN" sz="2200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偶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zh-CN" altLang="zh-CN" sz="2200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奇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2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2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+1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2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2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.</a:t>
                          </a:r>
                          <a:endParaRPr lang="zh-CN" sz="2200" kern="100" dirty="0"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25000"/>
                            </a:lnSpc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8523163"/>
                  </p:ext>
                </p:extLst>
              </p:nvPr>
            </p:nvGraphicFramePr>
            <p:xfrm>
              <a:off x="215516" y="1275606"/>
              <a:ext cx="8712968" cy="313382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61950"/>
                    <a:gridCol w="430138"/>
                    <a:gridCol w="3888432"/>
                    <a:gridCol w="4032448"/>
                  </a:tblGrid>
                  <a:tr h="52959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</a:rPr>
                            <a:t> </a:t>
                          </a:r>
                          <a:endParaRPr lang="zh-CN" sz="16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等差数列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等比数列</a:t>
                          </a:r>
                          <a:endParaRPr lang="zh-CN" sz="20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126594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zh-CN" sz="14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数列中的项与序号的关系</a:t>
                          </a:r>
                          <a:endParaRPr lang="zh-CN" sz="1400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性质</a:t>
                          </a:r>
                          <a:r>
                            <a:rPr lang="en-US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376" t="-47027" r="-103762" b="-1313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26162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147764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Calibri"/>
                              <a:ea typeface="宋体"/>
                              <a:cs typeface="Times New Roman"/>
                            </a:rPr>
                            <a:t>性质</a:t>
                          </a:r>
                          <a:r>
                            <a:rPr lang="en-US" sz="1800" b="1" kern="100" dirty="0">
                              <a:solidFill>
                                <a:srgbClr val="0000FF"/>
                              </a:solidFill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</a:t>
                          </a:r>
                          <a:endParaRPr lang="zh-CN" sz="1800" kern="100" dirty="0">
                            <a:solidFill>
                              <a:srgbClr val="0000FF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0376" t="-112397" r="-103762" b="-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25000"/>
                            </a:lnSpc>
                          </a:pPr>
                          <a:endParaRPr lang="zh-CN" sz="2000" kern="1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36195" marB="36195" anchor="ctr">
                        <a:lnL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932040" y="1823794"/>
                <a:ext cx="4032448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2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2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b>
                    </m:sSub>
                    <m:r>
                      <a:rPr lang="zh-CN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b>
                    </m:sSub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b>
                    </m:sSub>
                    <m:r>
                      <a:rPr lang="zh-CN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b>
                    </m:sSub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b>
                    </m:sSub>
                    <m:r>
                      <a:rPr lang="zh-CN" altLang="zh-CN" sz="2200" b="1" smtClean="0">
                        <a:solidFill>
                          <a:srgbClr val="FF0000"/>
                        </a:solidFill>
                        <a:latin typeface="Cambria Math"/>
                      </a:rPr>
                      <m:t>，</m:t>
                    </m:r>
                  </m:oMath>
                </a14:m>
                <a:endParaRPr lang="en-US" altLang="zh-CN" sz="2200" b="1" dirty="0" smtClean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200" b="1" dirty="0" smtClean="0">
                    <a:solidFill>
                      <a:srgbClr val="FF0000"/>
                    </a:solidFill>
                    <a:latin typeface="+mn-ea"/>
                  </a:rPr>
                  <a:t>…</a:t>
                </a:r>
                <a:r>
                  <a:rPr lang="zh-CN" altLang="zh-CN" sz="2200" b="1" dirty="0" smtClean="0">
                    <a:solidFill>
                      <a:srgbClr val="FF0000"/>
                    </a:solidFill>
                  </a:rPr>
                  <a:t>成</a:t>
                </a:r>
                <a:r>
                  <a:rPr lang="zh-CN" altLang="zh-CN" sz="2200" b="1" dirty="0">
                    <a:solidFill>
                      <a:srgbClr val="FF0000"/>
                    </a:solidFill>
                  </a:rPr>
                  <a:t>等比数列，且公比为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𝒒</m:t>
                        </m:r>
                      </m:e>
                      <m:sup>
                        <m:r>
                          <a:rPr lang="en-US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sup>
                    </m:sSup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</a:rPr>
                  <a:t>.</a:t>
                </a:r>
                <a:endParaRPr lang="zh-CN" altLang="zh-CN" sz="2200" b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823794"/>
                <a:ext cx="4032448" cy="1107996"/>
              </a:xfrm>
              <a:prstGeom prst="rect">
                <a:avLst/>
              </a:prstGeom>
              <a:blipFill rotWithShape="1">
                <a:blip r:embed="rId3"/>
                <a:stretch>
                  <a:fillRect l="-1813" b="-4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7504" y="741933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二．性质对比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932040" y="3147814"/>
                <a:ext cx="3888432" cy="1227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200" b="1" dirty="0" smtClean="0">
                    <a:solidFill>
                      <a:srgbClr val="FF0000"/>
                    </a:solidFill>
                  </a:rPr>
                  <a:t>   </a:t>
                </a:r>
                <a:r>
                  <a:rPr lang="zh-CN" altLang="zh-CN" sz="2200" b="1" dirty="0" smtClean="0">
                    <a:solidFill>
                      <a:srgbClr val="FF0000"/>
                    </a:solidFill>
                  </a:rPr>
                  <a:t>当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</a:rPr>
                  <a:t> </a:t>
                </a:r>
                <a:r>
                  <a:rPr lang="zh-CN" altLang="zh-CN" sz="2200" b="1" dirty="0">
                    <a:solidFill>
                      <a:srgbClr val="FF0000"/>
                    </a:solidFill>
                  </a:rPr>
                  <a:t>的项数为偶数 </a:t>
                </a:r>
                <a14:m>
                  <m:oMath xmlns:m="http://schemas.openxmlformats.org/officeDocument/2006/math"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𝒏</m:t>
                    </m:r>
                    <m:r>
                      <a:rPr lang="en-US" altLang="zh-CN" sz="2200" b="1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200" b="1" dirty="0">
                    <a:solidFill>
                      <a:srgbClr val="FF0000"/>
                    </a:solidFill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𝑺</m:t>
                            </m:r>
                          </m:e>
                          <m:sub>
                            <m:r>
                              <a:rPr lang="zh-CN" altLang="zh-CN" sz="2200" b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2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𝑺</m:t>
                            </m:r>
                          </m:e>
                          <m:sub>
                            <m:r>
                              <a:rPr lang="zh-CN" altLang="zh-CN" sz="2200" b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奇</m:t>
                            </m:r>
                          </m:sub>
                        </m:sSub>
                      </m:den>
                    </m:f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altLang="zh-CN" sz="2200" b="1" i="1">
                        <a:solidFill>
                          <a:srgbClr val="FF0000"/>
                        </a:solidFill>
                        <a:latin typeface="Cambria Math"/>
                      </a:rPr>
                      <m:t>𝒒</m:t>
                    </m:r>
                  </m:oMath>
                </a14:m>
                <a:r>
                  <a:rPr lang="en-US" altLang="zh-CN" sz="2200" b="1" dirty="0">
                    <a:solidFill>
                      <a:srgbClr val="FF0000"/>
                    </a:solidFill>
                  </a:rPr>
                  <a:t> .</a:t>
                </a:r>
                <a:endParaRPr lang="zh-CN" altLang="zh-CN" sz="2200" b="1" kern="100" dirty="0">
                  <a:solidFill>
                    <a:srgbClr val="FF0000"/>
                  </a:solidFill>
                  <a:latin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3147814"/>
                <a:ext cx="3888432" cy="1227516"/>
              </a:xfrm>
              <a:prstGeom prst="rect">
                <a:avLst/>
              </a:prstGeom>
              <a:blipFill rotWithShape="1">
                <a:blip r:embed="rId4"/>
                <a:stretch>
                  <a:fillRect t="-4455" r="-9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54726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项和的性质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621104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741933"/>
            <a:ext cx="8568952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在正项等比数列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</a:t>
            </a:r>
            <a:r>
              <a:rPr lang="en-US" altLang="zh-CN" sz="2400" i="1" dirty="0" err="1">
                <a:latin typeface="+mn-lt"/>
              </a:rPr>
              <a:t>S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是其前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</a:t>
            </a:r>
            <a:r>
              <a:rPr lang="zh-CN" altLang="zh-CN" sz="2400" dirty="0" smtClean="0">
                <a:latin typeface="+mn-lt"/>
              </a:rPr>
              <a:t>，若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30</a:t>
            </a:r>
            <a:r>
              <a:rPr lang="zh-CN" altLang="zh-CN" sz="2400" dirty="0" smtClean="0">
                <a:latin typeface="+mn-lt"/>
              </a:rPr>
              <a:t>＝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130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的值为</a:t>
            </a:r>
            <a:r>
              <a:rPr lang="en-US" altLang="zh-CN" sz="2400" dirty="0">
                <a:latin typeface="+mn-lt"/>
              </a:rPr>
              <a:t>________</a:t>
            </a:r>
            <a:r>
              <a:rPr lang="zh-CN" altLang="zh-CN" sz="2400" dirty="0">
                <a:latin typeface="+mn-lt"/>
              </a:rPr>
              <a:t>．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1941676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由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30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  </a:t>
            </a:r>
            <a:r>
              <a:rPr lang="zh-CN" altLang="zh-CN" sz="2400" dirty="0">
                <a:latin typeface="+mn-lt"/>
              </a:rPr>
              <a:t>成等比数列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得 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en-US" altLang="zh-CN" sz="2400" dirty="0">
                <a:latin typeface="+mn-lt"/>
              </a:rPr>
              <a:t>)</a:t>
            </a:r>
            <a:r>
              <a:rPr lang="en-US" altLang="zh-CN" sz="2400" baseline="30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30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即 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10)</a:t>
            </a:r>
            <a:r>
              <a:rPr lang="en-US" altLang="zh-CN" sz="2400" baseline="30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10(130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解</a:t>
            </a:r>
            <a:r>
              <a:rPr lang="zh-CN" altLang="zh-CN" sz="2400" dirty="0">
                <a:latin typeface="+mn-lt"/>
              </a:rPr>
              <a:t>得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40</a:t>
            </a:r>
            <a:r>
              <a:rPr lang="zh-CN" altLang="zh-CN" sz="2400" dirty="0">
                <a:latin typeface="+mn-lt"/>
              </a:rPr>
              <a:t>或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30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又 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en-US" altLang="zh-CN" sz="2400" dirty="0">
                <a:latin typeface="+mn-lt"/>
              </a:rPr>
              <a:t>&gt;0     </a:t>
            </a:r>
            <a:r>
              <a:rPr lang="zh-CN" altLang="zh-CN" sz="2400" dirty="0">
                <a:latin typeface="+mn-lt"/>
              </a:rPr>
              <a:t>∴ </a:t>
            </a:r>
            <a:r>
              <a:rPr lang="en-US" altLang="zh-CN" sz="2400" i="1" dirty="0">
                <a:latin typeface="+mn-lt"/>
              </a:rPr>
              <a:t>S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40.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138558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273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51520" y="790574"/>
                <a:ext cx="8568952" cy="2595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3</a:t>
                </a:r>
                <a:r>
                  <a:rPr lang="en-US" altLang="zh-CN" sz="2400" dirty="0">
                    <a:latin typeface="+mn-lt"/>
                  </a:rPr>
                  <a:t>.</a:t>
                </a:r>
                <a:r>
                  <a:rPr lang="en-US" altLang="zh-CN" sz="2400" b="1" dirty="0">
                    <a:latin typeface="+mn-lt"/>
                  </a:rPr>
                  <a:t> </a:t>
                </a:r>
                <a:r>
                  <a:rPr lang="en-US" altLang="zh-CN" sz="2400" b="1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在</a:t>
                </a:r>
                <a:r>
                  <a:rPr lang="zh-CN" altLang="zh-CN" sz="2400" dirty="0">
                    <a:latin typeface="+mn-lt"/>
                  </a:rPr>
                  <a:t>等比数列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(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en-US" altLang="zh-CN" sz="2400" dirty="0">
                    <a:latin typeface="+mn-lt"/>
                  </a:rPr>
                  <a:t>) 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pt-BR" altLang="zh-CN" sz="2400" dirty="0" smtClean="0">
                    <a:latin typeface="+mn-lt"/>
                  </a:rPr>
                  <a:t>              A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pt-BR" altLang="zh-CN" sz="2400">
                        <a:latin typeface="Cambria Math"/>
                      </a:rPr>
                      <m:t>16(1</m:t>
                    </m:r>
                    <m:r>
                      <a:rPr lang="pt-BR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pt-BR" altLang="zh-CN" sz="2400" i="1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−</m:t>
                        </m:r>
                        <m:r>
                          <a:rPr lang="pt-BR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pt-BR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pt-BR" altLang="zh-CN" sz="2400" dirty="0">
                    <a:latin typeface="+mn-lt"/>
                  </a:rPr>
                  <a:t>    </a:t>
                </a:r>
                <a:r>
                  <a:rPr lang="pt-BR" altLang="zh-CN" sz="2400" dirty="0" smtClean="0">
                    <a:latin typeface="+mn-lt"/>
                  </a:rPr>
                  <a:t>   B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pt-BR" altLang="zh-CN" sz="2400">
                        <a:latin typeface="Cambria Math"/>
                      </a:rPr>
                      <m:t>16(1</m:t>
                    </m:r>
                    <m:r>
                      <a:rPr lang="pt-BR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−</m:t>
                        </m:r>
                        <m:r>
                          <a:rPr lang="pt-BR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pt-BR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pt-BR" altLang="zh-CN" sz="2400" dirty="0">
                    <a:latin typeface="+mn-lt"/>
                  </a:rPr>
                  <a:t>   </a:t>
                </a:r>
                <a:endParaRPr lang="pt-BR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pt-BR" altLang="zh-CN" sz="2400" dirty="0" smtClean="0">
                    <a:latin typeface="+mn-lt"/>
                  </a:rPr>
                  <a:t>              C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>
                            <a:latin typeface="Cambria Math"/>
                          </a:rPr>
                          <m:t>32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pt-BR" altLang="zh-CN" sz="2400">
                        <a:latin typeface="Cambria Math"/>
                      </a:rPr>
                      <m:t>(1</m:t>
                    </m:r>
                    <m:r>
                      <a:rPr lang="pt-BR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pt-BR" altLang="zh-CN" sz="2400" i="1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−</m:t>
                        </m:r>
                        <m:r>
                          <a:rPr lang="pt-BR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pt-BR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pt-BR" altLang="zh-CN" sz="2400" dirty="0">
                    <a:latin typeface="+mn-lt"/>
                  </a:rPr>
                  <a:t>   </a:t>
                </a:r>
                <a:r>
                  <a:rPr lang="pt-BR" altLang="zh-CN" sz="2400" dirty="0" smtClean="0">
                    <a:latin typeface="+mn-lt"/>
                  </a:rPr>
                  <a:t>    </a:t>
                </a:r>
                <a:r>
                  <a:rPr lang="pt-BR" altLang="zh-CN" sz="2400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>
                            <a:latin typeface="Cambria Math"/>
                          </a:rPr>
                          <m:t>32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pt-BR" altLang="zh-CN" sz="2400">
                        <a:latin typeface="Cambria Math"/>
                      </a:rPr>
                      <m:t>(1</m:t>
                    </m:r>
                    <m:r>
                      <a:rPr lang="pt-BR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−</m:t>
                        </m:r>
                        <m:r>
                          <a:rPr lang="pt-BR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pt-BR" altLang="zh-CN" sz="2400">
                        <a:latin typeface="Cambria Math"/>
                      </a:rPr>
                      <m:t>)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90574"/>
                <a:ext cx="8568952" cy="2595390"/>
              </a:xfrm>
              <a:prstGeom prst="rect">
                <a:avLst/>
              </a:prstGeom>
              <a:blipFill rotWithShape="1">
                <a:blip r:embed="rId2"/>
                <a:stretch>
                  <a:fillRect l="-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4226356" y="149163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758246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9512" y="771550"/>
                <a:ext cx="8784976" cy="3564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</a:endParaRPr>
              </a:p>
              <a:p>
                <a:r>
                  <a:rPr lang="en-US" altLang="zh-CN" sz="2400" dirty="0" smtClean="0"/>
                  <a:t>  </a:t>
                </a:r>
                <a:r>
                  <a:rPr lang="zh-CN" altLang="zh-CN" sz="2400" dirty="0" smtClean="0"/>
                  <a:t>∵</a:t>
                </a:r>
                <a:r>
                  <a:rPr lang="zh-CN" altLang="zh-CN" sz="2400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pt-BR" altLang="zh-CN" sz="2400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pt-BR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400" dirty="0" smtClean="0"/>
                  <a:t>，解得</a:t>
                </a:r>
                <a:r>
                  <a:rPr lang="zh-CN" altLang="zh-CN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altLang="zh-CN" sz="2400" dirty="0"/>
                  <a:t>   </a:t>
                </a:r>
                <a:endParaRPr lang="pt-BR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pt-BR" altLang="zh-CN" sz="2400" dirty="0"/>
                  <a:t>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pt-BR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den>
                    </m:f>
                    <m:r>
                      <a:rPr lang="pt-BR" altLang="zh-CN" sz="2400" i="1">
                        <a:latin typeface="Cambria Math"/>
                      </a:rPr>
                      <m:t>=4</m:t>
                    </m:r>
                  </m:oMath>
                </a14:m>
                <a:r>
                  <a:rPr lang="zh-CN" altLang="en-US" sz="2400" dirty="0" smtClean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=8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pt-BR" altLang="zh-CN" sz="2400" dirty="0"/>
                  <a:t>  </a:t>
                </a:r>
                <a:r>
                  <a:rPr lang="zh-CN" altLang="zh-CN" sz="2400" dirty="0" smtClean="0"/>
                  <a:t>又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也是等比数列，且首项为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=8</m:t>
                    </m:r>
                  </m:oMath>
                </a14:m>
                <a:r>
                  <a:rPr lang="zh-CN" altLang="zh-CN" sz="2400" dirty="0"/>
                  <a:t>，公比为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endParaRPr lang="zh-CN" altLang="zh-CN" sz="2400" dirty="0"/>
              </a:p>
              <a:p>
                <a:r>
                  <a:rPr lang="pt-BR" altLang="zh-CN" sz="2400" dirty="0"/>
                  <a:t> </a:t>
                </a:r>
                <a:r>
                  <a:rPr lang="pt-BR" altLang="zh-CN" sz="2400" dirty="0" smtClean="0"/>
                  <a:t>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pt-BR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pt-BR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pt-BR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8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pt-BR" altLang="zh-CN" sz="2400" i="1">
                                <a:latin typeface="Cambria Math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pt-BR" altLang="zh-CN" sz="2400" i="1">
                                    <a:latin typeface="Cambria Math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altLang="zh-CN" sz="2400" i="1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pt-BR" altLang="zh-CN" sz="2400" i="1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pt-BR" altLang="zh-CN" sz="2400" i="1"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pt-BR" altLang="zh-CN" sz="240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pt-BR" altLang="zh-CN" sz="24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</m:den>
                    </m:f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>
                            <a:latin typeface="Cambria Math"/>
                          </a:rPr>
                          <m:t>32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pt-BR" altLang="zh-CN" sz="2400">
                        <a:latin typeface="Cambria Math"/>
                      </a:rPr>
                      <m:t>(1</m:t>
                    </m:r>
                    <m:r>
                      <a:rPr lang="pt-BR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pt-BR" altLang="zh-CN" sz="2400" i="1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pt-BR" altLang="zh-CN" sz="2400" i="1">
                            <a:latin typeface="Cambria Math"/>
                          </a:rPr>
                          <m:t>−</m:t>
                        </m:r>
                        <m:r>
                          <a:rPr lang="pt-BR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pt-BR" altLang="zh-CN" sz="2400">
                        <a:latin typeface="Cambria Math"/>
                      </a:rPr>
                      <m:t>)</m:t>
                    </m:r>
                  </m:oMath>
                </a14:m>
                <a:r>
                  <a:rPr lang="pt-BR" altLang="zh-CN" sz="2400" dirty="0"/>
                  <a:t> .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71550"/>
                <a:ext cx="8784976" cy="3564694"/>
              </a:xfrm>
              <a:prstGeom prst="rect">
                <a:avLst/>
              </a:prstGeom>
              <a:blipFill rotWithShape="1">
                <a:blip r:embed="rId2"/>
                <a:stretch>
                  <a:fillRect l="-1040" t="-1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570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项和性质的应用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514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知识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00588"/>
                <a:ext cx="8712968" cy="2887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</a:t>
                </a:r>
                <a:r>
                  <a:rPr lang="zh-CN" altLang="zh-CN" sz="2400" b="1" dirty="0" smtClean="0">
                    <a:latin typeface="+mn-lt"/>
                  </a:rPr>
                  <a:t>完成</a:t>
                </a:r>
                <a:r>
                  <a:rPr lang="zh-CN" altLang="zh-CN" sz="2400" b="1" dirty="0">
                    <a:latin typeface="+mn-lt"/>
                  </a:rPr>
                  <a:t>下面的因式分解：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（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zh-CN" altLang="zh-CN" sz="2400" b="1" dirty="0">
                    <a:latin typeface="+mn-lt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−1=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______________________________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     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</a:rPr>
                  <a:t>（</a:t>
                </a:r>
                <a:r>
                  <a:rPr lang="en-US" altLang="zh-CN" sz="2400" b="1" dirty="0">
                    <a:latin typeface="+mn-lt"/>
                  </a:rPr>
                  <a:t>2</a:t>
                </a:r>
                <a:r>
                  <a:rPr lang="zh-CN" altLang="zh-CN" sz="2400" b="1" dirty="0">
                    <a:latin typeface="+mn-lt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−3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+2=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______________________________.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00588"/>
                <a:ext cx="8712968" cy="2887329"/>
              </a:xfrm>
              <a:prstGeom prst="rect">
                <a:avLst/>
              </a:prstGeom>
              <a:blipFill rotWithShape="1">
                <a:blip r:embed="rId2"/>
                <a:stretch>
                  <a:fillRect l="-1050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31840" y="1868700"/>
                <a:ext cx="3081356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)(</m:t>
                      </m:r>
                      <m:sSup>
                        <m:sSup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  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1868700"/>
                <a:ext cx="3081356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465435" y="3002523"/>
                <a:ext cx="2402709" cy="505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5435" y="3002523"/>
                <a:ext cx="2402709" cy="505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7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6774"/>
                <a:ext cx="8712968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j-lt"/>
                  </a:rPr>
                  <a:t>问题</a:t>
                </a:r>
                <a:r>
                  <a:rPr lang="en-US" altLang="zh-CN" sz="2400" dirty="0">
                    <a:latin typeface="+mj-lt"/>
                  </a:rPr>
                  <a:t>1. </a:t>
                </a:r>
                <a:r>
                  <a:rPr lang="zh-CN" altLang="zh-CN" sz="2400" dirty="0">
                    <a:latin typeface="+mj-lt"/>
                  </a:rPr>
                  <a:t>已知等比数列</a:t>
                </a:r>
                <a:r>
                  <a:rPr lang="en-US" altLang="zh-CN" sz="2400" dirty="0">
                    <a:latin typeface="+mj-lt"/>
                  </a:rPr>
                  <a:t>{</a:t>
                </a:r>
                <a:r>
                  <a:rPr lang="en-US" altLang="zh-CN" sz="2400" i="1" dirty="0">
                    <a:latin typeface="+mj-lt"/>
                  </a:rPr>
                  <a:t>a</a:t>
                </a:r>
                <a:r>
                  <a:rPr lang="en-US" altLang="zh-CN" sz="2400" i="1" baseline="-25000" dirty="0">
                    <a:latin typeface="+mj-lt"/>
                  </a:rPr>
                  <a:t>n</a:t>
                </a:r>
                <a:r>
                  <a:rPr lang="en-US" altLang="zh-CN" sz="2400" dirty="0">
                    <a:latin typeface="+mj-lt"/>
                  </a:rPr>
                  <a:t>}</a:t>
                </a:r>
                <a:r>
                  <a:rPr lang="zh-CN" altLang="zh-CN" sz="2400" dirty="0">
                    <a:latin typeface="+mj-lt"/>
                  </a:rPr>
                  <a:t>中，公比为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</m:oMath>
                </a14:m>
                <a:r>
                  <a:rPr lang="en-US" altLang="zh-CN" sz="2400" dirty="0">
                    <a:latin typeface="+mj-lt"/>
                  </a:rPr>
                  <a:t>. </a:t>
                </a:r>
                <a:endParaRPr lang="zh-CN" altLang="zh-CN" sz="2400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j-lt"/>
                  </a:rPr>
                  <a:t>（</a:t>
                </a:r>
                <a:r>
                  <a:rPr lang="en-US" altLang="zh-CN" sz="2400" dirty="0">
                    <a:latin typeface="+mj-lt"/>
                  </a:rPr>
                  <a:t>1</a:t>
                </a:r>
                <a:r>
                  <a:rPr lang="zh-CN" altLang="zh-CN" sz="2400" dirty="0">
                    <a:latin typeface="+mj-lt"/>
                  </a:rPr>
                  <a:t>）若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𝑚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endParaRPr lang="zh-CN" altLang="zh-CN" sz="2400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j-lt"/>
                  </a:rPr>
                  <a:t>          </a:t>
                </a:r>
                <a:r>
                  <a:rPr lang="zh-CN" altLang="zh-CN" sz="2400" dirty="0" smtClean="0">
                    <a:latin typeface="+mj-lt"/>
                  </a:rPr>
                  <a:t>① </a:t>
                </a:r>
                <a:r>
                  <a:rPr lang="zh-CN" altLang="zh-CN" sz="2400" dirty="0">
                    <a:latin typeface="+mj-lt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j-lt"/>
                  </a:rPr>
                  <a:t>的值</a:t>
                </a:r>
                <a:r>
                  <a:rPr lang="zh-CN" altLang="zh-CN" sz="2400" dirty="0" smtClean="0">
                    <a:latin typeface="+mj-lt"/>
                  </a:rPr>
                  <a:t>；</a:t>
                </a:r>
                <a:r>
                  <a:rPr lang="en-US" altLang="zh-CN" sz="2400" dirty="0" smtClean="0">
                    <a:latin typeface="+mj-lt"/>
                  </a:rPr>
                  <a:t>  </a:t>
                </a:r>
                <a:r>
                  <a:rPr lang="zh-CN" altLang="zh-CN" sz="2400" dirty="0" smtClean="0">
                    <a:latin typeface="+mj-lt"/>
                  </a:rPr>
                  <a:t>② </a:t>
                </a:r>
                <a:r>
                  <a:rPr lang="zh-CN" altLang="zh-CN" sz="2400" dirty="0">
                    <a:latin typeface="+mj-lt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j-lt"/>
                  </a:rPr>
                  <a:t>.</a:t>
                </a:r>
                <a:endParaRPr lang="zh-CN" altLang="zh-CN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6774"/>
                <a:ext cx="8712968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050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323528" y="2564199"/>
                <a:ext cx="878497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/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</a:rPr>
                  <a:t>【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解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</a:rPr>
                  <a:t>析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</a:rPr>
                  <a:t>】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+⋯+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𝑞𝑚</m:t>
                    </m:r>
                  </m:oMath>
                </a14:m>
                <a:endParaRPr lang="en-US" altLang="zh-CN" sz="2400" dirty="0" smtClean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564199"/>
                <a:ext cx="8784976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1041" t="-2410" b="-6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3667403"/>
                <a:ext cx="8424936" cy="1064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②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)−(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   </a:t>
                </a:r>
                <a:r>
                  <a:rPr lang="en-US" altLang="zh-CN" sz="2400" dirty="0" smtClean="0"/>
                  <a:t>            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𝑞𝑚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𝑚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667403"/>
                <a:ext cx="8424936" cy="1064587"/>
              </a:xfrm>
              <a:prstGeom prst="rect">
                <a:avLst/>
              </a:prstGeom>
              <a:blipFill rotWithShape="1">
                <a:blip r:embed="rId4"/>
                <a:stretch>
                  <a:fillRect l="-1085" b="-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615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07504" y="819823"/>
                <a:ext cx="871296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/>
                  <a:t> 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）若已知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zh-CN" sz="2400" dirty="0"/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/>
                  <a:t>.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819823"/>
                <a:ext cx="871296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40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1419622"/>
                <a:ext cx="8424936" cy="26437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【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解析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】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+⋯+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     </a:t>
                </a:r>
                <a:r>
                  <a:rPr lang="zh-CN" altLang="zh-CN" sz="2400" dirty="0">
                    <a:latin typeface="+mn-lt"/>
                  </a:rPr>
                  <a:t>以上两式相减，得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</m:e>
                    </m:d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𝑞𝑎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   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≠1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≠0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𝑞𝑎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q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419622"/>
                <a:ext cx="8424936" cy="2643737"/>
              </a:xfrm>
              <a:prstGeom prst="rect">
                <a:avLst/>
              </a:prstGeom>
              <a:blipFill rotWithShape="1">
                <a:blip r:embed="rId3"/>
                <a:stretch>
                  <a:fillRect l="-1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141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819823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问题</a:t>
            </a:r>
            <a:r>
              <a:rPr lang="en-US" altLang="zh-CN" sz="2400" dirty="0"/>
              <a:t>2</a:t>
            </a:r>
            <a:r>
              <a:rPr lang="en-US" altLang="zh-CN" sz="2400" dirty="0" smtClean="0"/>
              <a:t>.  </a:t>
            </a:r>
            <a:r>
              <a:rPr lang="zh-CN" altLang="en-US" sz="2400" dirty="0"/>
              <a:t>若</a:t>
            </a:r>
            <a:r>
              <a:rPr lang="zh-CN" altLang="zh-CN" sz="2400" dirty="0" smtClean="0"/>
              <a:t>把等比数列</a:t>
            </a:r>
            <a:r>
              <a:rPr lang="zh-CN" altLang="zh-CN" sz="2400" dirty="0"/>
              <a:t>通项公式代入上式，你会</a:t>
            </a:r>
            <a:r>
              <a:rPr lang="zh-CN" altLang="zh-CN" sz="2400" dirty="0" smtClean="0"/>
              <a:t>得到什么</a:t>
            </a:r>
            <a:r>
              <a:rPr lang="zh-CN" altLang="zh-CN" sz="2400" dirty="0"/>
              <a:t>呢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6796" y="1995686"/>
                <a:ext cx="5448095" cy="7264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+mn-lt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𝑞𝑎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q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q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(1−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q</m:t>
                        </m:r>
                      </m:den>
                    </m:f>
                  </m:oMath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96" y="1995686"/>
                <a:ext cx="5448095" cy="726417"/>
              </a:xfrm>
              <a:prstGeom prst="rect">
                <a:avLst/>
              </a:prstGeom>
              <a:blipFill rotWithShape="1">
                <a:blip r:embed="rId2"/>
                <a:stretch>
                  <a:fillRect l="-1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82492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819823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+mn-lt"/>
              </a:rPr>
              <a:t> 【获取新知】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）等比数列前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</a:t>
            </a:r>
            <a:r>
              <a:rPr lang="zh-CN" altLang="zh-CN" sz="2400" dirty="0" smtClean="0">
                <a:latin typeface="+mn-lt"/>
              </a:rPr>
              <a:t>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_________________________________________________.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 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）上面推导等比数列前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项和公式的方法是</a:t>
            </a:r>
            <a:r>
              <a:rPr lang="en-US" altLang="zh-CN" sz="2400" dirty="0" smtClean="0">
                <a:latin typeface="+mn-lt"/>
              </a:rPr>
              <a:t>:_____________.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（一）等比数列的前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847578" y="1779662"/>
                <a:ext cx="5460726" cy="1530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                                       </m:t>
                              </m:r>
                              <m:r>
                                <a:rPr lang="zh-CN" altLang="en-US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e>
                            <m:e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</m:e>
                            <m:e>
                              <m:f>
                                <m:f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𝒂</m:t>
                                      </m:r>
                                    </m:e>
                                    <m:sub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𝒒𝒂</m:t>
                                      </m:r>
                                    </m:e>
                                    <m:sub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𝒏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𝒒</m:t>
                                  </m:r>
                                </m:den>
                              </m:f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𝒂</m:t>
                                      </m:r>
                                    </m:e>
                                    <m:sub>
                                      <m:r>
                                        <a:rPr lang="en-US" altLang="zh-CN" sz="2400" b="1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1" i="1" smtClean="0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1" i="1" smtClean="0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𝒒</m:t>
                                      </m:r>
                                    </m:e>
                                    <m:sup>
                                      <m:r>
                                        <a:rPr lang="en-US" altLang="zh-CN" sz="2400" b="1" i="1" smtClean="0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𝒏</m:t>
                                      </m:r>
                                    </m:sup>
                                  </m:sSup>
                                  <m: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𝒒</m:t>
                                  </m:r>
                                </m:den>
                              </m:f>
                              <m:r>
                                <a:rPr lang="zh-CN" altLang="en-US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，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578" y="1779662"/>
                <a:ext cx="5460726" cy="15309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6588224" y="398229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错位相减法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281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95536" y="771550"/>
                <a:ext cx="7488832" cy="1220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latin typeface="+mn-lt"/>
                  </a:rPr>
                  <a:t> 例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en-US" altLang="zh-CN" sz="2400" dirty="0" smtClean="0">
                    <a:latin typeface="+mn-lt"/>
                  </a:rPr>
                  <a:t>. 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</a:t>
                </a:r>
                <a:r>
                  <a:rPr lang="zh-CN" altLang="zh-CN" sz="2400" dirty="0" smtClean="0">
                    <a:latin typeface="+mn-lt"/>
                  </a:rPr>
                  <a:t>求</a:t>
                </a:r>
                <a:r>
                  <a:rPr lang="zh-CN" altLang="zh-CN" sz="2400" dirty="0">
                    <a:latin typeface="+mn-lt"/>
                  </a:rPr>
                  <a:t>下列等比数列前</a:t>
                </a:r>
                <a:r>
                  <a:rPr lang="en-US" altLang="zh-CN" sz="2400" dirty="0">
                    <a:latin typeface="+mn-lt"/>
                  </a:rPr>
                  <a:t>8</a:t>
                </a:r>
                <a:r>
                  <a:rPr lang="zh-CN" altLang="zh-CN" sz="2400" dirty="0">
                    <a:latin typeface="+mn-lt"/>
                  </a:rPr>
                  <a:t>项的和：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  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ea"/>
                  </a:rPr>
                  <a:t>…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② 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27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243</m:t>
                        </m:r>
                      </m:den>
                    </m:f>
                    <m:r>
                      <a:rPr lang="en-US" altLang="zh-CN" sz="2400" b="0" i="0" smtClean="0">
                        <a:latin typeface="Cambria Math"/>
                      </a:rPr>
                      <m:t>.</m:t>
                    </m:r>
                  </m:oMath>
                </a14:m>
                <a:endParaRPr lang="en-US" altLang="zh-CN" sz="2400" b="0" dirty="0" smtClean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771550"/>
                <a:ext cx="7488832" cy="1220847"/>
              </a:xfrm>
              <a:prstGeom prst="rect">
                <a:avLst/>
              </a:prstGeom>
              <a:blipFill rotWithShape="1">
                <a:blip r:embed="rId2"/>
                <a:stretch>
                  <a:fillRect l="-326" t="-2000" b="-1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59024" y="2139702"/>
                <a:ext cx="8389440" cy="21788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endParaRPr lang="en-US" altLang="zh-CN" sz="2400" b="1" dirty="0" smtClean="0">
                  <a:solidFill>
                    <a:srgbClr val="FF0000"/>
                  </a:solidFill>
                  <a:latin typeface="+mn-lt"/>
                </a:endParaRPr>
              </a:p>
              <a:p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）① 由条件易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>
                      <a:rPr lang="zh-CN" altLang="zh-CN" sz="2400" i="1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>
                            <a:latin typeface="Cambria Math"/>
                          </a:rPr>
                          <m:t>[1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400">
                            <a:latin typeface="Cambria Math"/>
                          </a:rPr>
                          <m:t>]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255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256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② </a:t>
                </a:r>
                <a:r>
                  <a:rPr lang="zh-CN" altLang="zh-CN" sz="2400" dirty="0">
                    <a:latin typeface="+mn-lt"/>
                  </a:rPr>
                  <a:t>由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en-US" altLang="zh-CN" sz="2400" baseline="-25000" dirty="0" smtClean="0">
                    <a:latin typeface="+mn-lt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27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9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243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243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27</a:t>
                </a:r>
                <a:r>
                  <a:rPr lang="en-US" altLang="zh-CN" sz="2400" i="1" dirty="0">
                    <a:latin typeface="+mn-lt"/>
                  </a:rPr>
                  <a:t>q</a:t>
                </a:r>
                <a:r>
                  <a:rPr lang="en-US" altLang="zh-CN" sz="2400" baseline="30000" dirty="0">
                    <a:latin typeface="+mn-lt"/>
                  </a:rPr>
                  <a:t>8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=±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024" y="2139702"/>
                <a:ext cx="8389440" cy="2178866"/>
              </a:xfrm>
              <a:prstGeom prst="rect">
                <a:avLst/>
              </a:prstGeom>
              <a:blipFill rotWithShape="1">
                <a:blip r:embed="rId3"/>
                <a:stretch>
                  <a:fillRect l="-1163" t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095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655272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（一）等比数列前</a:t>
            </a:r>
            <a:r>
              <a:rPr lang="en-US" altLang="zh-CN" i="1" dirty="0" smtClean="0">
                <a:solidFill>
                  <a:srgbClr val="FFFF00"/>
                </a:solidFill>
                <a:latin typeface="+mn-lt"/>
              </a:rPr>
              <a:t>n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项和公式的基本运算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699542"/>
                <a:ext cx="7272808" cy="2852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  <m:r>
                          <a:rPr lang="en-US" altLang="zh-CN" sz="2400">
                            <a:latin typeface="Cambria Math"/>
                          </a:rPr>
                          <m:t>[1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400">
                            <a:latin typeface="Cambria Math"/>
                          </a:rPr>
                          <m:t>]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3280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当</a:t>
                </a:r>
                <a:r>
                  <a:rPr lang="en-US" altLang="zh-CN" sz="2400" i="1" dirty="0" smtClean="0">
                    <a:latin typeface="+mn-lt"/>
                  </a:rPr>
                  <a:t>q</a:t>
                </a: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zh-CN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  <m:r>
                          <a:rPr lang="en-US" altLang="zh-CN" sz="2400">
                            <a:latin typeface="Cambria Math"/>
                          </a:rPr>
                          <m:t>[1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400">
                            <a:latin typeface="Cambria Math"/>
                          </a:rPr>
                          <m:t>]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1+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1640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81</m:t>
                        </m:r>
                      </m:den>
                    </m:f>
                    <m:r>
                      <a:rPr lang="en-US" altLang="zh-CN" sz="2400" b="0" i="0" smtClean="0">
                        <a:latin typeface="Cambria Math"/>
                      </a:rPr>
                      <m:t>. 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699542"/>
                <a:ext cx="7272808" cy="2852191"/>
              </a:xfrm>
              <a:prstGeom prst="rect">
                <a:avLst/>
              </a:prstGeom>
              <a:blipFill rotWithShape="1">
                <a:blip r:embed="rId2"/>
                <a:stretch>
                  <a:fillRect l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540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4245</TotalTime>
  <Words>2857</Words>
  <Application>Microsoft Office PowerPoint</Application>
  <PresentationFormat>全屏显示(16:9)</PresentationFormat>
  <Paragraphs>195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650TGp_Proper_pride_light</vt:lpstr>
      <vt:lpstr>§2.5  等比数列的前n项和</vt:lpstr>
      <vt:lpstr>目标定位</vt:lpstr>
      <vt:lpstr>知识链接</vt:lpstr>
      <vt:lpstr>新知探究</vt:lpstr>
      <vt:lpstr>新知探究</vt:lpstr>
      <vt:lpstr>新知探究</vt:lpstr>
      <vt:lpstr>新知探究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新知探究</vt:lpstr>
      <vt:lpstr>新知探究</vt:lpstr>
      <vt:lpstr>新知探究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802</cp:revision>
  <dcterms:created xsi:type="dcterms:W3CDTF">2011-09-29T10:22:55Z</dcterms:created>
  <dcterms:modified xsi:type="dcterms:W3CDTF">2014-12-11T03:37:36Z</dcterms:modified>
</cp:coreProperties>
</file>