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1" r:id="rId2"/>
    <p:sldId id="288" r:id="rId3"/>
    <p:sldId id="472" r:id="rId4"/>
    <p:sldId id="512" r:id="rId5"/>
    <p:sldId id="523" r:id="rId6"/>
    <p:sldId id="524" r:id="rId7"/>
    <p:sldId id="533" r:id="rId8"/>
    <p:sldId id="525" r:id="rId9"/>
    <p:sldId id="527" r:id="rId10"/>
    <p:sldId id="528" r:id="rId11"/>
    <p:sldId id="529" r:id="rId12"/>
    <p:sldId id="530" r:id="rId13"/>
    <p:sldId id="531" r:id="rId14"/>
    <p:sldId id="532" r:id="rId15"/>
    <p:sldId id="522" r:id="rId16"/>
    <p:sldId id="327" r:id="rId17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  <a:srgbClr val="F8F8F8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1160" autoAdjust="0"/>
  </p:normalViewPr>
  <p:slideViewPr>
    <p:cSldViewPr>
      <p:cViewPr varScale="1">
        <p:scale>
          <a:sx n="106" d="100"/>
          <a:sy n="106" d="100"/>
        </p:scale>
        <p:origin x="-900" y="-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950315" y="1851670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+mj-ea"/>
                <a:ea typeface="+mj-ea"/>
              </a:rPr>
              <a:t>同学们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，</a:t>
            </a:r>
            <a:r>
              <a:rPr lang="zh-CN" altLang="en-US" sz="5400" b="1" i="0" baseline="0" dirty="0" smtClean="0">
                <a:latin typeface="+mj-ea"/>
                <a:ea typeface="+mj-ea"/>
              </a:rPr>
              <a:t>再见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043608" y="1491630"/>
            <a:ext cx="7128792" cy="864096"/>
          </a:xfrm>
        </p:spPr>
        <p:txBody>
          <a:bodyPr/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+mn-ea"/>
                <a:ea typeface="+mn-ea"/>
              </a:rPr>
              <a:t>习题课 </a:t>
            </a:r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zh-CN" altLang="en-US" sz="3600" dirty="0" smtClean="0">
                <a:solidFill>
                  <a:schemeClr val="tx1"/>
                </a:solidFill>
                <a:latin typeface="+mn-ea"/>
                <a:ea typeface="+mn-ea"/>
              </a:rPr>
              <a:t>数列求和</a:t>
            </a:r>
            <a:endParaRPr lang="en-US" altLang="zh-CN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611560" y="699542"/>
            <a:ext cx="3534050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第二章  数列</a:t>
            </a:r>
            <a:endParaRPr lang="en-US" altLang="zh-CN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179512" y="776774"/>
                <a:ext cx="8856984" cy="38881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 smtClean="0">
                    <a:solidFill>
                      <a:srgbClr val="FF0000"/>
                    </a:solidFill>
                  </a:rPr>
                  <a:t>【解析】</a:t>
                </a:r>
                <a:endParaRPr lang="en-US" altLang="zh-CN" sz="2400" b="1" dirty="0" smtClean="0">
                  <a:solidFill>
                    <a:srgbClr val="FF0000"/>
                  </a:solidFill>
                </a:endParaRPr>
              </a:p>
              <a:p>
                <a:r>
                  <a:rPr lang="zh-CN" altLang="zh-CN" sz="2400" dirty="0" smtClean="0"/>
                  <a:t>（</a:t>
                </a:r>
                <a:r>
                  <a:rPr lang="en-US" altLang="zh-CN" sz="2400" dirty="0"/>
                  <a:t>1</a:t>
                </a:r>
                <a:r>
                  <a:rPr lang="zh-CN" altLang="zh-CN" sz="2400" dirty="0"/>
                  <a:t>）由题意得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−1 </m:t>
                    </m:r>
                    <m:r>
                      <a:rPr lang="en-US" altLang="zh-CN" sz="2400">
                        <a:latin typeface="Cambria Math"/>
                      </a:rPr>
                      <m:t>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>
                        <a:latin typeface="Cambria Math"/>
                      </a:rPr>
                      <m:t>≥1)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……………… ①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/>
                  <a:t>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−1 </m:t>
                    </m:r>
                    <m:r>
                      <a:rPr lang="en-US" altLang="zh-CN" sz="2400">
                        <a:latin typeface="Cambria Math"/>
                      </a:rPr>
                      <m:t>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>
                        <a:latin typeface="Cambria Math"/>
                      </a:rPr>
                      <m:t>≥2)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……………… ②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/>
                  <a:t>      </a:t>
                </a:r>
                <a:r>
                  <a:rPr lang="zh-CN" altLang="zh-CN" sz="2400" dirty="0" smtClean="0"/>
                  <a:t>当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>
                        <a:latin typeface="Cambria Math"/>
                      </a:rPr>
                      <m:t>≥2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时，由</a:t>
                </a:r>
                <a14:m>
                  <m:oMath xmlns:m="http://schemas.openxmlformats.org/officeDocument/2006/math">
                    <m:r>
                      <a:rPr lang="zh-CN" altLang="zh-CN" sz="2400">
                        <a:latin typeface="Cambria Math"/>
                      </a:rPr>
                      <m:t>①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zh-CN" altLang="zh-CN" sz="2400">
                        <a:latin typeface="Cambria Math"/>
                      </a:rPr>
                      <m:t>②</m:t>
                    </m:r>
                  </m:oMath>
                </a14:m>
                <a:r>
                  <a:rPr lang="zh-CN" altLang="zh-CN" sz="2400" dirty="0"/>
                  <a:t>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zh-CN" altLang="zh-CN" sz="2400" dirty="0"/>
                  <a:t>，化简得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=3</m:t>
                    </m:r>
                  </m:oMath>
                </a14:m>
                <a:endParaRPr lang="zh-CN" altLang="zh-CN" sz="2400" dirty="0"/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/>
                  <a:t>    </a:t>
                </a:r>
                <a:r>
                  <a:rPr lang="en-US" altLang="zh-CN" sz="2400" dirty="0" smtClean="0"/>
                  <a:t>  </a:t>
                </a:r>
                <a:r>
                  <a:rPr lang="zh-CN" altLang="zh-CN" sz="2400" dirty="0"/>
                  <a:t>又当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>
                        <a:latin typeface="Cambria Math"/>
                      </a:rPr>
                      <m:t>=1</m:t>
                    </m:r>
                  </m:oMath>
                </a14:m>
                <a:r>
                  <a:rPr lang="zh-CN" altLang="zh-CN" sz="2400" dirty="0"/>
                  <a:t>时，由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+1</m:t>
                    </m:r>
                  </m:oMath>
                </a14:m>
                <a:r>
                  <a:rPr lang="zh-CN" altLang="zh-CN" sz="2400" dirty="0"/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zh-CN" sz="2400" dirty="0"/>
                  <a:t>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2</m:t>
                    </m:r>
                  </m:oMath>
                </a14:m>
                <a:r>
                  <a:rPr lang="en-US" altLang="zh-CN" sz="2400" dirty="0"/>
                  <a:t>. </a:t>
                </a:r>
                <a:endParaRPr lang="zh-CN" altLang="zh-CN" sz="2400" dirty="0"/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/>
                  <a:t>    </a:t>
                </a:r>
                <a:r>
                  <a:rPr lang="en-US" altLang="zh-CN" sz="2400" dirty="0" smtClean="0"/>
                  <a:t>  </a:t>
                </a:r>
                <a:r>
                  <a:rPr lang="zh-CN" altLang="zh-CN" sz="2400" dirty="0"/>
                  <a:t>∴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zh-CN" sz="2400" dirty="0"/>
                  <a:t>是以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2</m:t>
                    </m:r>
                  </m:oMath>
                </a14:m>
                <a:r>
                  <a:rPr lang="zh-CN" altLang="zh-CN" sz="2400" dirty="0"/>
                  <a:t>为首项，以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3</m:t>
                    </m:r>
                  </m:oMath>
                </a14:m>
                <a:r>
                  <a:rPr lang="zh-CN" altLang="zh-CN" sz="2400" dirty="0"/>
                  <a:t>为公比的等比数列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/>
                  <a:t>   </a:t>
                </a:r>
                <a:r>
                  <a:rPr lang="en-US" altLang="zh-CN" sz="2400" dirty="0" smtClean="0"/>
                  <a:t>   </a:t>
                </a:r>
                <a:r>
                  <a:rPr lang="zh-CN" altLang="zh-CN" sz="2400" dirty="0" smtClean="0"/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2∙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p>
                    </m:sSup>
                  </m:oMath>
                </a14:m>
                <a:endParaRPr lang="zh-CN" altLang="zh-CN" sz="2400" dirty="0"/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776774"/>
                <a:ext cx="8856984" cy="3888116"/>
              </a:xfrm>
              <a:prstGeom prst="rect">
                <a:avLst/>
              </a:prstGeom>
              <a:blipFill rotWithShape="1">
                <a:blip r:embed="rId2"/>
                <a:stretch>
                  <a:fillRect l="-1032" t="-1724" b="-9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gray">
          <a:xfrm>
            <a:off x="2555776" y="123478"/>
            <a:ext cx="165618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0879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51520" y="776774"/>
                <a:ext cx="8784976" cy="30728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）由题意，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r>
                      <a:rPr lang="en-US" altLang="zh-CN" sz="2400">
                        <a:latin typeface="Cambria Math"/>
                      </a:rPr>
                      <m:t>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>
                        <a:latin typeface="Cambria Math"/>
                      </a:rPr>
                      <m:t>+1)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+mn-lt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2∙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2∙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+</m:t>
                    </m:r>
                  </m:oMath>
                </a14:m>
                <a:endParaRPr lang="en-US" altLang="zh-CN" sz="2400" i="1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/>
                  <a:t>        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>
                        <a:latin typeface="Cambria Math"/>
                      </a:rPr>
                      <m:t>+1)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+mn-lt"/>
                  </a:rPr>
                  <a:t>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𝑑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+1</m:t>
                        </m:r>
                      </m:num>
                      <m:den>
                        <m:r>
                          <a:rPr lang="en-US" altLang="zh-CN" sz="2400">
                            <a:latin typeface="Cambria Math"/>
                          </a:rPr>
                          <m:t>4∙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den>
                    </m:f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∴</a:t>
                </a:r>
                <a:r>
                  <a:rPr lang="en-US" altLang="zh-CN" sz="2400" dirty="0" smtClean="0">
                    <a:latin typeface="+mn-lt"/>
                  </a:rPr>
                  <a:t>   </a:t>
                </a:r>
                <a:r>
                  <a:rPr lang="zh-CN" altLang="zh-CN" sz="2400" dirty="0" smtClean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2400">
                            <a:latin typeface="Cambria Math"/>
                          </a:rPr>
                          <m:t>4×∙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0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400">
                            <a:latin typeface="Cambria Math"/>
                          </a:rPr>
                          <m:t>4×∙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400">
                            <a:latin typeface="Cambria Math"/>
                          </a:rPr>
                          <m:t>4×∙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⋯+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+1</m:t>
                        </m:r>
                      </m:num>
                      <m:den>
                        <m:r>
                          <a:rPr lang="en-US" altLang="zh-CN" sz="2400">
                            <a:latin typeface="Cambria Math"/>
                          </a:rPr>
                          <m:t>4×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 </a:t>
                </a:r>
                <a:r>
                  <a:rPr lang="zh-CN" altLang="zh-CN" sz="2400" dirty="0">
                    <a:latin typeface="+mn-lt"/>
                  </a:rPr>
                  <a:t>……………… ③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     </a:t>
                </a:r>
                <a:r>
                  <a:rPr lang="en-US" altLang="zh-CN" sz="2400" dirty="0" smtClean="0">
                    <a:latin typeface="+mn-lt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2400">
                            <a:latin typeface="Cambria Math"/>
                          </a:rPr>
                          <m:t>4×∙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400">
                            <a:latin typeface="Cambria Math"/>
                          </a:rPr>
                          <m:t>4×∙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+⋯+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num>
                      <m:den>
                        <m:r>
                          <a:rPr lang="en-US" altLang="zh-CN" sz="2400">
                            <a:latin typeface="Cambria Math"/>
                          </a:rPr>
                          <m:t>4×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+1</m:t>
                        </m:r>
                      </m:num>
                      <m:den>
                        <m:r>
                          <a:rPr lang="en-US" altLang="zh-CN" sz="2400">
                            <a:latin typeface="Cambria Math"/>
                          </a:rPr>
                          <m:t>4×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……</a:t>
                </a:r>
                <a:r>
                  <a:rPr lang="zh-CN" altLang="zh-CN" sz="2400" dirty="0" smtClean="0">
                    <a:latin typeface="+mn-lt"/>
                  </a:rPr>
                  <a:t>…… ④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776774"/>
                <a:ext cx="8784976" cy="3072829"/>
              </a:xfrm>
              <a:prstGeom prst="rect">
                <a:avLst/>
              </a:prstGeom>
              <a:blipFill rotWithShape="1">
                <a:blip r:embed="rId2"/>
                <a:stretch>
                  <a:fillRect l="-1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gray">
          <a:xfrm>
            <a:off x="2555776" y="123478"/>
            <a:ext cx="165618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6902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51520" y="776774"/>
                <a:ext cx="8784976" cy="34899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</a:t>
                </a:r>
                <a:r>
                  <a:rPr lang="zh-CN" altLang="zh-CN" sz="2400" dirty="0">
                    <a:latin typeface="+mn-lt"/>
                  </a:rPr>
                  <a:t>由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a:rPr lang="zh-CN" altLang="zh-CN" sz="2400">
                        <a:latin typeface="Cambria Math"/>
                      </a:rPr>
                      <m:t>③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zh-CN" altLang="zh-CN" sz="2400">
                        <a:latin typeface="Cambria Math"/>
                      </a:rPr>
                      <m:t>④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2400">
                            <a:latin typeface="Cambria Math"/>
                          </a:rPr>
                          <m:t>4×∙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0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latin typeface="Cambria Math"/>
                          </a:rPr>
                          <m:t>4×∙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latin typeface="Cambria Math"/>
                          </a:rPr>
                          <m:t>4×∙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+⋯+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latin typeface="Cambria Math"/>
                          </a:rPr>
                          <m:t>4×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+1</m:t>
                        </m:r>
                      </m:num>
                      <m:den>
                        <m:r>
                          <a:rPr lang="en-US" altLang="zh-CN" sz="2400">
                            <a:latin typeface="Cambria Math"/>
                          </a:rPr>
                          <m:t>4×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endParaRPr lang="en-US" altLang="zh-CN" sz="2400" i="1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/>
                  <a:t>  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8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+5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8×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</a:t>
                </a:r>
                <a:r>
                  <a:rPr lang="zh-CN" altLang="zh-CN" sz="2400" dirty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15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16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+5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16×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      </a:t>
                </a:r>
                <a:r>
                  <a:rPr lang="en-US" altLang="zh-CN" sz="2400" dirty="0" smtClean="0">
                    <a:latin typeface="+mn-lt"/>
                  </a:rPr>
                  <a:t>            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由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400" i="1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5×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&lt;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40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p>
                    </m:sSup>
                    <m:r>
                      <a:rPr lang="en-US" altLang="zh-CN" sz="2400">
                        <a:latin typeface="Cambria Math"/>
                      </a:rPr>
                      <m:t>&lt;27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&lt;4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. 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∴ 使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400" i="1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5×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&lt;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40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成立</a:t>
                </a:r>
                <a14:m>
                  <m:oMath xmlns:m="http://schemas.openxmlformats.org/officeDocument/2006/math">
                    <m:r>
                      <a:rPr lang="zh-CN" altLang="zh-CN" sz="2400" i="1">
                        <a:latin typeface="Cambria Math"/>
                      </a:rPr>
                      <m:t> 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的最大值为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3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776774"/>
                <a:ext cx="8784976" cy="348993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gray">
          <a:xfrm>
            <a:off x="2555776" y="123478"/>
            <a:ext cx="165618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1433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51520" y="776774"/>
                <a:ext cx="8784976" cy="4700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/>
                  <a:t>例</a:t>
                </a:r>
                <a:r>
                  <a:rPr lang="en-US" altLang="zh-CN" sz="2400" b="1" dirty="0"/>
                  <a:t>2</a:t>
                </a:r>
                <a:r>
                  <a:rPr lang="en-US" altLang="zh-CN" sz="2400" dirty="0"/>
                  <a:t>. </a:t>
                </a:r>
                <a:r>
                  <a:rPr lang="zh-CN" altLang="zh-CN" sz="2400" dirty="0"/>
                  <a:t>已知数列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(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1)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p>
                    </m:sSup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，求其前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</m:oMath>
                </a14:m>
                <a:r>
                  <a:rPr lang="zh-CN" altLang="zh-CN" sz="2400" dirty="0"/>
                  <a:t>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400" dirty="0"/>
                  <a:t>. 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776774"/>
                <a:ext cx="8784976" cy="470000"/>
              </a:xfrm>
              <a:prstGeom prst="rect">
                <a:avLst/>
              </a:prstGeom>
              <a:blipFill rotWithShape="1">
                <a:blip r:embed="rId2"/>
                <a:stretch>
                  <a:fillRect l="-1041" t="-12821" b="-282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gray">
          <a:xfrm>
            <a:off x="2555776" y="123478"/>
            <a:ext cx="165618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107504" y="1296559"/>
                <a:ext cx="8928992" cy="30861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</a:rPr>
                  <a:t>【解析】</a:t>
                </a:r>
                <a:r>
                  <a:rPr lang="zh-CN" altLang="zh-CN" sz="2400" dirty="0" smtClean="0"/>
                  <a:t>（</a:t>
                </a:r>
                <a:r>
                  <a:rPr lang="en-US" altLang="zh-CN" sz="2400" dirty="0"/>
                  <a:t>1</a:t>
                </a:r>
                <a:r>
                  <a:rPr lang="zh-CN" altLang="zh-CN" sz="2400" dirty="0"/>
                  <a:t>）当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为奇数时，</a:t>
                </a:r>
                <a:endParaRPr lang="en-US" altLang="zh-CN" sz="2400" dirty="0" smtClean="0"/>
              </a:p>
              <a:p>
                <a:pPr>
                  <a:lnSpc>
                    <a:spcPct val="125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en-US" altLang="zh-CN" sz="2400" i="1">
                              <a:latin typeface="Cambria Math"/>
                            </a:rPr>
                            <m:t>𝑛</m:t>
                          </m:r>
                        </m:sub>
                      </m:sSub>
                      <m:r>
                        <a:rPr lang="en-US" altLang="zh-CN" sz="2400" i="1">
                          <a:latin typeface="Cambria Math"/>
                        </a:rPr>
                        <m:t>=−</m:t>
                      </m:r>
                      <m:r>
                        <a:rPr lang="en-US" altLang="zh-CN" sz="2400">
                          <a:latin typeface="Cambria Math"/>
                        </a:rPr>
                        <m:t>1+</m:t>
                      </m:r>
                      <m:sSup>
                        <m:sSup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CN" sz="2400">
                              <a:latin typeface="Cambria Math"/>
                            </a:rPr>
                            <m:t>2</m:t>
                          </m:r>
                        </m:e>
                        <m:sup>
                          <m:r>
                            <a:rPr lang="en-US" altLang="zh-CN" sz="24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altLang="zh-CN" sz="2400" i="1"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CN" sz="2400">
                              <a:latin typeface="Cambria Math"/>
                            </a:rPr>
                            <m:t>3</m:t>
                          </m:r>
                        </m:e>
                        <m:sup>
                          <m:r>
                            <a:rPr lang="en-US" altLang="zh-CN" sz="24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altLang="zh-CN" sz="2400" i="1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CN" sz="2400">
                              <a:latin typeface="Cambria Math"/>
                            </a:rPr>
                            <m:t>4</m:t>
                          </m:r>
                        </m:e>
                        <m:sup>
                          <m:r>
                            <a:rPr lang="en-US" altLang="zh-CN" sz="24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altLang="zh-CN" sz="2400" i="1">
                          <a:latin typeface="Cambria Math"/>
                        </a:rPr>
                        <m:t>+</m:t>
                      </m:r>
                      <m:r>
                        <a:rPr lang="en-US" altLang="zh-CN" sz="2400">
                          <a:latin typeface="Cambria Math"/>
                        </a:rPr>
                        <m:t>⋯+</m:t>
                      </m:r>
                      <m:sSup>
                        <m:sSup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zh-CN" altLang="zh-CN" sz="24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zh-CN" sz="2400" i="1"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altLang="zh-CN" sz="240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zh-CN" sz="2400"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altLang="zh-CN" sz="24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altLang="zh-CN" sz="2400" i="1"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CN" sz="2400" i="1">
                              <a:latin typeface="Cambria Math"/>
                            </a:rPr>
                            <m:t>𝑛</m:t>
                          </m:r>
                        </m:e>
                        <m:sup>
                          <m:r>
                            <a:rPr lang="en-US" altLang="zh-CN" sz="2400" i="1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zh-CN" altLang="zh-CN" sz="2400" dirty="0"/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/>
                  <a:t>  </a:t>
                </a:r>
                <a:r>
                  <a:rPr lang="en-US" altLang="zh-CN" sz="2400" dirty="0" smtClean="0"/>
                  <a:t>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1+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altLang="zh-CN" sz="2400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altLang="zh-CN" sz="2400" i="1">
                        <a:latin typeface="Cambria Math"/>
                      </a:rPr>
                      <m:t>+</m:t>
                    </m:r>
                    <m:r>
                      <a:rPr lang="en-US" altLang="zh-CN" sz="2400">
                        <a:latin typeface="Cambria Math"/>
                      </a:rPr>
                      <m:t>⋯+</m:t>
                    </m:r>
                    <m:d>
                      <m:dPr>
                        <m:begChr m:val="["/>
                        <m:endChr m:val="]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altLang="zh-CN" sz="2400">
                                    <a:latin typeface="Cambria Math"/>
                                  </a:rPr>
                                  <m:t>2</m:t>
                                </m:r>
                              </m:e>
                            </m:d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+</m:t>
                            </m:r>
                            <m:d>
                              <m:d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altLang="zh-CN" sz="2400">
                                    <a:latin typeface="Cambria Math"/>
                                  </a:rPr>
                                  <m:t>1</m:t>
                                </m:r>
                              </m:e>
                            </m:d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zh-CN" altLang="zh-CN" sz="2400" dirty="0"/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/>
                  <a:t> </a:t>
                </a:r>
                <a:r>
                  <a:rPr lang="en-US" altLang="zh-CN" sz="2400" dirty="0" smtClean="0"/>
                  <a:t>  </a:t>
                </a:r>
                <a:r>
                  <a:rPr lang="en-US" altLang="zh-CN" sz="2400" dirty="0"/>
                  <a:t> </a:t>
                </a:r>
                <a14:m>
                  <m:oMath xmlns:m="http://schemas.openxmlformats.org/officeDocument/2006/math">
                    <m:r>
                      <a:rPr lang="en-US" altLang="zh-CN" sz="2400" b="0" i="0" smtClean="0">
                        <a:latin typeface="Cambria Math"/>
                      </a:rPr>
                      <m:t> 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>
                            <a:latin typeface="Cambria Math"/>
                          </a:rPr>
                          <m:t>2+1</m:t>
                        </m:r>
                      </m:e>
                    </m:d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e>
                    </m:d>
                    <m:r>
                      <a:rPr lang="en-US" altLang="zh-CN" sz="2400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4+</m:t>
                        </m:r>
                        <m:r>
                          <a:rPr lang="en-US" altLang="zh-CN" sz="2400">
                            <a:latin typeface="Cambria Math"/>
                          </a:rPr>
                          <m:t>3</m:t>
                        </m:r>
                      </m:e>
                    </m:d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4−3</m:t>
                        </m:r>
                      </m:e>
                    </m:d>
                    <m:r>
                      <a:rPr lang="en-US" altLang="zh-CN" sz="2400" i="1">
                        <a:latin typeface="Cambria Math"/>
                      </a:rPr>
                      <m:t>+</m:t>
                    </m:r>
                    <m:r>
                      <a:rPr lang="en-US" altLang="zh-CN" sz="2400">
                        <a:latin typeface="Cambria Math"/>
                      </a:rPr>
                      <m:t>⋯+</m:t>
                    </m:r>
                    <m:r>
                      <a:rPr lang="en-US" altLang="zh-CN" sz="2400" b="0" i="1" smtClean="0">
                        <a:latin typeface="Cambria Math"/>
                      </a:rPr>
                      <m:t>{</m:t>
                    </m:r>
                    <m:r>
                      <a:rPr lang="en-US" altLang="zh-CN" sz="2400" i="1">
                        <a:latin typeface="Cambria Math"/>
                      </a:rPr>
                      <m:t>[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en-US" altLang="zh-CN" sz="2400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−2</m:t>
                        </m:r>
                      </m:e>
                    </m:d>
                    <m:r>
                      <a:rPr lang="en-US" altLang="zh-CN" sz="2400" i="1">
                        <a:latin typeface="Cambria Math"/>
                      </a:rPr>
                      <m:t>]</m:t>
                    </m:r>
                    <m:r>
                      <a:rPr lang="en-US" altLang="zh-CN" sz="2400" i="1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endParaRPr lang="en-US" altLang="zh-CN" sz="2400" i="1" dirty="0" smtClean="0">
                  <a:latin typeface="Cambria Math"/>
                  <a:ea typeface="Cambria Math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/>
                  <a:t>    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[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−2</m:t>
                        </m:r>
                      </m:e>
                    </m:d>
                    <m:r>
                      <a:rPr lang="en-US" altLang="zh-CN" sz="2400" b="0" i="1" smtClean="0">
                        <a:latin typeface="Cambria Math"/>
                      </a:rPr>
                      <m:t>}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zh-CN" altLang="zh-CN" sz="2400" dirty="0"/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/>
                  <a:t>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1+2+3+⋯+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e>
                    </m:d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n</m:t>
                        </m:r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2400">
                                <a:latin typeface="Cambria Math"/>
                              </a:rPr>
                              <m:t>1</m:t>
                            </m:r>
                          </m:e>
                        </m:d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>
                                <a:latin typeface="Cambria Math"/>
                              </a:rPr>
                              <m:t>+1</m:t>
                            </m:r>
                          </m:e>
                        </m:d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  </m:t>
                    </m:r>
                  </m:oMath>
                </a14:m>
                <a:r>
                  <a:rPr lang="en-US" altLang="zh-CN" sz="2400" dirty="0"/>
                  <a:t> 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296559"/>
                <a:ext cx="8928992" cy="3086166"/>
              </a:xfrm>
              <a:prstGeom prst="rect">
                <a:avLst/>
              </a:prstGeom>
              <a:blipFill rotWithShape="1">
                <a:blip r:embed="rId3"/>
                <a:stretch>
                  <a:fillRect l="-1093" t="-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28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08769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gray">
          <a:xfrm>
            <a:off x="2555776" y="123478"/>
            <a:ext cx="165618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</a:t>
            </a:r>
            <a:r>
              <a:rPr lang="zh-CN" altLang="en-US" dirty="0">
                <a:solidFill>
                  <a:srgbClr val="FFFF00"/>
                </a:solidFill>
                <a:latin typeface="+mj-ea"/>
              </a:rPr>
              <a:t>二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）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107504" y="699542"/>
                <a:ext cx="8928992" cy="45747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zh-CN" sz="2400" dirty="0" smtClean="0"/>
                  <a:t>（</a:t>
                </a:r>
                <a:r>
                  <a:rPr lang="en-US" altLang="zh-CN" sz="2400" dirty="0"/>
                  <a:t>2</a:t>
                </a:r>
                <a:r>
                  <a:rPr lang="zh-CN" altLang="zh-CN" sz="2400" dirty="0"/>
                  <a:t>）当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为偶数时，</a:t>
                </a:r>
                <a:endParaRPr lang="en-US" altLang="zh-CN" sz="2400" dirty="0"/>
              </a:p>
              <a:p>
                <a:pPr>
                  <a:lnSpc>
                    <a:spcPct val="114000"/>
                  </a:lnSpc>
                </a:pPr>
                <a:r>
                  <a:rPr lang="en-US" altLang="zh-CN" sz="2400" dirty="0" smtClean="0"/>
                  <a:t>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=−</m:t>
                    </m:r>
                    <m:r>
                      <a:rPr lang="en-US" altLang="zh-CN" sz="2400">
                        <a:latin typeface="Cambria Math"/>
                      </a:rPr>
                      <m:t>1+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4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+</m:t>
                    </m:r>
                    <m:r>
                      <a:rPr lang="en-US" altLang="zh-CN" sz="2400">
                        <a:latin typeface="Cambria Math"/>
                      </a:rPr>
                      <m:t>⋯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2400">
                                <a:latin typeface="Cambria Math"/>
                              </a:rPr>
                              <m:t>1</m:t>
                            </m:r>
                          </m:e>
                        </m:d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zh-CN" altLang="zh-CN" sz="2400" dirty="0"/>
              </a:p>
              <a:p>
                <a:pPr>
                  <a:lnSpc>
                    <a:spcPct val="114000"/>
                  </a:lnSpc>
                </a:pPr>
                <a:r>
                  <a:rPr lang="en-US" altLang="zh-CN" sz="2400" dirty="0" smtClean="0"/>
                  <a:t>          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1+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altLang="zh-CN" sz="2400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altLang="zh-CN" sz="2400" i="1">
                        <a:latin typeface="Cambria Math"/>
                      </a:rPr>
                      <m:t>+</m:t>
                    </m:r>
                    <m:r>
                      <a:rPr lang="en-US" altLang="zh-CN" sz="2400">
                        <a:latin typeface="Cambria Math"/>
                      </a:rPr>
                      <m:t>⋯+</m:t>
                    </m:r>
                    <m:d>
                      <m:dPr>
                        <m:begChr m:val="["/>
                        <m:endChr m:val="]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altLang="zh-CN" sz="2400">
                                    <a:latin typeface="Cambria Math"/>
                                  </a:rPr>
                                  <m:t>1</m:t>
                                </m:r>
                              </m:e>
                            </m:d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endParaRPr lang="en-US" altLang="zh-CN" sz="2400" i="1" dirty="0" smtClean="0"/>
              </a:p>
              <a:p>
                <a:pPr>
                  <a:lnSpc>
                    <a:spcPct val="114000"/>
                  </a:lnSpc>
                </a:pPr>
                <a:r>
                  <a:rPr lang="en-US" altLang="zh-CN" sz="2400" dirty="0" smtClean="0"/>
                  <a:t>          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>
                            <a:latin typeface="Cambria Math"/>
                          </a:rPr>
                          <m:t>2+1</m:t>
                        </m:r>
                      </m:e>
                    </m:d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e>
                    </m:d>
                    <m:r>
                      <a:rPr lang="en-US" altLang="zh-CN" sz="2400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4+</m:t>
                        </m:r>
                        <m:r>
                          <a:rPr lang="en-US" altLang="zh-CN" sz="2400">
                            <a:latin typeface="Cambria Math"/>
                          </a:rPr>
                          <m:t>3</m:t>
                        </m:r>
                      </m:e>
                    </m:d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4−3</m:t>
                        </m:r>
                      </m:e>
                    </m:d>
                    <m:r>
                      <a:rPr lang="en-US" altLang="zh-CN" sz="2400" i="1">
                        <a:latin typeface="Cambria Math"/>
                      </a:rPr>
                      <m:t>+</m:t>
                    </m:r>
                    <m:r>
                      <a:rPr lang="en-US" altLang="zh-CN" sz="2400">
                        <a:latin typeface="Cambria Math"/>
                      </a:rPr>
                      <m:t>⋯</m:t>
                    </m:r>
                    <m:r>
                      <a:rPr lang="en-US" altLang="zh-CN" sz="2400" b="0" i="1" smtClean="0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[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en-US" altLang="zh-CN" sz="2400" i="1">
                        <a:latin typeface="Cambria Math"/>
                      </a:rPr>
                      <m:t>]</m:t>
                    </m:r>
                    <m:r>
                      <a:rPr lang="en-US" altLang="zh-CN" sz="2400" i="1" smtClean="0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endParaRPr lang="en-US" altLang="zh-CN" sz="2400" i="1" dirty="0" smtClean="0">
                  <a:latin typeface="Cambria Math"/>
                </a:endParaRPr>
              </a:p>
              <a:p>
                <a:pPr>
                  <a:lnSpc>
                    <a:spcPct val="114000"/>
                  </a:lnSpc>
                </a:pPr>
                <a:r>
                  <a:rPr lang="en-US" altLang="zh-CN" sz="2400" i="1" dirty="0">
                    <a:latin typeface="Cambria Math"/>
                  </a:rPr>
                  <a:t> </a:t>
                </a:r>
                <a:r>
                  <a:rPr lang="en-US" altLang="zh-CN" sz="2400" i="1" dirty="0" smtClean="0">
                    <a:latin typeface="Cambria Math"/>
                  </a:rPr>
                  <a:t>                   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[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en-US" altLang="zh-CN" sz="2400" i="1">
                        <a:latin typeface="Cambria Math"/>
                      </a:rPr>
                      <m:t>]</m:t>
                    </m:r>
                    <m:r>
                      <a:rPr lang="zh-CN" altLang="en-US" sz="2400" b="0" i="1" dirty="0" smtClean="0">
                        <a:latin typeface="Cambria Math"/>
                      </a:rPr>
                      <m:t>｝</m:t>
                    </m:r>
                  </m:oMath>
                </a14:m>
                <a:r>
                  <a:rPr lang="en-US" altLang="zh-CN" sz="2400" dirty="0" smtClean="0"/>
                  <a:t> </a:t>
                </a:r>
              </a:p>
              <a:p>
                <a:pPr>
                  <a:lnSpc>
                    <a:spcPct val="114000"/>
                  </a:lnSpc>
                </a:pPr>
                <a:r>
                  <a:rPr lang="en-US" altLang="zh-CN" sz="2400" dirty="0"/>
                  <a:t> </a:t>
                </a:r>
                <a:r>
                  <a:rPr lang="en-US" altLang="zh-CN" sz="2400" dirty="0" smtClean="0"/>
                  <a:t>         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1+2+3+⋯+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e>
                    </m:d>
                    <m:r>
                      <a:rPr lang="en-US" altLang="zh-CN" sz="2400" i="1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n</m:t>
                        </m:r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>
                                <a:latin typeface="Cambria Math"/>
                              </a:rPr>
                              <m:t>+1</m:t>
                            </m:r>
                          </m:e>
                        </m:d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dirty="0"/>
              </a:p>
              <a:p>
                <a:r>
                  <a:rPr lang="en-US" altLang="zh-CN" sz="2400" dirty="0" smtClean="0"/>
                  <a:t>         </a:t>
                </a:r>
                <a:r>
                  <a:rPr lang="zh-CN" altLang="zh-CN" sz="2400" dirty="0" smtClean="0"/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  <m:d>
                                  <m:dPr>
                                    <m:ctrlPr>
                                      <a:rPr lang="zh-CN" altLang="zh-CN" sz="2400" i="1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𝑛</m:t>
                                    </m:r>
                                    <m:r>
                                      <a:rPr lang="en-US" altLang="zh-CN" sz="2400">
                                        <a:latin typeface="Cambria Math"/>
                                      </a:rPr>
                                      <m:t>+1</m:t>
                                    </m:r>
                                  </m:e>
                                </m:d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>
                                <a:latin typeface="Cambria Math"/>
                              </a:rPr>
                              <m:t>，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zh-CN" altLang="zh-CN" sz="2400">
                                <a:latin typeface="Cambria Math"/>
                              </a:rPr>
                              <m:t>为奇数</m:t>
                            </m:r>
                          </m:e>
                          <m:e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  <m:d>
                                  <m:dPr>
                                    <m:ctrlPr>
                                      <a:rPr lang="zh-CN" altLang="zh-CN" sz="2400" i="1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𝑛</m:t>
                                    </m:r>
                                    <m:r>
                                      <a:rPr lang="en-US" altLang="zh-CN" sz="2400">
                                        <a:latin typeface="Cambria Math"/>
                                      </a:rPr>
                                      <m:t>+1</m:t>
                                    </m:r>
                                  </m:e>
                                </m:d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>
                                <a:latin typeface="Cambria Math"/>
                              </a:rPr>
                              <m:t>，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zh-CN" altLang="zh-CN" sz="2400">
                                <a:latin typeface="Cambria Math"/>
                              </a:rPr>
                              <m:t>为偶数</m:t>
                            </m:r>
                            <m:r>
                              <a:rPr lang="zh-CN" altLang="zh-CN" sz="2400">
                                <a:latin typeface="Cambria Math"/>
                              </a:rPr>
                              <m:t> 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dirty="0"/>
              </a:p>
              <a:p>
                <a:pPr>
                  <a:lnSpc>
                    <a:spcPct val="125000"/>
                  </a:lnSpc>
                </a:pP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  </m:t>
                    </m:r>
                  </m:oMath>
                </a14:m>
                <a:r>
                  <a:rPr lang="en-US" altLang="zh-CN" sz="2400" dirty="0"/>
                  <a:t> 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699542"/>
                <a:ext cx="8928992" cy="4574779"/>
              </a:xfrm>
              <a:prstGeom prst="rect">
                <a:avLst/>
              </a:prstGeom>
              <a:blipFill rotWithShape="1">
                <a:blip r:embed="rId2"/>
                <a:stretch>
                  <a:fillRect l="-1093" t="-1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113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483768" y="74513"/>
            <a:ext cx="327636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291137" y="771550"/>
                <a:ext cx="8601343" cy="18070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latin typeface="+mn-lt"/>
                  </a:rPr>
                  <a:t>变式</a:t>
                </a:r>
                <a:r>
                  <a:rPr lang="en-US" altLang="zh-CN" sz="2400" b="1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．数列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的通项公式是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en-US" altLang="zh-CN" sz="2400" i="1">
                        <a:latin typeface="Cambria Math"/>
                      </a:rPr>
                      <m:t>𝑠𝑖𝑛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𝜋</m:t>
                            </m:r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𝜋</m:t>
                            </m:r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dirty="0">
                    <a:latin typeface="+mn-lt"/>
                  </a:rPr>
                  <a:t>，设其前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 smtClean="0">
                    <a:latin typeface="+mn-lt"/>
                  </a:rPr>
                  <a:t>项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  </a:t>
                </a:r>
                <a:r>
                  <a:rPr lang="zh-CN" altLang="zh-CN" sz="2400" dirty="0" smtClean="0">
                    <a:latin typeface="+mn-lt"/>
                  </a:rPr>
                  <a:t>和</a:t>
                </a:r>
                <a:r>
                  <a:rPr lang="zh-CN" altLang="zh-CN" sz="2400" dirty="0">
                    <a:latin typeface="+mn-lt"/>
                  </a:rPr>
                  <a:t>为</a:t>
                </a:r>
                <a:r>
                  <a:rPr lang="en-US" altLang="zh-CN" sz="2400" i="1" dirty="0" err="1">
                    <a:latin typeface="+mn-lt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，则</a:t>
                </a:r>
                <a:r>
                  <a:rPr lang="en-US" altLang="zh-CN" sz="2400" i="1" dirty="0">
                    <a:latin typeface="+mn-lt"/>
                  </a:rPr>
                  <a:t>S</a:t>
                </a:r>
                <a:r>
                  <a:rPr lang="en-US" altLang="zh-CN" sz="2400" baseline="-25000" dirty="0">
                    <a:latin typeface="+mn-lt"/>
                  </a:rPr>
                  <a:t>98</a:t>
                </a:r>
                <a:r>
                  <a:rPr lang="zh-CN" altLang="zh-CN" sz="2400" dirty="0">
                    <a:latin typeface="+mn-lt"/>
                  </a:rPr>
                  <a:t>的值</a:t>
                </a:r>
                <a:r>
                  <a:rPr lang="zh-CN" altLang="zh-CN" sz="2400" dirty="0" smtClean="0">
                    <a:latin typeface="+mn-lt"/>
                  </a:rPr>
                  <a:t>为</a:t>
                </a:r>
                <a:r>
                  <a:rPr lang="en-US" altLang="zh-CN" sz="2400" dirty="0" smtClean="0">
                    <a:latin typeface="+mn-lt"/>
                  </a:rPr>
                  <a:t>(</a:t>
                </a:r>
                <a:r>
                  <a:rPr lang="zh-CN" altLang="zh-CN" sz="2400" dirty="0">
                    <a:latin typeface="+mn-lt"/>
                  </a:rPr>
                  <a:t>　　</a:t>
                </a:r>
                <a:r>
                  <a:rPr lang="en-US" altLang="zh-CN" sz="2400" dirty="0">
                    <a:latin typeface="+mn-lt"/>
                  </a:rPr>
                  <a:t>)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  A</a:t>
                </a:r>
                <a:r>
                  <a:rPr lang="zh-CN" altLang="zh-CN" sz="2400" dirty="0">
                    <a:latin typeface="+mn-lt"/>
                  </a:rPr>
                  <a:t>．</a:t>
                </a:r>
                <a:r>
                  <a:rPr lang="en-US" altLang="zh-CN" sz="2400" dirty="0">
                    <a:latin typeface="+mn-lt"/>
                  </a:rPr>
                  <a:t>0      B.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pt-BR" altLang="zh-CN" sz="2400" dirty="0">
                    <a:latin typeface="+mn-lt"/>
                  </a:rPr>
                  <a:t>      </a:t>
                </a:r>
                <a:r>
                  <a:rPr lang="en-US" altLang="zh-CN" sz="2400" dirty="0">
                    <a:latin typeface="+mn-lt"/>
                  </a:rPr>
                  <a:t>C</a:t>
                </a:r>
                <a:r>
                  <a:rPr lang="zh-CN" altLang="zh-CN" sz="2400" dirty="0">
                    <a:latin typeface="+mn-lt"/>
                  </a:rPr>
                  <a:t>．－</a:t>
                </a:r>
                <a:r>
                  <a:rPr lang="pt-BR" altLang="zh-CN" sz="2400" dirty="0">
                    <a:latin typeface="+mn-lt"/>
                  </a:rPr>
                  <a:t>1</a:t>
                </a:r>
                <a:r>
                  <a:rPr lang="en-US" altLang="zh-CN" sz="2400" dirty="0">
                    <a:latin typeface="+mn-lt"/>
                  </a:rPr>
                  <a:t>     D</a:t>
                </a:r>
                <a:r>
                  <a:rPr lang="zh-CN" altLang="zh-CN" sz="2400" dirty="0">
                    <a:latin typeface="+mn-lt"/>
                  </a:rPr>
                  <a:t>．</a:t>
                </a:r>
                <a:r>
                  <a:rPr lang="en-US" altLang="zh-CN" sz="2400" dirty="0" smtClean="0">
                    <a:latin typeface="+mn-lt"/>
                  </a:rPr>
                  <a:t>1  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137" y="771550"/>
                <a:ext cx="8601343" cy="1807033"/>
              </a:xfrm>
              <a:prstGeom prst="rect">
                <a:avLst/>
              </a:prstGeom>
              <a:blipFill rotWithShape="1">
                <a:blip r:embed="rId2"/>
                <a:stretch>
                  <a:fillRect l="-1134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矩形 1"/>
          <p:cNvSpPr/>
          <p:nvPr/>
        </p:nvSpPr>
        <p:spPr>
          <a:xfrm>
            <a:off x="251520" y="2427734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【解析】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s-E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es-ES" altLang="zh-CN" sz="2400" i="1" dirty="0">
                <a:latin typeface="+mn-lt"/>
              </a:rPr>
              <a:t>a</a:t>
            </a:r>
            <a:r>
              <a:rPr lang="es-ES" altLang="zh-CN" sz="2400" baseline="-25000" dirty="0">
                <a:latin typeface="+mn-lt"/>
              </a:rPr>
              <a:t>4</a:t>
            </a:r>
            <a:r>
              <a:rPr lang="zh-CN" altLang="zh-CN" sz="2400" dirty="0">
                <a:latin typeface="+mn-lt"/>
              </a:rPr>
              <a:t>＝</a:t>
            </a:r>
            <a:r>
              <a:rPr lang="es-E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   </a:t>
            </a:r>
            <a:r>
              <a:rPr lang="zh-CN" altLang="zh-CN" sz="2400" dirty="0" smtClean="0">
                <a:latin typeface="+mn-lt"/>
              </a:rPr>
              <a:t>同理</a:t>
            </a:r>
            <a:r>
              <a:rPr lang="zh-CN" altLang="zh-CN" sz="2400" dirty="0">
                <a:latin typeface="+mn-lt"/>
              </a:rPr>
              <a:t>，</a:t>
            </a:r>
            <a:r>
              <a:rPr lang="es-ES" altLang="zh-CN" sz="2400" i="1" dirty="0">
                <a:latin typeface="+mn-lt"/>
              </a:rPr>
              <a:t>a</a:t>
            </a:r>
            <a:r>
              <a:rPr lang="es-ES" altLang="zh-CN" sz="2400" baseline="-25000" dirty="0">
                <a:latin typeface="+mn-lt"/>
              </a:rPr>
              <a:t>5</a:t>
            </a:r>
            <a:r>
              <a:rPr lang="zh-CN" altLang="zh-CN" sz="2400" dirty="0">
                <a:latin typeface="+mn-lt"/>
              </a:rPr>
              <a:t>＝</a:t>
            </a:r>
            <a:r>
              <a:rPr lang="es-E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es-ES" altLang="zh-CN" sz="2400" i="1" dirty="0">
                <a:latin typeface="+mn-lt"/>
              </a:rPr>
              <a:t>a</a:t>
            </a:r>
            <a:r>
              <a:rPr lang="es-ES" altLang="zh-CN" sz="2400" baseline="-25000" dirty="0">
                <a:latin typeface="+mn-lt"/>
              </a:rPr>
              <a:t>6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s-E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es-ES" altLang="zh-CN" sz="2400" i="1" dirty="0">
                <a:latin typeface="+mn-lt"/>
              </a:rPr>
              <a:t>a</a:t>
            </a:r>
            <a:r>
              <a:rPr lang="es-ES" altLang="zh-CN" sz="2400" baseline="-25000" dirty="0">
                <a:latin typeface="+mn-lt"/>
              </a:rPr>
              <a:t>7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s-E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es-ES" altLang="zh-CN" sz="2400" i="1" dirty="0">
                <a:latin typeface="+mn-lt"/>
              </a:rPr>
              <a:t>a</a:t>
            </a:r>
            <a:r>
              <a:rPr lang="es-ES" altLang="zh-CN" sz="2400" baseline="-25000" dirty="0">
                <a:latin typeface="+mn-lt"/>
              </a:rPr>
              <a:t>8</a:t>
            </a:r>
            <a:r>
              <a:rPr lang="zh-CN" altLang="zh-CN" sz="2400" dirty="0">
                <a:latin typeface="+mn-lt"/>
              </a:rPr>
              <a:t>＝</a:t>
            </a:r>
            <a:r>
              <a:rPr lang="es-E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zh-CN" altLang="zh-CN" sz="2400" dirty="0" smtClean="0">
                <a:latin typeface="+mn-ea"/>
              </a:rPr>
              <a:t>…</a:t>
            </a:r>
            <a:r>
              <a:rPr lang="zh-CN" altLang="en-US" sz="2400" dirty="0" smtClean="0">
                <a:latin typeface="+mn-lt"/>
              </a:rPr>
              <a:t>，</a:t>
            </a:r>
            <a:r>
              <a:rPr lang="es-ES" altLang="zh-CN" sz="2400" i="1" dirty="0" smtClean="0">
                <a:latin typeface="+mn-lt"/>
              </a:rPr>
              <a:t>a</a:t>
            </a:r>
            <a:r>
              <a:rPr lang="es-ES" altLang="zh-CN" sz="2400" baseline="-25000" dirty="0" smtClean="0">
                <a:latin typeface="+mn-lt"/>
              </a:rPr>
              <a:t>93</a:t>
            </a:r>
            <a:r>
              <a:rPr lang="zh-CN" altLang="zh-CN" sz="2400" dirty="0">
                <a:latin typeface="+mn-lt"/>
              </a:rPr>
              <a:t>＝</a:t>
            </a:r>
            <a:r>
              <a:rPr lang="es-ES" altLang="zh-CN" sz="2400" dirty="0">
                <a:latin typeface="+mn-lt"/>
              </a:rPr>
              <a:t>1</a:t>
            </a:r>
            <a:r>
              <a:rPr lang="zh-CN" altLang="zh-CN" sz="2400" dirty="0" smtClean="0">
                <a:latin typeface="+mn-lt"/>
              </a:rPr>
              <a:t>，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i="1" dirty="0">
                <a:latin typeface="+mn-lt"/>
              </a:rPr>
              <a:t> </a:t>
            </a:r>
            <a:r>
              <a:rPr lang="en-US" altLang="zh-CN" sz="2400" i="1" dirty="0" smtClean="0">
                <a:latin typeface="+mn-lt"/>
              </a:rPr>
              <a:t>               </a:t>
            </a:r>
            <a:r>
              <a:rPr lang="es-ES" altLang="zh-CN" sz="2400" i="1" dirty="0" smtClean="0">
                <a:latin typeface="+mn-lt"/>
              </a:rPr>
              <a:t>a</a:t>
            </a:r>
            <a:r>
              <a:rPr lang="es-ES" altLang="zh-CN" sz="2400" baseline="-25000" dirty="0" smtClean="0">
                <a:latin typeface="+mn-lt"/>
              </a:rPr>
              <a:t>94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s-E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es-ES" altLang="zh-CN" sz="2400" i="1" dirty="0">
                <a:latin typeface="+mn-lt"/>
              </a:rPr>
              <a:t>a</a:t>
            </a:r>
            <a:r>
              <a:rPr lang="es-ES" altLang="zh-CN" sz="2400" baseline="-25000" dirty="0">
                <a:latin typeface="+mn-lt"/>
              </a:rPr>
              <a:t>95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s-E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es-ES" altLang="zh-CN" sz="2400" i="1" dirty="0">
                <a:latin typeface="+mn-lt"/>
              </a:rPr>
              <a:t>a</a:t>
            </a:r>
            <a:r>
              <a:rPr lang="es-ES" altLang="zh-CN" sz="2400" baseline="-25000" dirty="0">
                <a:latin typeface="+mn-lt"/>
              </a:rPr>
              <a:t>96</a:t>
            </a:r>
            <a:r>
              <a:rPr lang="zh-CN" altLang="zh-CN" sz="2400" dirty="0">
                <a:latin typeface="+mn-lt"/>
              </a:rPr>
              <a:t>＝</a:t>
            </a:r>
            <a:r>
              <a:rPr lang="es-ES" altLang="zh-CN" sz="2400" dirty="0">
                <a:latin typeface="+mn-lt"/>
              </a:rPr>
              <a:t>1</a:t>
            </a:r>
            <a:r>
              <a:rPr lang="zh-CN" altLang="zh-CN" sz="2400" dirty="0" smtClean="0">
                <a:latin typeface="+mn-lt"/>
              </a:rPr>
              <a:t>，</a:t>
            </a:r>
            <a:r>
              <a:rPr lang="es-ES" altLang="zh-CN" sz="2400" i="1" dirty="0" smtClean="0">
                <a:latin typeface="+mn-lt"/>
              </a:rPr>
              <a:t>a</a:t>
            </a:r>
            <a:r>
              <a:rPr lang="es-ES" altLang="zh-CN" sz="2400" baseline="-25000" dirty="0" smtClean="0">
                <a:latin typeface="+mn-lt"/>
              </a:rPr>
              <a:t>97</a:t>
            </a:r>
            <a:r>
              <a:rPr lang="zh-CN" altLang="zh-CN" sz="2400" dirty="0">
                <a:latin typeface="+mn-lt"/>
              </a:rPr>
              <a:t>＝</a:t>
            </a:r>
            <a:r>
              <a:rPr lang="es-E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es-ES" altLang="zh-CN" sz="2400" i="1" dirty="0">
                <a:latin typeface="+mn-lt"/>
              </a:rPr>
              <a:t>a</a:t>
            </a:r>
            <a:r>
              <a:rPr lang="es-ES" altLang="zh-CN" sz="2400" baseline="-25000" dirty="0">
                <a:latin typeface="+mn-lt"/>
              </a:rPr>
              <a:t>98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s-E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   </a:t>
            </a:r>
            <a:r>
              <a:rPr lang="zh-CN" altLang="zh-CN" sz="2400" dirty="0" smtClean="0">
                <a:latin typeface="+mn-lt"/>
              </a:rPr>
              <a:t>∴ </a:t>
            </a:r>
            <a:r>
              <a:rPr lang="es-ES" altLang="zh-CN" sz="2400" i="1" dirty="0">
                <a:latin typeface="+mn-lt"/>
              </a:rPr>
              <a:t>S</a:t>
            </a:r>
            <a:r>
              <a:rPr lang="es-ES" altLang="zh-CN" sz="2400" baseline="-25000" dirty="0">
                <a:latin typeface="+mn-lt"/>
              </a:rPr>
              <a:t>98</a:t>
            </a:r>
            <a:r>
              <a:rPr lang="zh-CN" altLang="zh-CN" sz="2400" dirty="0">
                <a:latin typeface="+mn-lt"/>
              </a:rPr>
              <a:t>＝</a:t>
            </a:r>
            <a:r>
              <a:rPr lang="es-ES" altLang="zh-CN" sz="2400" dirty="0">
                <a:latin typeface="+mn-lt"/>
              </a:rPr>
              <a:t>0.</a:t>
            </a:r>
            <a:endParaRPr lang="zh-CN" altLang="zh-CN" sz="2400" dirty="0">
              <a:latin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11009" y="1468366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354685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813" y="238708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1520" y="627534"/>
            <a:ext cx="2040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/>
              <a:t>【</a:t>
            </a:r>
            <a:r>
              <a:rPr lang="zh-CN" altLang="en-US" sz="2400" b="1" dirty="0"/>
              <a:t>学习目标</a:t>
            </a:r>
            <a:r>
              <a:rPr lang="zh-CN" altLang="zh-CN" sz="2400" b="1" dirty="0"/>
              <a:t>】</a:t>
            </a:r>
            <a:endParaRPr lang="zh-CN" altLang="zh-CN" sz="2400" dirty="0"/>
          </a:p>
        </p:txBody>
      </p:sp>
      <p:sp>
        <p:nvSpPr>
          <p:cNvPr id="4" name="矩形 3"/>
          <p:cNvSpPr/>
          <p:nvPr/>
        </p:nvSpPr>
        <p:spPr>
          <a:xfrm>
            <a:off x="557135" y="1347614"/>
            <a:ext cx="79032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理解并掌握几种数列前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/>
              <a:t>项和的基本题型的特征和解法；</a:t>
            </a:r>
          </a:p>
        </p:txBody>
      </p:sp>
      <p:sp>
        <p:nvSpPr>
          <p:cNvPr id="7" name="矩形 6"/>
          <p:cNvSpPr/>
          <p:nvPr/>
        </p:nvSpPr>
        <p:spPr>
          <a:xfrm>
            <a:off x="251520" y="2038077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/>
              <a:t>【重、难点】</a:t>
            </a:r>
            <a:endParaRPr lang="zh-CN" altLang="zh-CN" sz="2400" dirty="0"/>
          </a:p>
        </p:txBody>
      </p:sp>
      <p:sp>
        <p:nvSpPr>
          <p:cNvPr id="8" name="矩形 7"/>
          <p:cNvSpPr/>
          <p:nvPr/>
        </p:nvSpPr>
        <p:spPr>
          <a:xfrm>
            <a:off x="553715" y="2643758"/>
            <a:ext cx="81227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+mn-lt"/>
              </a:rPr>
              <a:t>重点</a:t>
            </a:r>
            <a:r>
              <a:rPr lang="zh-CN" altLang="zh-CN" sz="2400" b="1" dirty="0" smtClean="0">
                <a:latin typeface="+mn-lt"/>
              </a:rPr>
              <a:t>：</a:t>
            </a:r>
            <a:r>
              <a:rPr lang="zh-CN" altLang="zh-CN" sz="2400" dirty="0"/>
              <a:t>理解并掌握公式法、分组法、裂项相消法、错位</a:t>
            </a:r>
            <a:r>
              <a:rPr lang="zh-CN" altLang="zh-CN" sz="2400" dirty="0" smtClean="0"/>
              <a:t>相减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    </a:t>
            </a:r>
            <a:r>
              <a:rPr lang="zh-CN" altLang="zh-CN" sz="2400" dirty="0" smtClean="0"/>
              <a:t>法</a:t>
            </a:r>
            <a:r>
              <a:rPr lang="zh-CN" altLang="zh-CN" sz="2400" dirty="0"/>
              <a:t>等重要的数列求和方法</a:t>
            </a:r>
            <a:r>
              <a:rPr lang="en-US" altLang="zh-CN" sz="24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+mn-lt"/>
              </a:rPr>
              <a:t>难点</a:t>
            </a:r>
            <a:r>
              <a:rPr lang="zh-CN" altLang="zh-CN" sz="2400" dirty="0" smtClean="0">
                <a:latin typeface="+mn-lt"/>
              </a:rPr>
              <a:t>：</a:t>
            </a:r>
            <a:r>
              <a:rPr lang="zh-CN" altLang="zh-CN" sz="2400" dirty="0"/>
              <a:t>对裂项相消法和错位相减法</a:t>
            </a:r>
            <a:r>
              <a:rPr lang="zh-CN" altLang="zh-CN" sz="2400" dirty="0" smtClean="0"/>
              <a:t>的</a:t>
            </a:r>
            <a:r>
              <a:rPr lang="zh-CN" altLang="en-US" sz="2400" dirty="0" smtClean="0"/>
              <a:t>思路的获得及题型判断</a:t>
            </a:r>
            <a:r>
              <a:rPr lang="en-US" altLang="zh-CN" sz="2400" dirty="0" smtClean="0"/>
              <a:t>. </a:t>
            </a:r>
            <a:endParaRPr lang="zh-CN" altLang="zh-CN" sz="2400" dirty="0">
              <a:latin typeface="+mn-lt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505260" y="74513"/>
            <a:ext cx="58831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学习目标和重难点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知识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链接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51520" y="800588"/>
                <a:ext cx="8712968" cy="26291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 smtClean="0"/>
                  <a:t>1</a:t>
                </a:r>
                <a:r>
                  <a:rPr lang="en-US" altLang="zh-CN" sz="2400" dirty="0"/>
                  <a:t>. </a:t>
                </a:r>
                <a:r>
                  <a:rPr lang="zh-CN" altLang="zh-CN" sz="2400" dirty="0"/>
                  <a:t>请完成下列公式</a:t>
                </a:r>
                <a:r>
                  <a:rPr lang="en-US" altLang="zh-CN" sz="2400" dirty="0"/>
                  <a:t>.</a:t>
                </a:r>
                <a:endParaRPr lang="zh-CN" altLang="zh-CN" sz="24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/>
                  <a:t>（</a:t>
                </a:r>
                <a:r>
                  <a:rPr lang="en-US" altLang="zh-CN" sz="2400" dirty="0"/>
                  <a:t>1</a:t>
                </a:r>
                <a:r>
                  <a:rPr lang="zh-CN" altLang="zh-CN" sz="2400" dirty="0"/>
                  <a:t>）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1+3+5+⋯+2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n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1=</m:t>
                    </m:r>
                  </m:oMath>
                </a14:m>
                <a:r>
                  <a:rPr lang="en-US" altLang="zh-CN" sz="2400" dirty="0"/>
                  <a:t>_________________</a:t>
                </a:r>
                <a:r>
                  <a:rPr lang="zh-CN" altLang="zh-CN" sz="2400" dirty="0"/>
                  <a:t>；</a:t>
                </a:r>
              </a:p>
              <a:p>
                <a:pPr>
                  <a:lnSpc>
                    <a:spcPct val="200000"/>
                  </a:lnSpc>
                </a:pPr>
                <a:r>
                  <a:rPr lang="zh-CN" altLang="zh-CN" sz="2400" dirty="0"/>
                  <a:t>（</a:t>
                </a:r>
                <a:r>
                  <a:rPr lang="en-US" altLang="zh-CN" sz="2400" dirty="0"/>
                  <a:t>2</a:t>
                </a:r>
                <a:r>
                  <a:rPr lang="zh-CN" altLang="zh-CN" sz="2400" dirty="0"/>
                  <a:t>）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1+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>
                        <a:latin typeface="Cambria Math"/>
                      </a:rPr>
                      <m:t>+⋯+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/>
                  <a:t>________________</a:t>
                </a:r>
                <a:r>
                  <a:rPr lang="en-US" altLang="zh-CN" sz="2400" dirty="0" smtClean="0"/>
                  <a:t>__</a:t>
                </a:r>
                <a:r>
                  <a:rPr lang="en-US" altLang="zh-CN" sz="2400" dirty="0"/>
                  <a:t>_</a:t>
                </a:r>
                <a:r>
                  <a:rPr lang="zh-CN" altLang="zh-CN" sz="2400" dirty="0"/>
                  <a:t>；</a:t>
                </a:r>
              </a:p>
              <a:p>
                <a:pPr>
                  <a:lnSpc>
                    <a:spcPct val="200000"/>
                  </a:lnSpc>
                </a:pPr>
                <a:r>
                  <a:rPr lang="zh-CN" altLang="zh-CN" sz="2400" dirty="0"/>
                  <a:t>（</a:t>
                </a:r>
                <a:r>
                  <a:rPr lang="en-US" altLang="zh-CN" sz="2400" dirty="0"/>
                  <a:t>3</a:t>
                </a:r>
                <a:r>
                  <a:rPr lang="zh-CN" altLang="zh-CN" sz="2400" dirty="0"/>
                  <a:t>）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1+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zh-CN" sz="240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zh-CN" sz="2400">
                        <a:latin typeface="Cambria Math"/>
                      </a:rPr>
                      <m:t>+⋯+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zh-CN" sz="2400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/>
                  <a:t>___________________.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800588"/>
                <a:ext cx="8712968" cy="2629181"/>
              </a:xfrm>
              <a:prstGeom prst="rect">
                <a:avLst/>
              </a:prstGeom>
              <a:blipFill rotWithShape="1">
                <a:blip r:embed="rId2"/>
                <a:stretch>
                  <a:fillRect l="-1049" t="-25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3939902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．数列的项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与前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</a:t>
            </a:r>
            <a:r>
              <a:rPr lang="en-US" altLang="zh-CN" sz="2400" i="1" dirty="0" err="1">
                <a:latin typeface="+mn-lt"/>
              </a:rPr>
              <a:t>S</a:t>
            </a:r>
            <a:r>
              <a:rPr lang="en-US" altLang="zh-CN" sz="2400" i="1" baseline="-25000" dirty="0" err="1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的关系是</a:t>
            </a:r>
            <a:r>
              <a:rPr lang="zh-CN" altLang="zh-CN" sz="2400" dirty="0" smtClean="0">
                <a:latin typeface="+mn-lt"/>
              </a:rPr>
              <a:t>：</a:t>
            </a:r>
            <a:r>
              <a:rPr lang="en-US" altLang="zh-CN" sz="2400" dirty="0" smtClean="0">
                <a:latin typeface="+mn-lt"/>
              </a:rPr>
              <a:t>_____________________.</a:t>
            </a:r>
            <a:endParaRPr lang="zh-CN" altLang="zh-CN" sz="2400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4788024" y="1203598"/>
                <a:ext cx="615810" cy="4700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</m:e>
                        <m:sup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024" y="1203598"/>
                <a:ext cx="615810" cy="4700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4428217" y="1635646"/>
                <a:ext cx="2664063" cy="7957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)(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8217" y="1635646"/>
                <a:ext cx="2664063" cy="79579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4362786" y="2715766"/>
                <a:ext cx="3134320" cy="4700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zh-CN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𝟏</m:t>
                              </m:r>
                              <m:r>
                                <a:rPr lang="en-US" altLang="zh-CN" sz="2400" b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𝟐</m:t>
                              </m:r>
                              <m:r>
                                <a:rPr lang="en-US" altLang="zh-CN" sz="2400" b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𝟑</m:t>
                              </m:r>
                              <m:r>
                                <a:rPr lang="en-US" altLang="zh-CN" sz="2400" b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+⋯+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𝒏</m:t>
                              </m:r>
                            </m:e>
                          </m:d>
                        </m:e>
                        <m:sup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2786" y="2715766"/>
                <a:ext cx="3134320" cy="47000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5220072" y="3507854"/>
                <a:ext cx="3566809" cy="7780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</m:sub>
                      </m:sSub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zh-CN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zh-CN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𝑺</m:t>
                                  </m:r>
                                </m:e>
                                <m:sub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               </m:t>
                              </m:r>
                              <m:r>
                                <a:rPr lang="zh-CN" altLang="zh-CN" sz="2400" b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，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𝒏</m:t>
                              </m:r>
                              <m:r>
                                <a:rPr lang="en-US" altLang="zh-CN" sz="2400" b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=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zh-CN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𝑺</m:t>
                                  </m:r>
                                </m:e>
                                <m:sub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𝒏</m:t>
                                  </m:r>
                                </m:sub>
                              </m:sSub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zh-CN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𝑺</m:t>
                                  </m:r>
                                </m:e>
                                <m:sub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𝒏</m:t>
                                  </m:r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zh-CN" altLang="zh-CN" sz="2400" b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，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𝒏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≥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72" y="3507854"/>
                <a:ext cx="3566809" cy="77803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670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776774"/>
                <a:ext cx="8712968" cy="38693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 smtClean="0">
                    <a:latin typeface="+mn-lt"/>
                  </a:rPr>
                  <a:t>例</a:t>
                </a:r>
                <a:r>
                  <a:rPr lang="en-US" altLang="zh-CN" sz="2400" dirty="0">
                    <a:latin typeface="+mn-lt"/>
                  </a:rPr>
                  <a:t>1. </a:t>
                </a:r>
                <a:r>
                  <a:rPr lang="en-US" altLang="zh-CN" sz="2400" dirty="0" smtClean="0">
                    <a:latin typeface="+mn-lt"/>
                  </a:rPr>
                  <a:t>  </a:t>
                </a:r>
                <a:r>
                  <a:rPr lang="zh-CN" altLang="zh-CN" sz="2400" dirty="0" smtClean="0">
                    <a:latin typeface="+mn-lt"/>
                  </a:rPr>
                  <a:t>等比数列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zh-CN" sz="2400" dirty="0">
                    <a:latin typeface="+mn-lt"/>
                  </a:rPr>
                  <a:t>的各项均为正数，且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2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+3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=1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sSubSup>
                      <m:sSub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bSup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endParaRPr lang="en-US" altLang="zh-CN" sz="2400" i="1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/>
                  <a:t>    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9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b="1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</a:t>
                </a: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）求数列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zh-CN" sz="2400" dirty="0">
                    <a:latin typeface="+mn-lt"/>
                  </a:rPr>
                  <a:t>的通项公式；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</a:t>
                </a: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）设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+⋯+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+mn-lt"/>
                  </a:rPr>
                  <a:t>. 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   </a:t>
                </a:r>
                <a:r>
                  <a:rPr lang="zh-CN" altLang="zh-CN" sz="2400" dirty="0" smtClean="0">
                    <a:latin typeface="+mn-lt"/>
                  </a:rPr>
                  <a:t>① </a:t>
                </a:r>
                <a:r>
                  <a:rPr lang="zh-CN" altLang="zh-CN" sz="2400" dirty="0">
                    <a:latin typeface="+mn-lt"/>
                  </a:rPr>
                  <a:t>求数列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zh-CN" sz="2400" dirty="0">
                    <a:latin typeface="+mn-lt"/>
                  </a:rPr>
                  <a:t>的前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项和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+mn-lt"/>
                  </a:rPr>
                  <a:t>；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   </a:t>
                </a:r>
                <a:r>
                  <a:rPr lang="zh-CN" altLang="zh-CN" sz="2400" dirty="0" smtClean="0">
                    <a:latin typeface="+mn-lt"/>
                  </a:rPr>
                  <a:t>② </a:t>
                </a:r>
                <a:r>
                  <a:rPr lang="zh-CN" altLang="zh-CN" sz="2400" dirty="0">
                    <a:latin typeface="+mn-lt"/>
                  </a:rPr>
                  <a:t>求数列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</m:sub>
                            </m:sSub>
                          </m:den>
                        </m:f>
                      </m:e>
                    </m:d>
                  </m:oMath>
                </a14:m>
                <a:r>
                  <a:rPr lang="zh-CN" altLang="zh-CN" sz="2400" dirty="0">
                    <a:latin typeface="+mn-lt"/>
                  </a:rPr>
                  <a:t>的前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项和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+mn-lt"/>
                  </a:rPr>
                  <a:t>；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   </a:t>
                </a:r>
                <a:r>
                  <a:rPr lang="zh-CN" altLang="zh-CN" sz="2400" dirty="0" smtClean="0">
                    <a:latin typeface="+mn-lt"/>
                  </a:rPr>
                  <a:t>③ </a:t>
                </a:r>
                <a:r>
                  <a:rPr lang="zh-CN" altLang="zh-CN" sz="2400" dirty="0">
                    <a:latin typeface="+mn-lt"/>
                  </a:rPr>
                  <a:t>求数列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dirty="0">
                    <a:latin typeface="+mn-lt"/>
                  </a:rPr>
                  <a:t>的前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项和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𝑀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+mn-lt"/>
                  </a:rPr>
                  <a:t>. 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76774"/>
                <a:ext cx="8712968" cy="3869393"/>
              </a:xfrm>
              <a:prstGeom prst="rect">
                <a:avLst/>
              </a:prstGeom>
              <a:blipFill rotWithShape="1">
                <a:blip r:embed="rId2"/>
                <a:stretch>
                  <a:fillRect l="-1050" b="-3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gray">
          <a:xfrm>
            <a:off x="2555776" y="123478"/>
            <a:ext cx="165618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96152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776774"/>
                <a:ext cx="8712968" cy="38420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endParaRPr lang="en-US" altLang="zh-CN" sz="2400" b="1" dirty="0" smtClean="0">
                  <a:solidFill>
                    <a:srgbClr val="FF0000"/>
                  </a:solidFill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）设数列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zh-CN" sz="2400" dirty="0">
                    <a:latin typeface="+mn-lt"/>
                  </a:rPr>
                  <a:t>的公比为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𝑞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，则由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bSup>
                    <m:r>
                      <a:rPr lang="en-US" altLang="zh-CN" sz="2400" i="1">
                        <a:latin typeface="Cambria Math"/>
                      </a:rPr>
                      <m:t>=9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6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+mn-lt"/>
                  </a:rPr>
                  <a:t>得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bSup>
                    <m:r>
                      <a:rPr lang="en-US" altLang="zh-CN" sz="2400" i="1">
                        <a:latin typeface="Cambria Math"/>
                      </a:rPr>
                      <m:t>=9</m:t>
                    </m:r>
                    <m:sSubSup>
                      <m:sSub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b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dirty="0" smtClean="0">
                    <a:latin typeface="+mn-lt"/>
                  </a:rPr>
                  <a:t>，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</a:t>
                </a:r>
                <a:r>
                  <a:rPr lang="zh-CN" altLang="en-US" sz="2400" dirty="0" smtClean="0">
                    <a:latin typeface="+mn-lt"/>
                  </a:rPr>
                  <a:t>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𝑞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         </a:t>
                </a:r>
                <a:r>
                  <a:rPr lang="zh-CN" altLang="zh-CN" sz="2400" dirty="0" smtClean="0">
                    <a:latin typeface="+mn-lt"/>
                  </a:rPr>
                  <a:t>又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zh-CN" sz="2400" dirty="0">
                    <a:latin typeface="+mn-lt"/>
                  </a:rPr>
                  <a:t>的各项均为正数</a:t>
                </a:r>
                <a:r>
                  <a:rPr lang="en-US" altLang="zh-CN" sz="2400" dirty="0">
                    <a:latin typeface="+mn-lt"/>
                  </a:rPr>
                  <a:t>   </a:t>
                </a:r>
                <a:r>
                  <a:rPr lang="zh-CN" altLang="zh-CN" sz="2400" dirty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         </a:t>
                </a:r>
                <a:r>
                  <a:rPr lang="zh-CN" altLang="zh-CN" sz="2400" dirty="0" smtClean="0">
                    <a:latin typeface="+mn-lt"/>
                  </a:rPr>
                  <a:t>又</a:t>
                </a:r>
                <a:r>
                  <a:rPr lang="zh-CN" altLang="zh-CN" sz="2400" dirty="0">
                    <a:latin typeface="+mn-lt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2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+3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=1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2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+3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r>
                      <a:rPr lang="en-US" altLang="zh-CN" sz="2400" i="1">
                        <a:latin typeface="Cambria Math"/>
                      </a:rPr>
                      <m:t>=1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       </a:t>
                </a:r>
                <a:r>
                  <a:rPr lang="en-US" altLang="zh-CN" sz="2400" dirty="0" smtClean="0">
                    <a:latin typeface="+mn-lt"/>
                  </a:rPr>
                  <a:t>  </a:t>
                </a:r>
                <a:r>
                  <a:rPr lang="zh-CN" altLang="zh-CN" sz="2400" dirty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×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76774"/>
                <a:ext cx="8712968" cy="3842077"/>
              </a:xfrm>
              <a:prstGeom prst="rect">
                <a:avLst/>
              </a:prstGeom>
              <a:blipFill rotWithShape="1">
                <a:blip r:embed="rId2"/>
                <a:stretch>
                  <a:fillRect l="-1050" t="-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gray">
          <a:xfrm>
            <a:off x="2555776" y="123478"/>
            <a:ext cx="165618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2525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776774"/>
                <a:ext cx="8712968" cy="33168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/>
                  <a:t>（</a:t>
                </a:r>
                <a:r>
                  <a:rPr lang="en-US" altLang="zh-CN" sz="2400" dirty="0"/>
                  <a:t>2</a:t>
                </a:r>
                <a:r>
                  <a:rPr lang="zh-CN" altLang="zh-CN" sz="2400" dirty="0"/>
                  <a:t>）由（</a:t>
                </a:r>
                <a:r>
                  <a:rPr lang="en-US" altLang="zh-CN" sz="2400" dirty="0"/>
                  <a:t>1</a:t>
                </a:r>
                <a:r>
                  <a:rPr lang="zh-CN" altLang="zh-CN" sz="2400" dirty="0"/>
                  <a:t>）得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=−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</m:oMath>
                </a14:m>
                <a:endParaRPr lang="zh-CN" altLang="zh-CN" sz="2400" dirty="0"/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/>
                  <a:t>        </a:t>
                </a:r>
                <a:r>
                  <a:rPr lang="en-US" altLang="zh-CN" sz="2400" dirty="0" smtClean="0"/>
                  <a:t> </a:t>
                </a:r>
                <a:r>
                  <a:rPr lang="zh-CN" altLang="zh-CN" sz="2400" dirty="0" smtClean="0"/>
                  <a:t>∴</a:t>
                </a:r>
                <a:r>
                  <a:rPr lang="en-US" altLang="zh-CN" sz="2400" dirty="0" smtClean="0"/>
                  <a:t> </a:t>
                </a:r>
                <a:r>
                  <a:rPr lang="zh-CN" altLang="zh-CN" sz="24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=−</m:t>
                    </m:r>
                    <m:r>
                      <a:rPr lang="en-US" altLang="zh-CN" sz="2400">
                        <a:latin typeface="Cambria Math"/>
                      </a:rPr>
                      <m:t>1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2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⋯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+1</m:t>
                            </m:r>
                          </m:e>
                        </m:d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(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)</m:t>
                    </m:r>
                  </m:oMath>
                </a14:m>
                <a:endParaRPr lang="zh-CN" altLang="zh-CN" sz="2400" dirty="0"/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/>
                  <a:t>        </a:t>
                </a:r>
                <a:r>
                  <a:rPr lang="en-US" altLang="zh-CN" sz="2400" dirty="0" smtClean="0"/>
                  <a:t> </a:t>
                </a:r>
                <a:r>
                  <a:rPr lang="zh-CN" altLang="zh-CN" sz="2400" dirty="0" smtClean="0"/>
                  <a:t>① </a:t>
                </a:r>
                <a:r>
                  <a:rPr lang="en-US" altLang="zh-CN" sz="24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i="1">
                                <a:latin typeface="Cambria Math"/>
                              </a:rPr>
                              <m:t>+1</m:t>
                            </m:r>
                          </m:e>
                        </m:d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i="1">
                                <a:latin typeface="Cambria Math"/>
                              </a:rPr>
                              <m:t>+2</m:t>
                            </m:r>
                          </m:e>
                        </m:d>
                        <m:r>
                          <a:rPr lang="en-US" altLang="zh-CN" sz="2400" i="1">
                            <a:latin typeface="Cambria Math"/>
                          </a:rPr>
                          <m:t>+⋯+</m:t>
                        </m:r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i="1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e>
                        </m:d>
                      </m:e>
                    </m:d>
                  </m:oMath>
                </a14:m>
                <a:endParaRPr lang="zh-CN" altLang="zh-CN" sz="2400" dirty="0"/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/>
                  <a:t>              </a:t>
                </a:r>
                <a:r>
                  <a:rPr lang="en-US" altLang="zh-CN" sz="2400" dirty="0" smtClean="0"/>
                  <a:t>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i="1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i="1">
                                <a:latin typeface="Cambria Math"/>
                              </a:rPr>
                              <m:t>+⋯+</m:t>
                            </m:r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  <m:r>
                          <a:rPr lang="en-US" altLang="zh-CN" sz="2400" i="1">
                            <a:latin typeface="Cambria Math"/>
                          </a:rPr>
                          <m:t>+(1+2+⋯++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)</m:t>
                        </m:r>
                      </m:e>
                    </m:d>
                  </m:oMath>
                </a14:m>
                <a:endParaRPr lang="zh-CN" altLang="zh-CN" sz="2400" dirty="0"/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/>
                  <a:t>              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d>
                              <m:d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+1</m:t>
                                </m:r>
                              </m:e>
                            </m:d>
                            <m:d>
                              <m:d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+1</m:t>
                                </m:r>
                              </m:e>
                            </m:d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6</m:t>
                            </m:r>
                          </m:den>
                        </m:f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d>
                              <m:d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+1</m:t>
                                </m:r>
                              </m:e>
                            </m:d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+1</m:t>
                            </m:r>
                          </m:e>
                        </m:d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+2</m:t>
                            </m:r>
                          </m:e>
                        </m:d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6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 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76774"/>
                <a:ext cx="8712968" cy="3316870"/>
              </a:xfrm>
              <a:prstGeom prst="rect">
                <a:avLst/>
              </a:prstGeom>
              <a:blipFill rotWithShape="1">
                <a:blip r:embed="rId2"/>
                <a:stretch>
                  <a:fillRect l="-10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gray">
          <a:xfrm>
            <a:off x="2555776" y="123478"/>
            <a:ext cx="165618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33046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776774"/>
                <a:ext cx="8712968" cy="26189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/>
                  <a:t> ② 由上知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+1</m:t>
                            </m:r>
                          </m:e>
                        </m:d>
                      </m:den>
                    </m:f>
                    <m:r>
                      <a:rPr lang="en-US" altLang="zh-CN" sz="2400" i="1">
                        <a:latin typeface="Cambria Math"/>
                      </a:rPr>
                      <m:t>=−2(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+1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)</m:t>
                    </m:r>
                  </m:oMath>
                </a14:m>
                <a:endParaRPr lang="zh-CN" altLang="zh-CN" sz="24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/>
                  <a:t>    </a:t>
                </a:r>
                <a:r>
                  <a:rPr lang="en-US" altLang="zh-CN" sz="2400" dirty="0" smtClean="0"/>
                  <a:t> </a:t>
                </a:r>
                <a:r>
                  <a:rPr lang="zh-CN" altLang="zh-CN" sz="2400" dirty="0" smtClean="0"/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=−2</m:t>
                    </m:r>
                    <m:d>
                      <m:dPr>
                        <m:begChr m:val="["/>
                        <m:endChr m:val="]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1−</m:t>
                            </m:r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i="1">
                                <a:latin typeface="Cambria Math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  <m:r>
                          <a:rPr lang="en-US" altLang="zh-CN" sz="2400" i="1">
                            <a:latin typeface="Cambria Math"/>
                          </a:rPr>
                          <m:t>+⋯+</m:t>
                        </m:r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</m:den>
                            </m:f>
                            <m:r>
                              <a:rPr lang="en-US" altLang="zh-CN" sz="2400" i="1">
                                <a:latin typeface="Cambria Math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+1</m:t>
                                </m:r>
                              </m:den>
                            </m:f>
                          </m:e>
                        </m:d>
                      </m:e>
                    </m:d>
                  </m:oMath>
                </a14:m>
                <a:endParaRPr lang="en-US" altLang="zh-CN" sz="2400" i="1" dirty="0" smtClean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/>
                  <a:t>         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=−2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1−</m:t>
                        </m:r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+1</m:t>
                            </m:r>
                          </m:den>
                        </m:f>
                      </m:e>
                    </m:d>
                    <m:r>
                      <a:rPr lang="en-US" altLang="zh-CN" sz="240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+1</m:t>
                        </m:r>
                      </m:den>
                    </m:f>
                  </m:oMath>
                </a14:m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76774"/>
                <a:ext cx="8712968" cy="2618987"/>
              </a:xfrm>
              <a:prstGeom prst="rect">
                <a:avLst/>
              </a:prstGeom>
              <a:blipFill rotWithShape="1">
                <a:blip r:embed="rId2"/>
                <a:stretch>
                  <a:fillRect l="-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gray">
          <a:xfrm>
            <a:off x="2555776" y="123478"/>
            <a:ext cx="165618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9688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776774"/>
                <a:ext cx="8712968" cy="39554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dirty="0" smtClean="0">
                    <a:latin typeface="+mn-lt"/>
                  </a:rPr>
                  <a:t>③ </a:t>
                </a:r>
                <a:r>
                  <a:rPr lang="zh-CN" altLang="zh-CN" sz="2400" dirty="0">
                    <a:latin typeface="+mn-lt"/>
                  </a:rPr>
                  <a:t>由上知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endParaRPr lang="zh-CN" altLang="zh-CN" sz="2400" dirty="0">
                  <a:latin typeface="+mn-lt"/>
                </a:endParaRPr>
              </a:p>
              <a:p>
                <a:r>
                  <a:rPr lang="en-US" altLang="zh-CN" sz="2400" dirty="0">
                    <a:latin typeface="+mn-lt"/>
                  </a:rPr>
                  <a:t>    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en-US" altLang="zh-CN" sz="2400" dirty="0" smtClean="0">
                    <a:latin typeface="+mn-lt"/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𝑀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num>
                      <m:den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+⋯+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endParaRPr lang="zh-CN" altLang="zh-CN" sz="2400" dirty="0">
                  <a:latin typeface="+mn-lt"/>
                </a:endParaRPr>
              </a:p>
              <a:p>
                <a:r>
                  <a:rPr lang="en-US" altLang="zh-CN" sz="2400" dirty="0" smtClean="0"/>
                  <a:t>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𝑀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       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+⋯+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zh-CN" altLang="en-US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+1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endParaRPr lang="zh-CN" altLang="zh-CN" sz="2400" dirty="0">
                  <a:latin typeface="+mn-lt"/>
                </a:endParaRPr>
              </a:p>
              <a:p>
                <a:r>
                  <a:rPr lang="en-US" altLang="zh-CN" sz="2400" dirty="0" smtClean="0">
                    <a:latin typeface="+mn-lt"/>
                  </a:rPr>
                  <a:t>     </a:t>
                </a:r>
                <a:r>
                  <a:rPr lang="zh-CN" altLang="zh-CN" sz="2400" dirty="0">
                    <a:latin typeface="+mn-lt"/>
                  </a:rPr>
                  <a:t>以上两式相减，</a:t>
                </a:r>
                <a:r>
                  <a:rPr lang="zh-CN" altLang="zh-CN" sz="2400" dirty="0" smtClean="0">
                    <a:latin typeface="+mn-lt"/>
                  </a:rPr>
                  <a:t>得</a:t>
                </a:r>
                <a:endParaRPr lang="zh-CN" altLang="zh-CN" sz="2400" dirty="0">
                  <a:latin typeface="+mn-lt"/>
                </a:endParaRPr>
              </a:p>
              <a:p>
                <a:r>
                  <a:rPr lang="en-US" altLang="zh-CN" sz="2400" dirty="0" smtClean="0"/>
                  <a:t>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𝑀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⋯+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p>
                        </m:sSup>
                      </m:den>
                    </m:f>
                    <m:r>
                      <a:rPr lang="zh-CN" altLang="en-US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+1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3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zh-CN" altLang="en-US" sz="2400" i="1"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3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</m:sup>
                            </m:sSup>
                          </m:den>
                        </m:f>
                        <m:r>
                          <a:rPr lang="en-US" altLang="zh-CN" sz="2400" i="1">
                            <a:latin typeface="Cambria Math"/>
                          </a:rPr>
                          <m:t>×</m:t>
                        </m:r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den>
                        </m:f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  <m:r>
                          <a:rPr lang="zh-CN" altLang="en-US" sz="2400" i="1"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den>
                        </m:f>
                      </m:den>
                    </m:f>
                    <m:r>
                      <a:rPr lang="zh-CN" altLang="en-US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+1</m:t>
                            </m:r>
                          </m:sup>
                        </m:sSup>
                      </m:den>
                    </m:f>
                  </m:oMath>
                </a14:m>
                <a:endParaRPr lang="en-US" altLang="zh-CN" sz="2400" i="1" dirty="0" smtClean="0">
                  <a:latin typeface="+mn-lt"/>
                </a:endParaRPr>
              </a:p>
              <a:p>
                <a:r>
                  <a:rPr lang="en-US" altLang="zh-CN" sz="2400" dirty="0" smtClean="0"/>
                  <a:t>           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6</m:t>
                        </m:r>
                      </m:den>
                    </m:f>
                    <m:r>
                      <a:rPr lang="zh-CN" altLang="en-US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+5</m:t>
                        </m:r>
                      </m:num>
                      <m:den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6∙3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endParaRPr lang="zh-CN" altLang="zh-CN" sz="2400" dirty="0">
                  <a:latin typeface="+mn-lt"/>
                </a:endParaRPr>
              </a:p>
              <a:p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</a:t>
                </a:r>
                <a:r>
                  <a:rPr lang="zh-CN" altLang="zh-CN" sz="2400" dirty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𝑀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6</m:t>
                            </m:r>
                          </m:den>
                        </m:f>
                        <m:r>
                          <a:rPr lang="zh-CN" altLang="en-US" sz="2400" i="1"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+5</m:t>
                            </m:r>
                          </m:num>
                          <m:den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6∙3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</m:sup>
                            </m:sSup>
                          </m:den>
                        </m:f>
                      </m:e>
                    </m:d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zh-CN" altLang="en-US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+5</m:t>
                        </m:r>
                      </m:num>
                      <m:den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4∙3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76774"/>
                <a:ext cx="8712968" cy="3955442"/>
              </a:xfrm>
              <a:prstGeom prst="rect">
                <a:avLst/>
              </a:prstGeom>
              <a:blipFill rotWithShape="1">
                <a:blip r:embed="rId2"/>
                <a:stretch>
                  <a:fillRect l="-10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gray">
          <a:xfrm>
            <a:off x="2555776" y="123478"/>
            <a:ext cx="165618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33046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51520" y="776774"/>
                <a:ext cx="8784976" cy="38449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 smtClean="0">
                    <a:latin typeface="+mn-lt"/>
                  </a:rPr>
                  <a:t>变式</a:t>
                </a:r>
                <a:r>
                  <a:rPr lang="en-US" altLang="zh-CN" sz="2400" dirty="0" smtClean="0">
                    <a:latin typeface="+mn-lt"/>
                  </a:rPr>
                  <a:t>1-1.  </a:t>
                </a:r>
                <a:r>
                  <a:rPr lang="zh-CN" altLang="zh-CN" sz="2400" dirty="0" smtClean="0">
                    <a:latin typeface="+mn-lt"/>
                  </a:rPr>
                  <a:t>设</a:t>
                </a:r>
                <a:r>
                  <a:rPr lang="zh-CN" altLang="zh-CN" sz="2400" dirty="0">
                    <a:latin typeface="+mn-lt"/>
                  </a:rPr>
                  <a:t>数列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zh-CN" sz="2400" dirty="0">
                    <a:latin typeface="+mn-lt"/>
                  </a:rPr>
                  <a:t>的前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+mn-lt"/>
                  </a:rPr>
                  <a:t>，点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b="0" i="0" smtClean="0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)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在直线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𝑥</m:t>
                    </m:r>
                    <m:r>
                      <a:rPr lang="en-US" altLang="zh-CN" sz="2400" i="1">
                        <a:latin typeface="Cambria Math"/>
                      </a:rPr>
                      <m:t>+1</m:t>
                    </m:r>
                  </m:oMath>
                </a14:m>
                <a:endParaRPr lang="en-US" altLang="zh-CN" sz="2400" dirty="0" smtClean="0">
                  <a:latin typeface="+mn-lt"/>
                </a:endParaRPr>
              </a:p>
              <a:p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</a:t>
                </a:r>
                <a:r>
                  <a:rPr lang="zh-CN" altLang="zh-CN" sz="2400" dirty="0" smtClean="0">
                    <a:latin typeface="+mn-lt"/>
                  </a:rPr>
                  <a:t>上</a:t>
                </a:r>
                <a:r>
                  <a:rPr lang="en-US" altLang="zh-CN" sz="2400" dirty="0">
                    <a:latin typeface="+mn-lt"/>
                  </a:rPr>
                  <a:t>. 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         </a:t>
                </a:r>
                <a:r>
                  <a:rPr lang="zh-CN" altLang="zh-CN" sz="2400" dirty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）求数列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zh-CN" sz="2400" dirty="0">
                    <a:latin typeface="+mn-lt"/>
                  </a:rPr>
                  <a:t>的通项；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         </a:t>
                </a:r>
                <a:r>
                  <a:rPr lang="zh-CN" altLang="zh-CN" sz="2400" dirty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）在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+mn-lt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+1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+mn-lt"/>
                  </a:rPr>
                  <a:t>之间插入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个数，使这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+2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个数组成</a:t>
                </a:r>
                <a:r>
                  <a:rPr lang="zh-CN" altLang="zh-CN" sz="2400" dirty="0" smtClean="0">
                    <a:latin typeface="+mn-lt"/>
                  </a:rPr>
                  <a:t>公差</a:t>
                </a:r>
                <a:r>
                  <a:rPr lang="en-US" altLang="zh-CN" sz="2400" dirty="0" smtClean="0">
                    <a:latin typeface="+mn-lt"/>
                  </a:rPr>
                  <a:t>  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       </a:t>
                </a:r>
                <a:r>
                  <a:rPr lang="zh-CN" altLang="zh-CN" sz="2400" dirty="0" smtClean="0">
                    <a:latin typeface="+mn-lt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+mn-lt"/>
                  </a:rPr>
                  <a:t>的等差数列</a:t>
                </a:r>
                <a:r>
                  <a:rPr lang="en-US" altLang="zh-CN" sz="2400" dirty="0">
                    <a:latin typeface="+mn-lt"/>
                  </a:rPr>
                  <a:t>. </a:t>
                </a:r>
                <a:r>
                  <a:rPr lang="zh-CN" altLang="zh-CN" sz="2400" dirty="0" smtClean="0">
                    <a:latin typeface="+mn-lt"/>
                  </a:rPr>
                  <a:t>求数列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{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𝑑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}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+mn-lt"/>
                  </a:rPr>
                  <a:t>，并求使 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400" i="1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5×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den>
                    </m:f>
                    <m:r>
                      <a:rPr lang="en-US" altLang="zh-CN" sz="2400" i="1">
                        <a:latin typeface="Cambria Math"/>
                      </a:rPr>
                      <m:t>&lt;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40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成立</a:t>
                </a:r>
                <a14:m>
                  <m:oMath xmlns:m="http://schemas.openxmlformats.org/officeDocument/2006/math">
                    <m:r>
                      <a:rPr lang="zh-CN" altLang="zh-CN" sz="2400" i="1">
                        <a:latin typeface="Cambria Math"/>
                      </a:rPr>
                      <m:t> 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的最大值</a:t>
                </a:r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776774"/>
                <a:ext cx="8784976" cy="3844963"/>
              </a:xfrm>
              <a:prstGeom prst="rect">
                <a:avLst/>
              </a:prstGeom>
              <a:blipFill rotWithShape="1">
                <a:blip r:embed="rId2"/>
                <a:stretch>
                  <a:fillRect l="-1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gray">
          <a:xfrm>
            <a:off x="2555776" y="123478"/>
            <a:ext cx="165618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3450652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4386</TotalTime>
  <Words>2524</Words>
  <Application>Microsoft Office PowerPoint</Application>
  <PresentationFormat>全屏显示(16:9)</PresentationFormat>
  <Paragraphs>117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650TGp_Proper_pride_light</vt:lpstr>
      <vt:lpstr>习题课  数列求和</vt:lpstr>
      <vt:lpstr>目标定位</vt:lpstr>
      <vt:lpstr>知识链接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User</cp:lastModifiedBy>
  <cp:revision>819</cp:revision>
  <dcterms:created xsi:type="dcterms:W3CDTF">2011-09-29T10:22:55Z</dcterms:created>
  <dcterms:modified xsi:type="dcterms:W3CDTF">2015-05-17T06:29:35Z</dcterms:modified>
</cp:coreProperties>
</file>