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321" r:id="rId2"/>
    <p:sldId id="288" r:id="rId3"/>
    <p:sldId id="472" r:id="rId4"/>
    <p:sldId id="494" r:id="rId5"/>
    <p:sldId id="402" r:id="rId6"/>
    <p:sldId id="471" r:id="rId7"/>
    <p:sldId id="495" r:id="rId8"/>
    <p:sldId id="501" r:id="rId9"/>
    <p:sldId id="502" r:id="rId10"/>
    <p:sldId id="474" r:id="rId11"/>
    <p:sldId id="489" r:id="rId12"/>
    <p:sldId id="475" r:id="rId13"/>
    <p:sldId id="503" r:id="rId14"/>
    <p:sldId id="504" r:id="rId15"/>
    <p:sldId id="505" r:id="rId16"/>
    <p:sldId id="506" r:id="rId17"/>
    <p:sldId id="507" r:id="rId18"/>
    <p:sldId id="508" r:id="rId19"/>
    <p:sldId id="509" r:id="rId20"/>
    <p:sldId id="511" r:id="rId21"/>
    <p:sldId id="510" r:id="rId22"/>
    <p:sldId id="327" r:id="rId23"/>
  </p:sldIdLst>
  <p:sldSz cx="9144000" cy="5143500" type="screen16x9"/>
  <p:notesSz cx="9144000" cy="6858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6600"/>
    <a:srgbClr val="F8F8F8"/>
    <a:srgbClr val="336600"/>
    <a:srgbClr val="0E8BE0"/>
    <a:srgbClr val="8FD2FB"/>
    <a:srgbClr val="E66036"/>
    <a:srgbClr val="FFFF00"/>
    <a:srgbClr val="2FAB2F"/>
    <a:srgbClr val="1899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1160" autoAdjust="0"/>
  </p:normalViewPr>
  <p:slideViewPr>
    <p:cSldViewPr>
      <p:cViewPr varScale="1">
        <p:scale>
          <a:sx n="106" d="100"/>
          <a:sy n="106" d="100"/>
        </p:scale>
        <p:origin x="-900" y="-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608" y="-90"/>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bwMode="auto">
          <a:xfrm>
            <a:off x="0"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76803" name="Rectangle 3"/>
          <p:cNvSpPr>
            <a:spLocks noGrp="1" noChangeArrowheads="1"/>
          </p:cNvSpPr>
          <p:nvPr>
            <p:ph type="dt" sz="quarter" idx="1"/>
          </p:nvPr>
        </p:nvSpPr>
        <p:spPr bwMode="auto">
          <a:xfrm>
            <a:off x="5180013"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76804" name="Rectangle 4"/>
          <p:cNvSpPr>
            <a:spLocks noGrp="1" noChangeArrowheads="1"/>
          </p:cNvSpPr>
          <p:nvPr>
            <p:ph type="ftr" sz="quarter" idx="2"/>
          </p:nvPr>
        </p:nvSpPr>
        <p:spPr bwMode="auto">
          <a:xfrm>
            <a:off x="0"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76805" name="Rectangle 5"/>
          <p:cNvSpPr>
            <a:spLocks noGrp="1" noChangeArrowheads="1"/>
          </p:cNvSpPr>
          <p:nvPr>
            <p:ph type="sldNum" sz="quarter" idx="3"/>
          </p:nvPr>
        </p:nvSpPr>
        <p:spPr bwMode="auto">
          <a:xfrm>
            <a:off x="5180013"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346AD4A-C628-470C-85A3-C6E8F8226425}" type="slidenum">
              <a:rPr lang="zh-CN" altLang="en-US"/>
              <a:pPr/>
              <a:t>‹#›</a:t>
            </a:fld>
            <a:endParaRPr lang="en-US" altLang="zh-CN"/>
          </a:p>
        </p:txBody>
      </p:sp>
    </p:spTree>
    <p:extLst>
      <p:ext uri="{BB962C8B-B14F-4D97-AF65-F5344CB8AC3E}">
        <p14:creationId xmlns:p14="http://schemas.microsoft.com/office/powerpoint/2010/main" val="6329961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19459" name="Rectangle 3"/>
          <p:cNvSpPr>
            <a:spLocks noGrp="1" noChangeArrowheads="1"/>
          </p:cNvSpPr>
          <p:nvPr>
            <p:ph type="dt" idx="1"/>
          </p:nvPr>
        </p:nvSpPr>
        <p:spPr bwMode="auto">
          <a:xfrm>
            <a:off x="5180013"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9460" name="Rectangle 4"/>
          <p:cNvSpPr>
            <a:spLocks noGrp="1" noRot="1" noChangeAspect="1" noChangeArrowheads="1" noTextEdit="1"/>
          </p:cNvSpPr>
          <p:nvPr>
            <p:ph type="sldImg" idx="2"/>
          </p:nvPr>
        </p:nvSpPr>
        <p:spPr bwMode="auto">
          <a:xfrm>
            <a:off x="2286000" y="514350"/>
            <a:ext cx="4572000" cy="25717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914400" y="3257550"/>
            <a:ext cx="7315200"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9462" name="Rectangle 6"/>
          <p:cNvSpPr>
            <a:spLocks noGrp="1" noChangeArrowheads="1"/>
          </p:cNvSpPr>
          <p:nvPr>
            <p:ph type="ftr" sz="quarter" idx="4"/>
          </p:nvPr>
        </p:nvSpPr>
        <p:spPr bwMode="auto">
          <a:xfrm>
            <a:off x="0"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9463" name="Rectangle 7"/>
          <p:cNvSpPr>
            <a:spLocks noGrp="1" noChangeArrowheads="1"/>
          </p:cNvSpPr>
          <p:nvPr>
            <p:ph type="sldNum" sz="quarter" idx="5"/>
          </p:nvPr>
        </p:nvSpPr>
        <p:spPr bwMode="auto">
          <a:xfrm>
            <a:off x="5180013"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1A5100B-049B-4821-B7C7-B2BAD6136063}" type="slidenum">
              <a:rPr lang="zh-CN" altLang="en-US"/>
              <a:pPr/>
              <a:t>‹#›</a:t>
            </a:fld>
            <a:endParaRPr lang="en-US" altLang="zh-CN"/>
          </a:p>
        </p:txBody>
      </p:sp>
    </p:spTree>
    <p:extLst>
      <p:ext uri="{BB962C8B-B14F-4D97-AF65-F5344CB8AC3E}">
        <p14:creationId xmlns:p14="http://schemas.microsoft.com/office/powerpoint/2010/main" val="21114621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5100B-049B-4821-B7C7-B2BAD6136063}" type="slidenum">
              <a:rPr lang="zh-CN" altLang="en-US" smtClean="0"/>
              <a:pPr/>
              <a:t>6</a:t>
            </a:fld>
            <a:endParaRPr lang="en-US" altLang="zh-CN"/>
          </a:p>
        </p:txBody>
      </p:sp>
    </p:spTree>
    <p:extLst>
      <p:ext uri="{BB962C8B-B14F-4D97-AF65-F5344CB8AC3E}">
        <p14:creationId xmlns:p14="http://schemas.microsoft.com/office/powerpoint/2010/main" val="28534332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0"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0"/>
            <a:ext cx="9156700" cy="483518"/>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cxnSp>
        <p:nvCxnSpPr>
          <p:cNvPr id="144" name="直接连接符 143"/>
          <p:cNvCxnSpPr/>
          <p:nvPr userDrawn="1"/>
        </p:nvCxnSpPr>
        <p:spPr>
          <a:xfrm>
            <a:off x="1173052" y="1437624"/>
            <a:ext cx="672091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userDrawn="1"/>
        </p:nvCxnSpPr>
        <p:spPr>
          <a:xfrm>
            <a:off x="1154456" y="2409732"/>
            <a:ext cx="672091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0" hasCustomPrompt="1"/>
          </p:nvPr>
        </p:nvSpPr>
        <p:spPr>
          <a:xfrm>
            <a:off x="1619250" y="1545431"/>
            <a:ext cx="5905500" cy="1833153"/>
          </a:xfrm>
        </p:spPr>
        <p:txBody>
          <a:bodyPr/>
          <a:lstStyle>
            <a:lvl1pPr>
              <a:defRPr sz="3200" b="1">
                <a:solidFill>
                  <a:schemeClr val="tx1"/>
                </a:solidFill>
                <a:latin typeface="黑体" panose="02010609060101010101" pitchFamily="49" charset="-122"/>
                <a:ea typeface="黑体" panose="02010609060101010101" pitchFamily="49" charset="-122"/>
              </a:defRPr>
            </a:lvl1pPr>
          </a:lstStyle>
          <a:p>
            <a:pPr lvl="0"/>
            <a:r>
              <a:rPr lang="en-US" altLang="zh-CN" sz="3600" b="1" noProof="0" dirty="0" smtClean="0"/>
              <a:t>§</a:t>
            </a: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内容占位符 8"/>
          <p:cNvSpPr>
            <a:spLocks noGrp="1"/>
          </p:cNvSpPr>
          <p:nvPr>
            <p:ph sz="quarter" idx="11"/>
          </p:nvPr>
        </p:nvSpPr>
        <p:spPr>
          <a:xfrm>
            <a:off x="2124076" y="627460"/>
            <a:ext cx="3743325" cy="702469"/>
          </a:xfrm>
        </p:spPr>
        <p:txBody>
          <a:bodyPr/>
          <a:lstStyle>
            <a:lvl1pPr>
              <a:defRPr b="1" i="0" baseline="0">
                <a:latin typeface="+mn-lt"/>
                <a:ea typeface="黑体" pitchFamily="49" charset="-122"/>
              </a:defRPr>
            </a:lvl1pPr>
            <a:lvl3pPr>
              <a:defRPr b="1" i="0" baseline="0">
                <a:ea typeface="黑体" pitchFamily="49" charset="-122"/>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14"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236296" y="4155926"/>
            <a:ext cx="1907703" cy="10068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0569"/>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3685C39C-014C-43C5-ACCC-4351920BBA29}" type="slidenum">
              <a:rPr lang="zh-CN" altLang="en-US"/>
              <a:pPr/>
              <a:t>‹#›</a:t>
            </a:fld>
            <a:endParaRPr lang="en-US" altLang="zh-CN"/>
          </a:p>
        </p:txBody>
      </p:sp>
    </p:spTree>
    <p:extLst>
      <p:ext uri="{BB962C8B-B14F-4D97-AF65-F5344CB8AC3E}">
        <p14:creationId xmlns:p14="http://schemas.microsoft.com/office/powerpoint/2010/main" val="3725759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0569"/>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59872012-BEFF-4425-877E-6EA93EA633CB}" type="slidenum">
              <a:rPr lang="zh-CN" altLang="en-US"/>
              <a:pPr/>
              <a:t>‹#›</a:t>
            </a:fld>
            <a:endParaRPr lang="en-US" altLang="zh-CN"/>
          </a:p>
        </p:txBody>
      </p:sp>
    </p:spTree>
    <p:extLst>
      <p:ext uri="{BB962C8B-B14F-4D97-AF65-F5344CB8AC3E}">
        <p14:creationId xmlns:p14="http://schemas.microsoft.com/office/powerpoint/2010/main" val="4471166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2DA618F2-1279-466D-8BAE-3B00A5B3C732}" type="slidenum">
              <a:rPr lang="zh-CN" altLang="en-US"/>
              <a:pPr/>
              <a:t>‹#›</a:t>
            </a:fld>
            <a:endParaRPr lang="en-US" altLang="zh-CN"/>
          </a:p>
        </p:txBody>
      </p:sp>
    </p:spTree>
    <p:extLst>
      <p:ext uri="{BB962C8B-B14F-4D97-AF65-F5344CB8AC3E}">
        <p14:creationId xmlns:p14="http://schemas.microsoft.com/office/powerpoint/2010/main" val="796321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4301"/>
            <a:ext cx="2057400" cy="448032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4301"/>
            <a:ext cx="6019800" cy="44803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89FA1E0C-0218-4001-8ED5-9134121C3A8E}" type="slidenum">
              <a:rPr lang="zh-CN" altLang="en-US"/>
              <a:pPr/>
              <a:t>‹#›</a:t>
            </a:fld>
            <a:endParaRPr lang="en-US" altLang="zh-CN"/>
          </a:p>
        </p:txBody>
      </p:sp>
    </p:spTree>
    <p:extLst>
      <p:ext uri="{BB962C8B-B14F-4D97-AF65-F5344CB8AC3E}">
        <p14:creationId xmlns:p14="http://schemas.microsoft.com/office/powerpoint/2010/main" val="84762354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682" y="1597824"/>
            <a:ext cx="7772638"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363" y="2914650"/>
            <a:ext cx="6401276" cy="1314450"/>
          </a:xfrm>
          <a:prstGeom prst="rect">
            <a:avLst/>
          </a:prstGeo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93412284"/>
      </p:ext>
    </p:extLst>
  </p:cSld>
  <p:clrMapOvr>
    <a:masterClrMapping/>
  </p:clrMapOvr>
  <p:transition spd="slow"/>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122" y="1200155"/>
            <a:ext cx="8229759"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17924903"/>
      </p:ext>
    </p:extLst>
  </p:cSld>
  <p:clrMapOvr>
    <a:masterClrMapping/>
  </p:clrMapOvr>
  <p:transition spd="slow"/>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192" y="3305181"/>
            <a:ext cx="7772637" cy="1021556"/>
          </a:xfrm>
          <a:prstGeom prst="rect">
            <a:avLst/>
          </a:prstGeo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192" y="2180035"/>
            <a:ext cx="7772637" cy="1125140"/>
          </a:xfrm>
          <a:prstGeom prst="rect">
            <a:avLst/>
          </a:prstGeo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Tree>
    <p:extLst>
      <p:ext uri="{BB962C8B-B14F-4D97-AF65-F5344CB8AC3E}">
        <p14:creationId xmlns:p14="http://schemas.microsoft.com/office/powerpoint/2010/main" val="2398493929"/>
      </p:ext>
    </p:extLst>
  </p:cSld>
  <p:clrMapOvr>
    <a:masterClrMapping/>
  </p:clrMapOvr>
  <p:transition spd="slow"/>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122" y="1200155"/>
            <a:ext cx="4037899"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7393" y="1200155"/>
            <a:ext cx="4039486"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09976370"/>
      </p:ext>
    </p:extLst>
  </p:cSld>
  <p:clrMapOvr>
    <a:masterClrMapping/>
  </p:clrMapOvr>
  <p:transition spd="slow"/>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122" y="1151335"/>
            <a:ext cx="4039486"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122" y="1631156"/>
            <a:ext cx="4039486"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11" y="1151335"/>
            <a:ext cx="4041073"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811" y="1631156"/>
            <a:ext cx="4041073"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81850679"/>
      </p:ext>
    </p:extLst>
  </p:cSld>
  <p:clrMapOvr>
    <a:masterClrMapping/>
  </p:clrMapOvr>
  <p:transition spd="slow"/>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95274419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0"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0"/>
            <a:ext cx="9156700" cy="483518"/>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 name="文本占位符 6"/>
          <p:cNvSpPr>
            <a:spLocks noGrp="1"/>
          </p:cNvSpPr>
          <p:nvPr>
            <p:ph type="body" sz="quarter" idx="10" hasCustomPrompt="1"/>
          </p:nvPr>
        </p:nvSpPr>
        <p:spPr>
          <a:xfrm>
            <a:off x="1619250" y="1545431"/>
            <a:ext cx="5905500" cy="1833153"/>
          </a:xfrm>
        </p:spPr>
        <p:txBody>
          <a:bodyPr/>
          <a:lstStyle>
            <a:lvl1pPr>
              <a:defRPr sz="3200" b="1">
                <a:solidFill>
                  <a:schemeClr val="tx1"/>
                </a:solidFill>
                <a:latin typeface="黑体" panose="02010609060101010101" pitchFamily="49" charset="-122"/>
                <a:ea typeface="黑体" panose="02010609060101010101" pitchFamily="49" charset="-122"/>
              </a:defRPr>
            </a:lvl1pPr>
          </a:lstStyle>
          <a:p>
            <a:pPr lvl="0"/>
            <a:r>
              <a:rPr lang="en-US" altLang="zh-CN" sz="3600" b="1" noProof="0" dirty="0" smtClean="0"/>
              <a:t>§</a:t>
            </a: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内容占位符 8"/>
          <p:cNvSpPr>
            <a:spLocks noGrp="1"/>
          </p:cNvSpPr>
          <p:nvPr>
            <p:ph sz="quarter" idx="11"/>
          </p:nvPr>
        </p:nvSpPr>
        <p:spPr>
          <a:xfrm>
            <a:off x="2124076" y="627460"/>
            <a:ext cx="3743325" cy="702469"/>
          </a:xfrm>
        </p:spPr>
        <p:txBody>
          <a:bodyPr/>
          <a:lstStyle>
            <a:lvl1pPr>
              <a:defRPr b="1" i="0" baseline="0">
                <a:latin typeface="+mn-lt"/>
                <a:ea typeface="黑体" pitchFamily="49" charset="-122"/>
              </a:defRPr>
            </a:lvl1pPr>
            <a:lvl3pPr>
              <a:defRPr b="1" i="0" baseline="0">
                <a:ea typeface="黑体" pitchFamily="49" charset="-122"/>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14"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236296" y="4155926"/>
            <a:ext cx="1907703" cy="1006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9546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9570029"/>
      </p:ext>
    </p:extLst>
  </p:cSld>
  <p:clrMapOvr>
    <a:masterClrMapping/>
  </p:clrMapOvr>
  <p:transition spd="slow"/>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1_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125" y="204787"/>
            <a:ext cx="3007791" cy="871538"/>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4429" y="204793"/>
            <a:ext cx="5112450"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125" y="1076328"/>
            <a:ext cx="3007791" cy="351829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3397219022"/>
      </p:ext>
    </p:extLst>
  </p:cSld>
  <p:clrMapOvr>
    <a:masterClrMapping/>
  </p:clrMapOvr>
  <p:transition spd="slow"/>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1_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978" y="3600450"/>
            <a:ext cx="5487034" cy="425054"/>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978" y="459581"/>
            <a:ext cx="548703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1978" y="4025503"/>
            <a:ext cx="5487034" cy="60364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4179418744"/>
      </p:ext>
    </p:extLst>
  </p:cSld>
  <p:clrMapOvr>
    <a:masterClrMapping/>
  </p:clrMapOvr>
  <p:transition spd="slow"/>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1_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22" y="1200155"/>
            <a:ext cx="8229759"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9131291"/>
      </p:ext>
    </p:extLst>
  </p:cSld>
  <p:clrMapOvr>
    <a:masterClrMapping/>
  </p:clrMapOvr>
  <p:transition spd="slow"/>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841" y="205984"/>
            <a:ext cx="2057043"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22" y="205984"/>
            <a:ext cx="6020342"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69879272"/>
      </p:ext>
    </p:extLst>
  </p:cSld>
  <p:clrMapOvr>
    <a:masterClrMapping/>
  </p:clrMapOvr>
  <p:transition spd="slow"/>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8985209">
            <a:off x="4982015" y="947059"/>
            <a:ext cx="2743447" cy="2099503"/>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 name="Group 34"/>
          <p:cNvGrpSpPr>
            <a:grpSpLocks/>
          </p:cNvGrpSpPr>
          <p:nvPr userDrawn="1"/>
        </p:nvGrpSpPr>
        <p:grpSpPr bwMode="auto">
          <a:xfrm rot="10800000">
            <a:off x="-2644" y="-3704"/>
            <a:ext cx="9158288" cy="1096565"/>
            <a:chOff x="-4" y="3243"/>
            <a:chExt cx="5769" cy="1086"/>
          </a:xfrm>
        </p:grpSpPr>
        <p:sp>
          <p:nvSpPr>
            <p:cNvPr id="16"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18" name="Picture 50" descr="st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rot="900000">
            <a:off x="6597156" y="3753388"/>
            <a:ext cx="2743447" cy="209950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6624737" y="4165352"/>
            <a:ext cx="1907703" cy="1006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userDrawn="1"/>
        </p:nvSpPr>
        <p:spPr>
          <a:xfrm>
            <a:off x="1501760" y="1779662"/>
            <a:ext cx="6149480"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zh-CN" altLang="en-US" sz="5400" b="1" i="0" baseline="0" dirty="0" smtClean="0">
                <a:latin typeface="+mj-ea"/>
                <a:ea typeface="+mj-ea"/>
              </a:rPr>
              <a:t>同学们</a:t>
            </a:r>
            <a:r>
              <a:rPr lang="zh-CN" altLang="en-US" sz="5400" b="1" i="1" baseline="0" dirty="0" smtClean="0">
                <a:latin typeface="+mj-ea"/>
                <a:ea typeface="+mj-ea"/>
              </a:rPr>
              <a:t>，</a:t>
            </a:r>
            <a:r>
              <a:rPr lang="zh-CN" altLang="en-US" sz="5400" b="1" i="0" baseline="0" dirty="0" smtClean="0">
                <a:latin typeface="+mj-ea"/>
                <a:ea typeface="+mj-ea"/>
              </a:rPr>
              <a:t>再见</a:t>
            </a:r>
            <a:r>
              <a:rPr lang="zh-CN" altLang="en-US" sz="5400" b="1" i="1" baseline="0" dirty="0" smtClean="0">
                <a:latin typeface="+mj-ea"/>
                <a:ea typeface="+mj-ea"/>
              </a:rPr>
              <a:t>！</a:t>
            </a:r>
          </a:p>
          <a:p>
            <a:endParaRPr lang="zh-CN" altLang="en-US" dirty="0"/>
          </a:p>
        </p:txBody>
      </p:sp>
    </p:spTree>
    <p:extLst>
      <p:ext uri="{BB962C8B-B14F-4D97-AF65-F5344CB8AC3E}">
        <p14:creationId xmlns:p14="http://schemas.microsoft.com/office/powerpoint/2010/main" val="774673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set>
                                      <p:cBhvr>
                                        <p:cTn id="7" dur="455" fill="hold">
                                          <p:stCondLst>
                                            <p:cond delay="0"/>
                                          </p:stCondLst>
                                        </p:cTn>
                                        <p:tgtEl>
                                          <p:spTgt spid="3"/>
                                        </p:tgtEl>
                                        <p:attrNameLst>
                                          <p:attrName>style.rotation</p:attrName>
                                        </p:attrNameLst>
                                      </p:cBhvr>
                                      <p:to>
                                        <p:strVal val="-45.0"/>
                                      </p:to>
                                    </p:set>
                                    <p:anim calcmode="lin" valueType="num">
                                      <p:cBhvr>
                                        <p:cTn id="8"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0"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0"/>
            <a:ext cx="9156700" cy="483518"/>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 name="文本占位符 6"/>
          <p:cNvSpPr>
            <a:spLocks noGrp="1"/>
          </p:cNvSpPr>
          <p:nvPr>
            <p:ph type="body" sz="quarter" idx="10" hasCustomPrompt="1"/>
          </p:nvPr>
        </p:nvSpPr>
        <p:spPr>
          <a:xfrm>
            <a:off x="1619250" y="1545431"/>
            <a:ext cx="5905500" cy="1833153"/>
          </a:xfrm>
        </p:spPr>
        <p:txBody>
          <a:bodyPr/>
          <a:lstStyle>
            <a:lvl1pPr>
              <a:defRPr sz="3200" b="1">
                <a:solidFill>
                  <a:schemeClr val="tx1"/>
                </a:solidFill>
                <a:latin typeface="黑体" panose="02010609060101010101" pitchFamily="49" charset="-122"/>
                <a:ea typeface="黑体" panose="02010609060101010101" pitchFamily="49" charset="-122"/>
              </a:defRPr>
            </a:lvl1pPr>
          </a:lstStyle>
          <a:p>
            <a:pPr lvl="0"/>
            <a:r>
              <a:rPr lang="en-US" altLang="zh-CN" sz="3600" b="1" noProof="0" dirty="0" smtClean="0"/>
              <a:t>§</a:t>
            </a: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内容占位符 8"/>
          <p:cNvSpPr>
            <a:spLocks noGrp="1"/>
          </p:cNvSpPr>
          <p:nvPr>
            <p:ph sz="quarter" idx="11"/>
          </p:nvPr>
        </p:nvSpPr>
        <p:spPr>
          <a:xfrm>
            <a:off x="2124076" y="627460"/>
            <a:ext cx="3743325" cy="702469"/>
          </a:xfrm>
        </p:spPr>
        <p:txBody>
          <a:bodyPr/>
          <a:lstStyle>
            <a:lvl1pPr>
              <a:defRPr b="1" i="0" baseline="0">
                <a:latin typeface="+mn-lt"/>
                <a:ea typeface="黑体" pitchFamily="49" charset="-122"/>
              </a:defRPr>
            </a:lvl1pPr>
            <a:lvl3pPr>
              <a:defRPr b="1" i="0" baseline="0">
                <a:ea typeface="黑体" pitchFamily="49" charset="-122"/>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14"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236296" y="4155926"/>
            <a:ext cx="1907703" cy="1006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760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497187" y="100851"/>
            <a:ext cx="5099149" cy="481013"/>
          </a:xfrm>
        </p:spPr>
        <p:txBody>
          <a:bodyPr/>
          <a:lstStyle>
            <a:lvl1pPr>
              <a:defRPr sz="28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800"/>
            </a:lvl1pPr>
            <a:lvl2pPr>
              <a:defRPr sz="2400"/>
            </a:lvl2pPr>
            <a:lvl3pPr>
              <a:defRPr sz="2200"/>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551B85E8-410B-4E22-80A1-90EE6581B2E5}" type="slidenum">
              <a:rPr lang="zh-CN" altLang="en-US"/>
              <a:pPr/>
              <a:t>‹#›</a:t>
            </a:fld>
            <a:endParaRPr lang="en-US" altLang="zh-CN"/>
          </a:p>
        </p:txBody>
      </p:sp>
    </p:spTree>
    <p:extLst>
      <p:ext uri="{BB962C8B-B14F-4D97-AF65-F5344CB8AC3E}">
        <p14:creationId xmlns:p14="http://schemas.microsoft.com/office/powerpoint/2010/main" val="240191899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E4AF68B8-45B6-4AFC-AB2A-BCA60B9BCFD5}" type="slidenum">
              <a:rPr lang="zh-CN" altLang="en-US"/>
              <a:pPr/>
              <a:t>‹#›</a:t>
            </a:fld>
            <a:endParaRPr lang="en-US" altLang="zh-CN"/>
          </a:p>
        </p:txBody>
      </p:sp>
    </p:spTree>
    <p:extLst>
      <p:ext uri="{BB962C8B-B14F-4D97-AF65-F5344CB8AC3E}">
        <p14:creationId xmlns:p14="http://schemas.microsoft.com/office/powerpoint/2010/main" val="238342217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71551"/>
            <a:ext cx="4038600" cy="36230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71551"/>
            <a:ext cx="4038600" cy="36230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87970F70-90AD-45C1-B5F7-92833D73F9A0}" type="slidenum">
              <a:rPr lang="zh-CN" altLang="en-US"/>
              <a:pPr/>
              <a:t>‹#›</a:t>
            </a:fld>
            <a:endParaRPr lang="en-US" altLang="zh-CN"/>
          </a:p>
        </p:txBody>
      </p:sp>
    </p:spTree>
    <p:extLst>
      <p:ext uri="{BB962C8B-B14F-4D97-AF65-F5344CB8AC3E}">
        <p14:creationId xmlns:p14="http://schemas.microsoft.com/office/powerpoint/2010/main" val="41654426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9" y="1260872"/>
            <a:ext cx="3868737"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9" y="1878806"/>
            <a:ext cx="3868737"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788"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788"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8" name="页脚占位符 7"/>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9" name="灯片编号占位符 8"/>
          <p:cNvSpPr>
            <a:spLocks noGrp="1"/>
          </p:cNvSpPr>
          <p:nvPr>
            <p:ph type="sldNum" sz="quarter" idx="12"/>
          </p:nvPr>
        </p:nvSpPr>
        <p:spPr>
          <a:xfrm>
            <a:off x="3733800" y="4800600"/>
            <a:ext cx="1447800" cy="228600"/>
          </a:xfrm>
          <a:prstGeom prst="rect">
            <a:avLst/>
          </a:prstGeom>
        </p:spPr>
        <p:txBody>
          <a:bodyPr/>
          <a:lstStyle>
            <a:lvl1pPr>
              <a:defRPr/>
            </a:lvl1pPr>
          </a:lstStyle>
          <a:p>
            <a:fld id="{2AFF1E79-BE3B-44F3-A545-365629419FBD}" type="slidenum">
              <a:rPr lang="zh-CN" altLang="en-US"/>
              <a:pPr/>
              <a:t>‹#›</a:t>
            </a:fld>
            <a:endParaRPr lang="en-US" altLang="zh-CN"/>
          </a:p>
        </p:txBody>
      </p:sp>
    </p:spTree>
    <p:extLst>
      <p:ext uri="{BB962C8B-B14F-4D97-AF65-F5344CB8AC3E}">
        <p14:creationId xmlns:p14="http://schemas.microsoft.com/office/powerpoint/2010/main" val="10175627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4" name="页脚占位符 3"/>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5" name="灯片编号占位符 4"/>
          <p:cNvSpPr>
            <a:spLocks noGrp="1"/>
          </p:cNvSpPr>
          <p:nvPr>
            <p:ph type="sldNum" sz="quarter" idx="12"/>
          </p:nvPr>
        </p:nvSpPr>
        <p:spPr>
          <a:xfrm>
            <a:off x="3733800" y="4800600"/>
            <a:ext cx="1447800" cy="228600"/>
          </a:xfrm>
          <a:prstGeom prst="rect">
            <a:avLst/>
          </a:prstGeom>
        </p:spPr>
        <p:txBody>
          <a:bodyPr/>
          <a:lstStyle>
            <a:lvl1pPr>
              <a:defRPr/>
            </a:lvl1pPr>
          </a:lstStyle>
          <a:p>
            <a:fld id="{61BCEC93-C02D-446B-94AD-760E04D30DB0}" type="slidenum">
              <a:rPr lang="zh-CN" altLang="en-US"/>
              <a:pPr/>
              <a:t>‹#›</a:t>
            </a:fld>
            <a:endParaRPr lang="en-US" altLang="zh-CN"/>
          </a:p>
        </p:txBody>
      </p:sp>
    </p:spTree>
    <p:extLst>
      <p:ext uri="{BB962C8B-B14F-4D97-AF65-F5344CB8AC3E}">
        <p14:creationId xmlns:p14="http://schemas.microsoft.com/office/powerpoint/2010/main" val="261737935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3" name="页脚占位符 2"/>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4" name="灯片编号占位符 3"/>
          <p:cNvSpPr>
            <a:spLocks noGrp="1"/>
          </p:cNvSpPr>
          <p:nvPr>
            <p:ph type="sldNum" sz="quarter" idx="12"/>
          </p:nvPr>
        </p:nvSpPr>
        <p:spPr>
          <a:xfrm>
            <a:off x="3733800" y="4800600"/>
            <a:ext cx="1447800" cy="228600"/>
          </a:xfrm>
          <a:prstGeom prst="rect">
            <a:avLst/>
          </a:prstGeom>
        </p:spPr>
        <p:txBody>
          <a:bodyPr/>
          <a:lstStyle>
            <a:lvl1pPr>
              <a:defRPr/>
            </a:lvl1pPr>
          </a:lstStyle>
          <a:p>
            <a:fld id="{4EC2D059-4316-4321-A79F-8CCCFAC1A07D}" type="slidenum">
              <a:rPr lang="zh-CN" altLang="en-US"/>
              <a:pPr/>
              <a:t>‹#›</a:t>
            </a:fld>
            <a:endParaRPr lang="en-US" altLang="zh-CN"/>
          </a:p>
        </p:txBody>
      </p:sp>
    </p:spTree>
    <p:extLst>
      <p:ext uri="{BB962C8B-B14F-4D97-AF65-F5344CB8AC3E}">
        <p14:creationId xmlns:p14="http://schemas.microsoft.com/office/powerpoint/2010/main" val="28533648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tint val="0"/>
                <a:invGamma/>
              </a:schemeClr>
            </a:gs>
            <a:gs pos="100000">
              <a:schemeClr val="bg1"/>
            </a:gs>
          </a:gsLst>
          <a:lin ang="18900000" scaled="1"/>
        </a:gradFill>
        <a:effectLst/>
      </p:bgPr>
    </p:bg>
    <p:spTree>
      <p:nvGrpSpPr>
        <p:cNvPr id="1" name=""/>
        <p:cNvGrpSpPr/>
        <p:nvPr/>
      </p:nvGrpSpPr>
      <p:grpSpPr>
        <a:xfrm>
          <a:off x="0" y="0"/>
          <a:ext cx="0" cy="0"/>
          <a:chOff x="0" y="0"/>
          <a:chExt cx="0" cy="0"/>
        </a:xfrm>
      </p:grpSpPr>
      <p:sp>
        <p:nvSpPr>
          <p:cNvPr id="1043" name="Line 19"/>
          <p:cNvSpPr>
            <a:spLocks noChangeShapeType="1"/>
          </p:cNvSpPr>
          <p:nvPr/>
        </p:nvSpPr>
        <p:spPr bwMode="gray">
          <a:xfrm>
            <a:off x="22225" y="2053829"/>
            <a:ext cx="1217613" cy="3089672"/>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6" name="Line 22"/>
          <p:cNvSpPr>
            <a:spLocks noChangeShapeType="1"/>
          </p:cNvSpPr>
          <p:nvPr/>
        </p:nvSpPr>
        <p:spPr bwMode="gray">
          <a:xfrm flipH="1">
            <a:off x="8767763" y="4629150"/>
            <a:ext cx="398463" cy="5143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7" name="Line 23"/>
          <p:cNvSpPr>
            <a:spLocks noChangeShapeType="1"/>
          </p:cNvSpPr>
          <p:nvPr/>
        </p:nvSpPr>
        <p:spPr bwMode="gray">
          <a:xfrm flipH="1" flipV="1">
            <a:off x="38100" y="4763"/>
            <a:ext cx="9117013" cy="577453"/>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0" name="Line 26"/>
          <p:cNvSpPr>
            <a:spLocks noChangeShapeType="1"/>
          </p:cNvSpPr>
          <p:nvPr/>
        </p:nvSpPr>
        <p:spPr bwMode="gray">
          <a:xfrm flipH="1">
            <a:off x="6189663" y="4682728"/>
            <a:ext cx="2965450" cy="436959"/>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 name="Freeform 7"/>
          <p:cNvSpPr>
            <a:spLocks/>
          </p:cNvSpPr>
          <p:nvPr/>
        </p:nvSpPr>
        <p:spPr bwMode="gray">
          <a:xfrm>
            <a:off x="-6350" y="-4762"/>
            <a:ext cx="9150350" cy="766762"/>
          </a:xfrm>
          <a:custGeom>
            <a:avLst/>
            <a:gdLst>
              <a:gd name="T0" fmla="*/ 1 w 5764"/>
              <a:gd name="T1" fmla="*/ 644 h 644"/>
              <a:gd name="T2" fmla="*/ 3603 w 5764"/>
              <a:gd name="T3" fmla="*/ 644 h 644"/>
              <a:gd name="T4" fmla="*/ 3704 w 5764"/>
              <a:gd name="T5" fmla="*/ 623 h 644"/>
              <a:gd name="T6" fmla="*/ 3970 w 5764"/>
              <a:gd name="T7" fmla="*/ 529 h 644"/>
              <a:gd name="T8" fmla="*/ 4053 w 5764"/>
              <a:gd name="T9" fmla="*/ 511 h 644"/>
              <a:gd name="T10" fmla="*/ 5764 w 5764"/>
              <a:gd name="T11" fmla="*/ 512 h 644"/>
              <a:gd name="T12" fmla="*/ 5762 w 5764"/>
              <a:gd name="T13" fmla="*/ 0 h 644"/>
              <a:gd name="T14" fmla="*/ 0 w 5764"/>
              <a:gd name="T15" fmla="*/ 2 h 644"/>
              <a:gd name="T16" fmla="*/ 1 w 5764"/>
              <a:gd name="T17" fmla="*/ 64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4" h="644">
                <a:moveTo>
                  <a:pt x="1" y="644"/>
                </a:moveTo>
                <a:lnTo>
                  <a:pt x="3603" y="644"/>
                </a:lnTo>
                <a:cubicBezTo>
                  <a:pt x="3663" y="644"/>
                  <a:pt x="3704" y="623"/>
                  <a:pt x="3704" y="623"/>
                </a:cubicBezTo>
                <a:lnTo>
                  <a:pt x="3970" y="529"/>
                </a:lnTo>
                <a:cubicBezTo>
                  <a:pt x="3970" y="529"/>
                  <a:pt x="4000" y="513"/>
                  <a:pt x="4053" y="511"/>
                </a:cubicBezTo>
                <a:lnTo>
                  <a:pt x="5764" y="512"/>
                </a:lnTo>
                <a:lnTo>
                  <a:pt x="5762" y="0"/>
                </a:lnTo>
                <a:lnTo>
                  <a:pt x="0" y="2"/>
                </a:lnTo>
                <a:lnTo>
                  <a:pt x="1" y="644"/>
                </a:lnTo>
                <a:close/>
              </a:path>
            </a:pathLst>
          </a:custGeom>
          <a:gradFill rotWithShape="1">
            <a:gsLst>
              <a:gs pos="0">
                <a:srgbClr val="FFFFFF">
                  <a:gamma/>
                  <a:tint val="0"/>
                  <a:invGamma/>
                  <a:alpha val="0"/>
                </a:srgbClr>
              </a:gs>
              <a:gs pos="100000">
                <a:srgbClr val="FFFFFF">
                  <a:alpha val="7000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4" name="Freeform 60"/>
          <p:cNvSpPr>
            <a:spLocks/>
          </p:cNvSpPr>
          <p:nvPr/>
        </p:nvSpPr>
        <p:spPr bwMode="gray">
          <a:xfrm>
            <a:off x="6477000" y="604838"/>
            <a:ext cx="1828800" cy="342900"/>
          </a:xfrm>
          <a:custGeom>
            <a:avLst/>
            <a:gdLst>
              <a:gd name="T0" fmla="*/ 48 w 1152"/>
              <a:gd name="T1" fmla="*/ 0 h 288"/>
              <a:gd name="T2" fmla="*/ 0 w 1152"/>
              <a:gd name="T3" fmla="*/ 288 h 288"/>
              <a:gd name="T4" fmla="*/ 1056 w 1152"/>
              <a:gd name="T5" fmla="*/ 288 h 288"/>
              <a:gd name="T6" fmla="*/ 1152 w 1152"/>
              <a:gd name="T7" fmla="*/ 0 h 288"/>
              <a:gd name="T8" fmla="*/ 48 w 1152"/>
              <a:gd name="T9" fmla="*/ 0 h 288"/>
            </a:gdLst>
            <a:ahLst/>
            <a:cxnLst>
              <a:cxn ang="0">
                <a:pos x="T0" y="T1"/>
              </a:cxn>
              <a:cxn ang="0">
                <a:pos x="T2" y="T3"/>
              </a:cxn>
              <a:cxn ang="0">
                <a:pos x="T4" y="T5"/>
              </a:cxn>
              <a:cxn ang="0">
                <a:pos x="T6" y="T7"/>
              </a:cxn>
              <a:cxn ang="0">
                <a:pos x="T8" y="T9"/>
              </a:cxn>
            </a:cxnLst>
            <a:rect l="0" t="0" r="r" b="b"/>
            <a:pathLst>
              <a:path w="1152" h="288">
                <a:moveTo>
                  <a:pt x="48" y="0"/>
                </a:moveTo>
                <a:lnTo>
                  <a:pt x="0" y="288"/>
                </a:lnTo>
                <a:lnTo>
                  <a:pt x="1056" y="288"/>
                </a:lnTo>
                <a:lnTo>
                  <a:pt x="1152" y="0"/>
                </a:lnTo>
                <a:lnTo>
                  <a:pt x="48" y="0"/>
                </a:lnTo>
                <a:close/>
              </a:path>
            </a:pathLst>
          </a:custGeom>
          <a:solidFill>
            <a:srgbClr val="FFFFFF">
              <a:alpha val="10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 name="Rectangle 2"/>
          <p:cNvSpPr>
            <a:spLocks noGrp="1" noChangeArrowheads="1"/>
          </p:cNvSpPr>
          <p:nvPr>
            <p:ph type="title"/>
          </p:nvPr>
        </p:nvSpPr>
        <p:spPr bwMode="gray">
          <a:xfrm>
            <a:off x="733426" y="114300"/>
            <a:ext cx="7953375"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grpSp>
        <p:nvGrpSpPr>
          <p:cNvPr id="1063" name="Group 39"/>
          <p:cNvGrpSpPr>
            <a:grpSpLocks/>
          </p:cNvGrpSpPr>
          <p:nvPr/>
        </p:nvGrpSpPr>
        <p:grpSpPr bwMode="auto">
          <a:xfrm>
            <a:off x="327025" y="219075"/>
            <a:ext cx="361950" cy="271463"/>
            <a:chOff x="192" y="384"/>
            <a:chExt cx="336" cy="288"/>
          </a:xfrm>
        </p:grpSpPr>
        <p:sp>
          <p:nvSpPr>
            <p:cNvPr id="1064" name="AutoShape 40"/>
            <p:cNvSpPr>
              <a:spLocks noChangeArrowheads="1"/>
            </p:cNvSpPr>
            <p:nvPr userDrawn="1"/>
          </p:nvSpPr>
          <p:spPr bwMode="gray">
            <a:xfrm>
              <a:off x="192" y="384"/>
              <a:ext cx="192" cy="288"/>
            </a:xfrm>
            <a:prstGeom prst="chevron">
              <a:avLst>
                <a:gd name="adj" fmla="val 60935"/>
              </a:avLst>
            </a:prstGeom>
            <a:solidFill>
              <a:schemeClr val="bg1">
                <a:alpha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AutoShape 41"/>
            <p:cNvSpPr>
              <a:spLocks noChangeArrowheads="1"/>
            </p:cNvSpPr>
            <p:nvPr userDrawn="1"/>
          </p:nvSpPr>
          <p:spPr bwMode="gray">
            <a:xfrm>
              <a:off x="336" y="384"/>
              <a:ext cx="192" cy="288"/>
            </a:xfrm>
            <a:prstGeom prst="chevron">
              <a:avLst>
                <a:gd name="adj" fmla="val 60935"/>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27" name="Rectangle 3"/>
          <p:cNvSpPr>
            <a:spLocks noGrp="1" noChangeArrowheads="1"/>
          </p:cNvSpPr>
          <p:nvPr>
            <p:ph type="body" idx="1"/>
          </p:nvPr>
        </p:nvSpPr>
        <p:spPr bwMode="gray">
          <a:xfrm>
            <a:off x="466271" y="886306"/>
            <a:ext cx="8229600" cy="3623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grpSp>
        <p:nvGrpSpPr>
          <p:cNvPr id="6" name="组合 5"/>
          <p:cNvGrpSpPr/>
          <p:nvPr/>
        </p:nvGrpSpPr>
        <p:grpSpPr>
          <a:xfrm>
            <a:off x="-6350" y="-2381"/>
            <a:ext cx="9153525" cy="5153026"/>
            <a:chOff x="-6350" y="-2381"/>
            <a:chExt cx="9153525" cy="5153026"/>
          </a:xfrm>
        </p:grpSpPr>
        <p:sp>
          <p:nvSpPr>
            <p:cNvPr id="1032" name="Freeform 8"/>
            <p:cNvSpPr>
              <a:spLocks/>
            </p:cNvSpPr>
            <p:nvPr/>
          </p:nvSpPr>
          <p:spPr bwMode="gray">
            <a:xfrm>
              <a:off x="-6350" y="-2381"/>
              <a:ext cx="9147175" cy="696648"/>
            </a:xfrm>
            <a:custGeom>
              <a:avLst/>
              <a:gdLst>
                <a:gd name="T0" fmla="*/ 2 w 5762"/>
                <a:gd name="T1" fmla="*/ 600 h 600"/>
                <a:gd name="T2" fmla="*/ 3603 w 5762"/>
                <a:gd name="T3" fmla="*/ 600 h 600"/>
                <a:gd name="T4" fmla="*/ 3704 w 5762"/>
                <a:gd name="T5" fmla="*/ 579 h 600"/>
                <a:gd name="T6" fmla="*/ 3970 w 5762"/>
                <a:gd name="T7" fmla="*/ 485 h 600"/>
                <a:gd name="T8" fmla="*/ 4053 w 5762"/>
                <a:gd name="T9" fmla="*/ 467 h 600"/>
                <a:gd name="T10" fmla="*/ 5762 w 5762"/>
                <a:gd name="T11" fmla="*/ 466 h 600"/>
                <a:gd name="T12" fmla="*/ 5762 w 5762"/>
                <a:gd name="T13" fmla="*/ 0 h 600"/>
                <a:gd name="T14" fmla="*/ 0 w 5762"/>
                <a:gd name="T15" fmla="*/ 2 h 600"/>
                <a:gd name="T16" fmla="*/ 2 w 5762"/>
                <a:gd name="T17" fmla="*/ 6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600">
                  <a:moveTo>
                    <a:pt x="2" y="600"/>
                  </a:moveTo>
                  <a:lnTo>
                    <a:pt x="3603" y="600"/>
                  </a:lnTo>
                  <a:cubicBezTo>
                    <a:pt x="3663" y="600"/>
                    <a:pt x="3704" y="579"/>
                    <a:pt x="3704" y="579"/>
                  </a:cubicBezTo>
                  <a:lnTo>
                    <a:pt x="3970" y="485"/>
                  </a:lnTo>
                  <a:cubicBezTo>
                    <a:pt x="3970" y="485"/>
                    <a:pt x="3996" y="473"/>
                    <a:pt x="4053" y="467"/>
                  </a:cubicBezTo>
                  <a:lnTo>
                    <a:pt x="5762" y="466"/>
                  </a:lnTo>
                  <a:lnTo>
                    <a:pt x="5762" y="0"/>
                  </a:lnTo>
                  <a:lnTo>
                    <a:pt x="0" y="2"/>
                  </a:lnTo>
                  <a:lnTo>
                    <a:pt x="2" y="600"/>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74" name="Group 50"/>
            <p:cNvGrpSpPr>
              <a:grpSpLocks/>
            </p:cNvGrpSpPr>
            <p:nvPr/>
          </p:nvGrpSpPr>
          <p:grpSpPr bwMode="auto">
            <a:xfrm flipH="1">
              <a:off x="-3175" y="4587974"/>
              <a:ext cx="9150350" cy="562671"/>
              <a:chOff x="-2" y="4151"/>
              <a:chExt cx="5764" cy="175"/>
            </a:xfrm>
          </p:grpSpPr>
          <p:sp>
            <p:nvSpPr>
              <p:cNvPr id="1073" name="Freeform 49"/>
              <p:cNvSpPr>
                <a:spLocks/>
              </p:cNvSpPr>
              <p:nvPr userDrawn="1"/>
            </p:nvSpPr>
            <p:spPr bwMode="gray">
              <a:xfrm>
                <a:off x="-2" y="4151"/>
                <a:ext cx="5762" cy="169"/>
              </a:xfrm>
              <a:custGeom>
                <a:avLst/>
                <a:gdLst>
                  <a:gd name="T0" fmla="*/ 0 w 5762"/>
                  <a:gd name="T1" fmla="*/ 169 h 169"/>
                  <a:gd name="T2" fmla="*/ 5762 w 5762"/>
                  <a:gd name="T3" fmla="*/ 168 h 169"/>
                  <a:gd name="T4" fmla="*/ 5762 w 5762"/>
                  <a:gd name="T5" fmla="*/ 56 h 169"/>
                  <a:gd name="T6" fmla="*/ 1513 w 5762"/>
                  <a:gd name="T7" fmla="*/ 57 h 169"/>
                  <a:gd name="T8" fmla="*/ 1465 w 5762"/>
                  <a:gd name="T9" fmla="*/ 47 h 169"/>
                  <a:gd name="T10" fmla="*/ 1403 w 5762"/>
                  <a:gd name="T11" fmla="*/ 14 h 169"/>
                  <a:gd name="T12" fmla="*/ 1346 w 5762"/>
                  <a:gd name="T13" fmla="*/ 2 h 169"/>
                  <a:gd name="T14" fmla="*/ 0 w 5762"/>
                  <a:gd name="T15" fmla="*/ 2 h 169"/>
                  <a:gd name="T16" fmla="*/ 0 w 5762"/>
                  <a:gd name="T17"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69">
                    <a:moveTo>
                      <a:pt x="0" y="169"/>
                    </a:moveTo>
                    <a:lnTo>
                      <a:pt x="5762" y="168"/>
                    </a:lnTo>
                    <a:lnTo>
                      <a:pt x="5762" y="56"/>
                    </a:lnTo>
                    <a:lnTo>
                      <a:pt x="1513" y="57"/>
                    </a:lnTo>
                    <a:cubicBezTo>
                      <a:pt x="1486" y="57"/>
                      <a:pt x="1486" y="54"/>
                      <a:pt x="1465" y="47"/>
                    </a:cubicBezTo>
                    <a:lnTo>
                      <a:pt x="1403" y="14"/>
                    </a:lnTo>
                    <a:cubicBezTo>
                      <a:pt x="1383" y="6"/>
                      <a:pt x="1385" y="0"/>
                      <a:pt x="1346" y="2"/>
                    </a:cubicBezTo>
                    <a:lnTo>
                      <a:pt x="0" y="2"/>
                    </a:lnTo>
                    <a:lnTo>
                      <a:pt x="0" y="169"/>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1" name="Freeform 37"/>
              <p:cNvSpPr>
                <a:spLocks/>
              </p:cNvSpPr>
              <p:nvPr userDrawn="1"/>
            </p:nvSpPr>
            <p:spPr bwMode="gray">
              <a:xfrm>
                <a:off x="-2" y="4188"/>
                <a:ext cx="5764" cy="138"/>
              </a:xfrm>
              <a:custGeom>
                <a:avLst/>
                <a:gdLst>
                  <a:gd name="T0" fmla="*/ 2 w 5764"/>
                  <a:gd name="T1" fmla="*/ 138 h 138"/>
                  <a:gd name="T2" fmla="*/ 5764 w 5764"/>
                  <a:gd name="T3" fmla="*/ 136 h 138"/>
                  <a:gd name="T4" fmla="*/ 5762 w 5764"/>
                  <a:gd name="T5" fmla="*/ 56 h 138"/>
                  <a:gd name="T6" fmla="*/ 1513 w 5764"/>
                  <a:gd name="T7" fmla="*/ 57 h 138"/>
                  <a:gd name="T8" fmla="*/ 1465 w 5764"/>
                  <a:gd name="T9" fmla="*/ 47 h 138"/>
                  <a:gd name="T10" fmla="*/ 1403 w 5764"/>
                  <a:gd name="T11" fmla="*/ 14 h 138"/>
                  <a:gd name="T12" fmla="*/ 1346 w 5764"/>
                  <a:gd name="T13" fmla="*/ 2 h 138"/>
                  <a:gd name="T14" fmla="*/ 0 w 5764"/>
                  <a:gd name="T15" fmla="*/ 2 h 138"/>
                  <a:gd name="T16" fmla="*/ 2 w 5764"/>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4" h="138">
                    <a:moveTo>
                      <a:pt x="2" y="138"/>
                    </a:moveTo>
                    <a:lnTo>
                      <a:pt x="5764" y="136"/>
                    </a:lnTo>
                    <a:lnTo>
                      <a:pt x="5762" y="56"/>
                    </a:lnTo>
                    <a:lnTo>
                      <a:pt x="1513" y="57"/>
                    </a:lnTo>
                    <a:cubicBezTo>
                      <a:pt x="1486" y="57"/>
                      <a:pt x="1486" y="54"/>
                      <a:pt x="1465" y="47"/>
                    </a:cubicBezTo>
                    <a:lnTo>
                      <a:pt x="1403" y="14"/>
                    </a:lnTo>
                    <a:cubicBezTo>
                      <a:pt x="1383" y="6"/>
                      <a:pt x="1385" y="0"/>
                      <a:pt x="1346" y="2"/>
                    </a:cubicBezTo>
                    <a:lnTo>
                      <a:pt x="0" y="2"/>
                    </a:lnTo>
                    <a:lnTo>
                      <a:pt x="2" y="138"/>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19" name="Picture 2"/>
            <p:cNvPicPr/>
            <p:nvPr userDrawn="1"/>
          </p:nvPicPr>
          <p:blipFill>
            <a:blip r:embed="rId27" cstate="print">
              <a:extLst>
                <a:ext uri="{28A0092B-C50C-407E-A947-70E740481C1C}">
                  <a14:useLocalDpi xmlns:a14="http://schemas.microsoft.com/office/drawing/2010/main" val="0"/>
                </a:ext>
              </a:extLst>
            </a:blip>
            <a:stretch>
              <a:fillRect/>
            </a:stretch>
          </p:blipFill>
          <p:spPr bwMode="auto">
            <a:xfrm>
              <a:off x="8371899" y="4748924"/>
              <a:ext cx="736605" cy="388776"/>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组合 26"/>
            <p:cNvGrpSpPr/>
            <p:nvPr userDrawn="1"/>
          </p:nvGrpSpPr>
          <p:grpSpPr>
            <a:xfrm>
              <a:off x="1935000" y="195487"/>
              <a:ext cx="508005" cy="304048"/>
              <a:chOff x="2497187" y="341358"/>
              <a:chExt cx="692784" cy="414641"/>
            </a:xfrm>
          </p:grpSpPr>
          <p:sp>
            <p:nvSpPr>
              <p:cNvPr id="28" name="燕尾形 27"/>
              <p:cNvSpPr/>
              <p:nvPr/>
            </p:nvSpPr>
            <p:spPr>
              <a:xfrm>
                <a:off x="2497187" y="341358"/>
                <a:ext cx="288032" cy="414641"/>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2701485" y="341358"/>
                <a:ext cx="288032" cy="414641"/>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a:off x="2901939" y="341358"/>
                <a:ext cx="288032" cy="414641"/>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cSld>
  <p:clrMap bg1="lt1" tx1="dk1" bg2="lt2" tx2="dk2" accent1="accent1" accent2="accent2" accent3="accent3" accent4="accent4" accent5="accent5" accent6="accent6" hlink="hlink" folHlink="folHlink"/>
  <p:sldLayoutIdLst>
    <p:sldLayoutId id="2147483649" r:id="rId1"/>
    <p:sldLayoutId id="2147483671" r:id="rId2"/>
    <p:sldLayoutId id="2147483672"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4" r:id="rId25"/>
  </p:sldLayoutIdLst>
  <p:timing>
    <p:tnLst>
      <p:par>
        <p:cTn id="1" dur="indefinite" restart="never" nodeType="tmRoot"/>
      </p:par>
    </p:tnLst>
  </p:timing>
  <p:txStyles>
    <p:title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p:titleStyle>
    <p:bodyStyle>
      <a:lvl1pPr marL="342900" indent="-342900" algn="l" rtl="0" fontAlgn="base">
        <a:spcBef>
          <a:spcPct val="20000"/>
        </a:spcBef>
        <a:spcAft>
          <a:spcPct val="0"/>
        </a:spcAft>
        <a:buChar char="•"/>
        <a:defRPr sz="28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1043608" y="1491630"/>
            <a:ext cx="7128792" cy="864096"/>
          </a:xfrm>
        </p:spPr>
        <p:txBody>
          <a:bodyPr/>
          <a:lstStyle/>
          <a:p>
            <a:r>
              <a:rPr lang="en-US" altLang="zh-CN" sz="3600" dirty="0" smtClean="0">
                <a:solidFill>
                  <a:schemeClr val="tx1"/>
                </a:solidFill>
                <a:latin typeface="黑体" panose="02010609060101010101" pitchFamily="49" charset="-122"/>
                <a:ea typeface="黑体" panose="02010609060101010101" pitchFamily="49" charset="-122"/>
              </a:rPr>
              <a:t>§2.4   </a:t>
            </a:r>
            <a:r>
              <a:rPr lang="zh-CN" altLang="en-US" sz="3600" dirty="0" smtClean="0">
                <a:solidFill>
                  <a:schemeClr val="tx1"/>
                </a:solidFill>
                <a:latin typeface="黑体" panose="02010609060101010101" pitchFamily="49" charset="-122"/>
                <a:ea typeface="黑体" panose="02010609060101010101" pitchFamily="49" charset="-122"/>
              </a:rPr>
              <a:t>等比数列</a:t>
            </a:r>
            <a:endParaRPr lang="en-US" altLang="zh-CN" sz="3600" dirty="0">
              <a:solidFill>
                <a:schemeClr val="tx1"/>
              </a:solidFill>
              <a:latin typeface="黑体" panose="02010609060101010101" pitchFamily="49" charset="-122"/>
              <a:ea typeface="黑体" panose="02010609060101010101" pitchFamily="49" charset="-122"/>
            </a:endParaRPr>
          </a:p>
        </p:txBody>
      </p:sp>
      <p:sp>
        <p:nvSpPr>
          <p:cNvPr id="4" name="Rectangle 2"/>
          <p:cNvSpPr txBox="1">
            <a:spLocks noChangeArrowheads="1"/>
          </p:cNvSpPr>
          <p:nvPr/>
        </p:nvSpPr>
        <p:spPr bwMode="gray">
          <a:xfrm>
            <a:off x="611560" y="663539"/>
            <a:ext cx="3534050" cy="540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pPr algn="ctr"/>
            <a:r>
              <a:rPr lang="zh-CN" altLang="en-US" sz="3600" dirty="0" smtClean="0">
                <a:solidFill>
                  <a:schemeClr val="tx1"/>
                </a:solidFill>
                <a:latin typeface="黑体" panose="02010609060101010101" pitchFamily="49" charset="-122"/>
                <a:ea typeface="黑体" panose="02010609060101010101" pitchFamily="49" charset="-122"/>
              </a:rPr>
              <a:t>第二章  数列</a:t>
            </a:r>
            <a:endParaRPr lang="en-US" altLang="zh-CN" sz="3600" dirty="0">
              <a:solidFill>
                <a:schemeClr val="tx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66551778"/>
      </p:ext>
    </p:extLst>
  </p:cSld>
  <p:clrMapOvr>
    <a:masterClrMapping/>
  </p:clrMapOvr>
  <mc:AlternateContent xmlns:mc="http://schemas.openxmlformats.org/markup-compatibility/2006" xmlns:p14="http://schemas.microsoft.com/office/powerpoint/2010/main">
    <mc:Choice Requires="p14">
      <p:transition spd="slow" p14:dur="1500">
        <p:checker/>
      </p:transition>
    </mc:Choice>
    <mc:Fallback xmlns="">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6864" y="102211"/>
            <a:ext cx="1656184" cy="481013"/>
          </a:xfrm>
        </p:spPr>
        <p:txBody>
          <a:bodyPr/>
          <a:lstStyle/>
          <a:p>
            <a:r>
              <a:rPr lang="zh-CN" altLang="en-US" dirty="0" smtClean="0">
                <a:solidFill>
                  <a:srgbClr val="FFFF00"/>
                </a:solidFill>
                <a:latin typeface="+mj-ea"/>
              </a:rPr>
              <a:t>典例突破</a:t>
            </a:r>
            <a:endParaRPr lang="zh-CN" altLang="en-US" dirty="0">
              <a:solidFill>
                <a:srgbClr val="FFFF00"/>
              </a:solidFill>
              <a:latin typeface="+mj-ea"/>
            </a:endParaRP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mc:AlternateContent xmlns:mc="http://schemas.openxmlformats.org/markup-compatibility/2006" xmlns:a14="http://schemas.microsoft.com/office/drawing/2010/main">
        <mc:Choice Requires="a14">
          <p:sp>
            <p:nvSpPr>
              <p:cNvPr id="2" name="矩形 1"/>
              <p:cNvSpPr/>
              <p:nvPr/>
            </p:nvSpPr>
            <p:spPr>
              <a:xfrm>
                <a:off x="251520" y="767482"/>
                <a:ext cx="5739753" cy="2308324"/>
              </a:xfrm>
              <a:prstGeom prst="rect">
                <a:avLst/>
              </a:prstGeom>
            </p:spPr>
            <p:txBody>
              <a:bodyPr wrap="square">
                <a:spAutoFit/>
              </a:bodyPr>
              <a:lstStyle/>
              <a:p>
                <a:r>
                  <a:rPr lang="zh-CN" altLang="zh-CN" sz="2400" b="1" dirty="0" smtClean="0">
                    <a:latin typeface="+mn-lt"/>
                  </a:rPr>
                  <a:t>例</a:t>
                </a:r>
                <a:r>
                  <a:rPr lang="en-US" altLang="zh-CN" sz="2400" b="1" dirty="0">
                    <a:latin typeface="+mn-lt"/>
                  </a:rPr>
                  <a:t>1</a:t>
                </a:r>
                <a:r>
                  <a:rPr lang="en-US" altLang="zh-CN" sz="2400" dirty="0">
                    <a:latin typeface="+mn-lt"/>
                  </a:rPr>
                  <a:t>. </a:t>
                </a:r>
                <a:r>
                  <a:rPr lang="zh-CN" altLang="zh-CN" sz="2400" dirty="0">
                    <a:latin typeface="+mn-lt"/>
                  </a:rPr>
                  <a:t>已知</a:t>
                </a:r>
                <a14:m>
                  <m:oMath xmlns:m="http://schemas.openxmlformats.org/officeDocument/2006/math">
                    <m:r>
                      <a:rPr lang="en-US" altLang="zh-CN" sz="2400" i="1">
                        <a:latin typeface="Cambria Math"/>
                      </a:rPr>
                      <m:t>𝑎</m:t>
                    </m:r>
                    <m:r>
                      <a:rPr lang="zh-CN" altLang="zh-CN" sz="2400">
                        <a:latin typeface="Cambria Math"/>
                      </a:rPr>
                      <m:t>，</m:t>
                    </m:r>
                    <m:r>
                      <a:rPr lang="en-US" altLang="zh-CN" sz="2400" i="1">
                        <a:latin typeface="Cambria Math"/>
                      </a:rPr>
                      <m:t>𝑏</m:t>
                    </m:r>
                  </m:oMath>
                </a14:m>
                <a:r>
                  <a:rPr lang="zh-CN" altLang="zh-CN" sz="2400" dirty="0">
                    <a:latin typeface="+mn-lt"/>
                  </a:rPr>
                  <a:t>是互异的正数，</a:t>
                </a:r>
                <a14:m>
                  <m:oMath xmlns:m="http://schemas.openxmlformats.org/officeDocument/2006/math">
                    <m:r>
                      <a:rPr lang="en-US" altLang="zh-CN" sz="2400" i="1">
                        <a:latin typeface="Cambria Math"/>
                      </a:rPr>
                      <m:t>𝐴</m:t>
                    </m:r>
                  </m:oMath>
                </a14:m>
                <a:r>
                  <a:rPr lang="en-US" altLang="zh-CN" sz="2400" dirty="0">
                    <a:latin typeface="+mn-lt"/>
                  </a:rPr>
                  <a:t> </a:t>
                </a:r>
                <a:r>
                  <a:rPr lang="zh-CN" altLang="zh-CN" sz="2400" dirty="0">
                    <a:latin typeface="+mn-lt"/>
                  </a:rPr>
                  <a:t>是</a:t>
                </a:r>
                <a14:m>
                  <m:oMath xmlns:m="http://schemas.openxmlformats.org/officeDocument/2006/math">
                    <m:r>
                      <a:rPr lang="en-US" altLang="zh-CN" sz="2400" i="1">
                        <a:latin typeface="Cambria Math"/>
                      </a:rPr>
                      <m:t>𝑎</m:t>
                    </m:r>
                    <m:r>
                      <a:rPr lang="zh-CN" altLang="zh-CN" sz="2400">
                        <a:latin typeface="Cambria Math"/>
                      </a:rPr>
                      <m:t>，</m:t>
                    </m:r>
                    <m:r>
                      <a:rPr lang="en-US" altLang="zh-CN" sz="2400" i="1">
                        <a:latin typeface="Cambria Math"/>
                      </a:rPr>
                      <m:t>𝑏</m:t>
                    </m:r>
                  </m:oMath>
                </a14:m>
                <a:endParaRPr lang="en-US" altLang="zh-CN" sz="2400" dirty="0" smtClean="0">
                  <a:latin typeface="+mn-lt"/>
                </a:endParaRPr>
              </a:p>
              <a:p>
                <a:pPr>
                  <a:lnSpc>
                    <a:spcPct val="125000"/>
                  </a:lnSpc>
                </a:pPr>
                <a:r>
                  <a:rPr lang="en-US" altLang="zh-CN" sz="2400" dirty="0" smtClean="0">
                    <a:latin typeface="+mn-lt"/>
                  </a:rPr>
                  <a:t>        </a:t>
                </a:r>
                <a:r>
                  <a:rPr lang="zh-CN" altLang="zh-CN" sz="2400" dirty="0" smtClean="0">
                    <a:latin typeface="+mn-lt"/>
                  </a:rPr>
                  <a:t>的</a:t>
                </a:r>
                <a:r>
                  <a:rPr lang="zh-CN" altLang="zh-CN" sz="2400" dirty="0">
                    <a:latin typeface="+mn-lt"/>
                  </a:rPr>
                  <a:t>等差中项，</a:t>
                </a:r>
                <a14:m>
                  <m:oMath xmlns:m="http://schemas.openxmlformats.org/officeDocument/2006/math">
                    <m:r>
                      <a:rPr lang="en-US" altLang="zh-CN" sz="2400" i="1">
                        <a:latin typeface="Cambria Math"/>
                      </a:rPr>
                      <m:t>𝐵</m:t>
                    </m:r>
                  </m:oMath>
                </a14:m>
                <a:r>
                  <a:rPr lang="en-US" altLang="zh-CN" sz="2400" dirty="0">
                    <a:latin typeface="+mn-lt"/>
                  </a:rPr>
                  <a:t> </a:t>
                </a:r>
                <a:r>
                  <a:rPr lang="zh-CN" altLang="zh-CN" sz="2400" dirty="0">
                    <a:latin typeface="+mn-lt"/>
                  </a:rPr>
                  <a:t>是</a:t>
                </a:r>
                <a14:m>
                  <m:oMath xmlns:m="http://schemas.openxmlformats.org/officeDocument/2006/math">
                    <m:r>
                      <a:rPr lang="en-US" altLang="zh-CN" sz="2400" i="1">
                        <a:latin typeface="Cambria Math"/>
                      </a:rPr>
                      <m:t>𝑎</m:t>
                    </m:r>
                    <m:r>
                      <a:rPr lang="zh-CN" altLang="zh-CN" sz="2400">
                        <a:latin typeface="Cambria Math"/>
                      </a:rPr>
                      <m:t>，</m:t>
                    </m:r>
                    <m:r>
                      <a:rPr lang="en-US" altLang="zh-CN" sz="2400" i="1">
                        <a:latin typeface="Cambria Math"/>
                      </a:rPr>
                      <m:t>𝑏</m:t>
                    </m:r>
                  </m:oMath>
                </a14:m>
                <a:r>
                  <a:rPr lang="zh-CN" altLang="zh-CN" sz="2400" dirty="0" smtClean="0">
                    <a:latin typeface="+mn-lt"/>
                  </a:rPr>
                  <a:t>的正</a:t>
                </a:r>
                <a:r>
                  <a:rPr lang="zh-CN" altLang="zh-CN" sz="2400" dirty="0">
                    <a:latin typeface="+mn-lt"/>
                  </a:rPr>
                  <a:t>的等</a:t>
                </a:r>
                <a:r>
                  <a:rPr lang="zh-CN" altLang="zh-CN" sz="2400" dirty="0" smtClean="0">
                    <a:latin typeface="+mn-lt"/>
                  </a:rPr>
                  <a:t>比</a:t>
                </a:r>
                <a:endParaRPr lang="en-US" altLang="zh-CN" sz="2400" dirty="0" smtClean="0">
                  <a:latin typeface="+mn-lt"/>
                </a:endParaRPr>
              </a:p>
              <a:p>
                <a:pPr>
                  <a:lnSpc>
                    <a:spcPct val="125000"/>
                  </a:lnSpc>
                </a:pPr>
                <a:r>
                  <a:rPr lang="en-US" altLang="zh-CN" sz="2400" dirty="0">
                    <a:latin typeface="+mn-lt"/>
                  </a:rPr>
                  <a:t> </a:t>
                </a:r>
                <a:r>
                  <a:rPr lang="en-US" altLang="zh-CN" sz="2400" dirty="0" smtClean="0">
                    <a:latin typeface="+mn-lt"/>
                  </a:rPr>
                  <a:t>       </a:t>
                </a:r>
                <a:r>
                  <a:rPr lang="zh-CN" altLang="zh-CN" sz="2400" dirty="0" smtClean="0">
                    <a:latin typeface="+mn-lt"/>
                  </a:rPr>
                  <a:t>中</a:t>
                </a:r>
                <a:r>
                  <a:rPr lang="zh-CN" altLang="zh-CN" sz="2400" dirty="0">
                    <a:latin typeface="+mn-lt"/>
                  </a:rPr>
                  <a:t>项，则 </a:t>
                </a:r>
                <a14:m>
                  <m:oMath xmlns:m="http://schemas.openxmlformats.org/officeDocument/2006/math">
                    <m:r>
                      <a:rPr lang="en-US" altLang="zh-CN" sz="2400" i="1">
                        <a:latin typeface="Cambria Math"/>
                      </a:rPr>
                      <m:t>𝑚</m:t>
                    </m:r>
                  </m:oMath>
                </a14:m>
                <a:r>
                  <a:rPr lang="en-US" altLang="zh-CN" sz="2400" dirty="0">
                    <a:latin typeface="+mn-lt"/>
                  </a:rPr>
                  <a:t> </a:t>
                </a:r>
                <a:r>
                  <a:rPr lang="zh-CN" altLang="zh-CN" sz="2400" dirty="0">
                    <a:latin typeface="+mn-lt"/>
                  </a:rPr>
                  <a:t>与 </a:t>
                </a:r>
                <a14:m>
                  <m:oMath xmlns:m="http://schemas.openxmlformats.org/officeDocument/2006/math">
                    <m:r>
                      <a:rPr lang="en-US" altLang="zh-CN" sz="2400" i="1">
                        <a:latin typeface="Cambria Math"/>
                      </a:rPr>
                      <m:t>𝑛</m:t>
                    </m:r>
                  </m:oMath>
                </a14:m>
                <a:r>
                  <a:rPr lang="en-US" altLang="zh-CN" sz="2400" dirty="0">
                    <a:latin typeface="+mn-lt"/>
                  </a:rPr>
                  <a:t> </a:t>
                </a:r>
                <a:r>
                  <a:rPr lang="zh-CN" altLang="zh-CN" sz="2400" dirty="0">
                    <a:latin typeface="+mn-lt"/>
                  </a:rPr>
                  <a:t>的大小关系是（</a:t>
                </a:r>
                <a:r>
                  <a:rPr lang="en-US" altLang="zh-CN" sz="2400" dirty="0">
                    <a:latin typeface="+mn-lt"/>
                  </a:rPr>
                  <a:t>   </a:t>
                </a:r>
                <a:r>
                  <a:rPr lang="zh-CN" altLang="zh-CN" sz="2400" dirty="0">
                    <a:latin typeface="+mn-lt"/>
                  </a:rPr>
                  <a:t>）</a:t>
                </a:r>
              </a:p>
              <a:p>
                <a:pPr>
                  <a:lnSpc>
                    <a:spcPct val="125000"/>
                  </a:lnSpc>
                </a:pPr>
                <a:r>
                  <a:rPr lang="en-US" altLang="zh-CN" sz="2400" dirty="0">
                    <a:latin typeface="+mn-lt"/>
                  </a:rPr>
                  <a:t> </a:t>
                </a:r>
                <a:r>
                  <a:rPr lang="en-US" altLang="zh-CN" sz="2400" dirty="0" smtClean="0">
                    <a:latin typeface="+mn-lt"/>
                  </a:rPr>
                  <a:t>        A</a:t>
                </a:r>
                <a:r>
                  <a:rPr lang="zh-CN" altLang="zh-CN" sz="2400" dirty="0">
                    <a:latin typeface="+mn-lt"/>
                  </a:rPr>
                  <a:t>．</a:t>
                </a:r>
                <a14:m>
                  <m:oMath xmlns:m="http://schemas.openxmlformats.org/officeDocument/2006/math">
                    <m:r>
                      <a:rPr lang="en-US" altLang="zh-CN" sz="2400" i="1">
                        <a:latin typeface="Cambria Math"/>
                      </a:rPr>
                      <m:t>𝐴</m:t>
                    </m:r>
                    <m:r>
                      <a:rPr lang="en-US" altLang="zh-CN" sz="2400" i="1">
                        <a:latin typeface="Cambria Math"/>
                      </a:rPr>
                      <m:t>&gt;</m:t>
                    </m:r>
                    <m:r>
                      <a:rPr lang="en-US" altLang="zh-CN" sz="2400" i="1">
                        <a:latin typeface="Cambria Math"/>
                      </a:rPr>
                      <m:t>𝐵</m:t>
                    </m:r>
                  </m:oMath>
                </a14:m>
                <a:r>
                  <a:rPr lang="en-US" altLang="zh-CN" sz="2400" dirty="0">
                    <a:latin typeface="+mn-lt"/>
                  </a:rPr>
                  <a:t>     B</a:t>
                </a:r>
                <a:r>
                  <a:rPr lang="zh-CN" altLang="zh-CN" sz="2400" dirty="0">
                    <a:latin typeface="+mn-lt"/>
                  </a:rPr>
                  <a:t>．</a:t>
                </a:r>
                <a14:m>
                  <m:oMath xmlns:m="http://schemas.openxmlformats.org/officeDocument/2006/math">
                    <m:r>
                      <a:rPr lang="en-US" altLang="zh-CN" sz="2400" i="1">
                        <a:latin typeface="Cambria Math"/>
                      </a:rPr>
                      <m:t>𝐴</m:t>
                    </m:r>
                    <m:r>
                      <a:rPr lang="en-US" altLang="zh-CN" sz="2400" i="1">
                        <a:latin typeface="Cambria Math"/>
                      </a:rPr>
                      <m:t>&lt;</m:t>
                    </m:r>
                    <m:r>
                      <a:rPr lang="en-US" altLang="zh-CN" sz="2400" i="1">
                        <a:latin typeface="Cambria Math"/>
                      </a:rPr>
                      <m:t>𝐵</m:t>
                    </m:r>
                  </m:oMath>
                </a14:m>
                <a:r>
                  <a:rPr lang="en-US" altLang="zh-CN" sz="2400" dirty="0">
                    <a:latin typeface="+mn-lt"/>
                  </a:rPr>
                  <a:t>     </a:t>
                </a:r>
                <a:endParaRPr lang="en-US" altLang="zh-CN" sz="2400" dirty="0" smtClean="0">
                  <a:latin typeface="+mn-lt"/>
                </a:endParaRPr>
              </a:p>
              <a:p>
                <a:pPr>
                  <a:lnSpc>
                    <a:spcPct val="125000"/>
                  </a:lnSpc>
                </a:pPr>
                <a:r>
                  <a:rPr lang="en-US" altLang="zh-CN" sz="2400" dirty="0">
                    <a:latin typeface="+mn-lt"/>
                  </a:rPr>
                  <a:t> </a:t>
                </a:r>
                <a:r>
                  <a:rPr lang="en-US" altLang="zh-CN" sz="2400" dirty="0" smtClean="0">
                    <a:latin typeface="+mn-lt"/>
                  </a:rPr>
                  <a:t>        C</a:t>
                </a:r>
                <a:r>
                  <a:rPr lang="zh-CN" altLang="zh-CN" sz="2400" dirty="0">
                    <a:latin typeface="+mn-lt"/>
                  </a:rPr>
                  <a:t>．</a:t>
                </a:r>
                <a14:m>
                  <m:oMath xmlns:m="http://schemas.openxmlformats.org/officeDocument/2006/math">
                    <m:r>
                      <a:rPr lang="en-US" altLang="zh-CN" sz="2400" i="1">
                        <a:latin typeface="Cambria Math"/>
                      </a:rPr>
                      <m:t>𝐴</m:t>
                    </m:r>
                    <m:r>
                      <a:rPr lang="en-US" altLang="zh-CN" sz="2400" i="1">
                        <a:latin typeface="Cambria Math"/>
                      </a:rPr>
                      <m:t>=</m:t>
                    </m:r>
                    <m:r>
                      <a:rPr lang="en-US" altLang="zh-CN" sz="2400" i="1">
                        <a:latin typeface="Cambria Math"/>
                      </a:rPr>
                      <m:t>𝐵</m:t>
                    </m:r>
                  </m:oMath>
                </a14:m>
                <a:r>
                  <a:rPr lang="en-US" altLang="zh-CN" sz="2400" dirty="0">
                    <a:latin typeface="+mn-lt"/>
                  </a:rPr>
                  <a:t>     D</a:t>
                </a:r>
                <a:r>
                  <a:rPr lang="zh-CN" altLang="zh-CN" sz="2400" dirty="0">
                    <a:latin typeface="+mn-lt"/>
                  </a:rPr>
                  <a:t>．无法确定</a:t>
                </a:r>
              </a:p>
            </p:txBody>
          </p:sp>
        </mc:Choice>
        <mc:Fallback xmlns="">
          <p:sp>
            <p:nvSpPr>
              <p:cNvPr id="2" name="矩形 1"/>
              <p:cNvSpPr>
                <a:spLocks noRot="1" noChangeAspect="1" noMove="1" noResize="1" noEditPoints="1" noAdjustHandles="1" noChangeArrowheads="1" noChangeShapeType="1" noTextEdit="1"/>
              </p:cNvSpPr>
              <p:nvPr/>
            </p:nvSpPr>
            <p:spPr>
              <a:xfrm>
                <a:off x="251520" y="767482"/>
                <a:ext cx="5739753" cy="2308324"/>
              </a:xfrm>
              <a:prstGeom prst="rect">
                <a:avLst/>
              </a:prstGeom>
              <a:blipFill rotWithShape="1">
                <a:blip r:embed="rId2"/>
                <a:stretch>
                  <a:fillRect l="-1592" t="-2902" r="-1274" b="-3166"/>
                </a:stretch>
              </a:blipFill>
            </p:spPr>
            <p:txBody>
              <a:bodyPr/>
              <a:lstStyle/>
              <a:p>
                <a:r>
                  <a:rPr lang="zh-CN" altLang="en-US">
                    <a:noFill/>
                  </a:rPr>
                  <a:t> </a:t>
                </a:r>
              </a:p>
            </p:txBody>
          </p:sp>
        </mc:Fallback>
      </mc:AlternateContent>
      <p:sp>
        <p:nvSpPr>
          <p:cNvPr id="8" name="Rectangle 2"/>
          <p:cNvSpPr txBox="1">
            <a:spLocks noChangeArrowheads="1"/>
          </p:cNvSpPr>
          <p:nvPr/>
        </p:nvSpPr>
        <p:spPr bwMode="gray">
          <a:xfrm>
            <a:off x="2195736" y="95037"/>
            <a:ext cx="7056784"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（一）等比数列通项公式与指数函数的关系</a:t>
            </a:r>
            <a:endParaRPr lang="zh-CN" altLang="en-US" dirty="0">
              <a:solidFill>
                <a:srgbClr val="FFFF00"/>
              </a:solidFill>
              <a:latin typeface="+mj-ea"/>
            </a:endParaRPr>
          </a:p>
        </p:txBody>
      </p:sp>
      <p:sp>
        <p:nvSpPr>
          <p:cNvPr id="5" name="矩形 4"/>
          <p:cNvSpPr/>
          <p:nvPr/>
        </p:nvSpPr>
        <p:spPr>
          <a:xfrm>
            <a:off x="5283593" y="1606029"/>
            <a:ext cx="407484" cy="461665"/>
          </a:xfrm>
          <a:prstGeom prst="rect">
            <a:avLst/>
          </a:prstGeom>
        </p:spPr>
        <p:txBody>
          <a:bodyPr wrap="none">
            <a:spAutoFit/>
          </a:bodyPr>
          <a:lstStyle/>
          <a:p>
            <a:r>
              <a:rPr lang="en-US" altLang="zh-CN" sz="2400" b="1" dirty="0">
                <a:solidFill>
                  <a:srgbClr val="FF0000"/>
                </a:solidFill>
                <a:latin typeface="+mn-lt"/>
              </a:rPr>
              <a:t>A</a:t>
            </a:r>
            <a:endParaRPr lang="zh-CN" altLang="en-US" sz="2400" b="1" dirty="0">
              <a:solidFill>
                <a:srgbClr val="FF0000"/>
              </a:solidFill>
              <a:latin typeface="+mn-lt"/>
            </a:endParaRPr>
          </a:p>
        </p:txBody>
      </p:sp>
      <p:grpSp>
        <p:nvGrpSpPr>
          <p:cNvPr id="9" name="组合 8"/>
          <p:cNvGrpSpPr/>
          <p:nvPr/>
        </p:nvGrpSpPr>
        <p:grpSpPr>
          <a:xfrm>
            <a:off x="5868144" y="1014256"/>
            <a:ext cx="3155018" cy="3501710"/>
            <a:chOff x="0" y="0"/>
            <a:chExt cx="1704975" cy="1892328"/>
          </a:xfrm>
        </p:grpSpPr>
        <p:grpSp>
          <p:nvGrpSpPr>
            <p:cNvPr id="10" name="组合 9"/>
            <p:cNvGrpSpPr/>
            <p:nvPr/>
          </p:nvGrpSpPr>
          <p:grpSpPr>
            <a:xfrm>
              <a:off x="114300" y="390525"/>
              <a:ext cx="295275" cy="1092228"/>
              <a:chOff x="0" y="0"/>
              <a:chExt cx="295275" cy="1092228"/>
            </a:xfrm>
          </p:grpSpPr>
          <p:grpSp>
            <p:nvGrpSpPr>
              <p:cNvPr id="34" name="组合 33"/>
              <p:cNvGrpSpPr/>
              <p:nvPr/>
            </p:nvGrpSpPr>
            <p:grpSpPr>
              <a:xfrm>
                <a:off x="9525" y="0"/>
                <a:ext cx="285750" cy="1092228"/>
                <a:chOff x="9525" y="0"/>
                <a:chExt cx="285750" cy="1092228"/>
              </a:xfrm>
            </p:grpSpPr>
            <p:sp>
              <p:nvSpPr>
                <p:cNvPr id="38" name="文本框 2"/>
                <p:cNvSpPr txBox="1">
                  <a:spLocks noChangeArrowheads="1"/>
                </p:cNvSpPr>
                <p:nvPr/>
              </p:nvSpPr>
              <p:spPr bwMode="auto">
                <a:xfrm>
                  <a:off x="19050" y="742950"/>
                  <a:ext cx="276225" cy="349278"/>
                </a:xfrm>
                <a:prstGeom prst="rect">
                  <a:avLst/>
                </a:prstGeom>
                <a:noFill/>
                <a:ln w="9525">
                  <a:noFill/>
                  <a:miter lim="800000"/>
                  <a:headEnd/>
                  <a:tailEnd/>
                </a:ln>
              </p:spPr>
              <p:txBody>
                <a:bodyPr rot="0" vert="horz" wrap="square" lIns="91440" tIns="45720" rIns="91440" bIns="45720" anchor="t" anchorCtr="0">
                  <a:spAutoFit/>
                </a:bodyPr>
                <a:lstStyle/>
                <a:p>
                  <a:pPr>
                    <a:lnSpc>
                      <a:spcPct val="150000"/>
                    </a:lnSpc>
                    <a:spcAft>
                      <a:spcPts val="0"/>
                    </a:spcAft>
                  </a:pPr>
                  <a:r>
                    <a:rPr lang="en-US" sz="2400" b="1" i="1" kern="100">
                      <a:effectLst/>
                      <a:latin typeface="Times New Roman"/>
                      <a:ea typeface="宋体"/>
                      <a:cs typeface="Times New Roman"/>
                    </a:rPr>
                    <a:t>a</a:t>
                  </a:r>
                  <a:endParaRPr lang="zh-CN" sz="2400" b="1" kern="100">
                    <a:effectLst/>
                    <a:latin typeface="Calibri"/>
                    <a:ea typeface="宋体"/>
                    <a:cs typeface="Times New Roman"/>
                  </a:endParaRPr>
                </a:p>
              </p:txBody>
            </p:sp>
            <p:sp>
              <p:nvSpPr>
                <p:cNvPr id="39" name="文本框 2"/>
                <p:cNvSpPr txBox="1">
                  <a:spLocks noChangeArrowheads="1"/>
                </p:cNvSpPr>
                <p:nvPr/>
              </p:nvSpPr>
              <p:spPr bwMode="auto">
                <a:xfrm>
                  <a:off x="9525" y="0"/>
                  <a:ext cx="276225" cy="349278"/>
                </a:xfrm>
                <a:prstGeom prst="rect">
                  <a:avLst/>
                </a:prstGeom>
                <a:noFill/>
                <a:ln w="9525">
                  <a:noFill/>
                  <a:miter lim="800000"/>
                  <a:headEnd/>
                  <a:tailEnd/>
                </a:ln>
              </p:spPr>
              <p:txBody>
                <a:bodyPr rot="0" vert="horz" wrap="square" lIns="91440" tIns="45720" rIns="91440" bIns="45720" anchor="t" anchorCtr="0">
                  <a:spAutoFit/>
                </a:bodyPr>
                <a:lstStyle/>
                <a:p>
                  <a:pPr>
                    <a:lnSpc>
                      <a:spcPct val="150000"/>
                    </a:lnSpc>
                    <a:spcAft>
                      <a:spcPts val="0"/>
                    </a:spcAft>
                  </a:pPr>
                  <a:r>
                    <a:rPr lang="en-US" sz="2400" b="1" i="1" kern="100">
                      <a:effectLst/>
                      <a:latin typeface="Times New Roman"/>
                      <a:ea typeface="宋体"/>
                      <a:cs typeface="Times New Roman"/>
                    </a:rPr>
                    <a:t>b</a:t>
                  </a:r>
                  <a:endParaRPr lang="zh-CN" sz="2400" b="1" kern="100">
                    <a:effectLst/>
                    <a:latin typeface="Calibri"/>
                    <a:ea typeface="宋体"/>
                    <a:cs typeface="Times New Roman"/>
                  </a:endParaRPr>
                </a:p>
              </p:txBody>
            </p:sp>
          </p:grpSp>
          <p:grpSp>
            <p:nvGrpSpPr>
              <p:cNvPr id="35" name="组合 34"/>
              <p:cNvGrpSpPr/>
              <p:nvPr/>
            </p:nvGrpSpPr>
            <p:grpSpPr>
              <a:xfrm>
                <a:off x="0" y="352425"/>
                <a:ext cx="285750" cy="530253"/>
                <a:chOff x="-9525" y="0"/>
                <a:chExt cx="285750" cy="530253"/>
              </a:xfrm>
            </p:grpSpPr>
            <p:sp>
              <p:nvSpPr>
                <p:cNvPr id="36" name="文本框 2"/>
                <p:cNvSpPr txBox="1">
                  <a:spLocks noChangeArrowheads="1"/>
                </p:cNvSpPr>
                <p:nvPr/>
              </p:nvSpPr>
              <p:spPr bwMode="auto">
                <a:xfrm>
                  <a:off x="0" y="0"/>
                  <a:ext cx="276225" cy="349278"/>
                </a:xfrm>
                <a:prstGeom prst="rect">
                  <a:avLst/>
                </a:prstGeom>
                <a:noFill/>
                <a:ln w="9525">
                  <a:noFill/>
                  <a:miter lim="800000"/>
                  <a:headEnd/>
                  <a:tailEnd/>
                </a:ln>
              </p:spPr>
              <p:txBody>
                <a:bodyPr rot="0" vert="horz" wrap="square" lIns="91440" tIns="45720" rIns="91440" bIns="45720" anchor="t" anchorCtr="0">
                  <a:spAutoFit/>
                </a:bodyPr>
                <a:lstStyle/>
                <a:p>
                  <a:pPr>
                    <a:lnSpc>
                      <a:spcPct val="150000"/>
                    </a:lnSpc>
                    <a:spcAft>
                      <a:spcPts val="0"/>
                    </a:spcAft>
                  </a:pPr>
                  <a:r>
                    <a:rPr lang="en-US" sz="2400" b="1" i="1" kern="100">
                      <a:effectLst/>
                      <a:latin typeface="Times New Roman"/>
                      <a:ea typeface="宋体"/>
                      <a:cs typeface="Times New Roman"/>
                    </a:rPr>
                    <a:t>A</a:t>
                  </a:r>
                  <a:endParaRPr lang="zh-CN" sz="2400" b="1" kern="100">
                    <a:effectLst/>
                    <a:latin typeface="Calibri"/>
                    <a:ea typeface="宋体"/>
                    <a:cs typeface="Times New Roman"/>
                  </a:endParaRPr>
                </a:p>
              </p:txBody>
            </p:sp>
            <p:sp>
              <p:nvSpPr>
                <p:cNvPr id="37" name="文本框 2"/>
                <p:cNvSpPr txBox="1">
                  <a:spLocks noChangeArrowheads="1"/>
                </p:cNvSpPr>
                <p:nvPr/>
              </p:nvSpPr>
              <p:spPr bwMode="auto">
                <a:xfrm>
                  <a:off x="-9525" y="180975"/>
                  <a:ext cx="276225" cy="349278"/>
                </a:xfrm>
                <a:prstGeom prst="rect">
                  <a:avLst/>
                </a:prstGeom>
                <a:noFill/>
                <a:ln w="9525">
                  <a:noFill/>
                  <a:miter lim="800000"/>
                  <a:headEnd/>
                  <a:tailEnd/>
                </a:ln>
              </p:spPr>
              <p:txBody>
                <a:bodyPr rot="0" vert="horz" wrap="square" lIns="91440" tIns="45720" rIns="91440" bIns="45720" anchor="t" anchorCtr="0">
                  <a:spAutoFit/>
                </a:bodyPr>
                <a:lstStyle/>
                <a:p>
                  <a:pPr>
                    <a:lnSpc>
                      <a:spcPct val="150000"/>
                    </a:lnSpc>
                    <a:spcAft>
                      <a:spcPts val="0"/>
                    </a:spcAft>
                  </a:pPr>
                  <a:r>
                    <a:rPr lang="en-US" sz="2400" b="1" i="1" kern="100">
                      <a:effectLst/>
                      <a:latin typeface="Times New Roman"/>
                      <a:ea typeface="宋体"/>
                      <a:cs typeface="Times New Roman"/>
                    </a:rPr>
                    <a:t>B</a:t>
                  </a:r>
                  <a:endParaRPr lang="zh-CN" sz="2400" b="1" kern="100">
                    <a:effectLst/>
                    <a:latin typeface="Calibri"/>
                    <a:ea typeface="宋体"/>
                    <a:cs typeface="Times New Roman"/>
                  </a:endParaRPr>
                </a:p>
              </p:txBody>
            </p:sp>
          </p:grpSp>
        </p:grpSp>
        <p:grpSp>
          <p:nvGrpSpPr>
            <p:cNvPr id="11" name="组合 10"/>
            <p:cNvGrpSpPr/>
            <p:nvPr/>
          </p:nvGrpSpPr>
          <p:grpSpPr>
            <a:xfrm>
              <a:off x="0" y="0"/>
              <a:ext cx="1704975" cy="1892328"/>
              <a:chOff x="0" y="0"/>
              <a:chExt cx="1704975" cy="1892328"/>
            </a:xfrm>
          </p:grpSpPr>
          <p:grpSp>
            <p:nvGrpSpPr>
              <p:cNvPr id="12" name="组合 11"/>
              <p:cNvGrpSpPr/>
              <p:nvPr/>
            </p:nvGrpSpPr>
            <p:grpSpPr>
              <a:xfrm>
                <a:off x="95250" y="133350"/>
                <a:ext cx="1162050" cy="1514475"/>
                <a:chOff x="0" y="0"/>
                <a:chExt cx="1162050" cy="1514475"/>
              </a:xfrm>
            </p:grpSpPr>
            <p:grpSp>
              <p:nvGrpSpPr>
                <p:cNvPr id="22" name="组合 21"/>
                <p:cNvGrpSpPr/>
                <p:nvPr/>
              </p:nvGrpSpPr>
              <p:grpSpPr>
                <a:xfrm>
                  <a:off x="495300" y="466725"/>
                  <a:ext cx="485775" cy="1047750"/>
                  <a:chOff x="-9525" y="0"/>
                  <a:chExt cx="485775" cy="1047750"/>
                </a:xfrm>
              </p:grpSpPr>
              <p:cxnSp>
                <p:nvCxnSpPr>
                  <p:cNvPr id="31" name="直接连接符 30"/>
                  <p:cNvCxnSpPr/>
                  <p:nvPr/>
                </p:nvCxnSpPr>
                <p:spPr>
                  <a:xfrm>
                    <a:off x="-9525" y="781050"/>
                    <a:ext cx="0" cy="26670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38125" y="381000"/>
                    <a:ext cx="0" cy="66675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76250" y="0"/>
                    <a:ext cx="0" cy="1038225"/>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0" y="0"/>
                  <a:ext cx="1162050" cy="1419225"/>
                  <a:chOff x="0" y="0"/>
                  <a:chExt cx="1162050" cy="1419225"/>
                </a:xfrm>
              </p:grpSpPr>
              <p:sp>
                <p:nvSpPr>
                  <p:cNvPr id="29" name="任意多边形 28"/>
                  <p:cNvSpPr/>
                  <p:nvPr/>
                </p:nvSpPr>
                <p:spPr>
                  <a:xfrm>
                    <a:off x="0" y="0"/>
                    <a:ext cx="1047750" cy="1419225"/>
                  </a:xfrm>
                  <a:custGeom>
                    <a:avLst/>
                    <a:gdLst>
                      <a:gd name="connsiteX0" fmla="*/ 0 w 771525"/>
                      <a:gd name="connsiteY0" fmla="*/ 1323975 h 1323975"/>
                      <a:gd name="connsiteX1" fmla="*/ 180975 w 771525"/>
                      <a:gd name="connsiteY1" fmla="*/ 1266825 h 1323975"/>
                      <a:gd name="connsiteX2" fmla="*/ 371475 w 771525"/>
                      <a:gd name="connsiteY2" fmla="*/ 1133475 h 1323975"/>
                      <a:gd name="connsiteX3" fmla="*/ 514350 w 771525"/>
                      <a:gd name="connsiteY3" fmla="*/ 971550 h 1323975"/>
                      <a:gd name="connsiteX4" fmla="*/ 638175 w 771525"/>
                      <a:gd name="connsiteY4" fmla="*/ 742950 h 1323975"/>
                      <a:gd name="connsiteX5" fmla="*/ 714375 w 771525"/>
                      <a:gd name="connsiteY5" fmla="*/ 457200 h 1323975"/>
                      <a:gd name="connsiteX6" fmla="*/ 771525 w 771525"/>
                      <a:gd name="connsiteY6" fmla="*/ 0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1525" h="1323975">
                        <a:moveTo>
                          <a:pt x="0" y="1323975"/>
                        </a:moveTo>
                        <a:cubicBezTo>
                          <a:pt x="59531" y="1311275"/>
                          <a:pt x="119062" y="1298575"/>
                          <a:pt x="180975" y="1266825"/>
                        </a:cubicBezTo>
                        <a:cubicBezTo>
                          <a:pt x="242888" y="1235075"/>
                          <a:pt x="315912" y="1182688"/>
                          <a:pt x="371475" y="1133475"/>
                        </a:cubicBezTo>
                        <a:cubicBezTo>
                          <a:pt x="427038" y="1084262"/>
                          <a:pt x="469900" y="1036637"/>
                          <a:pt x="514350" y="971550"/>
                        </a:cubicBezTo>
                        <a:cubicBezTo>
                          <a:pt x="558800" y="906463"/>
                          <a:pt x="604838" y="828675"/>
                          <a:pt x="638175" y="742950"/>
                        </a:cubicBezTo>
                        <a:cubicBezTo>
                          <a:pt x="671513" y="657225"/>
                          <a:pt x="692150" y="581025"/>
                          <a:pt x="714375" y="457200"/>
                        </a:cubicBezTo>
                        <a:cubicBezTo>
                          <a:pt x="736600" y="333375"/>
                          <a:pt x="754062" y="166687"/>
                          <a:pt x="771525" y="0"/>
                        </a:cubicBezTo>
                      </a:path>
                    </a:pathLst>
                  </a:custGeom>
                  <a:noFill/>
                  <a:ln w="5715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400" b="1"/>
                  </a:p>
                </p:txBody>
              </p:sp>
              <p:cxnSp>
                <p:nvCxnSpPr>
                  <p:cNvPr id="30" name="直接连接符 29"/>
                  <p:cNvCxnSpPr/>
                  <p:nvPr/>
                </p:nvCxnSpPr>
                <p:spPr>
                  <a:xfrm flipH="1">
                    <a:off x="381000" y="161925"/>
                    <a:ext cx="781050" cy="123890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276225" y="466725"/>
                  <a:ext cx="704850" cy="742950"/>
                  <a:chOff x="0" y="0"/>
                  <a:chExt cx="704850" cy="742950"/>
                </a:xfrm>
              </p:grpSpPr>
              <p:cxnSp>
                <p:nvCxnSpPr>
                  <p:cNvPr id="25" name="直接连接符 24"/>
                  <p:cNvCxnSpPr/>
                  <p:nvPr/>
                </p:nvCxnSpPr>
                <p:spPr>
                  <a:xfrm>
                    <a:off x="0" y="742950"/>
                    <a:ext cx="228600"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0" y="523875"/>
                    <a:ext cx="466725"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0" y="0"/>
                    <a:ext cx="704850"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0" y="352425"/>
                    <a:ext cx="466725"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0" y="0"/>
                <a:ext cx="1704975" cy="1892328"/>
                <a:chOff x="0" y="0"/>
                <a:chExt cx="1704975" cy="1892328"/>
              </a:xfrm>
            </p:grpSpPr>
            <p:cxnSp>
              <p:nvCxnSpPr>
                <p:cNvPr id="14" name="直接连接符 13"/>
                <p:cNvCxnSpPr/>
                <p:nvPr/>
              </p:nvCxnSpPr>
              <p:spPr>
                <a:xfrm>
                  <a:off x="0" y="1638300"/>
                  <a:ext cx="1619250" cy="0"/>
                </a:xfrm>
                <a:prstGeom prst="line">
                  <a:avLst/>
                </a:prstGeom>
                <a:ln w="38100">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371475" y="0"/>
                  <a:ext cx="0" cy="1885949"/>
                </a:xfrm>
                <a:prstGeom prst="straightConnector1">
                  <a:avLst/>
                </a:prstGeom>
                <a:ln w="38100">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42875" y="1524000"/>
                  <a:ext cx="1562100" cy="368328"/>
                  <a:chOff x="0" y="0"/>
                  <a:chExt cx="1562100" cy="368328"/>
                </a:xfrm>
              </p:grpSpPr>
              <p:sp>
                <p:nvSpPr>
                  <p:cNvPr id="17" name="文本框 2"/>
                  <p:cNvSpPr txBox="1">
                    <a:spLocks noChangeArrowheads="1"/>
                  </p:cNvSpPr>
                  <p:nvPr/>
                </p:nvSpPr>
                <p:spPr bwMode="auto">
                  <a:xfrm>
                    <a:off x="323850" y="9525"/>
                    <a:ext cx="276225" cy="349278"/>
                  </a:xfrm>
                  <a:prstGeom prst="rect">
                    <a:avLst/>
                  </a:prstGeom>
                  <a:noFill/>
                  <a:ln w="9525">
                    <a:noFill/>
                    <a:miter lim="800000"/>
                    <a:headEnd/>
                    <a:tailEnd/>
                  </a:ln>
                </p:spPr>
                <p:txBody>
                  <a:bodyPr rot="0" vert="horz" wrap="square" lIns="91440" tIns="45720" rIns="91440" bIns="45720" anchor="t" anchorCtr="0">
                    <a:spAutoFit/>
                  </a:bodyPr>
                  <a:lstStyle/>
                  <a:p>
                    <a:pPr>
                      <a:lnSpc>
                        <a:spcPct val="150000"/>
                      </a:lnSpc>
                      <a:spcAft>
                        <a:spcPts val="0"/>
                      </a:spcAft>
                    </a:pPr>
                    <a:r>
                      <a:rPr lang="en-US" sz="2400" b="1" kern="100">
                        <a:effectLst/>
                        <a:latin typeface="Times New Roman"/>
                        <a:ea typeface="宋体"/>
                        <a:cs typeface="Times New Roman"/>
                      </a:rPr>
                      <a:t>1</a:t>
                    </a:r>
                    <a:endParaRPr lang="zh-CN" sz="2400" b="1" kern="100">
                      <a:effectLst/>
                      <a:latin typeface="Calibri"/>
                      <a:ea typeface="宋体"/>
                      <a:cs typeface="Times New Roman"/>
                    </a:endParaRPr>
                  </a:p>
                </p:txBody>
              </p:sp>
              <p:sp>
                <p:nvSpPr>
                  <p:cNvPr id="18" name="文本框 2"/>
                  <p:cNvSpPr txBox="1">
                    <a:spLocks noChangeArrowheads="1"/>
                  </p:cNvSpPr>
                  <p:nvPr/>
                </p:nvSpPr>
                <p:spPr bwMode="auto">
                  <a:xfrm>
                    <a:off x="571500" y="9525"/>
                    <a:ext cx="276225" cy="349278"/>
                  </a:xfrm>
                  <a:prstGeom prst="rect">
                    <a:avLst/>
                  </a:prstGeom>
                  <a:noFill/>
                  <a:ln w="9525">
                    <a:noFill/>
                    <a:miter lim="800000"/>
                    <a:headEnd/>
                    <a:tailEnd/>
                  </a:ln>
                </p:spPr>
                <p:txBody>
                  <a:bodyPr rot="0" vert="horz" wrap="square" lIns="91440" tIns="45720" rIns="91440" bIns="45720" anchor="t" anchorCtr="0">
                    <a:spAutoFit/>
                  </a:bodyPr>
                  <a:lstStyle/>
                  <a:p>
                    <a:pPr>
                      <a:lnSpc>
                        <a:spcPct val="150000"/>
                      </a:lnSpc>
                      <a:spcAft>
                        <a:spcPts val="0"/>
                      </a:spcAft>
                    </a:pPr>
                    <a:r>
                      <a:rPr lang="en-US" sz="2400" b="1" kern="100">
                        <a:effectLst/>
                        <a:latin typeface="Times New Roman"/>
                        <a:ea typeface="宋体"/>
                        <a:cs typeface="Times New Roman"/>
                      </a:rPr>
                      <a:t>2</a:t>
                    </a:r>
                    <a:endParaRPr lang="zh-CN" sz="2400" b="1" kern="100">
                      <a:effectLst/>
                      <a:latin typeface="Calibri"/>
                      <a:ea typeface="宋体"/>
                      <a:cs typeface="Times New Roman"/>
                    </a:endParaRPr>
                  </a:p>
                </p:txBody>
              </p:sp>
              <p:sp>
                <p:nvSpPr>
                  <p:cNvPr id="19" name="文本框 2"/>
                  <p:cNvSpPr txBox="1">
                    <a:spLocks noChangeArrowheads="1"/>
                  </p:cNvSpPr>
                  <p:nvPr/>
                </p:nvSpPr>
                <p:spPr bwMode="auto">
                  <a:xfrm>
                    <a:off x="809625" y="19050"/>
                    <a:ext cx="276225" cy="349278"/>
                  </a:xfrm>
                  <a:prstGeom prst="rect">
                    <a:avLst/>
                  </a:prstGeom>
                  <a:noFill/>
                  <a:ln w="9525">
                    <a:noFill/>
                    <a:miter lim="800000"/>
                    <a:headEnd/>
                    <a:tailEnd/>
                  </a:ln>
                </p:spPr>
                <p:txBody>
                  <a:bodyPr rot="0" vert="horz" wrap="square" lIns="91440" tIns="45720" rIns="91440" bIns="45720" anchor="t" anchorCtr="0">
                    <a:spAutoFit/>
                  </a:bodyPr>
                  <a:lstStyle/>
                  <a:p>
                    <a:pPr>
                      <a:lnSpc>
                        <a:spcPct val="150000"/>
                      </a:lnSpc>
                      <a:spcAft>
                        <a:spcPts val="0"/>
                      </a:spcAft>
                    </a:pPr>
                    <a:r>
                      <a:rPr lang="en-US" sz="2400" b="1" kern="100">
                        <a:effectLst/>
                        <a:latin typeface="Times New Roman"/>
                        <a:ea typeface="宋体"/>
                        <a:cs typeface="Times New Roman"/>
                      </a:rPr>
                      <a:t>3</a:t>
                    </a:r>
                    <a:endParaRPr lang="zh-CN" sz="2400" b="1" kern="100">
                      <a:effectLst/>
                      <a:latin typeface="Calibri"/>
                      <a:ea typeface="宋体"/>
                      <a:cs typeface="Times New Roman"/>
                    </a:endParaRPr>
                  </a:p>
                </p:txBody>
              </p:sp>
              <p:sp>
                <p:nvSpPr>
                  <p:cNvPr id="20" name="文本框 2"/>
                  <p:cNvSpPr txBox="1">
                    <a:spLocks noChangeArrowheads="1"/>
                  </p:cNvSpPr>
                  <p:nvPr/>
                </p:nvSpPr>
                <p:spPr bwMode="auto">
                  <a:xfrm>
                    <a:off x="1285875" y="9525"/>
                    <a:ext cx="276225" cy="349278"/>
                  </a:xfrm>
                  <a:prstGeom prst="rect">
                    <a:avLst/>
                  </a:prstGeom>
                  <a:noFill/>
                  <a:ln w="9525">
                    <a:noFill/>
                    <a:miter lim="800000"/>
                    <a:headEnd/>
                    <a:tailEnd/>
                  </a:ln>
                </p:spPr>
                <p:txBody>
                  <a:bodyPr rot="0" vert="horz" wrap="square" lIns="91440" tIns="45720" rIns="91440" bIns="45720" anchor="t" anchorCtr="0">
                    <a:spAutoFit/>
                  </a:bodyPr>
                  <a:lstStyle/>
                  <a:p>
                    <a:pPr>
                      <a:lnSpc>
                        <a:spcPct val="150000"/>
                      </a:lnSpc>
                      <a:spcAft>
                        <a:spcPts val="0"/>
                      </a:spcAft>
                    </a:pPr>
                    <a:r>
                      <a:rPr lang="en-US" sz="2400" b="1" i="1" kern="100">
                        <a:effectLst/>
                        <a:latin typeface="Times New Roman"/>
                        <a:ea typeface="宋体"/>
                        <a:cs typeface="Times New Roman"/>
                      </a:rPr>
                      <a:t>n</a:t>
                    </a:r>
                    <a:endParaRPr lang="zh-CN" sz="2400" b="1" kern="100">
                      <a:effectLst/>
                      <a:latin typeface="Calibri"/>
                      <a:ea typeface="宋体"/>
                      <a:cs typeface="Times New Roman"/>
                    </a:endParaRPr>
                  </a:p>
                </p:txBody>
              </p:sp>
              <p:sp>
                <p:nvSpPr>
                  <p:cNvPr id="21" name="文本框 2"/>
                  <p:cNvSpPr txBox="1">
                    <a:spLocks noChangeArrowheads="1"/>
                  </p:cNvSpPr>
                  <p:nvPr/>
                </p:nvSpPr>
                <p:spPr bwMode="auto">
                  <a:xfrm>
                    <a:off x="0" y="0"/>
                    <a:ext cx="276225" cy="349278"/>
                  </a:xfrm>
                  <a:prstGeom prst="rect">
                    <a:avLst/>
                  </a:prstGeom>
                  <a:noFill/>
                  <a:ln w="9525">
                    <a:noFill/>
                    <a:miter lim="800000"/>
                    <a:headEnd/>
                    <a:tailEnd/>
                  </a:ln>
                </p:spPr>
                <p:txBody>
                  <a:bodyPr rot="0" vert="horz" wrap="square" lIns="91440" tIns="45720" rIns="91440" bIns="45720" anchor="t" anchorCtr="0">
                    <a:spAutoFit/>
                  </a:bodyPr>
                  <a:lstStyle/>
                  <a:p>
                    <a:pPr>
                      <a:lnSpc>
                        <a:spcPct val="150000"/>
                      </a:lnSpc>
                      <a:spcAft>
                        <a:spcPts val="0"/>
                      </a:spcAft>
                    </a:pPr>
                    <a:r>
                      <a:rPr lang="en-US" sz="2400" b="1" i="1" kern="100">
                        <a:effectLst/>
                        <a:latin typeface="Times New Roman"/>
                        <a:ea typeface="宋体"/>
                        <a:cs typeface="Times New Roman"/>
                      </a:rPr>
                      <a:t>O</a:t>
                    </a:r>
                    <a:endParaRPr lang="zh-CN" sz="2400" b="1" kern="100">
                      <a:effectLst/>
                      <a:latin typeface="Calibri"/>
                      <a:ea typeface="宋体"/>
                      <a:cs typeface="Times New Roman"/>
                    </a:endParaRPr>
                  </a:p>
                </p:txBody>
              </p:sp>
            </p:grpSp>
          </p:grpSp>
        </p:grpSp>
      </p:grpSp>
      <mc:AlternateContent xmlns:mc="http://schemas.openxmlformats.org/markup-compatibility/2006" xmlns:a14="http://schemas.microsoft.com/office/drawing/2010/main">
        <mc:Choice Requires="a14">
          <p:sp>
            <p:nvSpPr>
              <p:cNvPr id="6" name="矩形 5"/>
              <p:cNvSpPr/>
              <p:nvPr/>
            </p:nvSpPr>
            <p:spPr>
              <a:xfrm>
                <a:off x="251519" y="3068571"/>
                <a:ext cx="5439557" cy="1200329"/>
              </a:xfrm>
              <a:prstGeom prst="rect">
                <a:avLst/>
              </a:prstGeom>
            </p:spPr>
            <p:txBody>
              <a:bodyPr wrap="square">
                <a:spAutoFit/>
              </a:bodyPr>
              <a:lstStyle/>
              <a:p>
                <a:r>
                  <a:rPr lang="zh-CN" altLang="zh-CN" sz="2400" b="1" dirty="0">
                    <a:solidFill>
                      <a:srgbClr val="FF0000"/>
                    </a:solidFill>
                  </a:rPr>
                  <a:t>【解析】</a:t>
                </a:r>
                <a:r>
                  <a:rPr lang="zh-CN" altLang="zh-CN" sz="2400" dirty="0"/>
                  <a:t>若</a:t>
                </a:r>
                <a14:m>
                  <m:oMath xmlns:m="http://schemas.openxmlformats.org/officeDocument/2006/math">
                    <m:r>
                      <a:rPr lang="en-US" altLang="zh-CN" sz="2400" i="1">
                        <a:latin typeface="Cambria Math"/>
                      </a:rPr>
                      <m:t>𝑎</m:t>
                    </m:r>
                    <m:r>
                      <a:rPr lang="en-US" altLang="zh-CN" sz="2400">
                        <a:latin typeface="Cambria Math"/>
                      </a:rPr>
                      <m:t>&lt;</m:t>
                    </m:r>
                    <m:r>
                      <a:rPr lang="en-US" altLang="zh-CN" sz="2400" i="1">
                        <a:latin typeface="Cambria Math"/>
                      </a:rPr>
                      <m:t>𝑏</m:t>
                    </m:r>
                    <m:r>
                      <a:rPr lang="zh-CN" altLang="zh-CN" sz="2400">
                        <a:latin typeface="Cambria Math"/>
                      </a:rPr>
                      <m:t>，</m:t>
                    </m:r>
                  </m:oMath>
                </a14:m>
                <a:r>
                  <a:rPr lang="zh-CN" altLang="zh-CN" sz="2400" dirty="0"/>
                  <a:t>则由等差数列和</a:t>
                </a:r>
                <a:r>
                  <a:rPr lang="zh-CN" altLang="zh-CN" sz="2400" dirty="0" smtClean="0"/>
                  <a:t>等</a:t>
                </a:r>
                <a:r>
                  <a:rPr lang="en-US" altLang="zh-CN" sz="2400" dirty="0" smtClean="0"/>
                  <a:t>  </a:t>
                </a:r>
              </a:p>
              <a:p>
                <a:r>
                  <a:rPr lang="en-US" altLang="zh-CN" sz="2400" dirty="0"/>
                  <a:t> </a:t>
                </a:r>
                <a:r>
                  <a:rPr lang="en-US" altLang="zh-CN" sz="2400" dirty="0" smtClean="0"/>
                  <a:t> </a:t>
                </a:r>
                <a:r>
                  <a:rPr lang="zh-CN" altLang="zh-CN" sz="2400" dirty="0" smtClean="0"/>
                  <a:t>比</a:t>
                </a:r>
                <a:r>
                  <a:rPr lang="zh-CN" altLang="zh-CN" sz="2400" dirty="0"/>
                  <a:t>数列与函数的关系</a:t>
                </a:r>
                <a:r>
                  <a:rPr lang="zh-CN" altLang="zh-CN" sz="2400" dirty="0" smtClean="0"/>
                  <a:t>，由</a:t>
                </a:r>
                <a:r>
                  <a:rPr lang="zh-CN" altLang="zh-CN" sz="2400" dirty="0"/>
                  <a:t>两个数列</a:t>
                </a:r>
                <a:r>
                  <a:rPr lang="zh-CN" altLang="zh-CN" sz="2400" dirty="0" smtClean="0"/>
                  <a:t>的</a:t>
                </a:r>
                <a:endParaRPr lang="en-US" altLang="zh-CN" sz="2400" dirty="0" smtClean="0"/>
              </a:p>
              <a:p>
                <a:r>
                  <a:rPr lang="en-US" altLang="zh-CN" sz="2400" dirty="0"/>
                  <a:t> </a:t>
                </a:r>
                <a:r>
                  <a:rPr lang="en-US" altLang="zh-CN" sz="2400" dirty="0" smtClean="0"/>
                  <a:t> </a:t>
                </a:r>
                <a:r>
                  <a:rPr lang="zh-CN" altLang="zh-CN" sz="2400" dirty="0" smtClean="0"/>
                  <a:t>图像</a:t>
                </a:r>
                <a:r>
                  <a:rPr lang="zh-CN" altLang="zh-CN" sz="2400" dirty="0"/>
                  <a:t>（如图</a:t>
                </a:r>
                <a:r>
                  <a:rPr lang="zh-CN" altLang="zh-CN" sz="2400" dirty="0" smtClean="0"/>
                  <a:t>）</a:t>
                </a:r>
                <a:endParaRPr lang="zh-CN" altLang="zh-CN" sz="2400" dirty="0"/>
              </a:p>
            </p:txBody>
          </p:sp>
        </mc:Choice>
        <mc:Fallback xmlns="">
          <p:sp>
            <p:nvSpPr>
              <p:cNvPr id="6" name="矩形 5"/>
              <p:cNvSpPr>
                <a:spLocks noRot="1" noChangeAspect="1" noMove="1" noResize="1" noEditPoints="1" noAdjustHandles="1" noChangeArrowheads="1" noChangeShapeType="1" noTextEdit="1"/>
              </p:cNvSpPr>
              <p:nvPr/>
            </p:nvSpPr>
            <p:spPr>
              <a:xfrm>
                <a:off x="251519" y="3068571"/>
                <a:ext cx="5439557" cy="1200329"/>
              </a:xfrm>
              <a:prstGeom prst="rect">
                <a:avLst/>
              </a:prstGeom>
              <a:blipFill rotWithShape="1">
                <a:blip r:embed="rId3"/>
                <a:stretch>
                  <a:fillRect l="-1680" t="-5584" b="-91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251520" y="3795886"/>
                <a:ext cx="5151524" cy="830997"/>
              </a:xfrm>
              <a:prstGeom prst="rect">
                <a:avLst/>
              </a:prstGeom>
            </p:spPr>
            <p:txBody>
              <a:bodyPr wrap="square">
                <a:spAutoFit/>
              </a:bodyPr>
              <a:lstStyle/>
              <a:p>
                <a:r>
                  <a:rPr lang="en-US" altLang="zh-CN" sz="2400" dirty="0" smtClean="0">
                    <a:latin typeface="+mn-lt"/>
                  </a:rPr>
                  <a:t>                        .        </a:t>
                </a:r>
                <a:r>
                  <a:rPr lang="zh-CN" altLang="zh-CN" sz="2400" dirty="0" smtClean="0">
                    <a:latin typeface="+mn-lt"/>
                  </a:rPr>
                  <a:t>易</a:t>
                </a:r>
                <a:r>
                  <a:rPr lang="zh-CN" altLang="zh-CN" sz="2400" dirty="0">
                    <a:latin typeface="+mn-lt"/>
                  </a:rPr>
                  <a:t>得</a:t>
                </a:r>
                <a14:m>
                  <m:oMath xmlns:m="http://schemas.openxmlformats.org/officeDocument/2006/math">
                    <m:r>
                      <a:rPr lang="en-US" altLang="zh-CN" sz="2400" i="1">
                        <a:latin typeface="Cambria Math"/>
                      </a:rPr>
                      <m:t>𝐴</m:t>
                    </m:r>
                    <m:r>
                      <a:rPr lang="en-US" altLang="zh-CN" sz="2400" i="1">
                        <a:latin typeface="Cambria Math"/>
                      </a:rPr>
                      <m:t>&gt;</m:t>
                    </m:r>
                    <m:r>
                      <a:rPr lang="en-US" altLang="zh-CN" sz="2400" i="1">
                        <a:latin typeface="Cambria Math"/>
                      </a:rPr>
                      <m:t>𝐵</m:t>
                    </m:r>
                  </m:oMath>
                </a14:m>
                <a:r>
                  <a:rPr lang="zh-CN" altLang="zh-CN" sz="2400" dirty="0">
                    <a:latin typeface="+mn-lt"/>
                  </a:rPr>
                  <a:t>；</a:t>
                </a:r>
                <a:endParaRPr lang="en-US" altLang="zh-CN" sz="2400" dirty="0">
                  <a:latin typeface="+mn-lt"/>
                </a:endParaRPr>
              </a:p>
              <a:p>
                <a:r>
                  <a:rPr lang="en-US" altLang="zh-CN" sz="2400" dirty="0">
                    <a:latin typeface="+mn-lt"/>
                  </a:rPr>
                  <a:t>  </a:t>
                </a:r>
                <a:r>
                  <a:rPr lang="zh-CN" altLang="zh-CN" sz="2400" dirty="0">
                    <a:latin typeface="+mn-lt"/>
                  </a:rPr>
                  <a:t>同样，若</a:t>
                </a:r>
                <a14:m>
                  <m:oMath xmlns:m="http://schemas.openxmlformats.org/officeDocument/2006/math">
                    <m:r>
                      <a:rPr lang="en-US" altLang="zh-CN" sz="2400" i="1">
                        <a:latin typeface="Cambria Math"/>
                      </a:rPr>
                      <m:t>𝑎</m:t>
                    </m:r>
                    <m:r>
                      <a:rPr lang="en-US" altLang="zh-CN" sz="2400">
                        <a:latin typeface="Cambria Math"/>
                      </a:rPr>
                      <m:t>&lt;</m:t>
                    </m:r>
                    <m:r>
                      <a:rPr lang="en-US" altLang="zh-CN" sz="2400" i="1">
                        <a:latin typeface="Cambria Math"/>
                      </a:rPr>
                      <m:t>𝑏</m:t>
                    </m:r>
                    <m:r>
                      <a:rPr lang="zh-CN" altLang="zh-CN" sz="2400">
                        <a:latin typeface="Cambria Math"/>
                      </a:rPr>
                      <m:t>，</m:t>
                    </m:r>
                  </m:oMath>
                </a14:m>
                <a:r>
                  <a:rPr lang="zh-CN" altLang="zh-CN" sz="2400" dirty="0">
                    <a:latin typeface="+mn-lt"/>
                  </a:rPr>
                  <a:t>也有</a:t>
                </a:r>
                <a14:m>
                  <m:oMath xmlns:m="http://schemas.openxmlformats.org/officeDocument/2006/math">
                    <m:r>
                      <a:rPr lang="en-US" altLang="zh-CN" sz="2400" i="1">
                        <a:latin typeface="Cambria Math"/>
                      </a:rPr>
                      <m:t>𝐴</m:t>
                    </m:r>
                    <m:r>
                      <a:rPr lang="en-US" altLang="zh-CN" sz="2400" i="1">
                        <a:latin typeface="Cambria Math"/>
                      </a:rPr>
                      <m:t>&gt;</m:t>
                    </m:r>
                    <m:r>
                      <a:rPr lang="en-US" altLang="zh-CN" sz="2400" i="1">
                        <a:latin typeface="Cambria Math"/>
                      </a:rPr>
                      <m:t>𝐵</m:t>
                    </m:r>
                  </m:oMath>
                </a14:m>
                <a:r>
                  <a:rPr lang="en-US" altLang="zh-CN" sz="2400" dirty="0">
                    <a:latin typeface="+mn-lt"/>
                  </a:rPr>
                  <a:t>.  </a:t>
                </a:r>
                <a:r>
                  <a:rPr lang="zh-CN" altLang="zh-CN" sz="2400" dirty="0">
                    <a:latin typeface="+mn-lt"/>
                  </a:rPr>
                  <a:t>故选</a:t>
                </a:r>
                <a:r>
                  <a:rPr lang="en-US" altLang="zh-CN" sz="2400" i="1" dirty="0">
                    <a:latin typeface="+mn-lt"/>
                  </a:rPr>
                  <a:t>A</a:t>
                </a:r>
                <a:r>
                  <a:rPr lang="en-US" altLang="zh-CN" sz="2400" dirty="0">
                    <a:latin typeface="+mn-lt"/>
                  </a:rPr>
                  <a:t>. </a:t>
                </a:r>
                <a:endParaRPr lang="zh-CN" altLang="zh-CN" sz="2400" dirty="0">
                  <a:latin typeface="+mn-lt"/>
                </a:endParaRPr>
              </a:p>
            </p:txBody>
          </p:sp>
        </mc:Choice>
        <mc:Fallback xmlns="">
          <p:sp>
            <p:nvSpPr>
              <p:cNvPr id="7" name="矩形 6"/>
              <p:cNvSpPr>
                <a:spLocks noRot="1" noChangeAspect="1" noMove="1" noResize="1" noEditPoints="1" noAdjustHandles="1" noChangeArrowheads="1" noChangeShapeType="1" noTextEdit="1"/>
              </p:cNvSpPr>
              <p:nvPr/>
            </p:nvSpPr>
            <p:spPr>
              <a:xfrm>
                <a:off x="251520" y="3795886"/>
                <a:ext cx="5151524" cy="830997"/>
              </a:xfrm>
              <a:prstGeom prst="rect">
                <a:avLst/>
              </a:prstGeom>
              <a:blipFill rotWithShape="1">
                <a:blip r:embed="rId4"/>
                <a:stretch>
                  <a:fillRect t="-8088" r="-2249" b="-1691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3345698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smtClean="0">
                <a:solidFill>
                  <a:srgbClr val="FFFF00"/>
                </a:solidFill>
                <a:latin typeface="+mj-ea"/>
              </a:rPr>
              <a:t>典例突破</a:t>
            </a:r>
            <a:endParaRPr lang="zh-CN" altLang="en-US" dirty="0">
              <a:solidFill>
                <a:srgbClr val="FFFF00"/>
              </a:solidFill>
              <a:latin typeface="+mj-ea"/>
            </a:endParaRP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mc:AlternateContent xmlns:mc="http://schemas.openxmlformats.org/markup-compatibility/2006" xmlns:a14="http://schemas.microsoft.com/office/drawing/2010/main">
        <mc:Choice Requires="a14">
          <p:sp>
            <p:nvSpPr>
              <p:cNvPr id="6" name="矩形 5"/>
              <p:cNvSpPr/>
              <p:nvPr/>
            </p:nvSpPr>
            <p:spPr>
              <a:xfrm>
                <a:off x="323528" y="699542"/>
                <a:ext cx="8694040" cy="2862322"/>
              </a:xfrm>
              <a:prstGeom prst="rect">
                <a:avLst/>
              </a:prstGeom>
            </p:spPr>
            <p:txBody>
              <a:bodyPr wrap="square">
                <a:spAutoFit/>
              </a:bodyPr>
              <a:lstStyle/>
              <a:p>
                <a:pPr>
                  <a:lnSpc>
                    <a:spcPct val="150000"/>
                  </a:lnSpc>
                </a:pPr>
                <a:r>
                  <a:rPr lang="zh-CN" altLang="zh-CN" sz="2400" b="1" dirty="0" smtClean="0">
                    <a:latin typeface="+mn-lt"/>
                  </a:rPr>
                  <a:t>变式</a:t>
                </a:r>
                <a:r>
                  <a:rPr lang="en-US" altLang="zh-CN" sz="2400" b="1" dirty="0">
                    <a:latin typeface="+mn-lt"/>
                  </a:rPr>
                  <a:t>1. </a:t>
                </a:r>
                <a:r>
                  <a:rPr lang="en-US" altLang="zh-CN" sz="2400" b="1" dirty="0" smtClean="0">
                    <a:latin typeface="+mn-lt"/>
                  </a:rPr>
                  <a:t> </a:t>
                </a:r>
                <a:r>
                  <a:rPr lang="zh-CN" altLang="zh-CN" sz="2400" dirty="0" smtClean="0">
                    <a:latin typeface="+mn-lt"/>
                  </a:rPr>
                  <a:t>在</a:t>
                </a:r>
                <a:r>
                  <a:rPr lang="pt-BR" altLang="zh-CN" sz="2400" dirty="0">
                    <a:latin typeface="+mn-lt"/>
                  </a:rPr>
                  <a:t>1</a:t>
                </a:r>
                <a:r>
                  <a:rPr lang="zh-CN" altLang="zh-CN" sz="2400" dirty="0">
                    <a:latin typeface="+mn-lt"/>
                  </a:rPr>
                  <a:t>，</a:t>
                </a:r>
                <a:r>
                  <a:rPr lang="pt-BR" altLang="zh-CN" sz="2400" dirty="0">
                    <a:latin typeface="+mn-lt"/>
                  </a:rPr>
                  <a:t>4</a:t>
                </a:r>
                <a:r>
                  <a:rPr lang="zh-CN" altLang="zh-CN" sz="2400" dirty="0">
                    <a:latin typeface="+mn-lt"/>
                  </a:rPr>
                  <a:t>两个数之间插入两个数</a:t>
                </a:r>
                <a14:m>
                  <m:oMath xmlns:m="http://schemas.openxmlformats.org/officeDocument/2006/math">
                    <m:r>
                      <a:rPr lang="pt-BR" altLang="zh-CN" sz="2400" i="1">
                        <a:latin typeface="Cambria Math"/>
                      </a:rPr>
                      <m:t>𝑎</m:t>
                    </m:r>
                    <m:r>
                      <a:rPr lang="zh-CN" altLang="zh-CN" sz="2400">
                        <a:latin typeface="Cambria Math"/>
                      </a:rPr>
                      <m:t>，</m:t>
                    </m:r>
                    <m:r>
                      <a:rPr lang="pt-BR" altLang="zh-CN" sz="2400" i="1">
                        <a:latin typeface="Cambria Math"/>
                      </a:rPr>
                      <m:t>𝑏</m:t>
                    </m:r>
                  </m:oMath>
                </a14:m>
                <a:r>
                  <a:rPr lang="zh-CN" altLang="zh-CN" sz="2400" dirty="0">
                    <a:latin typeface="+mn-lt"/>
                  </a:rPr>
                  <a:t>，使它们成等</a:t>
                </a:r>
                <a:r>
                  <a:rPr lang="zh-CN" altLang="zh-CN" sz="2400" dirty="0" smtClean="0">
                    <a:latin typeface="+mn-lt"/>
                  </a:rPr>
                  <a:t>差数</a:t>
                </a:r>
                <a:endParaRPr lang="en-US" altLang="zh-CN" sz="2400" dirty="0" smtClean="0">
                  <a:latin typeface="+mn-lt"/>
                </a:endParaRPr>
              </a:p>
              <a:p>
                <a:pPr>
                  <a:lnSpc>
                    <a:spcPct val="150000"/>
                  </a:lnSpc>
                </a:pPr>
                <a:r>
                  <a:rPr lang="en-US" altLang="zh-CN" sz="2400" dirty="0">
                    <a:latin typeface="+mn-lt"/>
                  </a:rPr>
                  <a:t> </a:t>
                </a:r>
                <a:r>
                  <a:rPr lang="en-US" altLang="zh-CN" sz="2400" dirty="0" smtClean="0">
                    <a:latin typeface="+mn-lt"/>
                  </a:rPr>
                  <a:t>            </a:t>
                </a:r>
                <a:r>
                  <a:rPr lang="zh-CN" altLang="zh-CN" sz="2400" dirty="0" smtClean="0">
                    <a:latin typeface="+mn-lt"/>
                  </a:rPr>
                  <a:t>列，再</a:t>
                </a:r>
                <a:r>
                  <a:rPr lang="zh-CN" altLang="zh-CN" sz="2400" dirty="0">
                    <a:latin typeface="+mn-lt"/>
                  </a:rPr>
                  <a:t>在</a:t>
                </a:r>
                <a:r>
                  <a:rPr lang="pt-BR" altLang="zh-CN" sz="2400" dirty="0">
                    <a:latin typeface="+mn-lt"/>
                  </a:rPr>
                  <a:t>1</a:t>
                </a:r>
                <a:r>
                  <a:rPr lang="zh-CN" altLang="zh-CN" sz="2400" dirty="0">
                    <a:latin typeface="+mn-lt"/>
                  </a:rPr>
                  <a:t>，</a:t>
                </a:r>
                <a:r>
                  <a:rPr lang="pt-BR" altLang="zh-CN" sz="2400" dirty="0">
                    <a:latin typeface="+mn-lt"/>
                  </a:rPr>
                  <a:t>4</a:t>
                </a:r>
                <a:r>
                  <a:rPr lang="zh-CN" altLang="zh-CN" sz="2400" dirty="0">
                    <a:latin typeface="+mn-lt"/>
                  </a:rPr>
                  <a:t>两个数</a:t>
                </a:r>
                <a:r>
                  <a:rPr lang="zh-CN" altLang="zh-CN" sz="2400" dirty="0" smtClean="0">
                    <a:latin typeface="+mn-lt"/>
                  </a:rPr>
                  <a:t>之间</a:t>
                </a:r>
                <a:r>
                  <a:rPr lang="zh-CN" altLang="zh-CN" sz="2400" dirty="0">
                    <a:latin typeface="+mn-lt"/>
                  </a:rPr>
                  <a:t>插入两个数</a:t>
                </a:r>
                <a14:m>
                  <m:oMath xmlns:m="http://schemas.openxmlformats.org/officeDocument/2006/math">
                    <m:r>
                      <a:rPr lang="pt-BR" altLang="zh-CN" sz="2400" i="1">
                        <a:latin typeface="Cambria Math"/>
                      </a:rPr>
                      <m:t>𝑐</m:t>
                    </m:r>
                    <m:r>
                      <a:rPr lang="zh-CN" altLang="zh-CN" sz="2400">
                        <a:latin typeface="Cambria Math"/>
                      </a:rPr>
                      <m:t>，</m:t>
                    </m:r>
                    <m:r>
                      <a:rPr lang="pt-BR" altLang="zh-CN" sz="2400" i="1">
                        <a:latin typeface="Cambria Math"/>
                      </a:rPr>
                      <m:t>𝑑</m:t>
                    </m:r>
                  </m:oMath>
                </a14:m>
                <a:r>
                  <a:rPr lang="zh-CN" altLang="zh-CN" sz="2400" dirty="0">
                    <a:latin typeface="+mn-lt"/>
                  </a:rPr>
                  <a:t>，使它们</a:t>
                </a:r>
                <a:r>
                  <a:rPr lang="zh-CN" altLang="zh-CN" sz="2400" dirty="0" smtClean="0">
                    <a:latin typeface="+mn-lt"/>
                  </a:rPr>
                  <a:t>成</a:t>
                </a:r>
                <a:endParaRPr lang="en-US" altLang="zh-CN" sz="2400" dirty="0" smtClean="0">
                  <a:latin typeface="+mn-lt"/>
                </a:endParaRPr>
              </a:p>
              <a:p>
                <a:pPr>
                  <a:lnSpc>
                    <a:spcPct val="150000"/>
                  </a:lnSpc>
                </a:pPr>
                <a:r>
                  <a:rPr lang="en-US" altLang="zh-CN" sz="2400" dirty="0">
                    <a:latin typeface="+mn-lt"/>
                  </a:rPr>
                  <a:t> </a:t>
                </a:r>
                <a:r>
                  <a:rPr lang="en-US" altLang="zh-CN" sz="2400" dirty="0" smtClean="0">
                    <a:latin typeface="+mn-lt"/>
                  </a:rPr>
                  <a:t>            </a:t>
                </a:r>
                <a:r>
                  <a:rPr lang="zh-CN" altLang="zh-CN" sz="2400" dirty="0" smtClean="0">
                    <a:latin typeface="+mn-lt"/>
                  </a:rPr>
                  <a:t>等比数列</a:t>
                </a:r>
                <a:r>
                  <a:rPr lang="zh-CN" altLang="zh-CN" sz="2400" dirty="0">
                    <a:latin typeface="+mn-lt"/>
                  </a:rPr>
                  <a:t>，则下列关系正确的是（</a:t>
                </a:r>
                <a:r>
                  <a:rPr lang="pt-BR" altLang="zh-CN" sz="2400" dirty="0">
                    <a:latin typeface="+mn-lt"/>
                  </a:rPr>
                  <a:t>   </a:t>
                </a:r>
                <a:r>
                  <a:rPr lang="zh-CN" altLang="zh-CN" sz="2400" dirty="0">
                    <a:latin typeface="+mn-lt"/>
                  </a:rPr>
                  <a:t>）</a:t>
                </a:r>
              </a:p>
              <a:p>
                <a:pPr>
                  <a:lnSpc>
                    <a:spcPct val="150000"/>
                  </a:lnSpc>
                </a:pPr>
                <a:r>
                  <a:rPr lang="pt-BR" altLang="zh-CN" sz="2400" dirty="0" smtClean="0">
                    <a:latin typeface="+mn-lt"/>
                  </a:rPr>
                  <a:t>              A</a:t>
                </a:r>
                <a:r>
                  <a:rPr lang="zh-CN" altLang="zh-CN" sz="2400" dirty="0">
                    <a:latin typeface="+mn-lt"/>
                  </a:rPr>
                  <a:t>．</a:t>
                </a:r>
                <a14:m>
                  <m:oMath xmlns:m="http://schemas.openxmlformats.org/officeDocument/2006/math">
                    <m:r>
                      <a:rPr lang="pt-BR" altLang="zh-CN" sz="2400" i="1">
                        <a:latin typeface="Cambria Math"/>
                      </a:rPr>
                      <m:t>𝑎</m:t>
                    </m:r>
                    <m:r>
                      <a:rPr lang="pt-BR" altLang="zh-CN" sz="2400" i="1">
                        <a:latin typeface="Cambria Math"/>
                      </a:rPr>
                      <m:t>+</m:t>
                    </m:r>
                    <m:r>
                      <a:rPr lang="pt-BR" altLang="zh-CN" sz="2400" i="1">
                        <a:latin typeface="Cambria Math"/>
                      </a:rPr>
                      <m:t>𝑏</m:t>
                    </m:r>
                    <m:r>
                      <a:rPr lang="pt-BR" altLang="zh-CN" sz="2400">
                        <a:latin typeface="Cambria Math"/>
                      </a:rPr>
                      <m:t>&lt;</m:t>
                    </m:r>
                    <m:r>
                      <a:rPr lang="pt-BR" altLang="zh-CN" sz="2400" i="1">
                        <a:latin typeface="Cambria Math"/>
                      </a:rPr>
                      <m:t>𝑐</m:t>
                    </m:r>
                    <m:r>
                      <a:rPr lang="pt-BR" altLang="zh-CN" sz="2400" i="1">
                        <a:latin typeface="Cambria Math"/>
                      </a:rPr>
                      <m:t>+</m:t>
                    </m:r>
                    <m:r>
                      <a:rPr lang="pt-BR" altLang="zh-CN" sz="2400" i="1">
                        <a:latin typeface="Cambria Math"/>
                      </a:rPr>
                      <m:t>𝑑</m:t>
                    </m:r>
                  </m:oMath>
                </a14:m>
                <a:r>
                  <a:rPr lang="pt-BR" altLang="zh-CN" sz="2400" dirty="0">
                    <a:latin typeface="+mn-lt"/>
                  </a:rPr>
                  <a:t>     B</a:t>
                </a:r>
                <a:r>
                  <a:rPr lang="zh-CN" altLang="zh-CN" sz="2400" dirty="0">
                    <a:latin typeface="+mn-lt"/>
                  </a:rPr>
                  <a:t>．</a:t>
                </a:r>
                <a14:m>
                  <m:oMath xmlns:m="http://schemas.openxmlformats.org/officeDocument/2006/math">
                    <m:r>
                      <a:rPr lang="pt-BR" altLang="zh-CN" sz="2400" i="1">
                        <a:latin typeface="Cambria Math"/>
                      </a:rPr>
                      <m:t>𝑎</m:t>
                    </m:r>
                    <m:r>
                      <a:rPr lang="pt-BR" altLang="zh-CN" sz="2400" i="1">
                        <a:latin typeface="Cambria Math"/>
                      </a:rPr>
                      <m:t>+</m:t>
                    </m:r>
                    <m:r>
                      <a:rPr lang="pt-BR" altLang="zh-CN" sz="2400" i="1">
                        <a:latin typeface="Cambria Math"/>
                      </a:rPr>
                      <m:t>𝑏</m:t>
                    </m:r>
                    <m:r>
                      <a:rPr lang="pt-BR" altLang="zh-CN" sz="2400">
                        <a:latin typeface="Cambria Math"/>
                      </a:rPr>
                      <m:t>&gt;</m:t>
                    </m:r>
                    <m:r>
                      <a:rPr lang="pt-BR" altLang="zh-CN" sz="2400" i="1">
                        <a:latin typeface="Cambria Math"/>
                      </a:rPr>
                      <m:t>𝑐</m:t>
                    </m:r>
                    <m:r>
                      <a:rPr lang="pt-BR" altLang="zh-CN" sz="2400" i="1">
                        <a:latin typeface="Cambria Math"/>
                      </a:rPr>
                      <m:t>+</m:t>
                    </m:r>
                    <m:r>
                      <a:rPr lang="pt-BR" altLang="zh-CN" sz="2400" i="1">
                        <a:latin typeface="Cambria Math"/>
                      </a:rPr>
                      <m:t>𝑑</m:t>
                    </m:r>
                  </m:oMath>
                </a14:m>
                <a:r>
                  <a:rPr lang="pt-BR" altLang="zh-CN" sz="2400" dirty="0">
                    <a:latin typeface="+mn-lt"/>
                  </a:rPr>
                  <a:t> </a:t>
                </a:r>
                <a:endParaRPr lang="zh-CN" altLang="zh-CN" sz="2400" dirty="0">
                  <a:latin typeface="+mn-lt"/>
                </a:endParaRPr>
              </a:p>
              <a:p>
                <a:pPr>
                  <a:lnSpc>
                    <a:spcPct val="150000"/>
                  </a:lnSpc>
                </a:pPr>
                <a:r>
                  <a:rPr lang="pt-BR" altLang="zh-CN" sz="2400" dirty="0" smtClean="0">
                    <a:latin typeface="+mn-lt"/>
                  </a:rPr>
                  <a:t>              C</a:t>
                </a:r>
                <a:r>
                  <a:rPr lang="zh-CN" altLang="zh-CN" sz="2400" dirty="0">
                    <a:latin typeface="+mn-lt"/>
                  </a:rPr>
                  <a:t>．</a:t>
                </a:r>
                <a14:m>
                  <m:oMath xmlns:m="http://schemas.openxmlformats.org/officeDocument/2006/math">
                    <m:r>
                      <a:rPr lang="pt-BR" altLang="zh-CN" sz="2400" i="1">
                        <a:latin typeface="Cambria Math"/>
                      </a:rPr>
                      <m:t>𝑎</m:t>
                    </m:r>
                    <m:r>
                      <a:rPr lang="pt-BR" altLang="zh-CN" sz="2400" i="1">
                        <a:latin typeface="Cambria Math"/>
                      </a:rPr>
                      <m:t>+</m:t>
                    </m:r>
                    <m:r>
                      <a:rPr lang="pt-BR" altLang="zh-CN" sz="2400" i="1">
                        <a:latin typeface="Cambria Math"/>
                      </a:rPr>
                      <m:t>𝑏</m:t>
                    </m:r>
                    <m:r>
                      <a:rPr lang="en-US" altLang="zh-CN" sz="2400" b="0" i="1" smtClean="0">
                        <a:latin typeface="Cambria Math"/>
                      </a:rPr>
                      <m:t>=</m:t>
                    </m:r>
                    <m:r>
                      <a:rPr lang="pt-BR" altLang="zh-CN" sz="2400" i="1">
                        <a:latin typeface="Cambria Math"/>
                      </a:rPr>
                      <m:t>𝑐</m:t>
                    </m:r>
                    <m:r>
                      <a:rPr lang="pt-BR" altLang="zh-CN" sz="2400" i="1">
                        <a:latin typeface="Cambria Math"/>
                      </a:rPr>
                      <m:t>+</m:t>
                    </m:r>
                    <m:r>
                      <a:rPr lang="pt-BR" altLang="zh-CN" sz="2400" i="1">
                        <a:latin typeface="Cambria Math"/>
                      </a:rPr>
                      <m:t>𝑑</m:t>
                    </m:r>
                  </m:oMath>
                </a14:m>
                <a:r>
                  <a:rPr lang="pt-BR" altLang="zh-CN" sz="2400" dirty="0">
                    <a:latin typeface="+mn-lt"/>
                  </a:rPr>
                  <a:t>     D</a:t>
                </a:r>
                <a:r>
                  <a:rPr lang="zh-CN" altLang="zh-CN" sz="2400" dirty="0" smtClean="0">
                    <a:latin typeface="+mn-lt"/>
                  </a:rPr>
                  <a:t>．</a:t>
                </a:r>
                <a14:m>
                  <m:oMath xmlns:m="http://schemas.openxmlformats.org/officeDocument/2006/math">
                    <m:r>
                      <a:rPr lang="zh-CN" altLang="en-US" sz="2400" b="0" dirty="0">
                        <a:latin typeface="Cambria Math"/>
                      </a:rPr>
                      <m:t>无法确定</m:t>
                    </m:r>
                  </m:oMath>
                </a14:m>
                <a:endParaRPr lang="zh-CN" altLang="zh-CN" sz="2400" dirty="0">
                  <a:latin typeface="+mn-lt"/>
                </a:endParaRPr>
              </a:p>
            </p:txBody>
          </p:sp>
        </mc:Choice>
        <mc:Fallback xmlns="">
          <p:sp>
            <p:nvSpPr>
              <p:cNvPr id="6" name="矩形 5"/>
              <p:cNvSpPr>
                <a:spLocks noRot="1" noChangeAspect="1" noMove="1" noResize="1" noEditPoints="1" noAdjustHandles="1" noChangeArrowheads="1" noChangeShapeType="1" noTextEdit="1"/>
              </p:cNvSpPr>
              <p:nvPr/>
            </p:nvSpPr>
            <p:spPr>
              <a:xfrm>
                <a:off x="323528" y="699542"/>
                <a:ext cx="8694040" cy="2862322"/>
              </a:xfrm>
              <a:prstGeom prst="rect">
                <a:avLst/>
              </a:prstGeom>
              <a:blipFill rotWithShape="1">
                <a:blip r:embed="rId2"/>
                <a:stretch>
                  <a:fillRect l="-1052" b="-1919"/>
                </a:stretch>
              </a:blipFill>
            </p:spPr>
            <p:txBody>
              <a:bodyPr/>
              <a:lstStyle/>
              <a:p>
                <a:r>
                  <a:rPr lang="zh-CN" altLang="en-US">
                    <a:noFill/>
                  </a:rPr>
                  <a:t> </a:t>
                </a:r>
              </a:p>
            </p:txBody>
          </p:sp>
        </mc:Fallback>
      </mc:AlternateContent>
      <p:sp>
        <p:nvSpPr>
          <p:cNvPr id="7" name="Rectangle 2"/>
          <p:cNvSpPr txBox="1">
            <a:spLocks noChangeArrowheads="1"/>
          </p:cNvSpPr>
          <p:nvPr/>
        </p:nvSpPr>
        <p:spPr bwMode="gray">
          <a:xfrm>
            <a:off x="2339752" y="102212"/>
            <a:ext cx="6749824"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（一）等比数列通项公式的应用</a:t>
            </a:r>
            <a:endParaRPr lang="zh-CN" altLang="en-US" dirty="0">
              <a:solidFill>
                <a:srgbClr val="FFFF00"/>
              </a:solidFill>
              <a:latin typeface="+mj-ea"/>
            </a:endParaRPr>
          </a:p>
        </p:txBody>
      </p:sp>
      <p:sp>
        <p:nvSpPr>
          <p:cNvPr id="2" name="矩形 1"/>
          <p:cNvSpPr/>
          <p:nvPr/>
        </p:nvSpPr>
        <p:spPr>
          <a:xfrm>
            <a:off x="5910342" y="1894061"/>
            <a:ext cx="389850" cy="461665"/>
          </a:xfrm>
          <a:prstGeom prst="rect">
            <a:avLst/>
          </a:prstGeom>
        </p:spPr>
        <p:txBody>
          <a:bodyPr wrap="none">
            <a:spAutoFit/>
          </a:bodyPr>
          <a:lstStyle/>
          <a:p>
            <a:r>
              <a:rPr lang="en-US" altLang="zh-CN" sz="2400" b="1" dirty="0" smtClean="0">
                <a:solidFill>
                  <a:srgbClr val="FF0000"/>
                </a:solidFill>
                <a:latin typeface="+mn-lt"/>
              </a:rPr>
              <a:t>B</a:t>
            </a:r>
            <a:endParaRPr lang="zh-CN" altLang="en-US" sz="2400" b="1" dirty="0">
              <a:solidFill>
                <a:srgbClr val="FF0000"/>
              </a:solidFill>
              <a:latin typeface="+mn-lt"/>
            </a:endParaRPr>
          </a:p>
        </p:txBody>
      </p:sp>
    </p:spTree>
    <p:extLst>
      <p:ext uri="{BB962C8B-B14F-4D97-AF65-F5344CB8AC3E}">
        <p14:creationId xmlns:p14="http://schemas.microsoft.com/office/powerpoint/2010/main" val="122018044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典例突破</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323528" y="885949"/>
            <a:ext cx="8640960" cy="461665"/>
          </a:xfrm>
          <a:prstGeom prst="rect">
            <a:avLst/>
          </a:prstGeom>
        </p:spPr>
        <p:txBody>
          <a:bodyPr wrap="square">
            <a:spAutoFit/>
          </a:bodyPr>
          <a:lstStyle/>
          <a:p>
            <a:r>
              <a:rPr lang="zh-CN" altLang="zh-CN" sz="2400" b="1" dirty="0">
                <a:latin typeface="+mn-lt"/>
              </a:rPr>
              <a:t>例</a:t>
            </a:r>
            <a:r>
              <a:rPr lang="pt-BR" altLang="zh-CN" sz="2400" b="1" dirty="0">
                <a:latin typeface="+mn-lt"/>
              </a:rPr>
              <a:t>2</a:t>
            </a:r>
            <a:r>
              <a:rPr lang="pt-BR" altLang="zh-CN" sz="2400" dirty="0">
                <a:latin typeface="+mn-lt"/>
              </a:rPr>
              <a:t>. </a:t>
            </a:r>
            <a:r>
              <a:rPr lang="zh-CN" altLang="zh-CN" sz="2400" dirty="0">
                <a:latin typeface="+mn-lt"/>
              </a:rPr>
              <a:t>若等比数列</a:t>
            </a:r>
            <a:r>
              <a:rPr lang="en-US" altLang="zh-CN" sz="2400" dirty="0">
                <a:latin typeface="+mn-lt"/>
              </a:rPr>
              <a:t>{</a:t>
            </a:r>
            <a:r>
              <a:rPr lang="en-US" altLang="zh-CN" sz="2400" i="1" dirty="0">
                <a:latin typeface="+mn-lt"/>
              </a:rPr>
              <a:t>a</a:t>
            </a:r>
            <a:r>
              <a:rPr lang="en-US" altLang="zh-CN" sz="2400" i="1" baseline="-25000" dirty="0">
                <a:latin typeface="+mn-lt"/>
              </a:rPr>
              <a:t>n</a:t>
            </a:r>
            <a:r>
              <a:rPr lang="en-US" altLang="zh-CN" sz="2400" dirty="0">
                <a:latin typeface="+mn-lt"/>
              </a:rPr>
              <a:t>}</a:t>
            </a:r>
            <a:r>
              <a:rPr lang="zh-CN" altLang="zh-CN" sz="2400" dirty="0">
                <a:latin typeface="+mn-lt"/>
              </a:rPr>
              <a:t>中，</a:t>
            </a:r>
            <a:r>
              <a:rPr lang="pt-BR" altLang="zh-CN" sz="2400" i="1" dirty="0">
                <a:latin typeface="+mn-lt"/>
              </a:rPr>
              <a:t>a</a:t>
            </a:r>
            <a:r>
              <a:rPr lang="pt-BR" altLang="zh-CN" sz="2400" baseline="-25000" dirty="0">
                <a:latin typeface="+mn-lt"/>
              </a:rPr>
              <a:t>3</a:t>
            </a:r>
            <a:r>
              <a:rPr lang="zh-CN" altLang="zh-CN" sz="2400" dirty="0">
                <a:latin typeface="+mn-lt"/>
              </a:rPr>
              <a:t>＝</a:t>
            </a:r>
            <a:r>
              <a:rPr lang="pt-BR" altLang="zh-CN" sz="2400" dirty="0">
                <a:latin typeface="+mn-lt"/>
              </a:rPr>
              <a:t>2</a:t>
            </a:r>
            <a:r>
              <a:rPr lang="zh-CN" altLang="zh-CN" sz="2400" dirty="0">
                <a:latin typeface="+mn-lt"/>
              </a:rPr>
              <a:t>，</a:t>
            </a:r>
            <a:r>
              <a:rPr lang="pt-BR" altLang="zh-CN" sz="2400" i="1" dirty="0">
                <a:latin typeface="+mn-lt"/>
              </a:rPr>
              <a:t>a</a:t>
            </a:r>
            <a:r>
              <a:rPr lang="pt-BR" altLang="zh-CN" sz="2400" baseline="-25000" dirty="0">
                <a:latin typeface="+mn-lt"/>
              </a:rPr>
              <a:t>11</a:t>
            </a:r>
            <a:r>
              <a:rPr lang="zh-CN" altLang="zh-CN" sz="2400" dirty="0">
                <a:latin typeface="+mn-lt"/>
              </a:rPr>
              <a:t>＝</a:t>
            </a:r>
            <a:r>
              <a:rPr lang="pt-BR" altLang="zh-CN" sz="2400" dirty="0">
                <a:latin typeface="+mn-lt"/>
              </a:rPr>
              <a:t>8</a:t>
            </a:r>
            <a:r>
              <a:rPr lang="zh-CN" altLang="zh-CN" sz="2400" dirty="0">
                <a:latin typeface="+mn-lt"/>
              </a:rPr>
              <a:t>，则</a:t>
            </a:r>
            <a:r>
              <a:rPr lang="pt-BR" altLang="zh-CN" sz="2400" i="1" dirty="0">
                <a:latin typeface="+mn-lt"/>
              </a:rPr>
              <a:t>a</a:t>
            </a:r>
            <a:r>
              <a:rPr lang="pt-BR" altLang="zh-CN" sz="2400" baseline="-25000" dirty="0">
                <a:latin typeface="+mn-lt"/>
              </a:rPr>
              <a:t>7</a:t>
            </a:r>
            <a:r>
              <a:rPr lang="zh-CN" altLang="zh-CN" sz="2400" dirty="0">
                <a:latin typeface="+mn-lt"/>
              </a:rPr>
              <a:t>＝</a:t>
            </a:r>
            <a:r>
              <a:rPr lang="pt-BR" altLang="zh-CN" sz="2400" dirty="0">
                <a:latin typeface="+mn-lt"/>
              </a:rPr>
              <a:t>________.</a:t>
            </a:r>
            <a:endParaRPr lang="zh-CN" altLang="zh-CN" sz="2400" dirty="0">
              <a:latin typeface="+mn-lt"/>
            </a:endParaRPr>
          </a:p>
        </p:txBody>
      </p:sp>
      <mc:AlternateContent xmlns:mc="http://schemas.openxmlformats.org/markup-compatibility/2006" xmlns:a14="http://schemas.microsoft.com/office/drawing/2010/main">
        <mc:Choice Requires="a14">
          <p:sp>
            <p:nvSpPr>
              <p:cNvPr id="5" name="矩形 4"/>
              <p:cNvSpPr/>
              <p:nvPr/>
            </p:nvSpPr>
            <p:spPr>
              <a:xfrm>
                <a:off x="395536" y="1898373"/>
                <a:ext cx="8568952" cy="1245534"/>
              </a:xfrm>
              <a:prstGeom prst="rect">
                <a:avLst/>
              </a:prstGeom>
            </p:spPr>
            <p:txBody>
              <a:bodyPr wrap="square">
                <a:spAutoFit/>
              </a:bodyPr>
              <a:lstStyle/>
              <a:p>
                <a:pPr>
                  <a:lnSpc>
                    <a:spcPct val="150000"/>
                  </a:lnSpc>
                </a:pPr>
                <a:r>
                  <a:rPr lang="zh-CN" altLang="zh-CN" sz="2400" b="1" dirty="0">
                    <a:solidFill>
                      <a:srgbClr val="FF0000"/>
                    </a:solidFill>
                    <a:latin typeface="+mn-lt"/>
                  </a:rPr>
                  <a:t>【解析】</a:t>
                </a:r>
                <a:r>
                  <a:rPr lang="zh-CN" altLang="zh-CN" sz="2400" dirty="0">
                    <a:latin typeface="+mn-lt"/>
                  </a:rPr>
                  <a:t>∵</a:t>
                </a:r>
                <a:r>
                  <a:rPr lang="zh-CN" altLang="zh-CN" sz="2400" b="1" dirty="0">
                    <a:latin typeface="+mn-lt"/>
                  </a:rPr>
                  <a:t> </a:t>
                </a:r>
                <a:r>
                  <a:rPr lang="en-US" altLang="zh-CN" sz="2400" dirty="0">
                    <a:latin typeface="+mn-lt"/>
                  </a:rPr>
                  <a:t>{</a:t>
                </a:r>
                <a:r>
                  <a:rPr lang="en-US" altLang="zh-CN" sz="2400" i="1" dirty="0">
                    <a:latin typeface="+mn-lt"/>
                  </a:rPr>
                  <a:t>a</a:t>
                </a:r>
                <a:r>
                  <a:rPr lang="en-US" altLang="zh-CN" sz="2400" i="1" baseline="-25000" dirty="0">
                    <a:latin typeface="+mn-lt"/>
                  </a:rPr>
                  <a:t>n</a:t>
                </a:r>
                <a:r>
                  <a:rPr lang="en-US" altLang="zh-CN" sz="2400" dirty="0">
                    <a:latin typeface="+mn-lt"/>
                  </a:rPr>
                  <a:t>}</a:t>
                </a:r>
                <a:r>
                  <a:rPr lang="zh-CN" altLang="zh-CN" sz="2400" dirty="0">
                    <a:latin typeface="+mn-lt"/>
                  </a:rPr>
                  <a:t>是等比数列</a:t>
                </a:r>
                <a:r>
                  <a:rPr lang="en-US" altLang="zh-CN" sz="2400" dirty="0">
                    <a:latin typeface="+mn-lt"/>
                  </a:rPr>
                  <a:t>   </a:t>
                </a:r>
                <a:r>
                  <a:rPr lang="zh-CN" altLang="zh-CN" sz="2400" dirty="0">
                    <a:latin typeface="+mn-lt"/>
                  </a:rPr>
                  <a:t>∴ </a:t>
                </a:r>
                <a14:m>
                  <m:oMath xmlns:m="http://schemas.openxmlformats.org/officeDocument/2006/math">
                    <m:sSubSup>
                      <m:sSubSupPr>
                        <m:ctrlPr>
                          <a:rPr lang="zh-CN" altLang="zh-CN" sz="2400" i="1">
                            <a:latin typeface="Cambria Math"/>
                          </a:rPr>
                        </m:ctrlPr>
                      </m:sSubSupPr>
                      <m:e>
                        <m:r>
                          <a:rPr lang="en-US" altLang="zh-CN" sz="2400" i="1">
                            <a:latin typeface="Cambria Math"/>
                          </a:rPr>
                          <m:t>𝑎</m:t>
                        </m:r>
                      </m:e>
                      <m:sub>
                        <m:r>
                          <a:rPr lang="en-US" altLang="zh-CN" sz="2400" i="1">
                            <a:latin typeface="Cambria Math"/>
                          </a:rPr>
                          <m:t>7</m:t>
                        </m:r>
                      </m:sub>
                      <m:sup>
                        <m:r>
                          <a:rPr lang="en-US" altLang="zh-CN" sz="2400" i="1">
                            <a:latin typeface="Cambria Math"/>
                          </a:rPr>
                          <m:t>2</m:t>
                        </m:r>
                      </m:sup>
                    </m:sSubSup>
                    <m:r>
                      <a:rPr lang="en-US" altLang="zh-CN" sz="2400" i="1">
                        <a:latin typeface="Cambria Math"/>
                      </a:rPr>
                      <m:t>=</m:t>
                    </m:r>
                    <m:sSub>
                      <m:sSubPr>
                        <m:ctrlPr>
                          <a:rPr lang="zh-CN" altLang="zh-CN" sz="2400" i="1">
                            <a:latin typeface="Cambria Math"/>
                          </a:rPr>
                        </m:ctrlPr>
                      </m:sSubPr>
                      <m:e>
                        <m:r>
                          <a:rPr lang="en-US" altLang="zh-CN" sz="2400" i="1">
                            <a:latin typeface="Cambria Math"/>
                          </a:rPr>
                          <m:t>𝑎</m:t>
                        </m:r>
                      </m:e>
                      <m:sub>
                        <m:r>
                          <a:rPr lang="en-US" altLang="zh-CN" sz="2400" i="1">
                            <a:latin typeface="Cambria Math"/>
                          </a:rPr>
                          <m:t>3</m:t>
                        </m:r>
                      </m:sub>
                    </m:sSub>
                    <m:sSub>
                      <m:sSubPr>
                        <m:ctrlPr>
                          <a:rPr lang="zh-CN" altLang="zh-CN" sz="2400" i="1">
                            <a:latin typeface="Cambria Math"/>
                          </a:rPr>
                        </m:ctrlPr>
                      </m:sSubPr>
                      <m:e>
                        <m:r>
                          <a:rPr lang="en-US" altLang="zh-CN" sz="2400" i="1">
                            <a:latin typeface="Cambria Math"/>
                          </a:rPr>
                          <m:t>𝑎</m:t>
                        </m:r>
                      </m:e>
                      <m:sub>
                        <m:r>
                          <a:rPr lang="en-US" altLang="zh-CN" sz="2400" i="1">
                            <a:latin typeface="Cambria Math"/>
                          </a:rPr>
                          <m:t>11</m:t>
                        </m:r>
                      </m:sub>
                    </m:sSub>
                    <m:r>
                      <a:rPr lang="en-US" altLang="zh-CN" sz="2400" i="1">
                        <a:latin typeface="Cambria Math"/>
                      </a:rPr>
                      <m:t>=16</m:t>
                    </m:r>
                  </m:oMath>
                </a14:m>
                <a:r>
                  <a:rPr lang="en-US" altLang="zh-CN" sz="2400" dirty="0">
                    <a:latin typeface="+mn-lt"/>
                  </a:rPr>
                  <a:t>  </a:t>
                </a:r>
                <a:endParaRPr lang="zh-CN" altLang="zh-CN" sz="2400" dirty="0">
                  <a:latin typeface="+mn-lt"/>
                </a:endParaRPr>
              </a:p>
              <a:p>
                <a:pPr>
                  <a:lnSpc>
                    <a:spcPct val="150000"/>
                  </a:lnSpc>
                </a:pPr>
                <a:r>
                  <a:rPr lang="en-US" altLang="zh-CN" sz="2400" dirty="0" smtClean="0">
                    <a:latin typeface="+mn-lt"/>
                  </a:rPr>
                  <a:t>                 </a:t>
                </a:r>
                <a:r>
                  <a:rPr lang="zh-CN" altLang="zh-CN" sz="2400" dirty="0" smtClean="0">
                    <a:latin typeface="+mn-lt"/>
                  </a:rPr>
                  <a:t>又 </a:t>
                </a:r>
                <a14:m>
                  <m:oMath xmlns:m="http://schemas.openxmlformats.org/officeDocument/2006/math">
                    <m:sSub>
                      <m:sSubPr>
                        <m:ctrlPr>
                          <a:rPr lang="zh-CN" altLang="zh-CN" sz="2400" i="1">
                            <a:latin typeface="Cambria Math"/>
                          </a:rPr>
                        </m:ctrlPr>
                      </m:sSubPr>
                      <m:e>
                        <m:r>
                          <a:rPr lang="en-US" altLang="zh-CN" sz="2400" i="1">
                            <a:latin typeface="Cambria Math"/>
                          </a:rPr>
                          <m:t>𝑎</m:t>
                        </m:r>
                      </m:e>
                      <m:sub>
                        <m:r>
                          <a:rPr lang="en-US" altLang="zh-CN" sz="2400" i="1">
                            <a:latin typeface="Cambria Math"/>
                          </a:rPr>
                          <m:t>7</m:t>
                        </m:r>
                      </m:sub>
                    </m:sSub>
                    <m:r>
                      <a:rPr lang="en-US" altLang="zh-CN" sz="2400" i="1">
                        <a:latin typeface="Cambria Math"/>
                      </a:rPr>
                      <m:t>=</m:t>
                    </m:r>
                    <m:sSub>
                      <m:sSubPr>
                        <m:ctrlPr>
                          <a:rPr lang="zh-CN" altLang="zh-CN" sz="2400" i="1">
                            <a:latin typeface="Cambria Math"/>
                          </a:rPr>
                        </m:ctrlPr>
                      </m:sSubPr>
                      <m:e>
                        <m:r>
                          <a:rPr lang="en-US" altLang="zh-CN" sz="2400" i="1">
                            <a:latin typeface="Cambria Math"/>
                          </a:rPr>
                          <m:t>𝑎</m:t>
                        </m:r>
                      </m:e>
                      <m:sub>
                        <m:r>
                          <a:rPr lang="en-US" altLang="zh-CN" sz="2400" i="1">
                            <a:latin typeface="Cambria Math"/>
                          </a:rPr>
                          <m:t>3</m:t>
                        </m:r>
                      </m:sub>
                    </m:sSub>
                    <m:sSup>
                      <m:sSupPr>
                        <m:ctrlPr>
                          <a:rPr lang="zh-CN" altLang="zh-CN" sz="2400" i="1">
                            <a:latin typeface="Cambria Math"/>
                          </a:rPr>
                        </m:ctrlPr>
                      </m:sSupPr>
                      <m:e>
                        <m:r>
                          <a:rPr lang="en-US" altLang="zh-CN" sz="2400" i="1">
                            <a:latin typeface="Cambria Math"/>
                          </a:rPr>
                          <m:t>𝑞</m:t>
                        </m:r>
                      </m:e>
                      <m:sup>
                        <m:r>
                          <a:rPr lang="en-US" altLang="zh-CN" sz="2400" i="1">
                            <a:latin typeface="Cambria Math"/>
                          </a:rPr>
                          <m:t>4</m:t>
                        </m:r>
                      </m:sup>
                    </m:sSup>
                    <m:r>
                      <a:rPr lang="en-US" altLang="zh-CN" sz="2400" i="1">
                        <a:latin typeface="Cambria Math"/>
                      </a:rPr>
                      <m:t>&gt;0</m:t>
                    </m:r>
                  </m:oMath>
                </a14:m>
                <a:r>
                  <a:rPr lang="en-US" altLang="zh-CN" sz="2400" dirty="0">
                    <a:latin typeface="+mn-lt"/>
                  </a:rPr>
                  <a:t>  </a:t>
                </a:r>
                <a:r>
                  <a:rPr lang="en-US" altLang="zh-CN" sz="2400" dirty="0" smtClean="0">
                    <a:latin typeface="+mn-lt"/>
                  </a:rPr>
                  <a:t>   </a:t>
                </a:r>
                <a:r>
                  <a:rPr lang="zh-CN" altLang="zh-CN" sz="2400" dirty="0">
                    <a:latin typeface="+mn-lt"/>
                  </a:rPr>
                  <a:t>∴ </a:t>
                </a:r>
                <a14:m>
                  <m:oMath xmlns:m="http://schemas.openxmlformats.org/officeDocument/2006/math">
                    <m:sSub>
                      <m:sSubPr>
                        <m:ctrlPr>
                          <a:rPr lang="zh-CN" altLang="zh-CN" sz="2400" i="1">
                            <a:latin typeface="Cambria Math"/>
                          </a:rPr>
                        </m:ctrlPr>
                      </m:sSubPr>
                      <m:e>
                        <m:r>
                          <a:rPr lang="en-US" altLang="zh-CN" sz="2400" i="1">
                            <a:latin typeface="Cambria Math"/>
                          </a:rPr>
                          <m:t>𝑎</m:t>
                        </m:r>
                      </m:e>
                      <m:sub>
                        <m:r>
                          <a:rPr lang="en-US" altLang="zh-CN" sz="2400" i="1">
                            <a:latin typeface="Cambria Math"/>
                          </a:rPr>
                          <m:t>7</m:t>
                        </m:r>
                      </m:sub>
                    </m:sSub>
                    <m:r>
                      <a:rPr lang="en-US" altLang="zh-CN" sz="2400" i="1">
                        <a:latin typeface="Cambria Math"/>
                      </a:rPr>
                      <m:t>=</m:t>
                    </m:r>
                    <m:r>
                      <a:rPr lang="en-US" altLang="zh-CN" sz="2400">
                        <a:latin typeface="Cambria Math"/>
                      </a:rPr>
                      <m:t>4</m:t>
                    </m:r>
                  </m:oMath>
                </a14:m>
                <a:endParaRPr lang="zh-CN" altLang="zh-CN" sz="2400" dirty="0">
                  <a:latin typeface="+mn-lt"/>
                </a:endParaRPr>
              </a:p>
            </p:txBody>
          </p:sp>
        </mc:Choice>
        <mc:Fallback xmlns="">
          <p:sp>
            <p:nvSpPr>
              <p:cNvPr id="5" name="矩形 4"/>
              <p:cNvSpPr>
                <a:spLocks noRot="1" noChangeAspect="1" noMove="1" noResize="1" noEditPoints="1" noAdjustHandles="1" noChangeArrowheads="1" noChangeShapeType="1" noTextEdit="1"/>
              </p:cNvSpPr>
              <p:nvPr/>
            </p:nvSpPr>
            <p:spPr>
              <a:xfrm>
                <a:off x="395536" y="1898373"/>
                <a:ext cx="8568952" cy="1245534"/>
              </a:xfrm>
              <a:prstGeom prst="rect">
                <a:avLst/>
              </a:prstGeom>
              <a:blipFill rotWithShape="1">
                <a:blip r:embed="rId2"/>
                <a:stretch>
                  <a:fillRect l="-1138" b="-2439"/>
                </a:stretch>
              </a:blipFill>
            </p:spPr>
            <p:txBody>
              <a:bodyPr/>
              <a:lstStyle/>
              <a:p>
                <a:r>
                  <a:rPr lang="zh-CN" altLang="en-US">
                    <a:noFill/>
                  </a:rPr>
                  <a:t> </a:t>
                </a:r>
              </a:p>
            </p:txBody>
          </p:sp>
        </mc:Fallback>
      </mc:AlternateContent>
      <p:sp>
        <p:nvSpPr>
          <p:cNvPr id="10" name="Rectangle 2"/>
          <p:cNvSpPr txBox="1">
            <a:spLocks noChangeArrowheads="1"/>
          </p:cNvSpPr>
          <p:nvPr/>
        </p:nvSpPr>
        <p:spPr bwMode="gray">
          <a:xfrm>
            <a:off x="2339752" y="102212"/>
            <a:ext cx="6749824"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（二）等比数列性质的应用</a:t>
            </a:r>
            <a:r>
              <a:rPr lang="en-US" altLang="zh-CN" dirty="0" smtClean="0">
                <a:solidFill>
                  <a:srgbClr val="FFFF00"/>
                </a:solidFill>
                <a:latin typeface="+mj-ea"/>
              </a:rPr>
              <a:t>1</a:t>
            </a:r>
            <a:endParaRPr lang="zh-CN" altLang="en-US" dirty="0">
              <a:solidFill>
                <a:srgbClr val="FFFF00"/>
              </a:solidFill>
              <a:latin typeface="+mj-ea"/>
            </a:endParaRPr>
          </a:p>
        </p:txBody>
      </p:sp>
      <mc:AlternateContent xmlns:mc="http://schemas.openxmlformats.org/markup-compatibility/2006" xmlns:a14="http://schemas.microsoft.com/office/drawing/2010/main">
        <mc:Choice Requires="a14">
          <p:sp>
            <p:nvSpPr>
              <p:cNvPr id="7" name="矩形 6"/>
              <p:cNvSpPr/>
              <p:nvPr/>
            </p:nvSpPr>
            <p:spPr>
              <a:xfrm>
                <a:off x="7020272" y="885949"/>
                <a:ext cx="453970"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sz="2400" b="1" i="1" smtClean="0">
                          <a:solidFill>
                            <a:srgbClr val="FF0000"/>
                          </a:solidFill>
                          <a:latin typeface="Cambria Math"/>
                        </a:rPr>
                        <m:t>𝟒</m:t>
                      </m:r>
                    </m:oMath>
                  </m:oMathPara>
                </a14:m>
                <a:endParaRPr lang="zh-CN" altLang="en-US" sz="2400" b="1" dirty="0">
                  <a:solidFill>
                    <a:srgbClr val="FF0000"/>
                  </a:solidFill>
                </a:endParaRPr>
              </a:p>
            </p:txBody>
          </p:sp>
        </mc:Choice>
        <mc:Fallback xmlns="">
          <p:sp>
            <p:nvSpPr>
              <p:cNvPr id="7" name="矩形 6"/>
              <p:cNvSpPr>
                <a:spLocks noRot="1" noChangeAspect="1" noMove="1" noResize="1" noEditPoints="1" noAdjustHandles="1" noChangeArrowheads="1" noChangeShapeType="1" noTextEdit="1"/>
              </p:cNvSpPr>
              <p:nvPr/>
            </p:nvSpPr>
            <p:spPr>
              <a:xfrm>
                <a:off x="7020272" y="885949"/>
                <a:ext cx="453970" cy="461665"/>
              </a:xfrm>
              <a:prstGeom prst="rect">
                <a:avLst/>
              </a:prstGeom>
              <a:blipFill rotWithShape="1">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0075352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典例突破</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2"/>
          <p:cNvSpPr txBox="1">
            <a:spLocks noChangeArrowheads="1"/>
          </p:cNvSpPr>
          <p:nvPr/>
        </p:nvSpPr>
        <p:spPr bwMode="gray">
          <a:xfrm>
            <a:off x="2339752" y="102212"/>
            <a:ext cx="6749824"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（二）等比数列性质的应用</a:t>
            </a:r>
            <a:r>
              <a:rPr lang="en-US" altLang="zh-CN" dirty="0" smtClean="0">
                <a:solidFill>
                  <a:srgbClr val="FFFF00"/>
                </a:solidFill>
                <a:latin typeface="+mj-ea"/>
              </a:rPr>
              <a:t>1</a:t>
            </a:r>
            <a:endParaRPr lang="zh-CN" altLang="en-US" dirty="0">
              <a:solidFill>
                <a:srgbClr val="FFFF00"/>
              </a:solidFill>
              <a:latin typeface="+mj-ea"/>
            </a:endParaRPr>
          </a:p>
        </p:txBody>
      </p:sp>
      <p:sp>
        <p:nvSpPr>
          <p:cNvPr id="2" name="矩形 1"/>
          <p:cNvSpPr/>
          <p:nvPr/>
        </p:nvSpPr>
        <p:spPr>
          <a:xfrm>
            <a:off x="179512" y="771550"/>
            <a:ext cx="8395732" cy="1200329"/>
          </a:xfrm>
          <a:prstGeom prst="rect">
            <a:avLst/>
          </a:prstGeom>
        </p:spPr>
        <p:txBody>
          <a:bodyPr wrap="square">
            <a:spAutoFit/>
          </a:bodyPr>
          <a:lstStyle/>
          <a:p>
            <a:pPr>
              <a:lnSpc>
                <a:spcPct val="150000"/>
              </a:lnSpc>
            </a:pPr>
            <a:r>
              <a:rPr lang="zh-CN" altLang="zh-CN" sz="2400" b="1" dirty="0">
                <a:solidFill>
                  <a:srgbClr val="FF0000"/>
                </a:solidFill>
                <a:latin typeface="+mn-lt"/>
              </a:rPr>
              <a:t>【解题反思】</a:t>
            </a:r>
            <a:r>
              <a:rPr lang="zh-CN" altLang="zh-CN" sz="2400" dirty="0">
                <a:latin typeface="+mn-lt"/>
              </a:rPr>
              <a:t>等比数列</a:t>
            </a:r>
            <a:r>
              <a:rPr lang="en-US" altLang="zh-CN" sz="2400" dirty="0">
                <a:latin typeface="+mn-lt"/>
              </a:rPr>
              <a:t>{</a:t>
            </a:r>
            <a:r>
              <a:rPr lang="en-US" altLang="zh-CN" sz="2400" i="1" dirty="0">
                <a:latin typeface="+mn-lt"/>
              </a:rPr>
              <a:t>a</a:t>
            </a:r>
            <a:r>
              <a:rPr lang="en-US" altLang="zh-CN" sz="2400" i="1" baseline="-25000" dirty="0">
                <a:latin typeface="+mn-lt"/>
              </a:rPr>
              <a:t>n</a:t>
            </a:r>
            <a:r>
              <a:rPr lang="en-US" altLang="zh-CN" sz="2400" dirty="0">
                <a:latin typeface="+mn-lt"/>
              </a:rPr>
              <a:t>}</a:t>
            </a:r>
            <a:r>
              <a:rPr lang="zh-CN" altLang="zh-CN" sz="2400" dirty="0">
                <a:latin typeface="+mn-lt"/>
              </a:rPr>
              <a:t>中，利用等比中项求某一项时，</a:t>
            </a:r>
            <a:r>
              <a:rPr lang="zh-CN" altLang="zh-CN" sz="2400" dirty="0" smtClean="0">
                <a:latin typeface="+mn-lt"/>
              </a:rPr>
              <a:t>如</a:t>
            </a:r>
            <a:r>
              <a:rPr lang="en-US" altLang="zh-CN" sz="2400" dirty="0" smtClean="0">
                <a:latin typeface="+mn-lt"/>
              </a:rPr>
              <a:t>  </a:t>
            </a:r>
          </a:p>
          <a:p>
            <a:pPr>
              <a:lnSpc>
                <a:spcPct val="150000"/>
              </a:lnSpc>
            </a:pPr>
            <a:r>
              <a:rPr lang="en-US" altLang="zh-CN" sz="2400" dirty="0">
                <a:latin typeface="+mn-lt"/>
              </a:rPr>
              <a:t> </a:t>
            </a:r>
            <a:r>
              <a:rPr lang="en-US" altLang="zh-CN" sz="2400" dirty="0" smtClean="0">
                <a:latin typeface="+mn-lt"/>
              </a:rPr>
              <a:t>                     </a:t>
            </a:r>
            <a:r>
              <a:rPr lang="zh-CN" altLang="zh-CN" sz="2400" dirty="0" smtClean="0">
                <a:latin typeface="+mn-lt"/>
              </a:rPr>
              <a:t>何</a:t>
            </a:r>
            <a:r>
              <a:rPr lang="zh-CN" altLang="zh-CN" sz="2400" dirty="0">
                <a:latin typeface="+mn-lt"/>
              </a:rPr>
              <a:t>确定该项的符号？</a:t>
            </a:r>
            <a:endParaRPr lang="zh-CN" altLang="en-US" sz="2400" dirty="0">
              <a:latin typeface="+mn-lt"/>
            </a:endParaRPr>
          </a:p>
        </p:txBody>
      </p:sp>
      <p:sp>
        <p:nvSpPr>
          <p:cNvPr id="6" name="矩形 5"/>
          <p:cNvSpPr/>
          <p:nvPr/>
        </p:nvSpPr>
        <p:spPr>
          <a:xfrm>
            <a:off x="407212" y="2088192"/>
            <a:ext cx="8467740" cy="2308324"/>
          </a:xfrm>
          <a:prstGeom prst="rect">
            <a:avLst/>
          </a:prstGeom>
        </p:spPr>
        <p:txBody>
          <a:bodyPr wrap="square">
            <a:spAutoFit/>
          </a:bodyPr>
          <a:lstStyle/>
          <a:p>
            <a:pPr>
              <a:lnSpc>
                <a:spcPct val="150000"/>
              </a:lnSpc>
            </a:pPr>
            <a:r>
              <a:rPr lang="zh-CN" altLang="zh-CN" sz="2400" b="1" dirty="0" smtClean="0">
                <a:solidFill>
                  <a:srgbClr val="FF0000"/>
                </a:solidFill>
                <a:latin typeface="+mn-lt"/>
              </a:rPr>
              <a:t>答</a:t>
            </a:r>
            <a:r>
              <a:rPr lang="zh-CN" altLang="zh-CN" sz="2400" dirty="0">
                <a:solidFill>
                  <a:srgbClr val="FF0000"/>
                </a:solidFill>
                <a:latin typeface="+mn-lt"/>
              </a:rPr>
              <a:t>：</a:t>
            </a:r>
            <a:r>
              <a:rPr lang="zh-CN" altLang="zh-CN" sz="2400" dirty="0">
                <a:latin typeface="+mn-lt"/>
              </a:rPr>
              <a:t>等比数列</a:t>
            </a:r>
            <a:r>
              <a:rPr lang="en-US" altLang="zh-CN" sz="2400" dirty="0">
                <a:latin typeface="+mn-lt"/>
              </a:rPr>
              <a:t>{</a:t>
            </a:r>
            <a:r>
              <a:rPr lang="en-US" altLang="zh-CN" sz="2400" i="1" dirty="0">
                <a:latin typeface="+mn-lt"/>
              </a:rPr>
              <a:t>a</a:t>
            </a:r>
            <a:r>
              <a:rPr lang="en-US" altLang="zh-CN" sz="2400" i="1" baseline="-25000" dirty="0">
                <a:latin typeface="+mn-lt"/>
              </a:rPr>
              <a:t>n</a:t>
            </a:r>
            <a:r>
              <a:rPr lang="en-US" altLang="zh-CN" sz="2400" dirty="0">
                <a:latin typeface="+mn-lt"/>
              </a:rPr>
              <a:t>}</a:t>
            </a:r>
            <a:r>
              <a:rPr lang="zh-CN" altLang="zh-CN" sz="2400" dirty="0">
                <a:latin typeface="+mn-lt"/>
              </a:rPr>
              <a:t>中，奇数项的符号一定相同，偶数项的符号一定相同</a:t>
            </a:r>
            <a:r>
              <a:rPr lang="en-US" altLang="zh-CN" sz="2400" dirty="0">
                <a:latin typeface="+mn-lt"/>
              </a:rPr>
              <a:t>. </a:t>
            </a:r>
            <a:r>
              <a:rPr lang="zh-CN" altLang="zh-CN" sz="2400" dirty="0">
                <a:latin typeface="+mn-lt"/>
              </a:rPr>
              <a:t>所以，</a:t>
            </a:r>
            <a:r>
              <a:rPr lang="zh-CN" altLang="zh-CN" sz="2400" dirty="0" smtClean="0">
                <a:latin typeface="+mn-lt"/>
              </a:rPr>
              <a:t>要确定</a:t>
            </a:r>
            <a:r>
              <a:rPr lang="zh-CN" altLang="zh-CN" sz="2400" dirty="0">
                <a:latin typeface="+mn-lt"/>
              </a:rPr>
              <a:t>某项的符号，只需看</a:t>
            </a:r>
            <a:r>
              <a:rPr lang="zh-CN" altLang="zh-CN" sz="2400" b="1" dirty="0">
                <a:latin typeface="+mn-lt"/>
              </a:rPr>
              <a:t>同类的项</a:t>
            </a:r>
            <a:r>
              <a:rPr lang="zh-CN" altLang="zh-CN" sz="2400" dirty="0">
                <a:latin typeface="+mn-lt"/>
              </a:rPr>
              <a:t>（奇数项或偶数项）</a:t>
            </a:r>
            <a:r>
              <a:rPr lang="zh-CN" altLang="zh-CN" sz="2400" b="1" dirty="0">
                <a:latin typeface="+mn-lt"/>
              </a:rPr>
              <a:t>的符号</a:t>
            </a:r>
            <a:r>
              <a:rPr lang="en-US" altLang="zh-CN" sz="2400" dirty="0">
                <a:latin typeface="+mn-lt"/>
              </a:rPr>
              <a:t>. </a:t>
            </a:r>
            <a:r>
              <a:rPr lang="zh-CN" altLang="zh-CN" sz="2400" dirty="0">
                <a:latin typeface="+mn-lt"/>
              </a:rPr>
              <a:t>如果没有同类的项的符号，就要根据</a:t>
            </a:r>
            <a:r>
              <a:rPr lang="zh-CN" altLang="zh-CN" sz="2400" b="1" dirty="0">
                <a:latin typeface="+mn-lt"/>
              </a:rPr>
              <a:t>公比的正负</a:t>
            </a:r>
            <a:r>
              <a:rPr lang="zh-CN" altLang="zh-CN" sz="2400" dirty="0">
                <a:latin typeface="+mn-lt"/>
              </a:rPr>
              <a:t>判断</a:t>
            </a:r>
            <a:r>
              <a:rPr lang="en-US" altLang="zh-CN" sz="2400" dirty="0">
                <a:latin typeface="+mn-lt"/>
              </a:rPr>
              <a:t>.</a:t>
            </a:r>
            <a:endParaRPr lang="zh-CN" altLang="en-US" sz="2400" dirty="0">
              <a:latin typeface="+mn-lt"/>
            </a:endParaRPr>
          </a:p>
        </p:txBody>
      </p:sp>
    </p:spTree>
    <p:extLst>
      <p:ext uri="{BB962C8B-B14F-4D97-AF65-F5344CB8AC3E}">
        <p14:creationId xmlns:p14="http://schemas.microsoft.com/office/powerpoint/2010/main" val="3079710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典例突破</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2"/>
          <p:cNvSpPr txBox="1">
            <a:spLocks noChangeArrowheads="1"/>
          </p:cNvSpPr>
          <p:nvPr/>
        </p:nvSpPr>
        <p:spPr bwMode="gray">
          <a:xfrm>
            <a:off x="2339752" y="102212"/>
            <a:ext cx="6749824"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（二）等比数列性质的应用</a:t>
            </a:r>
            <a:r>
              <a:rPr lang="en-US" altLang="zh-CN" dirty="0" smtClean="0">
                <a:solidFill>
                  <a:srgbClr val="FFFF00"/>
                </a:solidFill>
                <a:latin typeface="+mj-ea"/>
              </a:rPr>
              <a:t>1</a:t>
            </a:r>
            <a:endParaRPr lang="zh-CN" altLang="en-US" dirty="0">
              <a:solidFill>
                <a:srgbClr val="FFFF00"/>
              </a:solidFill>
              <a:latin typeface="+mj-ea"/>
            </a:endParaRPr>
          </a:p>
        </p:txBody>
      </p:sp>
      <p:sp>
        <p:nvSpPr>
          <p:cNvPr id="2" name="矩形 1"/>
          <p:cNvSpPr/>
          <p:nvPr/>
        </p:nvSpPr>
        <p:spPr>
          <a:xfrm>
            <a:off x="179512" y="771550"/>
            <a:ext cx="8395732" cy="1569660"/>
          </a:xfrm>
          <a:prstGeom prst="rect">
            <a:avLst/>
          </a:prstGeom>
        </p:spPr>
        <p:txBody>
          <a:bodyPr wrap="square">
            <a:spAutoFit/>
          </a:bodyPr>
          <a:lstStyle/>
          <a:p>
            <a:r>
              <a:rPr lang="zh-CN" altLang="zh-CN" sz="2400" b="1" dirty="0">
                <a:latin typeface="+mn-lt"/>
              </a:rPr>
              <a:t>变式</a:t>
            </a:r>
            <a:r>
              <a:rPr lang="pt-BR" altLang="zh-CN" sz="2400" b="1" dirty="0">
                <a:latin typeface="+mn-lt"/>
              </a:rPr>
              <a:t>2.</a:t>
            </a:r>
            <a:r>
              <a:rPr lang="zh-CN" altLang="zh-CN" sz="2400" dirty="0">
                <a:latin typeface="+mn-lt"/>
              </a:rPr>
              <a:t>（</a:t>
            </a:r>
            <a:r>
              <a:rPr lang="pt-BR" altLang="zh-CN" sz="2400" dirty="0">
                <a:latin typeface="+mn-lt"/>
              </a:rPr>
              <a:t>1</a:t>
            </a:r>
            <a:r>
              <a:rPr lang="zh-CN" altLang="zh-CN" sz="2400" dirty="0">
                <a:latin typeface="+mn-lt"/>
              </a:rPr>
              <a:t>）若</a:t>
            </a:r>
            <a:r>
              <a:rPr lang="pt-BR" altLang="zh-CN" sz="2400" i="1" dirty="0">
                <a:latin typeface="+mn-lt"/>
              </a:rPr>
              <a:t>a</a:t>
            </a:r>
            <a:r>
              <a:rPr lang="pt-BR" altLang="zh-CN" sz="2400" baseline="-25000" dirty="0">
                <a:latin typeface="+mn-lt"/>
              </a:rPr>
              <a:t>5</a:t>
            </a:r>
            <a:r>
              <a:rPr lang="zh-CN" altLang="zh-CN" sz="2400" dirty="0">
                <a:latin typeface="+mn-lt"/>
              </a:rPr>
              <a:t>＝</a:t>
            </a:r>
            <a:r>
              <a:rPr lang="pt-BR" altLang="zh-CN" sz="2400" dirty="0">
                <a:latin typeface="+mn-lt"/>
              </a:rPr>
              <a:t>2</a:t>
            </a:r>
            <a:r>
              <a:rPr lang="zh-CN" altLang="zh-CN" sz="2400" dirty="0">
                <a:latin typeface="+mn-lt"/>
              </a:rPr>
              <a:t>，</a:t>
            </a:r>
            <a:r>
              <a:rPr lang="pt-BR" altLang="zh-CN" sz="2400" i="1" dirty="0">
                <a:latin typeface="+mn-lt"/>
              </a:rPr>
              <a:t>a</a:t>
            </a:r>
            <a:r>
              <a:rPr lang="pt-BR" altLang="zh-CN" sz="2400" baseline="-25000" dirty="0">
                <a:latin typeface="+mn-lt"/>
              </a:rPr>
              <a:t>15</a:t>
            </a:r>
            <a:r>
              <a:rPr lang="zh-CN" altLang="zh-CN" sz="2400" dirty="0">
                <a:latin typeface="+mn-lt"/>
              </a:rPr>
              <a:t>＝</a:t>
            </a:r>
            <a:r>
              <a:rPr lang="pt-BR" altLang="zh-CN" sz="2400" dirty="0">
                <a:latin typeface="+mn-lt"/>
              </a:rPr>
              <a:t>8</a:t>
            </a:r>
            <a:r>
              <a:rPr lang="zh-CN" altLang="zh-CN" sz="2400" dirty="0">
                <a:latin typeface="+mn-lt"/>
              </a:rPr>
              <a:t>，则</a:t>
            </a:r>
            <a:r>
              <a:rPr lang="pt-BR" altLang="zh-CN" sz="2400" i="1" dirty="0">
                <a:latin typeface="+mn-lt"/>
              </a:rPr>
              <a:t>a</a:t>
            </a:r>
            <a:r>
              <a:rPr lang="pt-BR" altLang="zh-CN" sz="2400" baseline="-25000" dirty="0">
                <a:latin typeface="+mn-lt"/>
              </a:rPr>
              <a:t>10</a:t>
            </a:r>
            <a:r>
              <a:rPr lang="zh-CN" altLang="zh-CN" sz="2400" dirty="0">
                <a:latin typeface="+mn-lt"/>
              </a:rPr>
              <a:t>＝</a:t>
            </a:r>
            <a:r>
              <a:rPr lang="pt-BR" altLang="zh-CN" sz="2400" dirty="0" smtClean="0">
                <a:latin typeface="+mn-lt"/>
              </a:rPr>
              <a:t>_____.</a:t>
            </a:r>
            <a:endParaRPr lang="zh-CN" altLang="zh-CN" sz="2400" dirty="0">
              <a:latin typeface="+mn-lt"/>
            </a:endParaRPr>
          </a:p>
          <a:p>
            <a:pPr>
              <a:lnSpc>
                <a:spcPct val="150000"/>
              </a:lnSpc>
            </a:pPr>
            <a:r>
              <a:rPr lang="en-US" altLang="zh-CN" sz="2400" dirty="0" smtClean="0">
                <a:latin typeface="+mn-lt"/>
              </a:rPr>
              <a:t>           </a:t>
            </a:r>
            <a:r>
              <a:rPr lang="zh-CN" altLang="zh-CN" sz="2400" dirty="0" smtClean="0">
                <a:latin typeface="+mn-lt"/>
              </a:rPr>
              <a:t>（</a:t>
            </a:r>
            <a:r>
              <a:rPr lang="pt-BR" altLang="zh-CN" sz="2400" dirty="0">
                <a:latin typeface="+mn-lt"/>
              </a:rPr>
              <a:t>2</a:t>
            </a:r>
            <a:r>
              <a:rPr lang="zh-CN" altLang="zh-CN" sz="2400" dirty="0">
                <a:latin typeface="+mn-lt"/>
              </a:rPr>
              <a:t>）在 和 之间插入三个数，使这五个数成等比数列</a:t>
            </a:r>
            <a:r>
              <a:rPr lang="zh-CN" altLang="zh-CN" sz="2400" dirty="0" smtClean="0">
                <a:latin typeface="+mn-lt"/>
              </a:rPr>
              <a:t>，</a:t>
            </a:r>
            <a:endParaRPr lang="en-US" altLang="zh-CN" sz="2400" dirty="0" smtClean="0">
              <a:latin typeface="+mn-lt"/>
            </a:endParaRPr>
          </a:p>
          <a:p>
            <a:pPr>
              <a:lnSpc>
                <a:spcPct val="150000"/>
              </a:lnSpc>
            </a:pPr>
            <a:r>
              <a:rPr lang="en-US" altLang="zh-CN" sz="2400" dirty="0">
                <a:latin typeface="+mn-lt"/>
              </a:rPr>
              <a:t> </a:t>
            </a:r>
            <a:r>
              <a:rPr lang="en-US" altLang="zh-CN" sz="2400" dirty="0" smtClean="0">
                <a:latin typeface="+mn-lt"/>
              </a:rPr>
              <a:t>                    </a:t>
            </a:r>
            <a:r>
              <a:rPr lang="zh-CN" altLang="zh-CN" sz="2400" dirty="0" smtClean="0">
                <a:latin typeface="+mn-lt"/>
              </a:rPr>
              <a:t>则</a:t>
            </a:r>
            <a:r>
              <a:rPr lang="zh-CN" altLang="zh-CN" sz="2400" dirty="0">
                <a:latin typeface="+mn-lt"/>
              </a:rPr>
              <a:t>插入的三</a:t>
            </a:r>
            <a:r>
              <a:rPr lang="zh-CN" altLang="zh-CN" sz="2400" dirty="0" smtClean="0">
                <a:latin typeface="+mn-lt"/>
              </a:rPr>
              <a:t>个数</a:t>
            </a:r>
            <a:r>
              <a:rPr lang="zh-CN" altLang="en-US" sz="2400" dirty="0" smtClean="0">
                <a:latin typeface="+mn-lt"/>
              </a:rPr>
              <a:t>的乘积为</a:t>
            </a:r>
            <a:r>
              <a:rPr lang="en-US" altLang="zh-CN" sz="2400" dirty="0" smtClean="0">
                <a:latin typeface="+mn-lt"/>
              </a:rPr>
              <a:t>____________</a:t>
            </a:r>
            <a:r>
              <a:rPr lang="zh-CN" altLang="zh-CN" sz="2400" dirty="0">
                <a:latin typeface="+mn-lt"/>
              </a:rPr>
              <a:t>．</a:t>
            </a:r>
          </a:p>
        </p:txBody>
      </p:sp>
      <mc:AlternateContent xmlns:mc="http://schemas.openxmlformats.org/markup-compatibility/2006" xmlns:a14="http://schemas.microsoft.com/office/drawing/2010/main">
        <mc:Choice Requires="a14">
          <p:sp>
            <p:nvSpPr>
              <p:cNvPr id="6" name="矩形 5"/>
              <p:cNvSpPr/>
              <p:nvPr/>
            </p:nvSpPr>
            <p:spPr>
              <a:xfrm>
                <a:off x="107504" y="2283718"/>
                <a:ext cx="8208912" cy="2653675"/>
              </a:xfrm>
              <a:prstGeom prst="rect">
                <a:avLst/>
              </a:prstGeom>
            </p:spPr>
            <p:txBody>
              <a:bodyPr wrap="square">
                <a:spAutoFit/>
              </a:bodyPr>
              <a:lstStyle/>
              <a:p>
                <a:r>
                  <a:rPr lang="zh-CN" altLang="zh-CN" sz="2400" b="1" dirty="0" smtClean="0">
                    <a:solidFill>
                      <a:srgbClr val="FF0000"/>
                    </a:solidFill>
                    <a:latin typeface="+mn-lt"/>
                  </a:rPr>
                  <a:t>【解析】</a:t>
                </a:r>
                <a:r>
                  <a:rPr lang="zh-CN" altLang="zh-CN" sz="2400" dirty="0">
                    <a:latin typeface="+mn-lt"/>
                  </a:rPr>
                  <a:t> （</a:t>
                </a:r>
                <a:r>
                  <a:rPr lang="pt-BR" altLang="zh-CN" sz="2400" dirty="0">
                    <a:latin typeface="+mn-lt"/>
                  </a:rPr>
                  <a:t>2</a:t>
                </a:r>
                <a:r>
                  <a:rPr lang="zh-CN" altLang="zh-CN" sz="2400" dirty="0">
                    <a:latin typeface="+mn-lt"/>
                  </a:rPr>
                  <a:t>）</a:t>
                </a:r>
                <a:endParaRPr lang="en-US" altLang="zh-CN" sz="2400" b="1" dirty="0" smtClean="0">
                  <a:solidFill>
                    <a:srgbClr val="FF0000"/>
                  </a:solidFill>
                  <a:latin typeface="+mn-lt"/>
                </a:endParaRPr>
              </a:p>
              <a:p>
                <a:r>
                  <a:rPr lang="en-US" altLang="zh-CN" sz="2400" dirty="0" smtClean="0">
                    <a:latin typeface="+mn-lt"/>
                  </a:rPr>
                  <a:t>  </a:t>
                </a:r>
                <a:r>
                  <a:rPr lang="zh-CN" altLang="zh-CN" sz="2400" dirty="0" smtClean="0">
                    <a:latin typeface="+mn-lt"/>
                  </a:rPr>
                  <a:t>设</a:t>
                </a:r>
                <a:r>
                  <a:rPr lang="zh-CN" altLang="zh-CN" sz="2400" dirty="0">
                    <a:latin typeface="+mn-lt"/>
                  </a:rPr>
                  <a:t>插入的三个数依次为</a:t>
                </a:r>
                <a:r>
                  <a:rPr lang="en-US" altLang="zh-CN" sz="2400" i="1" dirty="0">
                    <a:latin typeface="+mn-lt"/>
                  </a:rPr>
                  <a:t>a</a:t>
                </a:r>
                <a:r>
                  <a:rPr lang="en-US" altLang="zh-CN" sz="2400" baseline="-25000" dirty="0">
                    <a:latin typeface="+mn-lt"/>
                  </a:rPr>
                  <a:t>2</a:t>
                </a:r>
                <a:r>
                  <a:rPr lang="zh-CN" altLang="zh-CN" sz="2400" dirty="0">
                    <a:latin typeface="+mn-lt"/>
                  </a:rPr>
                  <a:t>，</a:t>
                </a:r>
                <a:r>
                  <a:rPr lang="en-US" altLang="zh-CN" sz="2400" i="1" dirty="0">
                    <a:latin typeface="+mn-lt"/>
                  </a:rPr>
                  <a:t>a</a:t>
                </a:r>
                <a:r>
                  <a:rPr lang="en-US" altLang="zh-CN" sz="2400" baseline="-25000" dirty="0">
                    <a:latin typeface="+mn-lt"/>
                  </a:rPr>
                  <a:t>3</a:t>
                </a:r>
                <a:r>
                  <a:rPr lang="zh-CN" altLang="zh-CN" sz="2400" dirty="0">
                    <a:latin typeface="+mn-lt"/>
                  </a:rPr>
                  <a:t>，</a:t>
                </a:r>
                <a:r>
                  <a:rPr lang="en-US" altLang="zh-CN" sz="2400" i="1" dirty="0">
                    <a:latin typeface="+mn-lt"/>
                  </a:rPr>
                  <a:t>a</a:t>
                </a:r>
                <a:r>
                  <a:rPr lang="en-US" altLang="zh-CN" sz="2400" baseline="-25000" dirty="0">
                    <a:latin typeface="+mn-lt"/>
                  </a:rPr>
                  <a:t>4</a:t>
                </a:r>
                <a:r>
                  <a:rPr lang="zh-CN" altLang="zh-CN" sz="2400" dirty="0">
                    <a:latin typeface="+mn-lt"/>
                  </a:rPr>
                  <a:t>，其中设</a:t>
                </a:r>
                <a:r>
                  <a:rPr lang="en-US" altLang="zh-CN" sz="2400" i="1" dirty="0">
                    <a:latin typeface="+mn-lt"/>
                  </a:rPr>
                  <a:t>a</a:t>
                </a:r>
                <a:r>
                  <a:rPr lang="en-US" altLang="zh-CN" sz="2400" baseline="-25000" dirty="0">
                    <a:latin typeface="+mn-lt"/>
                  </a:rPr>
                  <a:t>1</a:t>
                </a:r>
                <a:r>
                  <a:rPr lang="zh-CN" altLang="zh-CN" sz="2400" dirty="0">
                    <a:latin typeface="+mn-lt"/>
                  </a:rPr>
                  <a:t>＝</a:t>
                </a:r>
                <a14:m>
                  <m:oMath xmlns:m="http://schemas.openxmlformats.org/officeDocument/2006/math">
                    <m:f>
                      <m:fPr>
                        <m:ctrlPr>
                          <a:rPr lang="zh-CN" altLang="zh-CN" sz="2400" i="1">
                            <a:latin typeface="Cambria Math"/>
                          </a:rPr>
                        </m:ctrlPr>
                      </m:fPr>
                      <m:num>
                        <m:r>
                          <a:rPr lang="en-US" altLang="zh-CN" sz="2400" i="1">
                            <a:latin typeface="Cambria Math"/>
                          </a:rPr>
                          <m:t>8</m:t>
                        </m:r>
                      </m:num>
                      <m:den>
                        <m:r>
                          <a:rPr lang="en-US" altLang="zh-CN" sz="2400" i="1">
                            <a:latin typeface="Cambria Math"/>
                          </a:rPr>
                          <m:t>3</m:t>
                        </m:r>
                      </m:den>
                    </m:f>
                  </m:oMath>
                </a14:m>
                <a:r>
                  <a:rPr lang="zh-CN" altLang="zh-CN" sz="2400" dirty="0">
                    <a:latin typeface="+mn-lt"/>
                  </a:rPr>
                  <a:t>，</a:t>
                </a:r>
                <a:r>
                  <a:rPr lang="en-US" altLang="zh-CN" sz="2400" i="1" dirty="0">
                    <a:latin typeface="+mn-lt"/>
                  </a:rPr>
                  <a:t>a</a:t>
                </a:r>
                <a:r>
                  <a:rPr lang="en-US" altLang="zh-CN" sz="2400" baseline="-25000" dirty="0">
                    <a:latin typeface="+mn-lt"/>
                  </a:rPr>
                  <a:t>5</a:t>
                </a:r>
                <a:r>
                  <a:rPr lang="zh-CN" altLang="zh-CN" sz="2400" dirty="0">
                    <a:latin typeface="+mn-lt"/>
                  </a:rPr>
                  <a:t>＝</a:t>
                </a:r>
                <a14:m>
                  <m:oMath xmlns:m="http://schemas.openxmlformats.org/officeDocument/2006/math">
                    <m:f>
                      <m:fPr>
                        <m:ctrlPr>
                          <a:rPr lang="zh-CN" altLang="zh-CN" sz="2400" i="1">
                            <a:latin typeface="Cambria Math"/>
                          </a:rPr>
                        </m:ctrlPr>
                      </m:fPr>
                      <m:num>
                        <m:r>
                          <a:rPr lang="en-US" altLang="zh-CN" sz="2400" i="1">
                            <a:latin typeface="Cambria Math"/>
                          </a:rPr>
                          <m:t>27</m:t>
                        </m:r>
                      </m:num>
                      <m:den>
                        <m:r>
                          <a:rPr lang="en-US" altLang="zh-CN" sz="2400" i="1">
                            <a:latin typeface="Cambria Math"/>
                          </a:rPr>
                          <m:t>2</m:t>
                        </m:r>
                      </m:den>
                    </m:f>
                  </m:oMath>
                </a14:m>
                <a:r>
                  <a:rPr lang="en-US" altLang="zh-CN" sz="2400" dirty="0">
                    <a:latin typeface="+mn-lt"/>
                  </a:rPr>
                  <a:t>.</a:t>
                </a:r>
                <a:endParaRPr lang="zh-CN" altLang="zh-CN" sz="2400" dirty="0">
                  <a:latin typeface="+mn-lt"/>
                </a:endParaRPr>
              </a:p>
              <a:p>
                <a:pPr>
                  <a:lnSpc>
                    <a:spcPct val="125000"/>
                  </a:lnSpc>
                </a:pPr>
                <a:r>
                  <a:rPr lang="en-US" altLang="zh-CN" sz="2400" dirty="0" smtClean="0">
                    <a:latin typeface="+mn-lt"/>
                  </a:rPr>
                  <a:t>  </a:t>
                </a:r>
                <a:r>
                  <a:rPr lang="zh-CN" altLang="zh-CN" sz="2400" dirty="0" smtClean="0">
                    <a:latin typeface="+mn-lt"/>
                  </a:rPr>
                  <a:t>∵ </a:t>
                </a:r>
                <a:r>
                  <a:rPr lang="zh-CN" altLang="zh-CN" sz="2400" dirty="0">
                    <a:latin typeface="+mn-lt"/>
                  </a:rPr>
                  <a:t>这</a:t>
                </a:r>
                <a:r>
                  <a:rPr lang="en-US" altLang="zh-CN" sz="2400" dirty="0">
                    <a:latin typeface="+mn-lt"/>
                  </a:rPr>
                  <a:t>5</a:t>
                </a:r>
                <a:r>
                  <a:rPr lang="zh-CN" altLang="zh-CN" sz="2400" dirty="0">
                    <a:latin typeface="+mn-lt"/>
                  </a:rPr>
                  <a:t>个数成等比数列</a:t>
                </a:r>
                <a:r>
                  <a:rPr lang="en-US" altLang="zh-CN" sz="2400" dirty="0">
                    <a:latin typeface="+mn-lt"/>
                  </a:rPr>
                  <a:t>         </a:t>
                </a:r>
                <a:r>
                  <a:rPr lang="en-US" altLang="zh-CN" sz="2400" dirty="0" smtClean="0">
                    <a:latin typeface="+mn-lt"/>
                  </a:rPr>
                  <a:t>        </a:t>
                </a:r>
                <a:r>
                  <a:rPr lang="zh-CN" altLang="zh-CN" sz="2400" dirty="0" smtClean="0">
                    <a:latin typeface="+mn-lt"/>
                  </a:rPr>
                  <a:t>∴ </a:t>
                </a:r>
                <a:r>
                  <a:rPr lang="en-US" altLang="zh-CN" sz="2400" i="1" dirty="0">
                    <a:latin typeface="+mn-lt"/>
                  </a:rPr>
                  <a:t>a</a:t>
                </a:r>
                <a:r>
                  <a:rPr lang="en-US" altLang="zh-CN" sz="2400" baseline="-25000" dirty="0">
                    <a:latin typeface="+mn-lt"/>
                  </a:rPr>
                  <a:t>2</a:t>
                </a:r>
                <a:r>
                  <a:rPr lang="en-US" altLang="zh-CN" sz="2400" i="1" dirty="0">
                    <a:latin typeface="+mn-lt"/>
                  </a:rPr>
                  <a:t>a</a:t>
                </a:r>
                <a:r>
                  <a:rPr lang="en-US" altLang="zh-CN" sz="2400" baseline="-25000" dirty="0">
                    <a:latin typeface="+mn-lt"/>
                  </a:rPr>
                  <a:t>3</a:t>
                </a:r>
                <a:r>
                  <a:rPr lang="en-US" altLang="zh-CN" sz="2400" i="1" dirty="0">
                    <a:latin typeface="+mn-lt"/>
                  </a:rPr>
                  <a:t>a</a:t>
                </a:r>
                <a:r>
                  <a:rPr lang="en-US" altLang="zh-CN" sz="2400" baseline="-25000" dirty="0">
                    <a:latin typeface="+mn-lt"/>
                  </a:rPr>
                  <a:t>4</a:t>
                </a:r>
                <a:r>
                  <a:rPr lang="zh-CN" altLang="zh-CN" sz="2400" dirty="0">
                    <a:latin typeface="+mn-lt"/>
                  </a:rPr>
                  <a:t>＝</a:t>
                </a:r>
                <a14:m>
                  <m:oMath xmlns:m="http://schemas.openxmlformats.org/officeDocument/2006/math">
                    <m:sSubSup>
                      <m:sSubSupPr>
                        <m:ctrlPr>
                          <a:rPr lang="zh-CN" altLang="zh-CN" sz="2400" i="1">
                            <a:latin typeface="Cambria Math"/>
                          </a:rPr>
                        </m:ctrlPr>
                      </m:sSubSupPr>
                      <m:e>
                        <m:r>
                          <a:rPr lang="en-US" altLang="zh-CN" sz="2400" i="1">
                            <a:latin typeface="Cambria Math"/>
                          </a:rPr>
                          <m:t>𝑎</m:t>
                        </m:r>
                      </m:e>
                      <m:sub>
                        <m:r>
                          <a:rPr lang="en-US" altLang="zh-CN" sz="2400" i="1">
                            <a:latin typeface="Cambria Math"/>
                          </a:rPr>
                          <m:t>3</m:t>
                        </m:r>
                      </m:sub>
                      <m:sup>
                        <m:r>
                          <a:rPr lang="en-US" altLang="zh-CN" sz="2400" i="1">
                            <a:latin typeface="Cambria Math"/>
                          </a:rPr>
                          <m:t>3</m:t>
                        </m:r>
                      </m:sup>
                    </m:sSubSup>
                  </m:oMath>
                </a14:m>
                <a:r>
                  <a:rPr lang="en-US" altLang="zh-CN" sz="2400" dirty="0">
                    <a:latin typeface="+mn-lt"/>
                  </a:rPr>
                  <a:t>.</a:t>
                </a:r>
                <a:endParaRPr lang="zh-CN" altLang="zh-CN" sz="2400" dirty="0">
                  <a:latin typeface="+mn-lt"/>
                </a:endParaRPr>
              </a:p>
              <a:p>
                <a:pPr>
                  <a:lnSpc>
                    <a:spcPct val="125000"/>
                  </a:lnSpc>
                </a:pPr>
                <a:r>
                  <a:rPr lang="en-US" altLang="zh-CN" sz="2400" dirty="0" smtClean="0">
                    <a:latin typeface="+mn-lt"/>
                  </a:rPr>
                  <a:t>  </a:t>
                </a:r>
                <a:r>
                  <a:rPr lang="zh-CN" altLang="zh-CN" sz="2400" dirty="0" smtClean="0">
                    <a:latin typeface="+mn-lt"/>
                  </a:rPr>
                  <a:t>又 </a:t>
                </a:r>
                <a14:m>
                  <m:oMath xmlns:m="http://schemas.openxmlformats.org/officeDocument/2006/math">
                    <m:sSubSup>
                      <m:sSubSupPr>
                        <m:ctrlPr>
                          <a:rPr lang="zh-CN" altLang="zh-CN" sz="2400" i="1">
                            <a:latin typeface="Cambria Math"/>
                          </a:rPr>
                        </m:ctrlPr>
                      </m:sSubSupPr>
                      <m:e>
                        <m:r>
                          <a:rPr lang="en-US" altLang="zh-CN" sz="2400" i="1">
                            <a:latin typeface="Cambria Math"/>
                          </a:rPr>
                          <m:t>𝑎</m:t>
                        </m:r>
                      </m:e>
                      <m:sub>
                        <m:r>
                          <a:rPr lang="en-US" altLang="zh-CN" sz="2400" i="1">
                            <a:latin typeface="Cambria Math"/>
                          </a:rPr>
                          <m:t>3</m:t>
                        </m:r>
                      </m:sub>
                      <m:sup>
                        <m:r>
                          <a:rPr lang="en-US" altLang="zh-CN" sz="2400" i="1">
                            <a:latin typeface="Cambria Math"/>
                          </a:rPr>
                          <m:t>2</m:t>
                        </m:r>
                      </m:sup>
                    </m:sSubSup>
                  </m:oMath>
                </a14:m>
                <a:r>
                  <a:rPr lang="zh-CN" altLang="zh-CN" sz="2400" dirty="0">
                    <a:latin typeface="+mn-lt"/>
                  </a:rPr>
                  <a:t>＝</a:t>
                </a:r>
                <a:r>
                  <a:rPr lang="en-US" altLang="zh-CN" sz="2400" i="1" dirty="0">
                    <a:latin typeface="+mn-lt"/>
                  </a:rPr>
                  <a:t>a</a:t>
                </a:r>
                <a:r>
                  <a:rPr lang="en-US" altLang="zh-CN" sz="2400" baseline="-25000" dirty="0">
                    <a:latin typeface="+mn-lt"/>
                  </a:rPr>
                  <a:t>1</a:t>
                </a:r>
                <a:r>
                  <a:rPr lang="en-US" altLang="zh-CN" sz="2400" i="1" dirty="0">
                    <a:latin typeface="+mn-lt"/>
                  </a:rPr>
                  <a:t>a</a:t>
                </a:r>
                <a:r>
                  <a:rPr lang="en-US" altLang="zh-CN" sz="2400" baseline="-25000" dirty="0">
                    <a:latin typeface="+mn-lt"/>
                  </a:rPr>
                  <a:t>5</a:t>
                </a:r>
                <a:r>
                  <a:rPr lang="zh-CN" altLang="zh-CN" sz="2400" dirty="0">
                    <a:latin typeface="+mn-lt"/>
                  </a:rPr>
                  <a:t>＝</a:t>
                </a:r>
                <a14:m>
                  <m:oMath xmlns:m="http://schemas.openxmlformats.org/officeDocument/2006/math">
                    <m:f>
                      <m:fPr>
                        <m:ctrlPr>
                          <a:rPr lang="zh-CN" altLang="zh-CN" sz="2400" i="1">
                            <a:latin typeface="Cambria Math"/>
                          </a:rPr>
                        </m:ctrlPr>
                      </m:fPr>
                      <m:num>
                        <m:r>
                          <a:rPr lang="en-US" altLang="zh-CN" sz="2400" i="1">
                            <a:latin typeface="Cambria Math"/>
                          </a:rPr>
                          <m:t>8</m:t>
                        </m:r>
                      </m:num>
                      <m:den>
                        <m:r>
                          <a:rPr lang="en-US" altLang="zh-CN" sz="2400" i="1">
                            <a:latin typeface="Cambria Math"/>
                          </a:rPr>
                          <m:t>3</m:t>
                        </m:r>
                      </m:den>
                    </m:f>
                  </m:oMath>
                </a14:m>
                <a:r>
                  <a:rPr lang="en-US" altLang="zh-CN" sz="2400" dirty="0">
                    <a:latin typeface="+mn-lt"/>
                  </a:rPr>
                  <a:t>×</a:t>
                </a:r>
                <a14:m>
                  <m:oMath xmlns:m="http://schemas.openxmlformats.org/officeDocument/2006/math">
                    <m:f>
                      <m:fPr>
                        <m:ctrlPr>
                          <a:rPr lang="zh-CN" altLang="zh-CN" sz="2400" i="1">
                            <a:latin typeface="Cambria Math"/>
                          </a:rPr>
                        </m:ctrlPr>
                      </m:fPr>
                      <m:num>
                        <m:r>
                          <a:rPr lang="en-US" altLang="zh-CN" sz="2400" i="1">
                            <a:latin typeface="Cambria Math"/>
                          </a:rPr>
                          <m:t>27</m:t>
                        </m:r>
                      </m:num>
                      <m:den>
                        <m:r>
                          <a:rPr lang="en-US" altLang="zh-CN" sz="2400" i="1">
                            <a:latin typeface="Cambria Math"/>
                          </a:rPr>
                          <m:t>2</m:t>
                        </m:r>
                      </m:den>
                    </m:f>
                  </m:oMath>
                </a14:m>
                <a:r>
                  <a:rPr lang="zh-CN" altLang="zh-CN" sz="2400" dirty="0">
                    <a:latin typeface="+mn-lt"/>
                  </a:rPr>
                  <a:t>＝</a:t>
                </a:r>
                <a:r>
                  <a:rPr lang="en-US" altLang="zh-CN" sz="2400" dirty="0">
                    <a:latin typeface="+mn-lt"/>
                  </a:rPr>
                  <a:t>36</a:t>
                </a:r>
                <a:r>
                  <a:rPr lang="zh-CN" altLang="zh-CN" sz="2400" dirty="0">
                    <a:latin typeface="+mn-lt"/>
                  </a:rPr>
                  <a:t>，</a:t>
                </a:r>
                <a:r>
                  <a:rPr lang="pt-BR" altLang="zh-CN" sz="2400" i="1" dirty="0">
                    <a:latin typeface="+mn-lt"/>
                  </a:rPr>
                  <a:t>a</a:t>
                </a:r>
                <a:r>
                  <a:rPr lang="pt-BR" altLang="zh-CN" sz="2400" baseline="-25000" dirty="0">
                    <a:latin typeface="+mn-lt"/>
                  </a:rPr>
                  <a:t>3</a:t>
                </a:r>
                <a:r>
                  <a:rPr lang="pt-BR" altLang="zh-CN" sz="2400" dirty="0">
                    <a:latin typeface="+mn-lt"/>
                  </a:rPr>
                  <a:t>&gt;0</a:t>
                </a:r>
                <a:r>
                  <a:rPr lang="en-US" altLang="zh-CN" sz="2400" dirty="0">
                    <a:latin typeface="+mn-lt"/>
                  </a:rPr>
                  <a:t>    </a:t>
                </a:r>
                <a:r>
                  <a:rPr lang="zh-CN" altLang="zh-CN" sz="2400" dirty="0">
                    <a:latin typeface="+mn-lt"/>
                  </a:rPr>
                  <a:t>∴ </a:t>
                </a:r>
                <a:r>
                  <a:rPr lang="en-US" altLang="zh-CN" sz="2400" i="1" dirty="0">
                    <a:latin typeface="+mn-lt"/>
                  </a:rPr>
                  <a:t>a</a:t>
                </a:r>
                <a:r>
                  <a:rPr lang="en-US" altLang="zh-CN" sz="2400" baseline="-25000" dirty="0">
                    <a:latin typeface="+mn-lt"/>
                  </a:rPr>
                  <a:t>3</a:t>
                </a:r>
                <a:r>
                  <a:rPr lang="zh-CN" altLang="zh-CN" sz="2400" dirty="0">
                    <a:latin typeface="+mn-lt"/>
                  </a:rPr>
                  <a:t>＝</a:t>
                </a:r>
                <a14:m>
                  <m:oMath xmlns:m="http://schemas.openxmlformats.org/officeDocument/2006/math">
                    <m:r>
                      <a:rPr lang="en-US" altLang="zh-CN" sz="2400">
                        <a:latin typeface="Cambria Math"/>
                      </a:rPr>
                      <m:t>6</m:t>
                    </m:r>
                  </m:oMath>
                </a14:m>
                <a:r>
                  <a:rPr lang="en-US" altLang="zh-CN" sz="2400" dirty="0">
                    <a:latin typeface="+mn-lt"/>
                  </a:rPr>
                  <a:t>    </a:t>
                </a:r>
                <a:endParaRPr lang="en-US" altLang="zh-CN" sz="2400" dirty="0" smtClean="0">
                  <a:latin typeface="+mn-lt"/>
                </a:endParaRPr>
              </a:p>
              <a:p>
                <a:pPr>
                  <a:lnSpc>
                    <a:spcPct val="125000"/>
                  </a:lnSpc>
                </a:pPr>
                <a:r>
                  <a:rPr lang="en-US" altLang="zh-CN" sz="2400" dirty="0" smtClean="0">
                    <a:latin typeface="+mn-lt"/>
                  </a:rPr>
                  <a:t>  </a:t>
                </a:r>
                <a:r>
                  <a:rPr lang="zh-CN" altLang="zh-CN" sz="2400" dirty="0" smtClean="0">
                    <a:latin typeface="+mn-lt"/>
                  </a:rPr>
                  <a:t>∴ </a:t>
                </a:r>
                <a:r>
                  <a:rPr lang="pt-BR" altLang="zh-CN" sz="2400" i="1" dirty="0">
                    <a:latin typeface="+mn-lt"/>
                  </a:rPr>
                  <a:t>a</a:t>
                </a:r>
                <a:r>
                  <a:rPr lang="pt-BR" altLang="zh-CN" sz="2400" baseline="-25000" dirty="0">
                    <a:latin typeface="+mn-lt"/>
                  </a:rPr>
                  <a:t>2</a:t>
                </a:r>
                <a:r>
                  <a:rPr lang="pt-BR" altLang="zh-CN" sz="2400" i="1" dirty="0">
                    <a:latin typeface="+mn-lt"/>
                  </a:rPr>
                  <a:t>a</a:t>
                </a:r>
                <a:r>
                  <a:rPr lang="pt-BR" altLang="zh-CN" sz="2400" baseline="-25000" dirty="0">
                    <a:latin typeface="+mn-lt"/>
                  </a:rPr>
                  <a:t>3</a:t>
                </a:r>
                <a:r>
                  <a:rPr lang="pt-BR" altLang="zh-CN" sz="2400" i="1" dirty="0">
                    <a:latin typeface="+mn-lt"/>
                  </a:rPr>
                  <a:t>a</a:t>
                </a:r>
                <a:r>
                  <a:rPr lang="pt-BR" altLang="zh-CN" sz="2400" baseline="-25000" dirty="0">
                    <a:latin typeface="+mn-lt"/>
                  </a:rPr>
                  <a:t>4</a:t>
                </a:r>
                <a:r>
                  <a:rPr lang="zh-CN" altLang="zh-CN" sz="2400" dirty="0">
                    <a:latin typeface="+mn-lt"/>
                  </a:rPr>
                  <a:t>＝</a:t>
                </a:r>
                <a14:m>
                  <m:oMath xmlns:m="http://schemas.openxmlformats.org/officeDocument/2006/math">
                    <m:sSubSup>
                      <m:sSubSupPr>
                        <m:ctrlPr>
                          <a:rPr lang="zh-CN" altLang="zh-CN" sz="2400" i="1">
                            <a:latin typeface="Cambria Math"/>
                          </a:rPr>
                        </m:ctrlPr>
                      </m:sSubSupPr>
                      <m:e>
                        <m:r>
                          <a:rPr lang="en-US" altLang="zh-CN" sz="2400" i="1">
                            <a:latin typeface="Cambria Math"/>
                          </a:rPr>
                          <m:t>𝑎</m:t>
                        </m:r>
                      </m:e>
                      <m:sub>
                        <m:r>
                          <a:rPr lang="en-US" altLang="zh-CN" sz="2400" i="1">
                            <a:latin typeface="Cambria Math"/>
                          </a:rPr>
                          <m:t>3</m:t>
                        </m:r>
                      </m:sub>
                      <m:sup>
                        <m:r>
                          <a:rPr lang="en-US" altLang="zh-CN" sz="2400" i="1">
                            <a:latin typeface="Cambria Math"/>
                          </a:rPr>
                          <m:t>3</m:t>
                        </m:r>
                      </m:sup>
                    </m:sSubSup>
                  </m:oMath>
                </a14:m>
                <a:r>
                  <a:rPr lang="zh-CN" altLang="zh-CN" sz="2400" dirty="0">
                    <a:latin typeface="+mn-lt"/>
                  </a:rPr>
                  <a:t>＝</a:t>
                </a:r>
                <a:r>
                  <a:rPr lang="pt-BR" altLang="zh-CN" sz="2400" dirty="0">
                    <a:latin typeface="+mn-lt"/>
                  </a:rPr>
                  <a:t>6</a:t>
                </a:r>
                <a:r>
                  <a:rPr lang="pt-BR" altLang="zh-CN" sz="2400" baseline="30000" dirty="0">
                    <a:latin typeface="+mn-lt"/>
                  </a:rPr>
                  <a:t>3</a:t>
                </a:r>
                <a:r>
                  <a:rPr lang="zh-CN" altLang="zh-CN" sz="2400" dirty="0">
                    <a:latin typeface="+mn-lt"/>
                  </a:rPr>
                  <a:t>＝</a:t>
                </a:r>
                <a:r>
                  <a:rPr lang="pt-BR" altLang="zh-CN" sz="2400" dirty="0">
                    <a:latin typeface="+mn-lt"/>
                  </a:rPr>
                  <a:t>216</a:t>
                </a:r>
                <a:r>
                  <a:rPr lang="pt-BR" altLang="zh-CN" sz="2400" dirty="0" smtClean="0">
                    <a:latin typeface="+mn-lt"/>
                  </a:rPr>
                  <a:t>.</a:t>
                </a:r>
                <a:endParaRPr lang="zh-CN" altLang="zh-CN" sz="2400" dirty="0">
                  <a:latin typeface="+mn-lt"/>
                </a:endParaRPr>
              </a:p>
            </p:txBody>
          </p:sp>
        </mc:Choice>
        <mc:Fallback xmlns="">
          <p:sp>
            <p:nvSpPr>
              <p:cNvPr id="6" name="矩形 5"/>
              <p:cNvSpPr>
                <a:spLocks noRot="1" noChangeAspect="1" noMove="1" noResize="1" noEditPoints="1" noAdjustHandles="1" noChangeArrowheads="1" noChangeShapeType="1" noTextEdit="1"/>
              </p:cNvSpPr>
              <p:nvPr/>
            </p:nvSpPr>
            <p:spPr>
              <a:xfrm>
                <a:off x="107504" y="2283718"/>
                <a:ext cx="8208912" cy="2653675"/>
              </a:xfrm>
              <a:prstGeom prst="rect">
                <a:avLst/>
              </a:prstGeom>
              <a:blipFill rotWithShape="1">
                <a:blip r:embed="rId2"/>
                <a:stretch>
                  <a:fillRect l="-1189" t="-2529" b="-252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矩形 3"/>
              <p:cNvSpPr/>
              <p:nvPr/>
            </p:nvSpPr>
            <p:spPr>
              <a:xfrm>
                <a:off x="5494091" y="771550"/>
                <a:ext cx="675185"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sz="2400" b="1" i="1" smtClean="0">
                          <a:solidFill>
                            <a:srgbClr val="FF0000"/>
                          </a:solidFill>
                          <a:latin typeface="Cambria Math"/>
                          <a:ea typeface="Cambria Math"/>
                        </a:rPr>
                        <m:t>±</m:t>
                      </m:r>
                      <m:r>
                        <a:rPr lang="en-US" altLang="zh-CN" sz="2400" b="1" i="1" smtClean="0">
                          <a:solidFill>
                            <a:srgbClr val="FF0000"/>
                          </a:solidFill>
                          <a:latin typeface="Cambria Math"/>
                          <a:ea typeface="Cambria Math"/>
                        </a:rPr>
                        <m:t>𝟒</m:t>
                      </m:r>
                    </m:oMath>
                  </m:oMathPara>
                </a14:m>
                <a:endParaRPr lang="zh-CN" altLang="en-US" sz="2400" b="1" dirty="0">
                  <a:solidFill>
                    <a:srgbClr val="FF0000"/>
                  </a:solidFill>
                  <a:latin typeface="+mn-lt"/>
                </a:endParaRPr>
              </a:p>
            </p:txBody>
          </p:sp>
        </mc:Choice>
        <mc:Fallback xmlns="">
          <p:sp>
            <p:nvSpPr>
              <p:cNvPr id="4" name="矩形 3"/>
              <p:cNvSpPr>
                <a:spLocks noRot="1" noChangeAspect="1" noMove="1" noResize="1" noEditPoints="1" noAdjustHandles="1" noChangeArrowheads="1" noChangeShapeType="1" noTextEdit="1"/>
              </p:cNvSpPr>
              <p:nvPr/>
            </p:nvSpPr>
            <p:spPr>
              <a:xfrm>
                <a:off x="5494091" y="771550"/>
                <a:ext cx="675185" cy="461665"/>
              </a:xfrm>
              <a:prstGeom prst="rect">
                <a:avLst/>
              </a:prstGeom>
              <a:blipFill rotWithShape="1">
                <a:blip r:embed="rId3"/>
                <a:stretch>
                  <a:fillRect b="-4000"/>
                </a:stretch>
              </a:blipFill>
            </p:spPr>
            <p:txBody>
              <a:bodyPr/>
              <a:lstStyle/>
              <a:p>
                <a:r>
                  <a:rPr lang="zh-CN" altLang="en-US">
                    <a:noFill/>
                  </a:rPr>
                  <a:t> </a:t>
                </a:r>
              </a:p>
            </p:txBody>
          </p:sp>
        </mc:Fallback>
      </mc:AlternateContent>
      <p:sp>
        <p:nvSpPr>
          <p:cNvPr id="5" name="矩形 4"/>
          <p:cNvSpPr/>
          <p:nvPr/>
        </p:nvSpPr>
        <p:spPr>
          <a:xfrm>
            <a:off x="5437837" y="1779662"/>
            <a:ext cx="646331" cy="461665"/>
          </a:xfrm>
          <a:prstGeom prst="rect">
            <a:avLst/>
          </a:prstGeom>
        </p:spPr>
        <p:txBody>
          <a:bodyPr wrap="none">
            <a:spAutoFit/>
          </a:bodyPr>
          <a:lstStyle/>
          <a:p>
            <a:r>
              <a:rPr lang="pt-BR" altLang="zh-CN" sz="2400" b="1" dirty="0">
                <a:solidFill>
                  <a:srgbClr val="FF0000"/>
                </a:solidFill>
                <a:latin typeface="+mn-lt"/>
              </a:rPr>
              <a:t>216</a:t>
            </a:r>
            <a:endParaRPr lang="zh-CN" altLang="en-US" sz="2400" b="1" dirty="0">
              <a:solidFill>
                <a:srgbClr val="FF0000"/>
              </a:solidFill>
              <a:latin typeface="+mn-lt"/>
            </a:endParaRPr>
          </a:p>
        </p:txBody>
      </p:sp>
    </p:spTree>
    <p:extLst>
      <p:ext uri="{BB962C8B-B14F-4D97-AF65-F5344CB8AC3E}">
        <p14:creationId xmlns:p14="http://schemas.microsoft.com/office/powerpoint/2010/main" val="303465398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典例突破</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2"/>
          <p:cNvSpPr txBox="1">
            <a:spLocks noChangeArrowheads="1"/>
          </p:cNvSpPr>
          <p:nvPr/>
        </p:nvSpPr>
        <p:spPr bwMode="gray">
          <a:xfrm>
            <a:off x="2339752" y="102212"/>
            <a:ext cx="6749824"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（三）等比数列性质的应用</a:t>
            </a:r>
            <a:r>
              <a:rPr lang="en-US" altLang="zh-CN" dirty="0" smtClean="0">
                <a:solidFill>
                  <a:srgbClr val="FFFF00"/>
                </a:solidFill>
                <a:latin typeface="+mj-ea"/>
              </a:rPr>
              <a:t>2</a:t>
            </a:r>
            <a:endParaRPr lang="zh-CN" altLang="en-US" dirty="0">
              <a:solidFill>
                <a:srgbClr val="FFFF00"/>
              </a:solidFill>
              <a:latin typeface="+mj-ea"/>
            </a:endParaRPr>
          </a:p>
        </p:txBody>
      </p:sp>
      <mc:AlternateContent xmlns:mc="http://schemas.openxmlformats.org/markup-compatibility/2006" xmlns:a14="http://schemas.microsoft.com/office/drawing/2010/main">
        <mc:Choice Requires="a14">
          <p:sp>
            <p:nvSpPr>
              <p:cNvPr id="2" name="矩形 1"/>
              <p:cNvSpPr/>
              <p:nvPr/>
            </p:nvSpPr>
            <p:spPr>
              <a:xfrm>
                <a:off x="179512" y="699542"/>
                <a:ext cx="8784976" cy="1137684"/>
              </a:xfrm>
              <a:prstGeom prst="rect">
                <a:avLst/>
              </a:prstGeom>
            </p:spPr>
            <p:txBody>
              <a:bodyPr wrap="square">
                <a:spAutoFit/>
              </a:bodyPr>
              <a:lstStyle/>
              <a:p>
                <a:r>
                  <a:rPr lang="zh-CN" altLang="zh-CN" sz="2400" b="1" dirty="0" smtClean="0">
                    <a:latin typeface="+mn-lt"/>
                  </a:rPr>
                  <a:t>例</a:t>
                </a:r>
                <a:r>
                  <a:rPr lang="pt-BR" altLang="zh-CN" sz="2400" b="1" dirty="0">
                    <a:latin typeface="+mn-lt"/>
                  </a:rPr>
                  <a:t>3</a:t>
                </a:r>
                <a:r>
                  <a:rPr lang="pt-BR" altLang="zh-CN" sz="2400" dirty="0">
                    <a:latin typeface="+mn-lt"/>
                  </a:rPr>
                  <a:t>. </a:t>
                </a:r>
                <a:r>
                  <a:rPr lang="pt-BR" altLang="zh-CN" sz="2400" dirty="0" smtClean="0">
                    <a:latin typeface="+mn-lt"/>
                  </a:rPr>
                  <a:t> </a:t>
                </a:r>
                <a:r>
                  <a:rPr lang="zh-CN" altLang="zh-CN" sz="2400" dirty="0" smtClean="0">
                    <a:latin typeface="+mn-lt"/>
                  </a:rPr>
                  <a:t>等比数列</a:t>
                </a:r>
                <a:r>
                  <a:rPr lang="en-US" altLang="zh-CN" sz="2400" dirty="0">
                    <a:latin typeface="+mn-lt"/>
                  </a:rPr>
                  <a:t>{</a:t>
                </a:r>
                <a:r>
                  <a:rPr lang="en-US" altLang="zh-CN" sz="2400" i="1" dirty="0">
                    <a:latin typeface="+mn-lt"/>
                  </a:rPr>
                  <a:t>a</a:t>
                </a:r>
                <a:r>
                  <a:rPr lang="en-US" altLang="zh-CN" sz="2400" i="1" baseline="-25000" dirty="0">
                    <a:latin typeface="+mn-lt"/>
                  </a:rPr>
                  <a:t>n</a:t>
                </a:r>
                <a:r>
                  <a:rPr lang="en-US" altLang="zh-CN" sz="2400" dirty="0">
                    <a:latin typeface="+mn-lt"/>
                  </a:rPr>
                  <a:t>}</a:t>
                </a:r>
                <a:r>
                  <a:rPr lang="zh-CN" altLang="zh-CN" sz="2400" dirty="0">
                    <a:latin typeface="+mn-lt"/>
                  </a:rPr>
                  <a:t>的各项均为正数，且</a:t>
                </a:r>
                <a14:m>
                  <m:oMath xmlns:m="http://schemas.openxmlformats.org/officeDocument/2006/math">
                    <m:sSub>
                      <m:sSubPr>
                        <m:ctrlPr>
                          <a:rPr lang="zh-CN" altLang="zh-CN" sz="2400" i="1">
                            <a:latin typeface="Cambria Math"/>
                          </a:rPr>
                        </m:ctrlPr>
                      </m:sSubPr>
                      <m:e>
                        <m:r>
                          <a:rPr lang="en-US" altLang="zh-CN" sz="2400" i="1">
                            <a:latin typeface="Cambria Math"/>
                          </a:rPr>
                          <m:t>𝑎</m:t>
                        </m:r>
                      </m:e>
                      <m:sub>
                        <m:r>
                          <a:rPr lang="en-US" altLang="zh-CN" sz="2400" i="1">
                            <a:latin typeface="Cambria Math"/>
                          </a:rPr>
                          <m:t>1</m:t>
                        </m:r>
                      </m:sub>
                    </m:sSub>
                    <m:r>
                      <a:rPr lang="en-US" altLang="zh-CN" sz="2400" i="1">
                        <a:latin typeface="Cambria Math"/>
                      </a:rPr>
                      <m:t>=</m:t>
                    </m:r>
                    <m:f>
                      <m:fPr>
                        <m:ctrlPr>
                          <a:rPr lang="zh-CN" altLang="zh-CN" sz="2400" i="1">
                            <a:latin typeface="Cambria Math"/>
                          </a:rPr>
                        </m:ctrlPr>
                      </m:fPr>
                      <m:num>
                        <m:r>
                          <a:rPr lang="en-US" altLang="zh-CN" sz="2400" i="1">
                            <a:latin typeface="Cambria Math"/>
                          </a:rPr>
                          <m:t>1</m:t>
                        </m:r>
                      </m:num>
                      <m:den>
                        <m:r>
                          <a:rPr lang="en-US" altLang="zh-CN" sz="2400" i="1">
                            <a:latin typeface="Cambria Math"/>
                          </a:rPr>
                          <m:t>9</m:t>
                        </m:r>
                      </m:den>
                    </m:f>
                  </m:oMath>
                </a14:m>
                <a:r>
                  <a:rPr lang="zh-CN" altLang="zh-CN" sz="2400" dirty="0">
                    <a:latin typeface="+mn-lt"/>
                  </a:rPr>
                  <a:t>，</a:t>
                </a:r>
                <a14:m>
                  <m:oMath xmlns:m="http://schemas.openxmlformats.org/officeDocument/2006/math">
                    <m:sSub>
                      <m:sSubPr>
                        <m:ctrlPr>
                          <a:rPr lang="zh-CN" altLang="zh-CN" sz="2400" i="1">
                            <a:latin typeface="Cambria Math"/>
                          </a:rPr>
                        </m:ctrlPr>
                      </m:sSubPr>
                      <m:e>
                        <m:r>
                          <a:rPr lang="en-US" altLang="zh-CN" sz="2400" i="1">
                            <a:latin typeface="Cambria Math"/>
                          </a:rPr>
                          <m:t>𝑎</m:t>
                        </m:r>
                      </m:e>
                      <m:sub>
                        <m:r>
                          <a:rPr lang="en-US" altLang="zh-CN" sz="2400" i="1">
                            <a:latin typeface="Cambria Math"/>
                          </a:rPr>
                          <m:t>4</m:t>
                        </m:r>
                      </m:sub>
                    </m:sSub>
                    <m:sSub>
                      <m:sSubPr>
                        <m:ctrlPr>
                          <a:rPr lang="zh-CN" altLang="zh-CN" sz="2400" i="1">
                            <a:latin typeface="Cambria Math"/>
                          </a:rPr>
                        </m:ctrlPr>
                      </m:sSubPr>
                      <m:e>
                        <m:r>
                          <a:rPr lang="en-US" altLang="zh-CN" sz="2400" i="1">
                            <a:latin typeface="Cambria Math"/>
                          </a:rPr>
                          <m:t>𝑎</m:t>
                        </m:r>
                      </m:e>
                      <m:sub>
                        <m:r>
                          <a:rPr lang="en-US" altLang="zh-CN" sz="2400" i="1">
                            <a:latin typeface="Cambria Math"/>
                          </a:rPr>
                          <m:t>6</m:t>
                        </m:r>
                      </m:sub>
                    </m:sSub>
                    <m:r>
                      <a:rPr lang="en-US" altLang="zh-CN" sz="2400" i="1">
                        <a:latin typeface="Cambria Math"/>
                      </a:rPr>
                      <m:t>=81</m:t>
                    </m:r>
                  </m:oMath>
                </a14:m>
                <a:r>
                  <a:rPr lang="zh-CN" altLang="zh-CN" sz="2400" dirty="0">
                    <a:latin typeface="+mn-lt"/>
                  </a:rPr>
                  <a:t>，则</a:t>
                </a:r>
                <a:endParaRPr lang="en-US" altLang="zh-CN" sz="2400" i="1" dirty="0" smtClean="0">
                  <a:latin typeface="+mn-lt"/>
                </a:endParaRPr>
              </a:p>
              <a:p>
                <a:pPr>
                  <a:lnSpc>
                    <a:spcPct val="125000"/>
                  </a:lnSpc>
                </a:pPr>
                <a:r>
                  <a:rPr lang="en-US" altLang="zh-CN" sz="2400" i="1" dirty="0">
                    <a:latin typeface="+mn-lt"/>
                  </a:rPr>
                  <a:t> </a:t>
                </a:r>
                <a:r>
                  <a:rPr lang="en-US" altLang="zh-CN" sz="2400" i="1" dirty="0" smtClean="0">
                    <a:latin typeface="+mn-lt"/>
                  </a:rPr>
                  <a:t>        </a:t>
                </a:r>
                <a14:m>
                  <m:oMath xmlns:m="http://schemas.openxmlformats.org/officeDocument/2006/math">
                    <m:sSub>
                      <m:sSubPr>
                        <m:ctrlPr>
                          <a:rPr lang="zh-CN" altLang="zh-CN" sz="2400" i="1">
                            <a:latin typeface="Cambria Math"/>
                          </a:rPr>
                        </m:ctrlPr>
                      </m:sSubPr>
                      <m:e>
                        <m:r>
                          <m:rPr>
                            <m:sty m:val="p"/>
                          </m:rPr>
                          <a:rPr lang="en-US" altLang="zh-CN" sz="2400">
                            <a:latin typeface="Cambria Math"/>
                          </a:rPr>
                          <m:t>log</m:t>
                        </m:r>
                      </m:e>
                      <m:sub>
                        <m:r>
                          <a:rPr lang="en-US" altLang="zh-CN" sz="2400" i="1">
                            <a:latin typeface="Cambria Math"/>
                          </a:rPr>
                          <m:t>3</m:t>
                        </m:r>
                      </m:sub>
                    </m:sSub>
                    <m:sSub>
                      <m:sSubPr>
                        <m:ctrlPr>
                          <a:rPr lang="zh-CN" altLang="zh-CN" sz="2400" i="1">
                            <a:latin typeface="Cambria Math"/>
                          </a:rPr>
                        </m:ctrlPr>
                      </m:sSubPr>
                      <m:e>
                        <m:r>
                          <a:rPr lang="en-US" altLang="zh-CN" sz="2400" i="1">
                            <a:latin typeface="Cambria Math"/>
                          </a:rPr>
                          <m:t>𝑎</m:t>
                        </m:r>
                      </m:e>
                      <m:sub>
                        <m:r>
                          <a:rPr lang="en-US" altLang="zh-CN" sz="2400" i="1">
                            <a:latin typeface="Cambria Math"/>
                          </a:rPr>
                          <m:t>1</m:t>
                        </m:r>
                      </m:sub>
                    </m:sSub>
                    <m:r>
                      <a:rPr lang="en-US" altLang="zh-CN" sz="2400" i="1">
                        <a:latin typeface="Cambria Math"/>
                      </a:rPr>
                      <m:t>+</m:t>
                    </m:r>
                    <m:sSub>
                      <m:sSubPr>
                        <m:ctrlPr>
                          <a:rPr lang="zh-CN" altLang="zh-CN" sz="2400" i="1">
                            <a:latin typeface="Cambria Math"/>
                          </a:rPr>
                        </m:ctrlPr>
                      </m:sSubPr>
                      <m:e>
                        <m:r>
                          <m:rPr>
                            <m:sty m:val="p"/>
                          </m:rPr>
                          <a:rPr lang="en-US" altLang="zh-CN" sz="2400">
                            <a:latin typeface="Cambria Math"/>
                          </a:rPr>
                          <m:t>log</m:t>
                        </m:r>
                      </m:e>
                      <m:sub>
                        <m:r>
                          <a:rPr lang="en-US" altLang="zh-CN" sz="2400" i="1">
                            <a:latin typeface="Cambria Math"/>
                          </a:rPr>
                          <m:t>3</m:t>
                        </m:r>
                      </m:sub>
                    </m:sSub>
                    <m:sSub>
                      <m:sSubPr>
                        <m:ctrlPr>
                          <a:rPr lang="zh-CN" altLang="zh-CN" sz="2400" i="1">
                            <a:latin typeface="Cambria Math"/>
                          </a:rPr>
                        </m:ctrlPr>
                      </m:sSubPr>
                      <m:e>
                        <m:r>
                          <a:rPr lang="en-US" altLang="zh-CN" sz="2400" i="1">
                            <a:latin typeface="Cambria Math"/>
                          </a:rPr>
                          <m:t>𝑎</m:t>
                        </m:r>
                      </m:e>
                      <m:sub>
                        <m:r>
                          <a:rPr lang="en-US" altLang="zh-CN" sz="2400" i="1">
                            <a:latin typeface="Cambria Math"/>
                          </a:rPr>
                          <m:t>2</m:t>
                        </m:r>
                      </m:sub>
                    </m:sSub>
                    <m:r>
                      <a:rPr lang="en-US" altLang="zh-CN" sz="2400" i="1">
                        <a:latin typeface="Cambria Math"/>
                      </a:rPr>
                      <m:t>+⋯+</m:t>
                    </m:r>
                    <m:sSub>
                      <m:sSubPr>
                        <m:ctrlPr>
                          <a:rPr lang="zh-CN" altLang="zh-CN" sz="2400" i="1">
                            <a:latin typeface="Cambria Math"/>
                          </a:rPr>
                        </m:ctrlPr>
                      </m:sSubPr>
                      <m:e>
                        <m:r>
                          <m:rPr>
                            <m:sty m:val="p"/>
                          </m:rPr>
                          <a:rPr lang="en-US" altLang="zh-CN" sz="2400">
                            <a:latin typeface="Cambria Math"/>
                          </a:rPr>
                          <m:t>log</m:t>
                        </m:r>
                      </m:e>
                      <m:sub>
                        <m:r>
                          <a:rPr lang="en-US" altLang="zh-CN" sz="2400" i="1">
                            <a:latin typeface="Cambria Math"/>
                          </a:rPr>
                          <m:t>3</m:t>
                        </m:r>
                      </m:sub>
                    </m:sSub>
                    <m:sSub>
                      <m:sSubPr>
                        <m:ctrlPr>
                          <a:rPr lang="zh-CN" altLang="zh-CN" sz="2400" i="1">
                            <a:latin typeface="Cambria Math"/>
                          </a:rPr>
                        </m:ctrlPr>
                      </m:sSubPr>
                      <m:e>
                        <m:r>
                          <a:rPr lang="en-US" altLang="zh-CN" sz="2400" i="1">
                            <a:latin typeface="Cambria Math"/>
                          </a:rPr>
                          <m:t>𝑎</m:t>
                        </m:r>
                      </m:e>
                      <m:sub>
                        <m:r>
                          <a:rPr lang="en-US" altLang="zh-CN" sz="2400" i="1">
                            <a:latin typeface="Cambria Math"/>
                          </a:rPr>
                          <m:t>10</m:t>
                        </m:r>
                      </m:sub>
                    </m:sSub>
                    <m:r>
                      <a:rPr lang="en-US" altLang="zh-CN" sz="2400" i="1">
                        <a:latin typeface="Cambria Math"/>
                      </a:rPr>
                      <m:t>=</m:t>
                    </m:r>
                  </m:oMath>
                </a14:m>
                <a:r>
                  <a:rPr lang="en-US" altLang="zh-CN" sz="2400" dirty="0">
                    <a:latin typeface="+mn-lt"/>
                  </a:rPr>
                  <a:t>_____. </a:t>
                </a:r>
                <a:endParaRPr lang="zh-CN" altLang="zh-CN" sz="2400" dirty="0">
                  <a:latin typeface="+mn-lt"/>
                </a:endParaRPr>
              </a:p>
            </p:txBody>
          </p:sp>
        </mc:Choice>
        <mc:Fallback xmlns="">
          <p:sp>
            <p:nvSpPr>
              <p:cNvPr id="2" name="矩形 1"/>
              <p:cNvSpPr>
                <a:spLocks noRot="1" noChangeAspect="1" noMove="1" noResize="1" noEditPoints="1" noAdjustHandles="1" noChangeArrowheads="1" noChangeShapeType="1" noTextEdit="1"/>
              </p:cNvSpPr>
              <p:nvPr/>
            </p:nvSpPr>
            <p:spPr>
              <a:xfrm>
                <a:off x="179512" y="699542"/>
                <a:ext cx="8784976" cy="1137684"/>
              </a:xfrm>
              <a:prstGeom prst="rect">
                <a:avLst/>
              </a:prstGeom>
              <a:blipFill rotWithShape="1">
                <a:blip r:embed="rId2"/>
                <a:stretch>
                  <a:fillRect l="-1040" b="-591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107504" y="1741943"/>
                <a:ext cx="8856984" cy="3134063"/>
              </a:xfrm>
              <a:prstGeom prst="rect">
                <a:avLst/>
              </a:prstGeom>
            </p:spPr>
            <p:txBody>
              <a:bodyPr wrap="square">
                <a:spAutoFit/>
              </a:bodyPr>
              <a:lstStyle/>
              <a:p>
                <a:pPr>
                  <a:lnSpc>
                    <a:spcPct val="125000"/>
                  </a:lnSpc>
                </a:pPr>
                <a:r>
                  <a:rPr lang="zh-CN" altLang="zh-CN" sz="2400" b="1" dirty="0">
                    <a:solidFill>
                      <a:srgbClr val="FF0000"/>
                    </a:solidFill>
                  </a:rPr>
                  <a:t>【解析】</a:t>
                </a:r>
                <a:r>
                  <a:rPr lang="zh-CN" altLang="zh-CN" sz="2400" dirty="0"/>
                  <a:t>∵ </a:t>
                </a:r>
                <a14:m>
                  <m:oMath xmlns:m="http://schemas.openxmlformats.org/officeDocument/2006/math">
                    <m:sSubSup>
                      <m:sSubSupPr>
                        <m:ctrlPr>
                          <a:rPr lang="zh-CN" altLang="zh-CN" sz="2400" i="1">
                            <a:latin typeface="Cambria Math"/>
                          </a:rPr>
                        </m:ctrlPr>
                      </m:sSubSupPr>
                      <m:e>
                        <m:r>
                          <a:rPr lang="en-US" altLang="zh-CN" sz="2400" i="1">
                            <a:latin typeface="Cambria Math"/>
                          </a:rPr>
                          <m:t>𝑎</m:t>
                        </m:r>
                      </m:e>
                      <m:sub>
                        <m:r>
                          <a:rPr lang="pt-BR" altLang="zh-CN" sz="2400" i="1">
                            <a:latin typeface="Cambria Math"/>
                          </a:rPr>
                          <m:t>5</m:t>
                        </m:r>
                      </m:sub>
                      <m:sup>
                        <m:r>
                          <a:rPr lang="pt-BR" altLang="zh-CN" sz="2400" i="1">
                            <a:latin typeface="Cambria Math"/>
                          </a:rPr>
                          <m:t>2</m:t>
                        </m:r>
                      </m:sup>
                    </m:sSubSup>
                    <m:r>
                      <a:rPr lang="pt-BR" altLang="zh-CN" sz="2400" i="1">
                        <a:latin typeface="Cambria Math"/>
                      </a:rPr>
                      <m:t>=</m:t>
                    </m:r>
                    <m:sSub>
                      <m:sSubPr>
                        <m:ctrlPr>
                          <a:rPr lang="zh-CN" altLang="zh-CN" sz="2400" i="1">
                            <a:latin typeface="Cambria Math"/>
                          </a:rPr>
                        </m:ctrlPr>
                      </m:sSubPr>
                      <m:e>
                        <m:r>
                          <a:rPr lang="en-US" altLang="zh-CN" sz="2400" i="1">
                            <a:latin typeface="Cambria Math"/>
                          </a:rPr>
                          <m:t>𝑎</m:t>
                        </m:r>
                      </m:e>
                      <m:sub>
                        <m:r>
                          <a:rPr lang="pt-BR" altLang="zh-CN" sz="2400" i="1">
                            <a:latin typeface="Cambria Math"/>
                          </a:rPr>
                          <m:t>4</m:t>
                        </m:r>
                      </m:sub>
                    </m:sSub>
                    <m:sSub>
                      <m:sSubPr>
                        <m:ctrlPr>
                          <a:rPr lang="zh-CN" altLang="zh-CN" sz="2400" i="1">
                            <a:latin typeface="Cambria Math"/>
                          </a:rPr>
                        </m:ctrlPr>
                      </m:sSubPr>
                      <m:e>
                        <m:r>
                          <a:rPr lang="en-US" altLang="zh-CN" sz="2400" i="1">
                            <a:latin typeface="Cambria Math"/>
                          </a:rPr>
                          <m:t>𝑎</m:t>
                        </m:r>
                      </m:e>
                      <m:sub>
                        <m:r>
                          <a:rPr lang="pt-BR" altLang="zh-CN" sz="2400" i="1">
                            <a:latin typeface="Cambria Math"/>
                          </a:rPr>
                          <m:t>6</m:t>
                        </m:r>
                      </m:sub>
                    </m:sSub>
                    <m:r>
                      <a:rPr lang="pt-BR" altLang="zh-CN" sz="2400" i="1">
                        <a:latin typeface="Cambria Math"/>
                      </a:rPr>
                      <m:t>=81</m:t>
                    </m:r>
                  </m:oMath>
                </a14:m>
                <a:r>
                  <a:rPr lang="zh-CN" altLang="zh-CN" sz="2400" dirty="0"/>
                  <a:t>得</a:t>
                </a:r>
                <a14:m>
                  <m:oMath xmlns:m="http://schemas.openxmlformats.org/officeDocument/2006/math">
                    <m:sSub>
                      <m:sSubPr>
                        <m:ctrlPr>
                          <a:rPr lang="zh-CN" altLang="zh-CN" sz="2400" i="1">
                            <a:latin typeface="Cambria Math"/>
                          </a:rPr>
                        </m:ctrlPr>
                      </m:sSubPr>
                      <m:e>
                        <m:r>
                          <a:rPr lang="en-US" altLang="zh-CN" sz="2400" i="1">
                            <a:latin typeface="Cambria Math"/>
                          </a:rPr>
                          <m:t>𝑎</m:t>
                        </m:r>
                      </m:e>
                      <m:sub>
                        <m:r>
                          <a:rPr lang="pt-BR" altLang="zh-CN" sz="2400" i="1">
                            <a:latin typeface="Cambria Math"/>
                          </a:rPr>
                          <m:t>5</m:t>
                        </m:r>
                      </m:sub>
                    </m:sSub>
                    <m:r>
                      <a:rPr lang="pt-BR" altLang="zh-CN" sz="2400" i="1">
                        <a:latin typeface="Cambria Math"/>
                      </a:rPr>
                      <m:t>=9 (</m:t>
                    </m:r>
                    <m:sSub>
                      <m:sSubPr>
                        <m:ctrlPr>
                          <a:rPr lang="zh-CN" altLang="zh-CN" sz="2400" i="1">
                            <a:latin typeface="Cambria Math"/>
                          </a:rPr>
                        </m:ctrlPr>
                      </m:sSubPr>
                      <m:e>
                        <m:r>
                          <a:rPr lang="en-US" altLang="zh-CN" sz="2400" i="1">
                            <a:latin typeface="Cambria Math"/>
                          </a:rPr>
                          <m:t>𝑎</m:t>
                        </m:r>
                      </m:e>
                      <m:sub>
                        <m:r>
                          <a:rPr lang="en-US" altLang="zh-CN" sz="2400" i="1">
                            <a:latin typeface="Cambria Math"/>
                          </a:rPr>
                          <m:t>𝑛</m:t>
                        </m:r>
                      </m:sub>
                    </m:sSub>
                    <m:r>
                      <a:rPr lang="pt-BR" altLang="zh-CN" sz="2400" i="1">
                        <a:latin typeface="Cambria Math"/>
                      </a:rPr>
                      <m:t>&gt;0)</m:t>
                    </m:r>
                  </m:oMath>
                </a14:m>
                <a:r>
                  <a:rPr lang="pt-BR" altLang="zh-CN" sz="2400" dirty="0"/>
                  <a:t>   </a:t>
                </a:r>
                <a:endParaRPr lang="pt-BR" altLang="zh-CN" sz="2400" dirty="0" smtClean="0"/>
              </a:p>
              <a:p>
                <a:pPr>
                  <a:lnSpc>
                    <a:spcPct val="125000"/>
                  </a:lnSpc>
                </a:pPr>
                <a:r>
                  <a:rPr lang="pt-BR" altLang="zh-CN" sz="2400" dirty="0"/>
                  <a:t> </a:t>
                </a:r>
                <a:r>
                  <a:rPr lang="zh-CN" altLang="zh-CN" sz="2400" dirty="0" smtClean="0"/>
                  <a:t>∴ </a:t>
                </a:r>
                <a14:m>
                  <m:oMath xmlns:m="http://schemas.openxmlformats.org/officeDocument/2006/math">
                    <m:sSup>
                      <m:sSupPr>
                        <m:ctrlPr>
                          <a:rPr lang="zh-CN" altLang="zh-CN" sz="2400" i="1">
                            <a:latin typeface="Cambria Math"/>
                          </a:rPr>
                        </m:ctrlPr>
                      </m:sSupPr>
                      <m:e>
                        <m:r>
                          <a:rPr lang="en-US" altLang="zh-CN" sz="2400" i="1">
                            <a:latin typeface="Cambria Math"/>
                          </a:rPr>
                          <m:t>𝑞</m:t>
                        </m:r>
                      </m:e>
                      <m:sup>
                        <m:r>
                          <a:rPr lang="pt-BR" altLang="zh-CN" sz="2400" i="1">
                            <a:latin typeface="Cambria Math"/>
                          </a:rPr>
                          <m:t>4</m:t>
                        </m:r>
                      </m:sup>
                    </m:sSup>
                    <m:r>
                      <a:rPr lang="pt-BR" altLang="zh-CN" sz="2400" i="1">
                        <a:latin typeface="Cambria Math"/>
                      </a:rPr>
                      <m:t>=</m:t>
                    </m:r>
                    <m:f>
                      <m:fPr>
                        <m:ctrlPr>
                          <a:rPr lang="zh-CN" altLang="zh-CN" sz="2400" i="1">
                            <a:latin typeface="Cambria Math"/>
                          </a:rPr>
                        </m:ctrlPr>
                      </m:fPr>
                      <m:num>
                        <m:sSub>
                          <m:sSubPr>
                            <m:ctrlPr>
                              <a:rPr lang="zh-CN" altLang="zh-CN" sz="2400" i="1">
                                <a:latin typeface="Cambria Math"/>
                              </a:rPr>
                            </m:ctrlPr>
                          </m:sSubPr>
                          <m:e>
                            <m:r>
                              <a:rPr lang="en-US" altLang="zh-CN" sz="2400" i="1">
                                <a:latin typeface="Cambria Math"/>
                              </a:rPr>
                              <m:t>𝑎</m:t>
                            </m:r>
                          </m:e>
                          <m:sub>
                            <m:r>
                              <a:rPr lang="pt-BR" altLang="zh-CN" sz="2400" i="1">
                                <a:latin typeface="Cambria Math"/>
                              </a:rPr>
                              <m:t>5</m:t>
                            </m:r>
                          </m:sub>
                        </m:sSub>
                      </m:num>
                      <m:den>
                        <m:sSub>
                          <m:sSubPr>
                            <m:ctrlPr>
                              <a:rPr lang="zh-CN" altLang="zh-CN" sz="2400" i="1">
                                <a:latin typeface="Cambria Math"/>
                              </a:rPr>
                            </m:ctrlPr>
                          </m:sSubPr>
                          <m:e>
                            <m:r>
                              <a:rPr lang="en-US" altLang="zh-CN" sz="2400" i="1">
                                <a:latin typeface="Cambria Math"/>
                              </a:rPr>
                              <m:t>𝑎</m:t>
                            </m:r>
                          </m:e>
                          <m:sub>
                            <m:r>
                              <a:rPr lang="pt-BR" altLang="zh-CN" sz="2400" i="1">
                                <a:latin typeface="Cambria Math"/>
                              </a:rPr>
                              <m:t>1</m:t>
                            </m:r>
                          </m:sub>
                        </m:sSub>
                      </m:den>
                    </m:f>
                    <m:r>
                      <a:rPr lang="pt-BR" altLang="zh-CN" sz="2400" i="1">
                        <a:latin typeface="Cambria Math"/>
                      </a:rPr>
                      <m:t>=81</m:t>
                    </m:r>
                  </m:oMath>
                </a14:m>
                <a:r>
                  <a:rPr lang="pt-BR" altLang="zh-CN" sz="2400" dirty="0"/>
                  <a:t>  </a:t>
                </a:r>
                <a:r>
                  <a:rPr lang="pt-BR" altLang="zh-CN" sz="2400" dirty="0" smtClean="0"/>
                  <a:t>               </a:t>
                </a:r>
                <a:r>
                  <a:rPr lang="zh-CN" altLang="zh-CN" sz="2400" dirty="0" smtClean="0"/>
                  <a:t>∴ </a:t>
                </a:r>
                <a14:m>
                  <m:oMath xmlns:m="http://schemas.openxmlformats.org/officeDocument/2006/math">
                    <m:r>
                      <a:rPr lang="en-US" altLang="zh-CN" sz="2400" i="1">
                        <a:latin typeface="Cambria Math"/>
                      </a:rPr>
                      <m:t>𝑞</m:t>
                    </m:r>
                    <m:r>
                      <a:rPr lang="pt-BR" altLang="zh-CN" sz="2400" i="1">
                        <a:latin typeface="Cambria Math"/>
                      </a:rPr>
                      <m:t>=3</m:t>
                    </m:r>
                  </m:oMath>
                </a14:m>
                <a:r>
                  <a:rPr lang="pt-BR" altLang="zh-CN" sz="2400" dirty="0"/>
                  <a:t> </a:t>
                </a:r>
                <a:endParaRPr lang="zh-CN" altLang="zh-CN" sz="2400" dirty="0"/>
              </a:p>
              <a:p>
                <a:pPr>
                  <a:lnSpc>
                    <a:spcPct val="125000"/>
                  </a:lnSpc>
                </a:pPr>
                <a:r>
                  <a:rPr lang="pt-BR" altLang="zh-CN" sz="2400" dirty="0"/>
                  <a:t> </a:t>
                </a:r>
                <a:r>
                  <a:rPr lang="zh-CN" altLang="zh-CN" sz="2400" dirty="0" smtClean="0"/>
                  <a:t>∴ </a:t>
                </a:r>
                <a14:m>
                  <m:oMath xmlns:m="http://schemas.openxmlformats.org/officeDocument/2006/math">
                    <m:sSub>
                      <m:sSubPr>
                        <m:ctrlPr>
                          <a:rPr lang="zh-CN" altLang="zh-CN" sz="2400" i="1">
                            <a:latin typeface="Cambria Math"/>
                          </a:rPr>
                        </m:ctrlPr>
                      </m:sSubPr>
                      <m:e>
                        <m:r>
                          <a:rPr lang="en-US" altLang="zh-CN" sz="2400" i="1">
                            <a:latin typeface="Cambria Math"/>
                          </a:rPr>
                          <m:t>𝑎</m:t>
                        </m:r>
                      </m:e>
                      <m:sub>
                        <m:r>
                          <a:rPr lang="en-US" altLang="zh-CN" sz="2400" i="1">
                            <a:latin typeface="Cambria Math"/>
                          </a:rPr>
                          <m:t>𝑛</m:t>
                        </m:r>
                      </m:sub>
                    </m:sSub>
                    <m:r>
                      <a:rPr lang="pt-BR" altLang="zh-CN" sz="2400" i="1">
                        <a:latin typeface="Cambria Math"/>
                      </a:rPr>
                      <m:t>=</m:t>
                    </m:r>
                    <m:f>
                      <m:fPr>
                        <m:ctrlPr>
                          <a:rPr lang="zh-CN" altLang="zh-CN" sz="2400" i="1">
                            <a:latin typeface="Cambria Math"/>
                          </a:rPr>
                        </m:ctrlPr>
                      </m:fPr>
                      <m:num>
                        <m:r>
                          <a:rPr lang="pt-BR" altLang="zh-CN" sz="2400" i="1">
                            <a:latin typeface="Cambria Math"/>
                          </a:rPr>
                          <m:t>1</m:t>
                        </m:r>
                      </m:num>
                      <m:den>
                        <m:r>
                          <a:rPr lang="pt-BR" altLang="zh-CN" sz="2400" i="1">
                            <a:latin typeface="Cambria Math"/>
                          </a:rPr>
                          <m:t>9</m:t>
                        </m:r>
                      </m:den>
                    </m:f>
                    <m:r>
                      <a:rPr lang="pt-BR" altLang="zh-CN" sz="2400" i="1">
                        <a:latin typeface="Cambria Math"/>
                      </a:rPr>
                      <m:t>×</m:t>
                    </m:r>
                    <m:sSup>
                      <m:sSupPr>
                        <m:ctrlPr>
                          <a:rPr lang="zh-CN" altLang="zh-CN" sz="2400" i="1">
                            <a:latin typeface="Cambria Math"/>
                          </a:rPr>
                        </m:ctrlPr>
                      </m:sSupPr>
                      <m:e>
                        <m:r>
                          <a:rPr lang="pt-BR" altLang="zh-CN" sz="2400" i="1">
                            <a:latin typeface="Cambria Math"/>
                          </a:rPr>
                          <m:t>3</m:t>
                        </m:r>
                      </m:e>
                      <m:sup>
                        <m:r>
                          <a:rPr lang="en-US" altLang="zh-CN" sz="2400" i="1">
                            <a:latin typeface="Cambria Math"/>
                          </a:rPr>
                          <m:t>𝑛</m:t>
                        </m:r>
                        <m:r>
                          <a:rPr lang="pt-BR" altLang="zh-CN" sz="2400" i="1">
                            <a:latin typeface="Cambria Math"/>
                          </a:rPr>
                          <m:t>−1</m:t>
                        </m:r>
                      </m:sup>
                    </m:sSup>
                    <m:r>
                      <a:rPr lang="pt-BR" altLang="zh-CN" sz="2400" i="1">
                        <a:latin typeface="Cambria Math"/>
                      </a:rPr>
                      <m:t>=</m:t>
                    </m:r>
                    <m:sSup>
                      <m:sSupPr>
                        <m:ctrlPr>
                          <a:rPr lang="zh-CN" altLang="zh-CN" sz="2400" i="1">
                            <a:latin typeface="Cambria Math"/>
                          </a:rPr>
                        </m:ctrlPr>
                      </m:sSupPr>
                      <m:e>
                        <m:r>
                          <a:rPr lang="pt-BR" altLang="zh-CN" sz="2400" i="1">
                            <a:latin typeface="Cambria Math"/>
                          </a:rPr>
                          <m:t>3</m:t>
                        </m:r>
                      </m:e>
                      <m:sup>
                        <m:r>
                          <a:rPr lang="en-US" altLang="zh-CN" sz="2400" i="1">
                            <a:latin typeface="Cambria Math"/>
                          </a:rPr>
                          <m:t>𝑛</m:t>
                        </m:r>
                        <m:r>
                          <a:rPr lang="pt-BR" altLang="zh-CN" sz="2400" i="1">
                            <a:latin typeface="Cambria Math"/>
                          </a:rPr>
                          <m:t>−3</m:t>
                        </m:r>
                      </m:sup>
                    </m:sSup>
                  </m:oMath>
                </a14:m>
                <a:r>
                  <a:rPr lang="pt-BR" altLang="zh-CN" sz="2400" dirty="0"/>
                  <a:t>    </a:t>
                </a:r>
                <a:r>
                  <a:rPr lang="zh-CN" altLang="zh-CN" sz="2400" dirty="0"/>
                  <a:t>∴ </a:t>
                </a:r>
                <a14:m>
                  <m:oMath xmlns:m="http://schemas.openxmlformats.org/officeDocument/2006/math">
                    <m:sSub>
                      <m:sSubPr>
                        <m:ctrlPr>
                          <a:rPr lang="zh-CN" altLang="zh-CN" sz="2400" i="1">
                            <a:latin typeface="Cambria Math"/>
                          </a:rPr>
                        </m:ctrlPr>
                      </m:sSubPr>
                      <m:e>
                        <m:r>
                          <m:rPr>
                            <m:sty m:val="p"/>
                          </m:rPr>
                          <a:rPr lang="pt-BR" altLang="zh-CN" sz="2400">
                            <a:latin typeface="Cambria Math"/>
                          </a:rPr>
                          <m:t>log</m:t>
                        </m:r>
                      </m:e>
                      <m:sub>
                        <m:r>
                          <a:rPr lang="pt-BR" altLang="zh-CN" sz="2400" i="1">
                            <a:latin typeface="Cambria Math"/>
                          </a:rPr>
                          <m:t>3</m:t>
                        </m:r>
                      </m:sub>
                    </m:sSub>
                    <m:sSub>
                      <m:sSubPr>
                        <m:ctrlPr>
                          <a:rPr lang="zh-CN" altLang="zh-CN" sz="2400" i="1">
                            <a:latin typeface="Cambria Math"/>
                          </a:rPr>
                        </m:ctrlPr>
                      </m:sSubPr>
                      <m:e>
                        <m:r>
                          <a:rPr lang="en-US" altLang="zh-CN" sz="2400" i="1">
                            <a:latin typeface="Cambria Math"/>
                          </a:rPr>
                          <m:t>𝑎</m:t>
                        </m:r>
                      </m:e>
                      <m:sub>
                        <m:r>
                          <a:rPr lang="pt-BR" altLang="zh-CN" sz="2400" i="1">
                            <a:latin typeface="Cambria Math"/>
                          </a:rPr>
                          <m:t>𝑛</m:t>
                        </m:r>
                      </m:sub>
                    </m:sSub>
                    <m:r>
                      <a:rPr lang="pt-BR" altLang="zh-CN" sz="2400" i="1">
                        <a:latin typeface="Cambria Math"/>
                      </a:rPr>
                      <m:t>=</m:t>
                    </m:r>
                    <m:r>
                      <a:rPr lang="en-US" altLang="zh-CN" sz="2400" i="1">
                        <a:latin typeface="Cambria Math"/>
                      </a:rPr>
                      <m:t>𝑛</m:t>
                    </m:r>
                    <m:r>
                      <a:rPr lang="pt-BR" altLang="zh-CN" sz="2400" i="1">
                        <a:latin typeface="Cambria Math"/>
                      </a:rPr>
                      <m:t>−3</m:t>
                    </m:r>
                  </m:oMath>
                </a14:m>
                <a:endParaRPr lang="zh-CN" altLang="zh-CN" sz="2400" dirty="0"/>
              </a:p>
              <a:p>
                <a:pPr>
                  <a:lnSpc>
                    <a:spcPct val="125000"/>
                  </a:lnSpc>
                </a:pPr>
                <a:r>
                  <a:rPr lang="pt-BR" altLang="zh-CN" sz="2400" b="1" dirty="0"/>
                  <a:t> </a:t>
                </a:r>
                <a:r>
                  <a:rPr lang="zh-CN" altLang="zh-CN" sz="2400" dirty="0" smtClean="0"/>
                  <a:t>又</a:t>
                </a:r>
                <a:r>
                  <a:rPr lang="zh-CN" altLang="zh-CN" sz="2400" b="1" dirty="0" smtClean="0"/>
                  <a:t> </a:t>
                </a:r>
                <a14:m>
                  <m:oMath xmlns:m="http://schemas.openxmlformats.org/officeDocument/2006/math">
                    <m:sSub>
                      <m:sSubPr>
                        <m:ctrlPr>
                          <a:rPr lang="zh-CN" altLang="zh-CN" sz="2400" i="1">
                            <a:latin typeface="Cambria Math"/>
                          </a:rPr>
                        </m:ctrlPr>
                      </m:sSubPr>
                      <m:e>
                        <m:r>
                          <m:rPr>
                            <m:sty m:val="p"/>
                          </m:rPr>
                          <a:rPr lang="pt-BR" altLang="zh-CN" sz="2400">
                            <a:latin typeface="Cambria Math"/>
                          </a:rPr>
                          <m:t>log</m:t>
                        </m:r>
                      </m:e>
                      <m:sub>
                        <m:r>
                          <a:rPr lang="pt-BR" altLang="zh-CN" sz="2400" i="1">
                            <a:latin typeface="Cambria Math"/>
                          </a:rPr>
                          <m:t>3</m:t>
                        </m:r>
                      </m:sub>
                    </m:sSub>
                    <m:sSub>
                      <m:sSubPr>
                        <m:ctrlPr>
                          <a:rPr lang="zh-CN" altLang="zh-CN" sz="2400" i="1">
                            <a:latin typeface="Cambria Math"/>
                          </a:rPr>
                        </m:ctrlPr>
                      </m:sSubPr>
                      <m:e>
                        <m:r>
                          <a:rPr lang="en-US" altLang="zh-CN" sz="2400" i="1">
                            <a:latin typeface="Cambria Math"/>
                          </a:rPr>
                          <m:t>𝑎</m:t>
                        </m:r>
                      </m:e>
                      <m:sub>
                        <m:r>
                          <a:rPr lang="en-US" altLang="zh-CN" sz="2400" i="1">
                            <a:latin typeface="Cambria Math"/>
                          </a:rPr>
                          <m:t>1</m:t>
                        </m:r>
                      </m:sub>
                    </m:sSub>
                    <m:r>
                      <a:rPr lang="en-US" altLang="zh-CN" sz="2400" i="1">
                        <a:latin typeface="Cambria Math"/>
                      </a:rPr>
                      <m:t>=−2</m:t>
                    </m:r>
                  </m:oMath>
                </a14:m>
                <a:r>
                  <a:rPr lang="pt-BR" altLang="zh-CN" sz="2400" dirty="0"/>
                  <a:t>   </a:t>
                </a:r>
                <a:r>
                  <a:rPr lang="zh-CN" altLang="zh-CN" sz="2400" dirty="0"/>
                  <a:t>∴ </a:t>
                </a:r>
                <a14:m>
                  <m:oMath xmlns:m="http://schemas.openxmlformats.org/officeDocument/2006/math">
                    <m:d>
                      <m:dPr>
                        <m:begChr m:val="{"/>
                        <m:endChr m:val="}"/>
                        <m:ctrlPr>
                          <a:rPr lang="zh-CN" altLang="zh-CN" sz="2400" i="1">
                            <a:latin typeface="Cambria Math"/>
                          </a:rPr>
                        </m:ctrlPr>
                      </m:dPr>
                      <m:e>
                        <m:sSub>
                          <m:sSubPr>
                            <m:ctrlPr>
                              <a:rPr lang="zh-CN" altLang="zh-CN" sz="2400" i="1">
                                <a:latin typeface="Cambria Math"/>
                              </a:rPr>
                            </m:ctrlPr>
                          </m:sSubPr>
                          <m:e>
                            <m:r>
                              <m:rPr>
                                <m:sty m:val="p"/>
                              </m:rPr>
                              <a:rPr lang="pt-BR" altLang="zh-CN" sz="2400">
                                <a:latin typeface="Cambria Math"/>
                              </a:rPr>
                              <m:t>log</m:t>
                            </m:r>
                          </m:e>
                          <m:sub>
                            <m:r>
                              <a:rPr lang="pt-BR" altLang="zh-CN" sz="2400" i="1">
                                <a:latin typeface="Cambria Math"/>
                              </a:rPr>
                              <m:t>3</m:t>
                            </m:r>
                          </m:sub>
                        </m:sSub>
                        <m:sSub>
                          <m:sSubPr>
                            <m:ctrlPr>
                              <a:rPr lang="zh-CN" altLang="zh-CN" sz="2400" i="1">
                                <a:latin typeface="Cambria Math"/>
                              </a:rPr>
                            </m:ctrlPr>
                          </m:sSubPr>
                          <m:e>
                            <m:r>
                              <a:rPr lang="en-US" altLang="zh-CN" sz="2400" i="1">
                                <a:latin typeface="Cambria Math"/>
                              </a:rPr>
                              <m:t>𝑎</m:t>
                            </m:r>
                          </m:e>
                          <m:sub>
                            <m:r>
                              <a:rPr lang="pt-BR" altLang="zh-CN" sz="2400" i="1">
                                <a:latin typeface="Cambria Math"/>
                              </a:rPr>
                              <m:t>𝑛</m:t>
                            </m:r>
                          </m:sub>
                        </m:sSub>
                      </m:e>
                    </m:d>
                  </m:oMath>
                </a14:m>
                <a:r>
                  <a:rPr lang="en-US" altLang="zh-CN" sz="2400" dirty="0"/>
                  <a:t> </a:t>
                </a:r>
                <a:r>
                  <a:rPr lang="zh-CN" altLang="zh-CN" sz="2400" dirty="0"/>
                  <a:t>是首项为</a:t>
                </a:r>
                <a14:m>
                  <m:oMath xmlns:m="http://schemas.openxmlformats.org/officeDocument/2006/math">
                    <m:r>
                      <a:rPr lang="en-US" altLang="zh-CN" sz="2400" i="1">
                        <a:latin typeface="Cambria Math"/>
                      </a:rPr>
                      <m:t>−2</m:t>
                    </m:r>
                  </m:oMath>
                </a14:m>
                <a:r>
                  <a:rPr lang="zh-CN" altLang="zh-CN" sz="2400" dirty="0"/>
                  <a:t>，公差为</a:t>
                </a:r>
                <a:r>
                  <a:rPr lang="en-US" altLang="zh-CN" sz="2400" dirty="0"/>
                  <a:t>1</a:t>
                </a:r>
                <a:r>
                  <a:rPr lang="zh-CN" altLang="zh-CN" sz="2400" dirty="0"/>
                  <a:t>的等差数列</a:t>
                </a:r>
              </a:p>
              <a:p>
                <a:pPr>
                  <a:lnSpc>
                    <a:spcPct val="125000"/>
                  </a:lnSpc>
                </a:pPr>
                <a:r>
                  <a:rPr lang="pt-BR" altLang="zh-CN" sz="2400" b="1" dirty="0"/>
                  <a:t> </a:t>
                </a:r>
                <a:r>
                  <a:rPr lang="zh-CN" altLang="zh-CN" sz="2400" dirty="0" smtClean="0"/>
                  <a:t>∴ </a:t>
                </a:r>
                <a14:m>
                  <m:oMath xmlns:m="http://schemas.openxmlformats.org/officeDocument/2006/math">
                    <m:sSub>
                      <m:sSubPr>
                        <m:ctrlPr>
                          <a:rPr lang="zh-CN" altLang="zh-CN" sz="2400" i="1">
                            <a:latin typeface="Cambria Math"/>
                          </a:rPr>
                        </m:ctrlPr>
                      </m:sSubPr>
                      <m:e>
                        <m:r>
                          <m:rPr>
                            <m:sty m:val="p"/>
                          </m:rPr>
                          <a:rPr lang="pt-BR" altLang="zh-CN" sz="2400">
                            <a:latin typeface="Cambria Math"/>
                          </a:rPr>
                          <m:t>log</m:t>
                        </m:r>
                      </m:e>
                      <m:sub>
                        <m:r>
                          <a:rPr lang="pt-BR" altLang="zh-CN" sz="2400" i="1">
                            <a:latin typeface="Cambria Math"/>
                          </a:rPr>
                          <m:t>3</m:t>
                        </m:r>
                      </m:sub>
                    </m:sSub>
                    <m:sSub>
                      <m:sSubPr>
                        <m:ctrlPr>
                          <a:rPr lang="zh-CN" altLang="zh-CN" sz="2400" i="1">
                            <a:latin typeface="Cambria Math"/>
                          </a:rPr>
                        </m:ctrlPr>
                      </m:sSubPr>
                      <m:e>
                        <m:r>
                          <a:rPr lang="en-US" altLang="zh-CN" sz="2400" i="1">
                            <a:latin typeface="Cambria Math"/>
                          </a:rPr>
                          <m:t>𝑎</m:t>
                        </m:r>
                      </m:e>
                      <m:sub>
                        <m:r>
                          <a:rPr lang="pt-BR" altLang="zh-CN" sz="2400" i="1">
                            <a:latin typeface="Cambria Math"/>
                          </a:rPr>
                          <m:t>1</m:t>
                        </m:r>
                      </m:sub>
                    </m:sSub>
                    <m:r>
                      <a:rPr lang="pt-BR" altLang="zh-CN" sz="2400" i="1">
                        <a:latin typeface="Cambria Math"/>
                      </a:rPr>
                      <m:t>+</m:t>
                    </m:r>
                    <m:sSub>
                      <m:sSubPr>
                        <m:ctrlPr>
                          <a:rPr lang="zh-CN" altLang="zh-CN" sz="2400" i="1">
                            <a:latin typeface="Cambria Math"/>
                          </a:rPr>
                        </m:ctrlPr>
                      </m:sSubPr>
                      <m:e>
                        <m:r>
                          <m:rPr>
                            <m:sty m:val="p"/>
                          </m:rPr>
                          <a:rPr lang="pt-BR" altLang="zh-CN" sz="2400">
                            <a:latin typeface="Cambria Math"/>
                          </a:rPr>
                          <m:t>log</m:t>
                        </m:r>
                      </m:e>
                      <m:sub>
                        <m:r>
                          <a:rPr lang="pt-BR" altLang="zh-CN" sz="2400" i="1">
                            <a:latin typeface="Cambria Math"/>
                          </a:rPr>
                          <m:t>3</m:t>
                        </m:r>
                      </m:sub>
                    </m:sSub>
                    <m:sSub>
                      <m:sSubPr>
                        <m:ctrlPr>
                          <a:rPr lang="zh-CN" altLang="zh-CN" sz="2400" i="1">
                            <a:latin typeface="Cambria Math"/>
                          </a:rPr>
                        </m:ctrlPr>
                      </m:sSubPr>
                      <m:e>
                        <m:r>
                          <a:rPr lang="en-US" altLang="zh-CN" sz="2400" i="1">
                            <a:latin typeface="Cambria Math"/>
                          </a:rPr>
                          <m:t>𝑎</m:t>
                        </m:r>
                      </m:e>
                      <m:sub>
                        <m:r>
                          <a:rPr lang="pt-BR" altLang="zh-CN" sz="2400" i="1">
                            <a:latin typeface="Cambria Math"/>
                          </a:rPr>
                          <m:t>2</m:t>
                        </m:r>
                      </m:sub>
                    </m:sSub>
                    <m:r>
                      <a:rPr lang="pt-BR" altLang="zh-CN" sz="2400" i="1">
                        <a:latin typeface="Cambria Math"/>
                      </a:rPr>
                      <m:t>+⋯+</m:t>
                    </m:r>
                    <m:sSub>
                      <m:sSubPr>
                        <m:ctrlPr>
                          <a:rPr lang="zh-CN" altLang="zh-CN" sz="2400" i="1">
                            <a:latin typeface="Cambria Math"/>
                          </a:rPr>
                        </m:ctrlPr>
                      </m:sSubPr>
                      <m:e>
                        <m:r>
                          <m:rPr>
                            <m:sty m:val="p"/>
                          </m:rPr>
                          <a:rPr lang="pt-BR" altLang="zh-CN" sz="2400">
                            <a:latin typeface="Cambria Math"/>
                          </a:rPr>
                          <m:t>log</m:t>
                        </m:r>
                      </m:e>
                      <m:sub>
                        <m:r>
                          <a:rPr lang="pt-BR" altLang="zh-CN" sz="2400" i="1">
                            <a:latin typeface="Cambria Math"/>
                          </a:rPr>
                          <m:t>3</m:t>
                        </m:r>
                      </m:sub>
                    </m:sSub>
                    <m:sSub>
                      <m:sSubPr>
                        <m:ctrlPr>
                          <a:rPr lang="zh-CN" altLang="zh-CN" sz="2400" i="1">
                            <a:latin typeface="Cambria Math"/>
                          </a:rPr>
                        </m:ctrlPr>
                      </m:sSubPr>
                      <m:e>
                        <m:r>
                          <a:rPr lang="en-US" altLang="zh-CN" sz="2400" i="1">
                            <a:latin typeface="Cambria Math"/>
                          </a:rPr>
                          <m:t>𝑎</m:t>
                        </m:r>
                      </m:e>
                      <m:sub>
                        <m:r>
                          <a:rPr lang="pt-BR" altLang="zh-CN" sz="2400" i="1">
                            <a:latin typeface="Cambria Math"/>
                          </a:rPr>
                          <m:t>10</m:t>
                        </m:r>
                      </m:sub>
                    </m:sSub>
                    <m:r>
                      <a:rPr lang="pt-BR" altLang="zh-CN" sz="2400" i="1">
                        <a:latin typeface="Cambria Math"/>
                      </a:rPr>
                      <m:t>=10×</m:t>
                    </m:r>
                    <m:d>
                      <m:dPr>
                        <m:ctrlPr>
                          <a:rPr lang="zh-CN" altLang="zh-CN" sz="2400" i="1">
                            <a:latin typeface="Cambria Math"/>
                          </a:rPr>
                        </m:ctrlPr>
                      </m:dPr>
                      <m:e>
                        <m:r>
                          <a:rPr lang="pt-BR" altLang="zh-CN" sz="2400" i="1">
                            <a:latin typeface="Cambria Math"/>
                          </a:rPr>
                          <m:t>−2</m:t>
                        </m:r>
                      </m:e>
                    </m:d>
                    <m:r>
                      <a:rPr lang="pt-BR" altLang="zh-CN" sz="2400" i="1">
                        <a:latin typeface="Cambria Math"/>
                      </a:rPr>
                      <m:t>+</m:t>
                    </m:r>
                    <m:f>
                      <m:fPr>
                        <m:ctrlPr>
                          <a:rPr lang="zh-CN" altLang="zh-CN" sz="2400" i="1">
                            <a:latin typeface="Cambria Math"/>
                          </a:rPr>
                        </m:ctrlPr>
                      </m:fPr>
                      <m:num>
                        <m:r>
                          <a:rPr lang="pt-BR" altLang="zh-CN" sz="2400" i="1">
                            <a:latin typeface="Cambria Math"/>
                          </a:rPr>
                          <m:t>10×9</m:t>
                        </m:r>
                      </m:num>
                      <m:den>
                        <m:r>
                          <a:rPr lang="pt-BR" altLang="zh-CN" sz="2400" i="1">
                            <a:latin typeface="Cambria Math"/>
                          </a:rPr>
                          <m:t>2</m:t>
                        </m:r>
                      </m:den>
                    </m:f>
                    <m:r>
                      <a:rPr lang="pt-BR" altLang="zh-CN" sz="2400" i="1">
                        <a:latin typeface="Cambria Math"/>
                      </a:rPr>
                      <m:t>×1=25</m:t>
                    </m:r>
                  </m:oMath>
                </a14:m>
                <a:r>
                  <a:rPr lang="pt-BR" altLang="zh-CN" sz="2400" dirty="0" smtClean="0"/>
                  <a:t>. </a:t>
                </a:r>
                <a:endParaRPr lang="zh-CN" altLang="zh-CN" sz="2400" dirty="0"/>
              </a:p>
            </p:txBody>
          </p:sp>
        </mc:Choice>
        <mc:Fallback xmlns="">
          <p:sp>
            <p:nvSpPr>
              <p:cNvPr id="6" name="矩形 5"/>
              <p:cNvSpPr>
                <a:spLocks noRot="1" noChangeAspect="1" noMove="1" noResize="1" noEditPoints="1" noAdjustHandles="1" noChangeArrowheads="1" noChangeShapeType="1" noTextEdit="1"/>
              </p:cNvSpPr>
              <p:nvPr/>
            </p:nvSpPr>
            <p:spPr>
              <a:xfrm>
                <a:off x="107504" y="1741943"/>
                <a:ext cx="8856984" cy="3134063"/>
              </a:xfrm>
              <a:prstGeom prst="rect">
                <a:avLst/>
              </a:prstGeom>
              <a:blipFill rotWithShape="1">
                <a:blip r:embed="rId3"/>
                <a:stretch>
                  <a:fillRect l="-1101"/>
                </a:stretch>
              </a:blipFill>
            </p:spPr>
            <p:txBody>
              <a:bodyPr/>
              <a:lstStyle/>
              <a:p>
                <a:r>
                  <a:rPr lang="zh-CN" altLang="en-US">
                    <a:noFill/>
                  </a:rPr>
                  <a:t> </a:t>
                </a:r>
              </a:p>
            </p:txBody>
          </p:sp>
        </mc:Fallback>
      </mc:AlternateContent>
      <p:sp>
        <p:nvSpPr>
          <p:cNvPr id="5" name="矩形 4"/>
          <p:cNvSpPr/>
          <p:nvPr/>
        </p:nvSpPr>
        <p:spPr>
          <a:xfrm>
            <a:off x="5436096" y="1289191"/>
            <a:ext cx="492443" cy="461665"/>
          </a:xfrm>
          <a:prstGeom prst="rect">
            <a:avLst/>
          </a:prstGeom>
        </p:spPr>
        <p:txBody>
          <a:bodyPr wrap="none">
            <a:spAutoFit/>
          </a:bodyPr>
          <a:lstStyle/>
          <a:p>
            <a:r>
              <a:rPr lang="en-US" altLang="zh-CN" sz="2400" b="1" dirty="0" smtClean="0">
                <a:solidFill>
                  <a:srgbClr val="FF0000"/>
                </a:solidFill>
                <a:latin typeface="+mn-lt"/>
              </a:rPr>
              <a:t>25</a:t>
            </a:r>
            <a:endParaRPr lang="zh-CN" altLang="en-US" sz="2400" b="1" dirty="0">
              <a:solidFill>
                <a:srgbClr val="FF0000"/>
              </a:solidFill>
              <a:latin typeface="+mn-lt"/>
            </a:endParaRPr>
          </a:p>
        </p:txBody>
      </p:sp>
    </p:spTree>
    <p:extLst>
      <p:ext uri="{BB962C8B-B14F-4D97-AF65-F5344CB8AC3E}">
        <p14:creationId xmlns:p14="http://schemas.microsoft.com/office/powerpoint/2010/main" val="155280894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典例突破</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2"/>
          <p:cNvSpPr txBox="1">
            <a:spLocks noChangeArrowheads="1"/>
          </p:cNvSpPr>
          <p:nvPr/>
        </p:nvSpPr>
        <p:spPr bwMode="gray">
          <a:xfrm>
            <a:off x="2339752" y="102212"/>
            <a:ext cx="6749824"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（三）等比数列性质的应用</a:t>
            </a:r>
            <a:r>
              <a:rPr lang="en-US" altLang="zh-CN" dirty="0" smtClean="0">
                <a:solidFill>
                  <a:srgbClr val="FFFF00"/>
                </a:solidFill>
                <a:latin typeface="+mj-ea"/>
              </a:rPr>
              <a:t>2</a:t>
            </a:r>
            <a:endParaRPr lang="zh-CN" altLang="en-US" dirty="0">
              <a:solidFill>
                <a:srgbClr val="FFFF00"/>
              </a:solidFill>
              <a:latin typeface="+mj-ea"/>
            </a:endParaRPr>
          </a:p>
        </p:txBody>
      </p:sp>
      <mc:AlternateContent xmlns:mc="http://schemas.openxmlformats.org/markup-compatibility/2006" xmlns:a14="http://schemas.microsoft.com/office/drawing/2010/main">
        <mc:Choice Requires="a14">
          <p:sp>
            <p:nvSpPr>
              <p:cNvPr id="2" name="矩形 1"/>
              <p:cNvSpPr/>
              <p:nvPr/>
            </p:nvSpPr>
            <p:spPr>
              <a:xfrm>
                <a:off x="179512" y="699542"/>
                <a:ext cx="8784976" cy="1190454"/>
              </a:xfrm>
              <a:prstGeom prst="rect">
                <a:avLst/>
              </a:prstGeom>
            </p:spPr>
            <p:txBody>
              <a:bodyPr wrap="square">
                <a:spAutoFit/>
              </a:bodyPr>
              <a:lstStyle/>
              <a:p>
                <a:pPr>
                  <a:lnSpc>
                    <a:spcPct val="150000"/>
                  </a:lnSpc>
                </a:pPr>
                <a:r>
                  <a:rPr lang="zh-CN" altLang="zh-CN" sz="2400" b="1" dirty="0">
                    <a:solidFill>
                      <a:srgbClr val="FF0000"/>
                    </a:solidFill>
                    <a:latin typeface="+mn-lt"/>
                  </a:rPr>
                  <a:t>【解题反思】</a:t>
                </a:r>
                <a:r>
                  <a:rPr lang="zh-CN" altLang="zh-CN" sz="2400" dirty="0">
                    <a:latin typeface="+mn-lt"/>
                  </a:rPr>
                  <a:t>若数列</a:t>
                </a:r>
                <a:r>
                  <a:rPr lang="en-US" altLang="zh-CN" sz="2400" dirty="0">
                    <a:latin typeface="+mn-lt"/>
                  </a:rPr>
                  <a:t>{</a:t>
                </a:r>
                <a:r>
                  <a:rPr lang="en-US" altLang="zh-CN" sz="2400" i="1" dirty="0">
                    <a:latin typeface="+mn-lt"/>
                  </a:rPr>
                  <a:t>a</a:t>
                </a:r>
                <a:r>
                  <a:rPr lang="en-US" altLang="zh-CN" sz="2400" i="1" baseline="-25000" dirty="0">
                    <a:latin typeface="+mn-lt"/>
                  </a:rPr>
                  <a:t>n</a:t>
                </a:r>
                <a:r>
                  <a:rPr lang="en-US" altLang="zh-CN" sz="2400" dirty="0">
                    <a:latin typeface="+mn-lt"/>
                  </a:rPr>
                  <a:t>}</a:t>
                </a:r>
                <a:r>
                  <a:rPr lang="zh-CN" altLang="zh-CN" sz="2400" dirty="0">
                    <a:latin typeface="+mn-lt"/>
                  </a:rPr>
                  <a:t>是正项等比数列，</a:t>
                </a:r>
                <a:r>
                  <a:rPr lang="en-US" altLang="zh-CN" sz="2400" dirty="0">
                    <a:latin typeface="+mn-lt"/>
                  </a:rPr>
                  <a:t>{</a:t>
                </a:r>
                <a14:m>
                  <m:oMath xmlns:m="http://schemas.openxmlformats.org/officeDocument/2006/math">
                    <m:sSub>
                      <m:sSubPr>
                        <m:ctrlPr>
                          <a:rPr lang="zh-CN" altLang="zh-CN" sz="2400" i="1">
                            <a:latin typeface="Cambria Math"/>
                          </a:rPr>
                        </m:ctrlPr>
                      </m:sSubPr>
                      <m:e>
                        <m:r>
                          <m:rPr>
                            <m:sty m:val="p"/>
                          </m:rPr>
                          <a:rPr lang="en-US" altLang="zh-CN" sz="2400">
                            <a:latin typeface="Cambria Math"/>
                          </a:rPr>
                          <m:t>log</m:t>
                        </m:r>
                      </m:e>
                      <m:sub>
                        <m:r>
                          <a:rPr lang="en-US" altLang="zh-CN" sz="2400" i="1">
                            <a:latin typeface="Cambria Math"/>
                          </a:rPr>
                          <m:t>𝑎</m:t>
                        </m:r>
                      </m:sub>
                    </m:sSub>
                  </m:oMath>
                </a14:m>
                <a:r>
                  <a:rPr lang="en-US" altLang="zh-CN" sz="2400" i="1" dirty="0">
                    <a:latin typeface="+mn-lt"/>
                  </a:rPr>
                  <a:t>a</a:t>
                </a:r>
                <a:r>
                  <a:rPr lang="en-US" altLang="zh-CN" sz="2400" i="1" baseline="-25000" dirty="0">
                    <a:latin typeface="+mn-lt"/>
                  </a:rPr>
                  <a:t>n</a:t>
                </a:r>
                <a:r>
                  <a:rPr lang="en-US" altLang="zh-CN" sz="2400" dirty="0">
                    <a:latin typeface="+mn-lt"/>
                  </a:rPr>
                  <a:t>}</a:t>
                </a:r>
                <a:r>
                  <a:rPr lang="zh-CN" altLang="zh-CN" sz="2400" dirty="0">
                    <a:latin typeface="+mn-lt"/>
                  </a:rPr>
                  <a:t>是</a:t>
                </a:r>
                <a:r>
                  <a:rPr lang="zh-CN" altLang="zh-CN" sz="2400" dirty="0" smtClean="0">
                    <a:latin typeface="+mn-lt"/>
                  </a:rPr>
                  <a:t>等差数列</a:t>
                </a:r>
                <a:endParaRPr lang="en-US" altLang="zh-CN" sz="2400" dirty="0" smtClean="0">
                  <a:latin typeface="+mn-lt"/>
                </a:endParaRPr>
              </a:p>
              <a:p>
                <a:pPr>
                  <a:lnSpc>
                    <a:spcPct val="150000"/>
                  </a:lnSpc>
                </a:pPr>
                <a:r>
                  <a:rPr lang="en-US" altLang="zh-CN" sz="2400" dirty="0">
                    <a:latin typeface="+mn-lt"/>
                  </a:rPr>
                  <a:t> </a:t>
                </a:r>
                <a:r>
                  <a:rPr lang="en-US" altLang="zh-CN" sz="2400" dirty="0" smtClean="0">
                    <a:latin typeface="+mn-lt"/>
                  </a:rPr>
                  <a:t> </a:t>
                </a:r>
                <a:r>
                  <a:rPr lang="zh-CN" altLang="zh-CN" sz="2400" dirty="0" smtClean="0">
                    <a:latin typeface="+mn-lt"/>
                  </a:rPr>
                  <a:t>吗</a:t>
                </a:r>
                <a:r>
                  <a:rPr lang="zh-CN" altLang="zh-CN" sz="2400" dirty="0">
                    <a:latin typeface="+mn-lt"/>
                  </a:rPr>
                  <a:t>？若是，首项和公差各是多少？若不是，请说明理由</a:t>
                </a:r>
                <a:r>
                  <a:rPr lang="en-US" altLang="zh-CN" sz="2400" dirty="0">
                    <a:latin typeface="+mn-lt"/>
                  </a:rPr>
                  <a:t>.</a:t>
                </a:r>
                <a:endParaRPr lang="zh-CN" altLang="zh-CN" sz="2400" dirty="0">
                  <a:latin typeface="+mn-lt"/>
                </a:endParaRPr>
              </a:p>
            </p:txBody>
          </p:sp>
        </mc:Choice>
        <mc:Fallback xmlns="">
          <p:sp>
            <p:nvSpPr>
              <p:cNvPr id="2" name="矩形 1"/>
              <p:cNvSpPr>
                <a:spLocks noRot="1" noChangeAspect="1" noMove="1" noResize="1" noEditPoints="1" noAdjustHandles="1" noChangeArrowheads="1" noChangeShapeType="1" noTextEdit="1"/>
              </p:cNvSpPr>
              <p:nvPr/>
            </p:nvSpPr>
            <p:spPr>
              <a:xfrm>
                <a:off x="179512" y="699542"/>
                <a:ext cx="8784976" cy="1190454"/>
              </a:xfrm>
              <a:prstGeom prst="rect">
                <a:avLst/>
              </a:prstGeom>
              <a:blipFill rotWithShape="1">
                <a:blip r:embed="rId2"/>
                <a:stretch>
                  <a:fillRect l="-1040" b="-1128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179512" y="2212643"/>
                <a:ext cx="8856984" cy="1260538"/>
              </a:xfrm>
              <a:prstGeom prst="rect">
                <a:avLst/>
              </a:prstGeom>
            </p:spPr>
            <p:txBody>
              <a:bodyPr wrap="square">
                <a:spAutoFit/>
              </a:bodyPr>
              <a:lstStyle/>
              <a:p>
                <a:pPr>
                  <a:lnSpc>
                    <a:spcPct val="150000"/>
                  </a:lnSpc>
                </a:pPr>
                <a:r>
                  <a:rPr lang="zh-CN" altLang="zh-CN" sz="2400" b="1" dirty="0">
                    <a:latin typeface="+mn-lt"/>
                  </a:rPr>
                  <a:t> </a:t>
                </a:r>
                <a:r>
                  <a:rPr lang="zh-CN" altLang="zh-CN" sz="2400" b="1" dirty="0">
                    <a:solidFill>
                      <a:srgbClr val="FF0000"/>
                    </a:solidFill>
                    <a:latin typeface="+mn-lt"/>
                  </a:rPr>
                  <a:t>答：</a:t>
                </a:r>
                <a:r>
                  <a:rPr lang="pt-BR" altLang="zh-CN" sz="2400" dirty="0">
                    <a:latin typeface="+mn-lt"/>
                  </a:rPr>
                  <a:t>{</a:t>
                </a:r>
                <a14:m>
                  <m:oMath xmlns:m="http://schemas.openxmlformats.org/officeDocument/2006/math">
                    <m:sSub>
                      <m:sSubPr>
                        <m:ctrlPr>
                          <a:rPr lang="zh-CN" altLang="zh-CN" sz="2400" i="1">
                            <a:latin typeface="Cambria Math"/>
                          </a:rPr>
                        </m:ctrlPr>
                      </m:sSubPr>
                      <m:e>
                        <m:r>
                          <m:rPr>
                            <m:sty m:val="p"/>
                          </m:rPr>
                          <a:rPr lang="pt-BR" altLang="zh-CN" sz="2400">
                            <a:latin typeface="Cambria Math"/>
                          </a:rPr>
                          <m:t>log</m:t>
                        </m:r>
                      </m:e>
                      <m:sub>
                        <m:r>
                          <a:rPr lang="en-US" altLang="zh-CN" sz="2400" i="1">
                            <a:latin typeface="Cambria Math"/>
                          </a:rPr>
                          <m:t>𝑎</m:t>
                        </m:r>
                      </m:sub>
                    </m:sSub>
                  </m:oMath>
                </a14:m>
                <a:r>
                  <a:rPr lang="pt-BR" altLang="zh-CN" sz="2400" i="1" dirty="0">
                    <a:latin typeface="+mn-lt"/>
                  </a:rPr>
                  <a:t>a</a:t>
                </a:r>
                <a:r>
                  <a:rPr lang="pt-BR" altLang="zh-CN" sz="2400" i="1" baseline="-25000" dirty="0">
                    <a:latin typeface="+mn-lt"/>
                  </a:rPr>
                  <a:t>n</a:t>
                </a:r>
                <a:r>
                  <a:rPr lang="pt-BR" altLang="zh-CN" sz="2400" dirty="0">
                    <a:latin typeface="+mn-lt"/>
                  </a:rPr>
                  <a:t>}</a:t>
                </a:r>
                <a:r>
                  <a:rPr lang="zh-CN" altLang="zh-CN" sz="2400" dirty="0">
                    <a:latin typeface="+mn-lt"/>
                  </a:rPr>
                  <a:t>一定是等差数列，首项是</a:t>
                </a:r>
                <a14:m>
                  <m:oMath xmlns:m="http://schemas.openxmlformats.org/officeDocument/2006/math">
                    <m:sSub>
                      <m:sSubPr>
                        <m:ctrlPr>
                          <a:rPr lang="zh-CN" altLang="zh-CN" sz="2400" i="1">
                            <a:latin typeface="Cambria Math"/>
                          </a:rPr>
                        </m:ctrlPr>
                      </m:sSubPr>
                      <m:e>
                        <m:r>
                          <m:rPr>
                            <m:sty m:val="p"/>
                          </m:rPr>
                          <a:rPr lang="pt-BR" altLang="zh-CN" sz="2400">
                            <a:latin typeface="Cambria Math"/>
                          </a:rPr>
                          <m:t>log</m:t>
                        </m:r>
                      </m:e>
                      <m:sub>
                        <m:r>
                          <a:rPr lang="en-US" altLang="zh-CN" sz="2400" i="1">
                            <a:latin typeface="Cambria Math"/>
                          </a:rPr>
                          <m:t>𝑎</m:t>
                        </m:r>
                      </m:sub>
                    </m:sSub>
                  </m:oMath>
                </a14:m>
                <a:r>
                  <a:rPr lang="pt-BR" altLang="zh-CN" sz="2400" i="1" dirty="0">
                    <a:latin typeface="+mn-lt"/>
                  </a:rPr>
                  <a:t>a</a:t>
                </a:r>
                <a:r>
                  <a:rPr lang="pt-BR" altLang="zh-CN" sz="2400" baseline="-25000" dirty="0">
                    <a:latin typeface="+mn-lt"/>
                  </a:rPr>
                  <a:t>1</a:t>
                </a:r>
                <a:r>
                  <a:rPr lang="zh-CN" altLang="zh-CN" sz="2400" dirty="0">
                    <a:latin typeface="+mn-lt"/>
                  </a:rPr>
                  <a:t>，公差是</a:t>
                </a:r>
                <a14:m>
                  <m:oMath xmlns:m="http://schemas.openxmlformats.org/officeDocument/2006/math">
                    <m:sSub>
                      <m:sSubPr>
                        <m:ctrlPr>
                          <a:rPr lang="zh-CN" altLang="zh-CN" sz="2400" i="1">
                            <a:latin typeface="Cambria Math"/>
                          </a:rPr>
                        </m:ctrlPr>
                      </m:sSubPr>
                      <m:e>
                        <m:r>
                          <m:rPr>
                            <m:sty m:val="p"/>
                          </m:rPr>
                          <a:rPr lang="pt-BR" altLang="zh-CN" sz="2400">
                            <a:latin typeface="Cambria Math"/>
                          </a:rPr>
                          <m:t>log</m:t>
                        </m:r>
                      </m:e>
                      <m:sub>
                        <m:r>
                          <a:rPr lang="en-US" altLang="zh-CN" sz="2400" i="1">
                            <a:latin typeface="Cambria Math"/>
                          </a:rPr>
                          <m:t>𝑎</m:t>
                        </m:r>
                      </m:sub>
                    </m:sSub>
                    <m:r>
                      <a:rPr lang="en-US" altLang="zh-CN" sz="2400" i="1">
                        <a:latin typeface="Cambria Math"/>
                      </a:rPr>
                      <m:t>𝑞</m:t>
                    </m:r>
                  </m:oMath>
                </a14:m>
                <a:r>
                  <a:rPr lang="pt-BR" altLang="zh-CN" sz="2400" dirty="0">
                    <a:latin typeface="+mn-lt"/>
                  </a:rPr>
                  <a:t> </a:t>
                </a:r>
                <a:endParaRPr lang="pt-BR" altLang="zh-CN" sz="2400" dirty="0" smtClean="0">
                  <a:latin typeface="+mn-lt"/>
                </a:endParaRPr>
              </a:p>
              <a:p>
                <a:pPr>
                  <a:lnSpc>
                    <a:spcPct val="150000"/>
                  </a:lnSpc>
                </a:pPr>
                <a:r>
                  <a:rPr lang="pt-BR" altLang="zh-CN" sz="2400" dirty="0">
                    <a:latin typeface="+mn-lt"/>
                  </a:rPr>
                  <a:t> </a:t>
                </a:r>
                <a:r>
                  <a:rPr lang="pt-BR" altLang="zh-CN" sz="2400" dirty="0" smtClean="0">
                    <a:latin typeface="+mn-lt"/>
                  </a:rPr>
                  <a:t>         (</a:t>
                </a:r>
                <a14:m>
                  <m:oMath xmlns:m="http://schemas.openxmlformats.org/officeDocument/2006/math">
                    <m:r>
                      <a:rPr lang="pt-BR" altLang="zh-CN" sz="2400" i="1">
                        <a:latin typeface="Cambria Math"/>
                      </a:rPr>
                      <m:t>𝑞</m:t>
                    </m:r>
                    <m:r>
                      <a:rPr lang="zh-CN" altLang="zh-CN" sz="2400">
                        <a:latin typeface="Cambria Math"/>
                      </a:rPr>
                      <m:t>是等比数列的公比</m:t>
                    </m:r>
                  </m:oMath>
                </a14:m>
                <a:r>
                  <a:rPr lang="pt-BR" altLang="zh-CN" sz="2400" dirty="0">
                    <a:latin typeface="+mn-lt"/>
                  </a:rPr>
                  <a:t>)</a:t>
                </a:r>
                <a:endParaRPr lang="zh-CN" altLang="zh-CN" sz="2400" dirty="0">
                  <a:latin typeface="+mn-lt"/>
                </a:endParaRPr>
              </a:p>
            </p:txBody>
          </p:sp>
        </mc:Choice>
        <mc:Fallback xmlns="">
          <p:sp>
            <p:nvSpPr>
              <p:cNvPr id="6" name="矩形 5"/>
              <p:cNvSpPr>
                <a:spLocks noRot="1" noChangeAspect="1" noMove="1" noResize="1" noEditPoints="1" noAdjustHandles="1" noChangeArrowheads="1" noChangeShapeType="1" noTextEdit="1"/>
              </p:cNvSpPr>
              <p:nvPr/>
            </p:nvSpPr>
            <p:spPr>
              <a:xfrm>
                <a:off x="179512" y="2212643"/>
                <a:ext cx="8856984" cy="1260538"/>
              </a:xfrm>
              <a:prstGeom prst="rect">
                <a:avLst/>
              </a:prstGeom>
              <a:blipFill rotWithShape="1">
                <a:blip r:embed="rId3"/>
                <a:stretch>
                  <a:fillRect l="-206" b="-483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45063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典例突破</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2"/>
          <p:cNvSpPr txBox="1">
            <a:spLocks noChangeArrowheads="1"/>
          </p:cNvSpPr>
          <p:nvPr/>
        </p:nvSpPr>
        <p:spPr bwMode="gray">
          <a:xfrm>
            <a:off x="2339752" y="102212"/>
            <a:ext cx="6749824"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（三）等比数列性质的应用</a:t>
            </a:r>
            <a:r>
              <a:rPr lang="en-US" altLang="zh-CN" dirty="0" smtClean="0">
                <a:solidFill>
                  <a:srgbClr val="FFFF00"/>
                </a:solidFill>
                <a:latin typeface="+mj-ea"/>
              </a:rPr>
              <a:t>2</a:t>
            </a:r>
            <a:endParaRPr lang="zh-CN" altLang="en-US" dirty="0">
              <a:solidFill>
                <a:srgbClr val="FFFF00"/>
              </a:solidFill>
              <a:latin typeface="+mj-ea"/>
            </a:endParaRPr>
          </a:p>
        </p:txBody>
      </p:sp>
      <mc:AlternateContent xmlns:mc="http://schemas.openxmlformats.org/markup-compatibility/2006" xmlns:a14="http://schemas.microsoft.com/office/drawing/2010/main">
        <mc:Choice Requires="a14">
          <p:sp>
            <p:nvSpPr>
              <p:cNvPr id="2" name="矩形 1"/>
              <p:cNvSpPr/>
              <p:nvPr/>
            </p:nvSpPr>
            <p:spPr>
              <a:xfrm>
                <a:off x="179512" y="699542"/>
                <a:ext cx="8784976" cy="2862322"/>
              </a:xfrm>
              <a:prstGeom prst="rect">
                <a:avLst/>
              </a:prstGeom>
            </p:spPr>
            <p:txBody>
              <a:bodyPr wrap="square">
                <a:spAutoFit/>
              </a:bodyPr>
              <a:lstStyle/>
              <a:p>
                <a:pPr>
                  <a:lnSpc>
                    <a:spcPct val="150000"/>
                  </a:lnSpc>
                </a:pPr>
                <a:r>
                  <a:rPr lang="zh-CN" altLang="zh-CN" sz="2400" b="1" dirty="0">
                    <a:latin typeface="+mn-lt"/>
                  </a:rPr>
                  <a:t>变式</a:t>
                </a:r>
                <a:r>
                  <a:rPr lang="pt-BR" altLang="zh-CN" sz="2400" b="1" dirty="0">
                    <a:latin typeface="+mn-lt"/>
                  </a:rPr>
                  <a:t>3</a:t>
                </a:r>
                <a:r>
                  <a:rPr lang="pt-BR" altLang="zh-CN" sz="2400" dirty="0">
                    <a:latin typeface="+mn-lt"/>
                  </a:rPr>
                  <a:t>. </a:t>
                </a:r>
                <a:r>
                  <a:rPr lang="zh-CN" altLang="zh-CN" sz="2400" dirty="0">
                    <a:latin typeface="+mn-lt"/>
                  </a:rPr>
                  <a:t>已知</a:t>
                </a:r>
                <a:r>
                  <a:rPr lang="en-US" altLang="zh-CN" sz="2400" dirty="0">
                    <a:latin typeface="+mn-lt"/>
                  </a:rPr>
                  <a:t>{</a:t>
                </a:r>
                <a:r>
                  <a:rPr lang="en-US" altLang="zh-CN" sz="2400" i="1" dirty="0">
                    <a:latin typeface="+mn-lt"/>
                  </a:rPr>
                  <a:t>a</a:t>
                </a:r>
                <a:r>
                  <a:rPr lang="en-US" altLang="zh-CN" sz="2400" i="1" baseline="-25000" dirty="0">
                    <a:latin typeface="+mn-lt"/>
                  </a:rPr>
                  <a:t>n</a:t>
                </a:r>
                <a:r>
                  <a:rPr lang="en-US" altLang="zh-CN" sz="2400" dirty="0">
                    <a:latin typeface="+mn-lt"/>
                  </a:rPr>
                  <a:t>}</a:t>
                </a:r>
                <a:r>
                  <a:rPr lang="zh-CN" altLang="zh-CN" sz="2400" dirty="0">
                    <a:latin typeface="+mn-lt"/>
                  </a:rPr>
                  <a:t>是在正项等比数列，则下列说法正确的</a:t>
                </a:r>
                <a:r>
                  <a:rPr lang="zh-CN" altLang="zh-CN" sz="2400" dirty="0" smtClean="0">
                    <a:latin typeface="+mn-lt"/>
                  </a:rPr>
                  <a:t>是</a:t>
                </a:r>
                <a:endParaRPr lang="en-US" altLang="zh-CN" sz="2400" dirty="0" smtClean="0">
                  <a:latin typeface="+mn-lt"/>
                </a:endParaRPr>
              </a:p>
              <a:p>
                <a:pPr>
                  <a:lnSpc>
                    <a:spcPct val="150000"/>
                  </a:lnSpc>
                </a:pPr>
                <a:r>
                  <a:rPr lang="en-US" altLang="zh-CN" sz="2400" dirty="0">
                    <a:latin typeface="+mn-lt"/>
                  </a:rPr>
                  <a:t> </a:t>
                </a:r>
                <a:r>
                  <a:rPr lang="en-US" altLang="zh-CN" sz="2400" dirty="0" smtClean="0">
                    <a:latin typeface="+mn-lt"/>
                  </a:rPr>
                  <a:t>            __________. </a:t>
                </a:r>
                <a:endParaRPr lang="zh-CN" altLang="zh-CN" sz="2400" dirty="0">
                  <a:latin typeface="+mn-lt"/>
                </a:endParaRPr>
              </a:p>
              <a:p>
                <a:pPr lvl="0">
                  <a:lnSpc>
                    <a:spcPct val="150000"/>
                  </a:lnSpc>
                </a:pPr>
                <a:r>
                  <a:rPr lang="zh-CN" altLang="en-US" sz="2400" dirty="0" smtClean="0">
                    <a:latin typeface="+mn-lt"/>
                    <a:ea typeface="宋体"/>
                  </a:rPr>
                  <a:t>  ① </a:t>
                </a:r>
                <a:r>
                  <a:rPr lang="zh-CN" altLang="zh-CN" sz="2400" dirty="0" smtClean="0">
                    <a:latin typeface="+mn-lt"/>
                  </a:rPr>
                  <a:t>数列</a:t>
                </a:r>
                <a:r>
                  <a:rPr lang="pt-BR" altLang="zh-CN" sz="2400" dirty="0">
                    <a:latin typeface="+mn-lt"/>
                  </a:rPr>
                  <a:t>{</a:t>
                </a:r>
                <a:r>
                  <a:rPr lang="pt-BR" altLang="zh-CN" sz="2400" i="1" dirty="0">
                    <a:latin typeface="+mn-lt"/>
                  </a:rPr>
                  <a:t>a</a:t>
                </a:r>
                <a:r>
                  <a:rPr lang="pt-BR" altLang="zh-CN" sz="2400" dirty="0">
                    <a:latin typeface="+mn-lt"/>
                  </a:rPr>
                  <a:t>}</a:t>
                </a:r>
                <a:r>
                  <a:rPr lang="zh-CN" altLang="zh-CN" sz="2400" dirty="0">
                    <a:latin typeface="+mn-lt"/>
                  </a:rPr>
                  <a:t>是等比数列</a:t>
                </a:r>
                <a:r>
                  <a:rPr lang="zh-CN" altLang="zh-CN" sz="2400" dirty="0" smtClean="0">
                    <a:latin typeface="+mn-lt"/>
                  </a:rPr>
                  <a:t>；</a:t>
                </a:r>
                <a:r>
                  <a:rPr lang="en-US" altLang="zh-CN" sz="2400" dirty="0" smtClean="0">
                    <a:latin typeface="+mn-lt"/>
                  </a:rPr>
                  <a:t>            </a:t>
                </a:r>
                <a:r>
                  <a:rPr lang="zh-CN" altLang="zh-CN" sz="2400" dirty="0" smtClean="0">
                    <a:latin typeface="+mn-lt"/>
                  </a:rPr>
                  <a:t>② </a:t>
                </a:r>
                <a:r>
                  <a:rPr lang="zh-CN" altLang="zh-CN" sz="2400" dirty="0">
                    <a:latin typeface="+mn-lt"/>
                  </a:rPr>
                  <a:t>数列</a:t>
                </a:r>
                <a:r>
                  <a:rPr lang="pt-BR" altLang="zh-CN" sz="2400" dirty="0">
                    <a:latin typeface="+mn-lt"/>
                  </a:rPr>
                  <a:t>{2</a:t>
                </a:r>
                <a:r>
                  <a:rPr lang="pt-BR" altLang="zh-CN" sz="2400" i="1" dirty="0">
                    <a:latin typeface="+mn-lt"/>
                  </a:rPr>
                  <a:t>a</a:t>
                </a:r>
                <a:r>
                  <a:rPr lang="pt-BR" altLang="zh-CN" sz="2400" i="1" baseline="-25000" dirty="0">
                    <a:latin typeface="+mn-lt"/>
                  </a:rPr>
                  <a:t>n</a:t>
                </a:r>
                <a:r>
                  <a:rPr lang="pt-BR" altLang="zh-CN" sz="2400" dirty="0">
                    <a:latin typeface="+mn-lt"/>
                  </a:rPr>
                  <a:t>}</a:t>
                </a:r>
                <a:r>
                  <a:rPr lang="zh-CN" altLang="zh-CN" sz="2400" dirty="0">
                    <a:latin typeface="+mn-lt"/>
                  </a:rPr>
                  <a:t>是等比数列</a:t>
                </a:r>
                <a:r>
                  <a:rPr lang="zh-CN" altLang="zh-CN" sz="2400" dirty="0" smtClean="0">
                    <a:latin typeface="+mn-lt"/>
                  </a:rPr>
                  <a:t>；</a:t>
                </a:r>
                <a:endParaRPr lang="en-US" altLang="zh-CN" sz="2400" dirty="0" smtClean="0">
                  <a:latin typeface="+mn-lt"/>
                </a:endParaRPr>
              </a:p>
              <a:p>
                <a:pPr lvl="0">
                  <a:lnSpc>
                    <a:spcPct val="150000"/>
                  </a:lnSpc>
                </a:pPr>
                <a:r>
                  <a:rPr lang="en-US" altLang="zh-CN" sz="2400" dirty="0">
                    <a:latin typeface="+mn-lt"/>
                  </a:rPr>
                  <a:t> </a:t>
                </a:r>
                <a:r>
                  <a:rPr lang="en-US" altLang="zh-CN" sz="2400" dirty="0" smtClean="0">
                    <a:latin typeface="+mn-lt"/>
                  </a:rPr>
                  <a:t> </a:t>
                </a:r>
                <a:r>
                  <a:rPr lang="zh-CN" altLang="zh-CN" sz="2400" dirty="0" smtClean="0">
                    <a:latin typeface="+mn-lt"/>
                  </a:rPr>
                  <a:t>③ </a:t>
                </a:r>
                <a:r>
                  <a:rPr lang="zh-CN" altLang="zh-CN" sz="2400" dirty="0">
                    <a:latin typeface="+mn-lt"/>
                  </a:rPr>
                  <a:t>数列</a:t>
                </a:r>
                <a:r>
                  <a:rPr lang="pt-BR" altLang="zh-CN" sz="2400" dirty="0">
                    <a:latin typeface="+mn-lt"/>
                  </a:rPr>
                  <a:t>{lg</a:t>
                </a:r>
                <a:r>
                  <a:rPr lang="pt-BR" altLang="zh-CN" sz="2400" i="1" dirty="0">
                    <a:latin typeface="+mn-lt"/>
                  </a:rPr>
                  <a:t>a</a:t>
                </a:r>
                <a:r>
                  <a:rPr lang="pt-BR" altLang="zh-CN" sz="2400" i="1" baseline="-25000" dirty="0">
                    <a:latin typeface="+mn-lt"/>
                  </a:rPr>
                  <a:t>n</a:t>
                </a:r>
                <a:r>
                  <a:rPr lang="pt-BR" altLang="zh-CN" sz="2400" dirty="0">
                    <a:latin typeface="+mn-lt"/>
                  </a:rPr>
                  <a:t>}</a:t>
                </a:r>
                <a:r>
                  <a:rPr lang="zh-CN" altLang="zh-CN" sz="2400" dirty="0">
                    <a:latin typeface="+mn-lt"/>
                  </a:rPr>
                  <a:t>是等比数列</a:t>
                </a:r>
                <a:r>
                  <a:rPr lang="zh-CN" altLang="zh-CN" sz="2400" dirty="0" smtClean="0">
                    <a:latin typeface="+mn-lt"/>
                  </a:rPr>
                  <a:t>；</a:t>
                </a:r>
                <a:r>
                  <a:rPr lang="en-US" altLang="zh-CN" sz="2400" dirty="0" smtClean="0">
                    <a:latin typeface="+mn-lt"/>
                  </a:rPr>
                  <a:t>        </a:t>
                </a:r>
                <a:r>
                  <a:rPr lang="zh-CN" altLang="zh-CN" sz="2400" dirty="0" smtClean="0">
                    <a:latin typeface="+mn-lt"/>
                  </a:rPr>
                  <a:t>④ </a:t>
                </a:r>
                <a:r>
                  <a:rPr lang="zh-CN" altLang="zh-CN" sz="2400" dirty="0">
                    <a:latin typeface="+mn-lt"/>
                  </a:rPr>
                  <a:t>数列</a:t>
                </a:r>
                <a:r>
                  <a:rPr lang="pt-BR" altLang="zh-CN" sz="2400" dirty="0">
                    <a:latin typeface="+mn-lt"/>
                  </a:rPr>
                  <a:t>{</a:t>
                </a:r>
                <a:r>
                  <a:rPr lang="pt-BR" altLang="zh-CN" sz="2400" i="1" dirty="0">
                    <a:latin typeface="+mn-lt"/>
                  </a:rPr>
                  <a:t>na</a:t>
                </a:r>
                <a:r>
                  <a:rPr lang="pt-BR" altLang="zh-CN" sz="2400" i="1" baseline="-25000" dirty="0">
                    <a:latin typeface="+mn-lt"/>
                  </a:rPr>
                  <a:t>n</a:t>
                </a:r>
                <a:r>
                  <a:rPr lang="pt-BR" altLang="zh-CN" sz="2400" dirty="0">
                    <a:latin typeface="+mn-lt"/>
                  </a:rPr>
                  <a:t>}</a:t>
                </a:r>
                <a:r>
                  <a:rPr lang="zh-CN" altLang="zh-CN" sz="2400" dirty="0">
                    <a:latin typeface="+mn-lt"/>
                  </a:rPr>
                  <a:t>是等比数列</a:t>
                </a:r>
                <a:r>
                  <a:rPr lang="zh-CN" altLang="zh-CN" sz="2400" dirty="0" smtClean="0">
                    <a:latin typeface="+mn-lt"/>
                  </a:rPr>
                  <a:t>；</a:t>
                </a:r>
                <a:endParaRPr lang="en-US" altLang="zh-CN" sz="2400" dirty="0" smtClean="0">
                  <a:latin typeface="+mn-lt"/>
                </a:endParaRPr>
              </a:p>
              <a:p>
                <a:pPr lvl="0">
                  <a:lnSpc>
                    <a:spcPct val="150000"/>
                  </a:lnSpc>
                </a:pPr>
                <a:r>
                  <a:rPr lang="en-US" altLang="zh-CN" sz="2400" dirty="0">
                    <a:latin typeface="+mn-lt"/>
                  </a:rPr>
                  <a:t> </a:t>
                </a:r>
                <a:r>
                  <a:rPr lang="en-US" altLang="zh-CN" sz="2400" dirty="0" smtClean="0">
                    <a:latin typeface="+mn-lt"/>
                  </a:rPr>
                  <a:t> </a:t>
                </a:r>
                <a:r>
                  <a:rPr lang="zh-CN" altLang="zh-CN" sz="2400" dirty="0" smtClean="0">
                    <a:latin typeface="+mn-lt"/>
                  </a:rPr>
                  <a:t>⑤ </a:t>
                </a:r>
                <a:r>
                  <a:rPr lang="zh-CN" altLang="zh-CN" sz="2400" dirty="0">
                    <a:latin typeface="+mn-lt"/>
                  </a:rPr>
                  <a:t>数列</a:t>
                </a:r>
                <a:r>
                  <a:rPr lang="pt-BR" altLang="zh-CN" sz="2400" dirty="0">
                    <a:latin typeface="+mn-lt"/>
                  </a:rPr>
                  <a:t>{</a:t>
                </a:r>
                <a:r>
                  <a:rPr lang="pt-BR" altLang="zh-CN" sz="2400" i="1" dirty="0">
                    <a:latin typeface="+mn-lt"/>
                  </a:rPr>
                  <a:t>a</a:t>
                </a:r>
                <a:r>
                  <a:rPr lang="pt-BR" altLang="zh-CN" sz="2400" i="1" baseline="-25000" dirty="0">
                    <a:latin typeface="+mn-lt"/>
                  </a:rPr>
                  <a:t>n</a:t>
                </a:r>
                <a:r>
                  <a:rPr lang="pt-BR" altLang="zh-CN" sz="2400" dirty="0">
                    <a:latin typeface="+mn-lt"/>
                  </a:rPr>
                  <a:t>+</a:t>
                </a:r>
                <a:r>
                  <a:rPr lang="pt-BR" altLang="zh-CN" sz="2400" i="1" dirty="0">
                    <a:latin typeface="+mn-lt"/>
                  </a:rPr>
                  <a:t> a</a:t>
                </a:r>
                <a:r>
                  <a:rPr lang="pt-BR" altLang="zh-CN" sz="2400" i="1" baseline="-25000" dirty="0">
                    <a:latin typeface="+mn-lt"/>
                  </a:rPr>
                  <a:t>n</a:t>
                </a:r>
                <a:r>
                  <a:rPr lang="pt-BR" altLang="zh-CN" sz="2400" baseline="-25000" dirty="0">
                    <a:latin typeface="+mn-lt"/>
                  </a:rPr>
                  <a:t>+1</a:t>
                </a:r>
                <a:r>
                  <a:rPr lang="pt-BR" altLang="zh-CN" sz="2400" dirty="0">
                    <a:latin typeface="+mn-lt"/>
                  </a:rPr>
                  <a:t> }</a:t>
                </a:r>
                <a:r>
                  <a:rPr lang="zh-CN" altLang="zh-CN" sz="2400" dirty="0">
                    <a:latin typeface="+mn-lt"/>
                  </a:rPr>
                  <a:t>是等比数列</a:t>
                </a:r>
                <a:r>
                  <a:rPr lang="zh-CN" altLang="zh-CN" sz="2400" dirty="0" smtClean="0">
                    <a:latin typeface="+mn-lt"/>
                  </a:rPr>
                  <a:t>；</a:t>
                </a:r>
                <a:r>
                  <a:rPr lang="en-US" altLang="zh-CN" sz="2400" dirty="0" smtClean="0">
                    <a:latin typeface="+mn-lt"/>
                  </a:rPr>
                  <a:t> </a:t>
                </a:r>
                <a:r>
                  <a:rPr lang="zh-CN" altLang="zh-CN" sz="2400" dirty="0" smtClean="0">
                    <a:latin typeface="+mn-lt"/>
                  </a:rPr>
                  <a:t>⑥ </a:t>
                </a:r>
                <a:r>
                  <a:rPr lang="zh-CN" altLang="zh-CN" sz="2400" dirty="0">
                    <a:latin typeface="+mn-lt"/>
                  </a:rPr>
                  <a:t>数列</a:t>
                </a:r>
                <a14:m>
                  <m:oMath xmlns:m="http://schemas.openxmlformats.org/officeDocument/2006/math">
                    <m:r>
                      <m:rPr>
                        <m:nor/>
                      </m:rPr>
                      <a:rPr lang="pt-BR" altLang="zh-CN" sz="2400" dirty="0">
                        <a:latin typeface="+mn-lt"/>
                      </a:rPr>
                      <m:t>{</m:t>
                    </m:r>
                    <m:r>
                      <m:rPr>
                        <m:nor/>
                      </m:rPr>
                      <a:rPr lang="pt-BR" altLang="zh-CN" sz="2400" i="1" dirty="0">
                        <a:latin typeface="+mn-lt"/>
                      </a:rPr>
                      <m:t>a</m:t>
                    </m:r>
                    <m:r>
                      <m:rPr>
                        <m:nor/>
                      </m:rPr>
                      <a:rPr lang="pt-BR" altLang="zh-CN" sz="2400" i="1" baseline="-25000" dirty="0">
                        <a:latin typeface="+mn-lt"/>
                      </a:rPr>
                      <m:t>n</m:t>
                    </m:r>
                    <m:r>
                      <a:rPr lang="pt-BR" altLang="zh-CN" sz="2400" i="1" dirty="0" smtClean="0">
                        <a:latin typeface="Cambria Math"/>
                        <a:ea typeface="Cambria Math"/>
                      </a:rPr>
                      <m:t>∙</m:t>
                    </m:r>
                    <m:r>
                      <m:rPr>
                        <m:nor/>
                      </m:rPr>
                      <a:rPr lang="pt-BR" altLang="zh-CN" sz="2400" i="1" dirty="0">
                        <a:latin typeface="+mn-lt"/>
                      </a:rPr>
                      <m:t> </m:t>
                    </m:r>
                    <m:r>
                      <m:rPr>
                        <m:nor/>
                      </m:rPr>
                      <a:rPr lang="pt-BR" altLang="zh-CN" sz="2400" i="1" dirty="0">
                        <a:latin typeface="+mn-lt"/>
                      </a:rPr>
                      <m:t>an</m:t>
                    </m:r>
                    <m:r>
                      <m:rPr>
                        <m:nor/>
                      </m:rPr>
                      <a:rPr lang="pt-BR" altLang="zh-CN" sz="2400" baseline="-25000" dirty="0">
                        <a:latin typeface="+mn-lt"/>
                      </a:rPr>
                      <m:t>+1</m:t>
                    </m:r>
                    <m:r>
                      <m:rPr>
                        <m:nor/>
                      </m:rPr>
                      <a:rPr lang="pt-BR" altLang="zh-CN" sz="2400" dirty="0">
                        <a:latin typeface="+mn-lt"/>
                      </a:rPr>
                      <m:t> }</m:t>
                    </m:r>
                  </m:oMath>
                </a14:m>
                <a:r>
                  <a:rPr lang="zh-CN" altLang="zh-CN" sz="2400" dirty="0">
                    <a:latin typeface="+mn-lt"/>
                  </a:rPr>
                  <a:t>是等比数列</a:t>
                </a:r>
                <a:r>
                  <a:rPr lang="pt-BR" altLang="zh-CN" sz="2400" dirty="0">
                    <a:latin typeface="+mn-lt"/>
                  </a:rPr>
                  <a:t>.</a:t>
                </a:r>
                <a:endParaRPr lang="zh-CN" altLang="zh-CN" sz="2400" dirty="0">
                  <a:latin typeface="+mn-lt"/>
                </a:endParaRPr>
              </a:p>
            </p:txBody>
          </p:sp>
        </mc:Choice>
        <mc:Fallback xmlns="">
          <p:sp>
            <p:nvSpPr>
              <p:cNvPr id="2" name="矩形 1"/>
              <p:cNvSpPr>
                <a:spLocks noRot="1" noChangeAspect="1" noMove="1" noResize="1" noEditPoints="1" noAdjustHandles="1" noChangeArrowheads="1" noChangeShapeType="1" noTextEdit="1"/>
              </p:cNvSpPr>
              <p:nvPr/>
            </p:nvSpPr>
            <p:spPr>
              <a:xfrm>
                <a:off x="179512" y="699542"/>
                <a:ext cx="8784976" cy="2862322"/>
              </a:xfrm>
              <a:prstGeom prst="rect">
                <a:avLst/>
              </a:prstGeom>
              <a:blipFill rotWithShape="1">
                <a:blip r:embed="rId2"/>
                <a:stretch>
                  <a:fillRect l="-1040" b="-1919"/>
                </a:stretch>
              </a:blipFill>
            </p:spPr>
            <p:txBody>
              <a:bodyPr/>
              <a:lstStyle/>
              <a:p>
                <a:r>
                  <a:rPr lang="zh-CN" altLang="en-US">
                    <a:noFill/>
                  </a:rPr>
                  <a:t> </a:t>
                </a:r>
              </a:p>
            </p:txBody>
          </p:sp>
        </mc:Fallback>
      </mc:AlternateContent>
      <p:sp>
        <p:nvSpPr>
          <p:cNvPr id="6" name="矩形 5"/>
          <p:cNvSpPr/>
          <p:nvPr/>
        </p:nvSpPr>
        <p:spPr>
          <a:xfrm>
            <a:off x="1115616" y="1317997"/>
            <a:ext cx="1747120" cy="461665"/>
          </a:xfrm>
          <a:prstGeom prst="rect">
            <a:avLst/>
          </a:prstGeom>
        </p:spPr>
        <p:txBody>
          <a:bodyPr wrap="square">
            <a:spAutoFit/>
          </a:bodyPr>
          <a:lstStyle/>
          <a:p>
            <a:r>
              <a:rPr lang="zh-CN" altLang="zh-CN" sz="2400" b="1" dirty="0">
                <a:solidFill>
                  <a:srgbClr val="FF0000"/>
                </a:solidFill>
                <a:latin typeface="+mn-lt"/>
              </a:rPr>
              <a:t> </a:t>
            </a:r>
            <a:r>
              <a:rPr lang="zh-CN" altLang="zh-CN" sz="2400" b="1" dirty="0" smtClean="0">
                <a:solidFill>
                  <a:srgbClr val="FF0000"/>
                </a:solidFill>
              </a:rPr>
              <a:t> </a:t>
            </a:r>
            <a:r>
              <a:rPr lang="zh-CN" altLang="zh-CN" sz="2400" b="1" dirty="0">
                <a:solidFill>
                  <a:srgbClr val="FF0000"/>
                </a:solidFill>
              </a:rPr>
              <a:t>①②⑤⑥</a:t>
            </a:r>
          </a:p>
        </p:txBody>
      </p:sp>
    </p:spTree>
    <p:extLst>
      <p:ext uri="{BB962C8B-B14F-4D97-AF65-F5344CB8AC3E}">
        <p14:creationId xmlns:p14="http://schemas.microsoft.com/office/powerpoint/2010/main" val="176092683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典例突破</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2"/>
          <p:cNvSpPr txBox="1">
            <a:spLocks noChangeArrowheads="1"/>
          </p:cNvSpPr>
          <p:nvPr/>
        </p:nvSpPr>
        <p:spPr bwMode="gray">
          <a:xfrm>
            <a:off x="2339752" y="102212"/>
            <a:ext cx="6120680"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（四）等差、等比数列的综合应用</a:t>
            </a:r>
            <a:endParaRPr lang="zh-CN" altLang="en-US" dirty="0">
              <a:solidFill>
                <a:srgbClr val="FFFF00"/>
              </a:solidFill>
              <a:latin typeface="+mj-ea"/>
            </a:endParaRPr>
          </a:p>
        </p:txBody>
      </p:sp>
      <p:sp>
        <p:nvSpPr>
          <p:cNvPr id="2" name="矩形 1"/>
          <p:cNvSpPr/>
          <p:nvPr/>
        </p:nvSpPr>
        <p:spPr>
          <a:xfrm>
            <a:off x="251520" y="651341"/>
            <a:ext cx="8784976" cy="1200329"/>
          </a:xfrm>
          <a:prstGeom prst="rect">
            <a:avLst/>
          </a:prstGeom>
        </p:spPr>
        <p:txBody>
          <a:bodyPr wrap="square">
            <a:spAutoFit/>
          </a:bodyPr>
          <a:lstStyle/>
          <a:p>
            <a:pPr>
              <a:lnSpc>
                <a:spcPct val="150000"/>
              </a:lnSpc>
            </a:pPr>
            <a:r>
              <a:rPr lang="zh-CN" altLang="zh-CN" sz="2400" b="1" dirty="0">
                <a:latin typeface="+mn-lt"/>
              </a:rPr>
              <a:t>例</a:t>
            </a:r>
            <a:r>
              <a:rPr lang="pt-BR" altLang="zh-CN" sz="2400" b="1" dirty="0">
                <a:latin typeface="+mn-lt"/>
              </a:rPr>
              <a:t>4</a:t>
            </a:r>
            <a:r>
              <a:rPr lang="pt-BR" altLang="zh-CN" sz="2400" dirty="0">
                <a:latin typeface="+mn-lt"/>
              </a:rPr>
              <a:t>. </a:t>
            </a:r>
            <a:r>
              <a:rPr lang="zh-CN" altLang="zh-CN" sz="2400" dirty="0">
                <a:latin typeface="+mn-lt"/>
              </a:rPr>
              <a:t>有四个实数，前三个数依次成等比，它们的积是－</a:t>
            </a:r>
            <a:r>
              <a:rPr lang="en-US" altLang="zh-CN" sz="2400" dirty="0">
                <a:latin typeface="+mn-lt"/>
              </a:rPr>
              <a:t>8</a:t>
            </a:r>
            <a:r>
              <a:rPr lang="zh-CN" altLang="zh-CN" sz="2400" dirty="0">
                <a:latin typeface="+mn-lt"/>
              </a:rPr>
              <a:t>，后</a:t>
            </a:r>
            <a:r>
              <a:rPr lang="zh-CN" altLang="zh-CN" sz="2400" dirty="0" smtClean="0">
                <a:latin typeface="+mn-lt"/>
              </a:rPr>
              <a:t>三</a:t>
            </a:r>
            <a:endParaRPr lang="en-US" altLang="zh-CN" sz="2400" dirty="0" smtClean="0">
              <a:latin typeface="+mn-lt"/>
            </a:endParaRPr>
          </a:p>
          <a:p>
            <a:pPr>
              <a:lnSpc>
                <a:spcPct val="150000"/>
              </a:lnSpc>
            </a:pPr>
            <a:r>
              <a:rPr lang="en-US" altLang="zh-CN" sz="2400" dirty="0">
                <a:latin typeface="+mn-lt"/>
              </a:rPr>
              <a:t> </a:t>
            </a:r>
            <a:r>
              <a:rPr lang="en-US" altLang="zh-CN" sz="2400" dirty="0" smtClean="0">
                <a:latin typeface="+mn-lt"/>
              </a:rPr>
              <a:t>       </a:t>
            </a:r>
            <a:r>
              <a:rPr lang="zh-CN" altLang="zh-CN" sz="2400" dirty="0" smtClean="0">
                <a:latin typeface="+mn-lt"/>
              </a:rPr>
              <a:t>个数</a:t>
            </a:r>
            <a:r>
              <a:rPr lang="zh-CN" altLang="zh-CN" sz="2400" dirty="0">
                <a:latin typeface="+mn-lt"/>
              </a:rPr>
              <a:t>依次成等差，它们的积为－</a:t>
            </a:r>
            <a:r>
              <a:rPr lang="en-US" altLang="zh-CN" sz="2400" dirty="0">
                <a:latin typeface="+mn-lt"/>
              </a:rPr>
              <a:t>80</a:t>
            </a:r>
            <a:r>
              <a:rPr lang="zh-CN" altLang="zh-CN" sz="2400" dirty="0">
                <a:latin typeface="+mn-lt"/>
              </a:rPr>
              <a:t>，求出这四个数．</a:t>
            </a:r>
          </a:p>
        </p:txBody>
      </p:sp>
      <mc:AlternateContent xmlns:mc="http://schemas.openxmlformats.org/markup-compatibility/2006" xmlns:a14="http://schemas.microsoft.com/office/drawing/2010/main">
        <mc:Choice Requires="a14">
          <p:sp>
            <p:nvSpPr>
              <p:cNvPr id="4" name="矩形 3"/>
              <p:cNvSpPr/>
              <p:nvPr/>
            </p:nvSpPr>
            <p:spPr>
              <a:xfrm>
                <a:off x="179512" y="1956678"/>
                <a:ext cx="8640960" cy="2703304"/>
              </a:xfrm>
              <a:prstGeom prst="rect">
                <a:avLst/>
              </a:prstGeom>
            </p:spPr>
            <p:txBody>
              <a:bodyPr wrap="square">
                <a:spAutoFit/>
              </a:bodyPr>
              <a:lstStyle/>
              <a:p>
                <a:r>
                  <a:rPr lang="zh-CN" altLang="zh-CN" sz="2400" b="1" dirty="0">
                    <a:solidFill>
                      <a:srgbClr val="FF0000"/>
                    </a:solidFill>
                    <a:latin typeface="+mn-lt"/>
                  </a:rPr>
                  <a:t>【解析】</a:t>
                </a:r>
                <a:r>
                  <a:rPr lang="zh-CN" altLang="zh-CN" sz="2400" dirty="0">
                    <a:latin typeface="+mn-lt"/>
                  </a:rPr>
                  <a:t>由题意设这四个数为</a:t>
                </a:r>
                <a14:m>
                  <m:oMath xmlns:m="http://schemas.openxmlformats.org/officeDocument/2006/math">
                    <m:f>
                      <m:fPr>
                        <m:ctrlPr>
                          <a:rPr lang="zh-CN" altLang="zh-CN" sz="2400" i="1">
                            <a:latin typeface="Cambria Math"/>
                          </a:rPr>
                        </m:ctrlPr>
                      </m:fPr>
                      <m:num>
                        <m:r>
                          <a:rPr lang="en-US" altLang="zh-CN" sz="2400" i="1">
                            <a:latin typeface="Cambria Math"/>
                          </a:rPr>
                          <m:t>𝑏</m:t>
                        </m:r>
                      </m:num>
                      <m:den>
                        <m:r>
                          <a:rPr lang="en-US" altLang="zh-CN" sz="2400" i="1">
                            <a:latin typeface="Cambria Math"/>
                          </a:rPr>
                          <m:t>𝑞</m:t>
                        </m:r>
                      </m:den>
                    </m:f>
                  </m:oMath>
                </a14:m>
                <a:r>
                  <a:rPr lang="zh-CN" altLang="zh-CN" sz="2400" dirty="0">
                    <a:latin typeface="+mn-lt"/>
                  </a:rPr>
                  <a:t>，</a:t>
                </a:r>
                <a:r>
                  <a:rPr lang="en-US" altLang="zh-CN" sz="2400" i="1" dirty="0">
                    <a:latin typeface="+mn-lt"/>
                  </a:rPr>
                  <a:t>b</a:t>
                </a:r>
                <a:r>
                  <a:rPr lang="zh-CN" altLang="zh-CN" sz="2400" dirty="0">
                    <a:latin typeface="+mn-lt"/>
                  </a:rPr>
                  <a:t>，</a:t>
                </a:r>
                <a:r>
                  <a:rPr lang="en-US" altLang="zh-CN" sz="2400" i="1" dirty="0" err="1">
                    <a:latin typeface="+mn-lt"/>
                  </a:rPr>
                  <a:t>bq</a:t>
                </a:r>
                <a:r>
                  <a:rPr lang="zh-CN" altLang="zh-CN" sz="2400" dirty="0">
                    <a:latin typeface="+mn-lt"/>
                  </a:rPr>
                  <a:t>，</a:t>
                </a:r>
                <a:r>
                  <a:rPr lang="en-US" altLang="zh-CN" sz="2400" i="1" dirty="0">
                    <a:latin typeface="+mn-lt"/>
                  </a:rPr>
                  <a:t>a</a:t>
                </a:r>
                <a:r>
                  <a:rPr lang="zh-CN" altLang="zh-CN" sz="2400" dirty="0">
                    <a:latin typeface="+mn-lt"/>
                  </a:rPr>
                  <a:t>，则有</a:t>
                </a:r>
                <a:r>
                  <a:rPr lang="en-US" altLang="zh-CN" sz="2400" dirty="0" smtClean="0">
                    <a:latin typeface="+mn-lt"/>
                  </a:rPr>
                  <a:t>    </a:t>
                </a:r>
              </a:p>
              <a:p>
                <a:r>
                  <a:rPr lang="en-US" altLang="zh-CN" sz="2400" dirty="0">
                    <a:latin typeface="+mn-lt"/>
                  </a:rPr>
                  <a:t> </a:t>
                </a:r>
                <a:r>
                  <a:rPr lang="en-US" altLang="zh-CN" sz="2400" dirty="0" smtClean="0">
                    <a:latin typeface="+mn-lt"/>
                  </a:rPr>
                  <a:t>                 </a:t>
                </a:r>
                <a14:m>
                  <m:oMath xmlns:m="http://schemas.openxmlformats.org/officeDocument/2006/math">
                    <m:d>
                      <m:dPr>
                        <m:begChr m:val="{"/>
                        <m:endChr m:val=""/>
                        <m:ctrlPr>
                          <a:rPr lang="zh-CN" altLang="zh-CN" sz="2400" i="1">
                            <a:latin typeface="Cambria Math"/>
                          </a:rPr>
                        </m:ctrlPr>
                      </m:dPr>
                      <m:e>
                        <m:eqArr>
                          <m:eqArrPr>
                            <m:ctrlPr>
                              <a:rPr lang="zh-CN" altLang="zh-CN" sz="2400" i="1">
                                <a:latin typeface="Cambria Math"/>
                              </a:rPr>
                            </m:ctrlPr>
                          </m:eqArrPr>
                          <m:e>
                            <m:sSup>
                              <m:sSupPr>
                                <m:ctrlPr>
                                  <a:rPr lang="zh-CN" altLang="zh-CN" sz="2400" i="1">
                                    <a:latin typeface="Cambria Math"/>
                                  </a:rPr>
                                </m:ctrlPr>
                              </m:sSupPr>
                              <m:e>
                                <m:r>
                                  <a:rPr lang="en-US" altLang="zh-CN" sz="2400" i="1">
                                    <a:latin typeface="Cambria Math"/>
                                  </a:rPr>
                                  <m:t>𝑏</m:t>
                                </m:r>
                              </m:e>
                              <m:sup>
                                <m:r>
                                  <a:rPr lang="en-US" altLang="zh-CN" sz="2400" i="1">
                                    <a:latin typeface="Cambria Math"/>
                                  </a:rPr>
                                  <m:t>3</m:t>
                                </m:r>
                              </m:sup>
                            </m:sSup>
                            <m:r>
                              <a:rPr lang="en-US" altLang="zh-CN" sz="2400" i="1">
                                <a:latin typeface="Cambria Math"/>
                              </a:rPr>
                              <m:t>=−8           </m:t>
                            </m:r>
                          </m:e>
                          <m:e>
                            <m:r>
                              <a:rPr lang="en-US" altLang="zh-CN" sz="2400" i="1">
                                <a:latin typeface="Cambria Math"/>
                              </a:rPr>
                              <m:t>2</m:t>
                            </m:r>
                            <m:r>
                              <a:rPr lang="en-US" altLang="zh-CN" sz="2400" i="1">
                                <a:latin typeface="Cambria Math"/>
                              </a:rPr>
                              <m:t>𝑏𝑞</m:t>
                            </m:r>
                            <m:r>
                              <a:rPr lang="en-US" altLang="zh-CN" sz="2400" i="1">
                                <a:latin typeface="Cambria Math"/>
                              </a:rPr>
                              <m:t>=</m:t>
                            </m:r>
                            <m:r>
                              <a:rPr lang="en-US" altLang="zh-CN" sz="2400" i="1">
                                <a:latin typeface="Cambria Math"/>
                              </a:rPr>
                              <m:t>𝑎</m:t>
                            </m:r>
                            <m:r>
                              <a:rPr lang="en-US" altLang="zh-CN" sz="2400" i="1">
                                <a:latin typeface="Cambria Math"/>
                              </a:rPr>
                              <m:t>+</m:t>
                            </m:r>
                            <m:r>
                              <a:rPr lang="en-US" altLang="zh-CN" sz="2400" i="1">
                                <a:latin typeface="Cambria Math"/>
                              </a:rPr>
                              <m:t>𝑏</m:t>
                            </m:r>
                            <m:r>
                              <a:rPr lang="en-US" altLang="zh-CN" sz="2400" i="1">
                                <a:latin typeface="Cambria Math"/>
                              </a:rPr>
                              <m:t>   </m:t>
                            </m:r>
                          </m:e>
                          <m:e>
                            <m:r>
                              <a:rPr lang="en-US" altLang="zh-CN" sz="2400" i="1">
                                <a:latin typeface="Cambria Math"/>
                              </a:rPr>
                              <m:t>𝑎</m:t>
                            </m:r>
                            <m:sSup>
                              <m:sSupPr>
                                <m:ctrlPr>
                                  <a:rPr lang="zh-CN" altLang="zh-CN" sz="2400" i="1">
                                    <a:latin typeface="Cambria Math"/>
                                  </a:rPr>
                                </m:ctrlPr>
                              </m:sSupPr>
                              <m:e>
                                <m:r>
                                  <a:rPr lang="en-US" altLang="zh-CN" sz="2400" i="1">
                                    <a:latin typeface="Cambria Math"/>
                                  </a:rPr>
                                  <m:t>𝑏</m:t>
                                </m:r>
                              </m:e>
                              <m:sup>
                                <m:r>
                                  <a:rPr lang="en-US" altLang="zh-CN" sz="2400" i="1">
                                    <a:latin typeface="Cambria Math"/>
                                  </a:rPr>
                                  <m:t>2</m:t>
                                </m:r>
                              </m:sup>
                            </m:sSup>
                            <m:r>
                              <a:rPr lang="en-US" altLang="zh-CN" sz="2400" i="1">
                                <a:latin typeface="Cambria Math"/>
                              </a:rPr>
                              <m:t>𝑞</m:t>
                            </m:r>
                            <m:r>
                              <a:rPr lang="en-US" altLang="zh-CN" sz="2400" i="1">
                                <a:latin typeface="Cambria Math"/>
                              </a:rPr>
                              <m:t>=−80  </m:t>
                            </m:r>
                          </m:e>
                        </m:eqArr>
                      </m:e>
                    </m:d>
                  </m:oMath>
                </a14:m>
                <a:r>
                  <a:rPr lang="zh-CN" altLang="zh-CN" sz="2400" dirty="0" smtClean="0">
                    <a:latin typeface="+mn-lt"/>
                  </a:rPr>
                  <a:t>，解</a:t>
                </a:r>
                <a:r>
                  <a:rPr lang="zh-CN" altLang="zh-CN" sz="2400" dirty="0">
                    <a:latin typeface="+mn-lt"/>
                  </a:rPr>
                  <a:t>得</a:t>
                </a:r>
                <a14:m>
                  <m:oMath xmlns:m="http://schemas.openxmlformats.org/officeDocument/2006/math">
                    <m:d>
                      <m:dPr>
                        <m:begChr m:val="{"/>
                        <m:endChr m:val=""/>
                        <m:ctrlPr>
                          <a:rPr lang="zh-CN" altLang="zh-CN" sz="2400" i="1">
                            <a:latin typeface="Cambria Math"/>
                          </a:rPr>
                        </m:ctrlPr>
                      </m:dPr>
                      <m:e>
                        <m:eqArr>
                          <m:eqArrPr>
                            <m:ctrlPr>
                              <a:rPr lang="zh-CN" altLang="zh-CN" sz="2400" i="1">
                                <a:latin typeface="Cambria Math"/>
                              </a:rPr>
                            </m:ctrlPr>
                          </m:eqArrPr>
                          <m:e>
                            <m:r>
                              <a:rPr lang="en-US" altLang="zh-CN" sz="2400" i="1">
                                <a:latin typeface="Cambria Math"/>
                              </a:rPr>
                              <m:t>𝑎</m:t>
                            </m:r>
                            <m:r>
                              <a:rPr lang="en-US" altLang="zh-CN" sz="2400" i="1">
                                <a:latin typeface="Cambria Math"/>
                              </a:rPr>
                              <m:t>=10 </m:t>
                            </m:r>
                          </m:e>
                          <m:e>
                            <m:r>
                              <a:rPr lang="en-US" altLang="zh-CN" sz="2400" i="1">
                                <a:latin typeface="Cambria Math"/>
                              </a:rPr>
                              <m:t>𝑏</m:t>
                            </m:r>
                            <m:r>
                              <a:rPr lang="en-US" altLang="zh-CN" sz="2400" i="1">
                                <a:latin typeface="Cambria Math"/>
                              </a:rPr>
                              <m:t>=−2</m:t>
                            </m:r>
                          </m:e>
                          <m:e>
                            <m:r>
                              <a:rPr lang="en-US" altLang="zh-CN" sz="2400" i="1">
                                <a:latin typeface="Cambria Math"/>
                              </a:rPr>
                              <m:t>𝑞</m:t>
                            </m:r>
                            <m:r>
                              <a:rPr lang="en-US" altLang="zh-CN" sz="2400" i="1">
                                <a:latin typeface="Cambria Math"/>
                              </a:rPr>
                              <m:t>=−2</m:t>
                            </m:r>
                          </m:e>
                        </m:eqArr>
                      </m:e>
                    </m:d>
                  </m:oMath>
                </a14:m>
                <a:r>
                  <a:rPr lang="zh-CN" altLang="zh-CN" sz="2400" dirty="0">
                    <a:latin typeface="+mn-lt"/>
                  </a:rPr>
                  <a:t>或</a:t>
                </a:r>
                <a14:m>
                  <m:oMath xmlns:m="http://schemas.openxmlformats.org/officeDocument/2006/math">
                    <m:d>
                      <m:dPr>
                        <m:begChr m:val="{"/>
                        <m:endChr m:val=""/>
                        <m:ctrlPr>
                          <a:rPr lang="zh-CN" altLang="zh-CN" sz="2400" i="1">
                            <a:latin typeface="Cambria Math"/>
                          </a:rPr>
                        </m:ctrlPr>
                      </m:dPr>
                      <m:e>
                        <m:eqArr>
                          <m:eqArrPr>
                            <m:ctrlPr>
                              <a:rPr lang="zh-CN" altLang="zh-CN" sz="2400" i="1">
                                <a:latin typeface="Cambria Math"/>
                              </a:rPr>
                            </m:ctrlPr>
                          </m:eqArrPr>
                          <m:e>
                            <m:r>
                              <a:rPr lang="en-US" altLang="zh-CN" sz="2400" i="1">
                                <a:latin typeface="Cambria Math"/>
                              </a:rPr>
                              <m:t>𝑎</m:t>
                            </m:r>
                            <m:r>
                              <a:rPr lang="en-US" altLang="zh-CN" sz="2400" i="1">
                                <a:latin typeface="Cambria Math"/>
                              </a:rPr>
                              <m:t>=−</m:t>
                            </m:r>
                            <m:r>
                              <a:rPr lang="en-US" altLang="zh-CN" sz="2400">
                                <a:latin typeface="Cambria Math"/>
                              </a:rPr>
                              <m:t>8</m:t>
                            </m:r>
                            <m:r>
                              <a:rPr lang="en-US" altLang="zh-CN" sz="2400" i="1">
                                <a:latin typeface="Cambria Math"/>
                              </a:rPr>
                              <m:t> </m:t>
                            </m:r>
                          </m:e>
                          <m:e>
                            <m:r>
                              <a:rPr lang="en-US" altLang="zh-CN" sz="2400" i="1">
                                <a:latin typeface="Cambria Math"/>
                              </a:rPr>
                              <m:t>𝑏</m:t>
                            </m:r>
                            <m:r>
                              <a:rPr lang="en-US" altLang="zh-CN" sz="2400" i="1">
                                <a:latin typeface="Cambria Math"/>
                              </a:rPr>
                              <m:t>=−2</m:t>
                            </m:r>
                          </m:e>
                          <m:e>
                            <m:r>
                              <a:rPr lang="en-US" altLang="zh-CN" sz="2400" i="1">
                                <a:latin typeface="Cambria Math"/>
                              </a:rPr>
                              <m:t>𝑞</m:t>
                            </m:r>
                            <m:r>
                              <a:rPr lang="en-US" altLang="zh-CN" sz="2400" i="1">
                                <a:latin typeface="Cambria Math"/>
                              </a:rPr>
                              <m:t>=</m:t>
                            </m:r>
                            <m:f>
                              <m:fPr>
                                <m:ctrlPr>
                                  <a:rPr lang="zh-CN" altLang="zh-CN" sz="2400" i="1">
                                    <a:latin typeface="Cambria Math"/>
                                  </a:rPr>
                                </m:ctrlPr>
                              </m:fPr>
                              <m:num>
                                <m:r>
                                  <a:rPr lang="en-US" altLang="zh-CN" sz="2400" i="1">
                                    <a:latin typeface="Cambria Math"/>
                                  </a:rPr>
                                  <m:t>5</m:t>
                                </m:r>
                              </m:num>
                              <m:den>
                                <m:r>
                                  <a:rPr lang="en-US" altLang="zh-CN" sz="2400" i="1">
                                    <a:latin typeface="Cambria Math"/>
                                  </a:rPr>
                                  <m:t>2</m:t>
                                </m:r>
                              </m:den>
                            </m:f>
                            <m:r>
                              <a:rPr lang="en-US" altLang="zh-CN" sz="2400" i="1">
                                <a:latin typeface="Cambria Math"/>
                              </a:rPr>
                              <m:t>    </m:t>
                            </m:r>
                          </m:e>
                        </m:eqArr>
                      </m:e>
                    </m:d>
                  </m:oMath>
                </a14:m>
                <a:r>
                  <a:rPr lang="zh-CN" altLang="zh-CN" sz="2400" dirty="0">
                    <a:latin typeface="+mn-lt"/>
                  </a:rPr>
                  <a:t>，</a:t>
                </a:r>
              </a:p>
              <a:p>
                <a:pPr>
                  <a:lnSpc>
                    <a:spcPct val="150000"/>
                  </a:lnSpc>
                </a:pPr>
                <a:r>
                  <a:rPr lang="en-US" altLang="zh-CN" sz="2400" dirty="0" smtClean="0">
                    <a:latin typeface="+mn-lt"/>
                  </a:rPr>
                  <a:t>                 </a:t>
                </a:r>
                <a:r>
                  <a:rPr lang="zh-CN" altLang="zh-CN" sz="2400" dirty="0" smtClean="0">
                    <a:latin typeface="+mn-lt"/>
                  </a:rPr>
                  <a:t>∴ </a:t>
                </a:r>
                <a:r>
                  <a:rPr lang="zh-CN" altLang="zh-CN" sz="2400" dirty="0">
                    <a:latin typeface="+mn-lt"/>
                  </a:rPr>
                  <a:t>这四个数为</a:t>
                </a:r>
                <a:r>
                  <a:rPr lang="en-US" altLang="zh-CN" sz="2400" dirty="0">
                    <a:latin typeface="+mn-lt"/>
                  </a:rPr>
                  <a:t>1</a:t>
                </a:r>
                <a:r>
                  <a:rPr lang="zh-CN" altLang="zh-CN" sz="2400" dirty="0">
                    <a:latin typeface="+mn-lt"/>
                  </a:rPr>
                  <a:t>，－</a:t>
                </a:r>
                <a:r>
                  <a:rPr lang="en-US" altLang="zh-CN" sz="2400" dirty="0">
                    <a:latin typeface="+mn-lt"/>
                  </a:rPr>
                  <a:t>2,4,10</a:t>
                </a:r>
                <a:r>
                  <a:rPr lang="zh-CN" altLang="zh-CN" sz="2400" dirty="0">
                    <a:latin typeface="+mn-lt"/>
                  </a:rPr>
                  <a:t>或</a:t>
                </a:r>
                <a14:m>
                  <m:oMath xmlns:m="http://schemas.openxmlformats.org/officeDocument/2006/math">
                    <m:r>
                      <a:rPr lang="en-US" altLang="zh-CN" sz="2400" i="1">
                        <a:latin typeface="Cambria Math"/>
                      </a:rPr>
                      <m:t>−</m:t>
                    </m:r>
                    <m:f>
                      <m:fPr>
                        <m:ctrlPr>
                          <a:rPr lang="zh-CN" altLang="zh-CN" sz="2400" i="1">
                            <a:latin typeface="Cambria Math"/>
                          </a:rPr>
                        </m:ctrlPr>
                      </m:fPr>
                      <m:num>
                        <m:r>
                          <a:rPr lang="en-US" altLang="zh-CN" sz="2400" i="1">
                            <a:latin typeface="Cambria Math"/>
                          </a:rPr>
                          <m:t>4</m:t>
                        </m:r>
                      </m:num>
                      <m:den>
                        <m:r>
                          <a:rPr lang="en-US" altLang="zh-CN" sz="2400" i="1">
                            <a:latin typeface="Cambria Math"/>
                          </a:rPr>
                          <m:t>5</m:t>
                        </m:r>
                      </m:den>
                    </m:f>
                  </m:oMath>
                </a14:m>
                <a:r>
                  <a:rPr lang="zh-CN" altLang="zh-CN" sz="2400" dirty="0">
                    <a:latin typeface="+mn-lt"/>
                  </a:rPr>
                  <a:t>，－</a:t>
                </a:r>
                <a:r>
                  <a:rPr lang="en-US" altLang="zh-CN" sz="2400" dirty="0">
                    <a:latin typeface="+mn-lt"/>
                  </a:rPr>
                  <a:t>2</a:t>
                </a:r>
                <a:r>
                  <a:rPr lang="zh-CN" altLang="zh-CN" sz="2400" dirty="0">
                    <a:latin typeface="+mn-lt"/>
                  </a:rPr>
                  <a:t>，－</a:t>
                </a:r>
                <a:r>
                  <a:rPr lang="en-US" altLang="zh-CN" sz="2400" dirty="0">
                    <a:latin typeface="+mn-lt"/>
                  </a:rPr>
                  <a:t>5</a:t>
                </a:r>
                <a:r>
                  <a:rPr lang="zh-CN" altLang="zh-CN" sz="2400" dirty="0">
                    <a:latin typeface="+mn-lt"/>
                  </a:rPr>
                  <a:t>，－</a:t>
                </a:r>
                <a:r>
                  <a:rPr lang="en-US" altLang="zh-CN" sz="2400" dirty="0">
                    <a:latin typeface="+mn-lt"/>
                  </a:rPr>
                  <a:t>8.</a:t>
                </a:r>
                <a:endParaRPr lang="zh-CN" altLang="zh-CN" sz="2400" dirty="0">
                  <a:latin typeface="+mn-lt"/>
                </a:endParaRPr>
              </a:p>
            </p:txBody>
          </p:sp>
        </mc:Choice>
        <mc:Fallback xmlns="">
          <p:sp>
            <p:nvSpPr>
              <p:cNvPr id="4" name="矩形 3"/>
              <p:cNvSpPr>
                <a:spLocks noRot="1" noChangeAspect="1" noMove="1" noResize="1" noEditPoints="1" noAdjustHandles="1" noChangeArrowheads="1" noChangeShapeType="1" noTextEdit="1"/>
              </p:cNvSpPr>
              <p:nvPr/>
            </p:nvSpPr>
            <p:spPr>
              <a:xfrm>
                <a:off x="179512" y="1956678"/>
                <a:ext cx="8640960" cy="2703304"/>
              </a:xfrm>
              <a:prstGeom prst="rect">
                <a:avLst/>
              </a:prstGeom>
              <a:blipFill rotWithShape="1">
                <a:blip r:embed="rId2"/>
                <a:stretch>
                  <a:fillRect l="-105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5360664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典例突破</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2"/>
          <p:cNvSpPr txBox="1">
            <a:spLocks noChangeArrowheads="1"/>
          </p:cNvSpPr>
          <p:nvPr/>
        </p:nvSpPr>
        <p:spPr bwMode="gray">
          <a:xfrm>
            <a:off x="2339752" y="102212"/>
            <a:ext cx="6120680"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（四）等差、等比数列的综合应用</a:t>
            </a:r>
            <a:endParaRPr lang="zh-CN" altLang="en-US" dirty="0">
              <a:solidFill>
                <a:srgbClr val="FFFF00"/>
              </a:solidFill>
              <a:latin typeface="+mj-ea"/>
            </a:endParaRPr>
          </a:p>
        </p:txBody>
      </p:sp>
      <p:sp>
        <p:nvSpPr>
          <p:cNvPr id="2" name="矩形 1"/>
          <p:cNvSpPr/>
          <p:nvPr/>
        </p:nvSpPr>
        <p:spPr>
          <a:xfrm>
            <a:off x="179512" y="813941"/>
            <a:ext cx="8784976" cy="461665"/>
          </a:xfrm>
          <a:prstGeom prst="rect">
            <a:avLst/>
          </a:prstGeom>
        </p:spPr>
        <p:txBody>
          <a:bodyPr wrap="square">
            <a:spAutoFit/>
          </a:bodyPr>
          <a:lstStyle/>
          <a:p>
            <a:r>
              <a:rPr lang="zh-CN" altLang="zh-CN" sz="2400" b="1" dirty="0">
                <a:solidFill>
                  <a:srgbClr val="FF0000"/>
                </a:solidFill>
              </a:rPr>
              <a:t>【解题反思】</a:t>
            </a:r>
            <a:r>
              <a:rPr lang="zh-CN" altLang="zh-CN" sz="2400" dirty="0"/>
              <a:t>当几个数成等比数列时，如何设最合适？ </a:t>
            </a:r>
          </a:p>
        </p:txBody>
      </p:sp>
      <mc:AlternateContent xmlns:mc="http://schemas.openxmlformats.org/markup-compatibility/2006" xmlns:a14="http://schemas.microsoft.com/office/drawing/2010/main">
        <mc:Choice Requires="a14">
          <p:sp>
            <p:nvSpPr>
              <p:cNvPr id="4" name="矩形 3"/>
              <p:cNvSpPr/>
              <p:nvPr/>
            </p:nvSpPr>
            <p:spPr>
              <a:xfrm>
                <a:off x="323528" y="1347614"/>
                <a:ext cx="8640960" cy="2802690"/>
              </a:xfrm>
              <a:prstGeom prst="rect">
                <a:avLst/>
              </a:prstGeom>
            </p:spPr>
            <p:txBody>
              <a:bodyPr wrap="square">
                <a:spAutoFit/>
              </a:bodyPr>
              <a:lstStyle/>
              <a:p>
                <a:pPr>
                  <a:lnSpc>
                    <a:spcPct val="150000"/>
                  </a:lnSpc>
                </a:pPr>
                <a:r>
                  <a:rPr lang="zh-CN" altLang="en-US" sz="2400" b="1" dirty="0" smtClean="0">
                    <a:solidFill>
                      <a:srgbClr val="FF0000"/>
                    </a:solidFill>
                    <a:latin typeface="+mn-lt"/>
                  </a:rPr>
                  <a:t>答：</a:t>
                </a:r>
                <a:r>
                  <a:rPr lang="zh-CN" altLang="zh-CN" sz="2400" dirty="0" smtClean="0">
                    <a:latin typeface="+mn-lt"/>
                  </a:rPr>
                  <a:t>（</a:t>
                </a:r>
                <a:r>
                  <a:rPr lang="en-US" altLang="zh-CN" sz="2400" dirty="0">
                    <a:latin typeface="+mn-lt"/>
                  </a:rPr>
                  <a:t>1</a:t>
                </a:r>
                <a:r>
                  <a:rPr lang="zh-CN" altLang="zh-CN" sz="2400" dirty="0">
                    <a:latin typeface="+mn-lt"/>
                  </a:rPr>
                  <a:t>）三个数成等比数列，常设为</a:t>
                </a:r>
                <a14:m>
                  <m:oMath xmlns:m="http://schemas.openxmlformats.org/officeDocument/2006/math">
                    <m:f>
                      <m:fPr>
                        <m:ctrlPr>
                          <a:rPr lang="zh-CN" altLang="zh-CN" sz="2400" i="1">
                            <a:latin typeface="Cambria Math"/>
                          </a:rPr>
                        </m:ctrlPr>
                      </m:fPr>
                      <m:num>
                        <m:r>
                          <a:rPr lang="en-US" altLang="zh-CN" sz="2400" i="1">
                            <a:latin typeface="Cambria Math"/>
                          </a:rPr>
                          <m:t>𝑎</m:t>
                        </m:r>
                      </m:num>
                      <m:den>
                        <m:r>
                          <a:rPr lang="en-US" altLang="zh-CN" sz="2400" i="1">
                            <a:latin typeface="Cambria Math"/>
                          </a:rPr>
                          <m:t>𝑞</m:t>
                        </m:r>
                      </m:den>
                    </m:f>
                  </m:oMath>
                </a14:m>
                <a:r>
                  <a:rPr lang="zh-CN" altLang="zh-CN" sz="2400" dirty="0">
                    <a:latin typeface="+mn-lt"/>
                  </a:rPr>
                  <a:t>，</a:t>
                </a:r>
                <a:r>
                  <a:rPr lang="en-US" altLang="zh-CN" sz="2400" i="1" dirty="0">
                    <a:latin typeface="+mn-lt"/>
                  </a:rPr>
                  <a:t>a</a:t>
                </a:r>
                <a:r>
                  <a:rPr lang="zh-CN" altLang="zh-CN" sz="2400" dirty="0">
                    <a:latin typeface="+mn-lt"/>
                  </a:rPr>
                  <a:t>，</a:t>
                </a:r>
                <a:r>
                  <a:rPr lang="en-US" altLang="zh-CN" sz="2400" i="1" dirty="0" err="1">
                    <a:latin typeface="+mn-lt"/>
                  </a:rPr>
                  <a:t>aq</a:t>
                </a:r>
                <a:r>
                  <a:rPr lang="en-US" altLang="zh-CN" sz="2400" i="1" dirty="0">
                    <a:latin typeface="+mn-lt"/>
                  </a:rPr>
                  <a:t> </a:t>
                </a:r>
                <a:r>
                  <a:rPr lang="en-US" altLang="zh-CN" sz="2400" dirty="0">
                    <a:latin typeface="+mn-lt"/>
                  </a:rPr>
                  <a:t>(</a:t>
                </a:r>
                <a:r>
                  <a:rPr lang="en-US" altLang="zh-CN" sz="2400" i="1" dirty="0">
                    <a:latin typeface="+mn-lt"/>
                  </a:rPr>
                  <a:t>a</a:t>
                </a:r>
                <a:r>
                  <a:rPr lang="en-US" altLang="zh-CN" sz="2400" dirty="0">
                    <a:latin typeface="+mn-lt"/>
                  </a:rPr>
                  <a:t>≠0)</a:t>
                </a:r>
                <a:r>
                  <a:rPr lang="zh-CN" altLang="zh-CN" sz="2400" dirty="0">
                    <a:latin typeface="+mn-lt"/>
                  </a:rPr>
                  <a:t>．</a:t>
                </a:r>
              </a:p>
              <a:p>
                <a:pPr>
                  <a:lnSpc>
                    <a:spcPct val="150000"/>
                  </a:lnSpc>
                </a:pPr>
                <a:r>
                  <a:rPr lang="zh-CN" altLang="zh-CN" sz="2400" dirty="0">
                    <a:latin typeface="+mn-lt"/>
                  </a:rPr>
                  <a:t>（</a:t>
                </a:r>
                <a:r>
                  <a:rPr lang="en-US" altLang="zh-CN" sz="2400" dirty="0">
                    <a:latin typeface="+mn-lt"/>
                  </a:rPr>
                  <a:t>2</a:t>
                </a:r>
                <a:r>
                  <a:rPr lang="zh-CN" altLang="zh-CN" sz="2400" dirty="0">
                    <a:latin typeface="+mn-lt"/>
                  </a:rPr>
                  <a:t>）四个数成等比数列，常设为</a:t>
                </a:r>
                <a:r>
                  <a:rPr lang="en-US" altLang="zh-CN" sz="2400" i="1" dirty="0">
                    <a:latin typeface="+mn-lt"/>
                  </a:rPr>
                  <a:t>a</a:t>
                </a:r>
                <a:r>
                  <a:rPr lang="zh-CN" altLang="zh-CN" sz="2400" dirty="0">
                    <a:latin typeface="+mn-lt"/>
                  </a:rPr>
                  <a:t>，</a:t>
                </a:r>
                <a:r>
                  <a:rPr lang="en-US" altLang="zh-CN" sz="2400" i="1" dirty="0" err="1">
                    <a:latin typeface="+mn-lt"/>
                  </a:rPr>
                  <a:t>aq</a:t>
                </a:r>
                <a:r>
                  <a:rPr lang="zh-CN" altLang="zh-CN" sz="2400" dirty="0">
                    <a:latin typeface="+mn-lt"/>
                  </a:rPr>
                  <a:t>，</a:t>
                </a:r>
                <a:r>
                  <a:rPr lang="en-US" altLang="zh-CN" sz="2400" i="1" dirty="0">
                    <a:latin typeface="+mn-lt"/>
                  </a:rPr>
                  <a:t>aq</a:t>
                </a:r>
                <a:r>
                  <a:rPr lang="en-US" altLang="zh-CN" sz="2400" baseline="30000" dirty="0">
                    <a:latin typeface="+mn-lt"/>
                  </a:rPr>
                  <a:t>2</a:t>
                </a:r>
                <a:r>
                  <a:rPr lang="zh-CN" altLang="zh-CN" sz="2400" dirty="0">
                    <a:latin typeface="+mn-lt"/>
                  </a:rPr>
                  <a:t>，</a:t>
                </a:r>
                <a:r>
                  <a:rPr lang="en-US" altLang="zh-CN" sz="2400" i="1" dirty="0">
                    <a:latin typeface="+mn-lt"/>
                  </a:rPr>
                  <a:t>aq</a:t>
                </a:r>
                <a:r>
                  <a:rPr lang="en-US" altLang="zh-CN" sz="2400" baseline="30000" dirty="0">
                    <a:latin typeface="+mn-lt"/>
                  </a:rPr>
                  <a:t>3</a:t>
                </a:r>
                <a:r>
                  <a:rPr lang="en-US" altLang="zh-CN" sz="2400" i="1" dirty="0">
                    <a:latin typeface="+mn-lt"/>
                  </a:rPr>
                  <a:t> </a:t>
                </a:r>
                <a:r>
                  <a:rPr lang="en-US" altLang="zh-CN" sz="2400" dirty="0">
                    <a:latin typeface="+mn-lt"/>
                  </a:rPr>
                  <a:t>(</a:t>
                </a:r>
                <a:r>
                  <a:rPr lang="en-US" altLang="zh-CN" sz="2400" i="1" dirty="0">
                    <a:latin typeface="+mn-lt"/>
                  </a:rPr>
                  <a:t>a</a:t>
                </a:r>
                <a:r>
                  <a:rPr lang="en-US" altLang="zh-CN" sz="2400" dirty="0">
                    <a:latin typeface="+mn-lt"/>
                  </a:rPr>
                  <a:t>≠0)</a:t>
                </a:r>
                <a:r>
                  <a:rPr lang="zh-CN" altLang="zh-CN" sz="2400" dirty="0" smtClean="0">
                    <a:latin typeface="+mn-lt"/>
                  </a:rPr>
                  <a:t>，而不</a:t>
                </a:r>
                <a:endParaRPr lang="en-US" altLang="zh-CN" sz="2400" dirty="0" smtClean="0">
                  <a:latin typeface="+mn-lt"/>
                </a:endParaRPr>
              </a:p>
              <a:p>
                <a:pPr>
                  <a:lnSpc>
                    <a:spcPct val="150000"/>
                  </a:lnSpc>
                </a:pPr>
                <a:r>
                  <a:rPr lang="en-US" altLang="zh-CN" sz="2400" dirty="0">
                    <a:latin typeface="+mn-lt"/>
                  </a:rPr>
                  <a:t> </a:t>
                </a:r>
                <a:r>
                  <a:rPr lang="en-US" altLang="zh-CN" sz="2400" dirty="0" smtClean="0">
                    <a:latin typeface="+mn-lt"/>
                  </a:rPr>
                  <a:t>         </a:t>
                </a:r>
                <a:r>
                  <a:rPr lang="zh-CN" altLang="zh-CN" sz="2400" dirty="0" smtClean="0">
                    <a:latin typeface="+mn-lt"/>
                  </a:rPr>
                  <a:t>设</a:t>
                </a:r>
                <a:r>
                  <a:rPr lang="zh-CN" altLang="zh-CN" sz="2400" dirty="0">
                    <a:latin typeface="+mn-lt"/>
                  </a:rPr>
                  <a:t>为</a:t>
                </a:r>
                <a14:m>
                  <m:oMath xmlns:m="http://schemas.openxmlformats.org/officeDocument/2006/math">
                    <m:f>
                      <m:fPr>
                        <m:ctrlPr>
                          <a:rPr lang="zh-CN" altLang="zh-CN" sz="2400" i="1">
                            <a:latin typeface="Cambria Math"/>
                          </a:rPr>
                        </m:ctrlPr>
                      </m:fPr>
                      <m:num>
                        <m:r>
                          <a:rPr lang="en-US" altLang="zh-CN" sz="2400" i="1">
                            <a:latin typeface="Cambria Math"/>
                          </a:rPr>
                          <m:t>𝑎</m:t>
                        </m:r>
                      </m:num>
                      <m:den>
                        <m:sSup>
                          <m:sSupPr>
                            <m:ctrlPr>
                              <a:rPr lang="zh-CN" altLang="zh-CN" sz="2400" i="1">
                                <a:latin typeface="Cambria Math"/>
                              </a:rPr>
                            </m:ctrlPr>
                          </m:sSupPr>
                          <m:e>
                            <m:r>
                              <a:rPr lang="en-US" altLang="zh-CN" sz="2400" i="1">
                                <a:latin typeface="Cambria Math"/>
                              </a:rPr>
                              <m:t>𝑞</m:t>
                            </m:r>
                          </m:e>
                          <m:sup>
                            <m:r>
                              <a:rPr lang="en-US" altLang="zh-CN" sz="2400" i="1">
                                <a:latin typeface="Cambria Math"/>
                              </a:rPr>
                              <m:t>3</m:t>
                            </m:r>
                          </m:sup>
                        </m:sSup>
                      </m:den>
                    </m:f>
                  </m:oMath>
                </a14:m>
                <a:r>
                  <a:rPr lang="zh-CN" altLang="zh-CN" sz="2400" dirty="0">
                    <a:latin typeface="+mn-lt"/>
                  </a:rPr>
                  <a:t>，</a:t>
                </a:r>
                <a14:m>
                  <m:oMath xmlns:m="http://schemas.openxmlformats.org/officeDocument/2006/math">
                    <m:f>
                      <m:fPr>
                        <m:ctrlPr>
                          <a:rPr lang="zh-CN" altLang="zh-CN" sz="2400" i="1">
                            <a:latin typeface="Cambria Math"/>
                          </a:rPr>
                        </m:ctrlPr>
                      </m:fPr>
                      <m:num>
                        <m:r>
                          <a:rPr lang="en-US" altLang="zh-CN" sz="2400" i="1">
                            <a:latin typeface="Cambria Math"/>
                          </a:rPr>
                          <m:t>𝑎</m:t>
                        </m:r>
                      </m:num>
                      <m:den>
                        <m:r>
                          <a:rPr lang="en-US" altLang="zh-CN" sz="2400" i="1">
                            <a:latin typeface="Cambria Math"/>
                          </a:rPr>
                          <m:t>𝑞</m:t>
                        </m:r>
                      </m:den>
                    </m:f>
                  </m:oMath>
                </a14:m>
                <a:r>
                  <a:rPr lang="zh-CN" altLang="zh-CN" sz="2400" dirty="0">
                    <a:latin typeface="+mn-lt"/>
                  </a:rPr>
                  <a:t>，</a:t>
                </a:r>
                <a:r>
                  <a:rPr lang="en-US" altLang="zh-CN" sz="2400" i="1" dirty="0" err="1">
                    <a:latin typeface="+mn-lt"/>
                  </a:rPr>
                  <a:t>aq</a:t>
                </a:r>
                <a:r>
                  <a:rPr lang="zh-CN" altLang="zh-CN" sz="2400" dirty="0">
                    <a:latin typeface="+mn-lt"/>
                  </a:rPr>
                  <a:t>，</a:t>
                </a:r>
                <a:r>
                  <a:rPr lang="en-US" altLang="zh-CN" sz="2400" i="1" dirty="0">
                    <a:latin typeface="+mn-lt"/>
                  </a:rPr>
                  <a:t>aq</a:t>
                </a:r>
                <a:r>
                  <a:rPr lang="en-US" altLang="zh-CN" sz="2400" baseline="30000" dirty="0">
                    <a:latin typeface="+mn-lt"/>
                  </a:rPr>
                  <a:t>3</a:t>
                </a:r>
                <a:r>
                  <a:rPr lang="zh-CN" altLang="zh-CN" sz="2400" dirty="0" smtClean="0">
                    <a:latin typeface="+mn-lt"/>
                  </a:rPr>
                  <a:t>，因为</a:t>
                </a:r>
                <a:r>
                  <a:rPr lang="zh-CN" altLang="zh-CN" sz="2400" dirty="0">
                    <a:latin typeface="+mn-lt"/>
                  </a:rPr>
                  <a:t>这样设会因等比数列的</a:t>
                </a:r>
                <a:r>
                  <a:rPr lang="zh-CN" altLang="zh-CN" sz="2400" dirty="0" smtClean="0">
                    <a:latin typeface="+mn-lt"/>
                  </a:rPr>
                  <a:t>公比为</a:t>
                </a:r>
                <a:endParaRPr lang="en-US" altLang="zh-CN" sz="2400" dirty="0" smtClean="0">
                  <a:latin typeface="+mn-lt"/>
                </a:endParaRPr>
              </a:p>
              <a:p>
                <a:pPr>
                  <a:lnSpc>
                    <a:spcPct val="150000"/>
                  </a:lnSpc>
                </a:pPr>
                <a:r>
                  <a:rPr lang="en-US" altLang="zh-CN" sz="2400" i="1" dirty="0">
                    <a:latin typeface="+mn-lt"/>
                  </a:rPr>
                  <a:t> </a:t>
                </a:r>
                <a:r>
                  <a:rPr lang="en-US" altLang="zh-CN" sz="2400" i="1" dirty="0" smtClean="0">
                    <a:latin typeface="+mn-lt"/>
                  </a:rPr>
                  <a:t>          q</a:t>
                </a:r>
                <a:r>
                  <a:rPr lang="en-US" altLang="zh-CN" sz="2400" baseline="30000" dirty="0" smtClean="0">
                    <a:latin typeface="+mn-lt"/>
                  </a:rPr>
                  <a:t>2</a:t>
                </a:r>
                <a:r>
                  <a:rPr lang="zh-CN" altLang="zh-CN" sz="2400" dirty="0">
                    <a:latin typeface="+mn-lt"/>
                  </a:rPr>
                  <a:t>而失根．</a:t>
                </a:r>
              </a:p>
            </p:txBody>
          </p:sp>
        </mc:Choice>
        <mc:Fallback xmlns="">
          <p:sp>
            <p:nvSpPr>
              <p:cNvPr id="4" name="矩形 3"/>
              <p:cNvSpPr>
                <a:spLocks noRot="1" noChangeAspect="1" noMove="1" noResize="1" noEditPoints="1" noAdjustHandles="1" noChangeArrowheads="1" noChangeShapeType="1" noTextEdit="1"/>
              </p:cNvSpPr>
              <p:nvPr/>
            </p:nvSpPr>
            <p:spPr>
              <a:xfrm>
                <a:off x="323528" y="1347614"/>
                <a:ext cx="8640960" cy="2802690"/>
              </a:xfrm>
              <a:prstGeom prst="rect">
                <a:avLst/>
              </a:prstGeom>
              <a:blipFill rotWithShape="1">
                <a:blip r:embed="rId2"/>
                <a:stretch>
                  <a:fillRect l="-1058" b="-173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6729183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83305"/>
            <a:ext cx="1656184" cy="481013"/>
          </a:xfrm>
        </p:spPr>
        <p:txBody>
          <a:bodyPr/>
          <a:lstStyle/>
          <a:p>
            <a:r>
              <a:rPr lang="zh-CN" altLang="en-US" dirty="0" smtClean="0">
                <a:solidFill>
                  <a:srgbClr val="FFFF00"/>
                </a:solidFill>
                <a:latin typeface="+mj-ea"/>
              </a:rPr>
              <a:t>目标定位</a:t>
            </a:r>
            <a:endParaRPr lang="zh-CN" altLang="en-US" dirty="0">
              <a:solidFill>
                <a:srgbClr val="FFFF00"/>
              </a:solidFill>
              <a:latin typeface="+mj-ea"/>
            </a:endParaRPr>
          </a:p>
        </p:txBody>
      </p:sp>
      <p:sp>
        <p:nvSpPr>
          <p:cNvPr id="2" name="矩形 1"/>
          <p:cNvSpPr/>
          <p:nvPr/>
        </p:nvSpPr>
        <p:spPr>
          <a:xfrm>
            <a:off x="4450813" y="2387084"/>
            <a:ext cx="242374" cy="369332"/>
          </a:xfrm>
          <a:prstGeom prst="rect">
            <a:avLst/>
          </a:prstGeom>
        </p:spPr>
        <p:txBody>
          <a:bodyPr wrap="none">
            <a:spAutoFit/>
          </a:bodyPr>
          <a:lstStyle/>
          <a:p>
            <a:r>
              <a:rPr lang="en-US" altLang="zh-CN" dirty="0">
                <a:latin typeface="Times New Roman" pitchFamily="18" charset="0"/>
              </a:rPr>
              <a:t> </a:t>
            </a:r>
            <a:endParaRPr lang="zh-CN" altLang="en-US" dirty="0"/>
          </a:p>
        </p:txBody>
      </p:sp>
      <p:sp>
        <p:nvSpPr>
          <p:cNvPr id="3" name="矩形 2"/>
          <p:cNvSpPr/>
          <p:nvPr/>
        </p:nvSpPr>
        <p:spPr>
          <a:xfrm>
            <a:off x="251520" y="627534"/>
            <a:ext cx="2040943" cy="646331"/>
          </a:xfrm>
          <a:prstGeom prst="rect">
            <a:avLst/>
          </a:prstGeom>
        </p:spPr>
        <p:txBody>
          <a:bodyPr wrap="none">
            <a:spAutoFit/>
          </a:bodyPr>
          <a:lstStyle/>
          <a:p>
            <a:pPr>
              <a:lnSpc>
                <a:spcPct val="150000"/>
              </a:lnSpc>
            </a:pPr>
            <a:r>
              <a:rPr lang="zh-CN" altLang="zh-CN" sz="2400" b="1" dirty="0"/>
              <a:t>【</a:t>
            </a:r>
            <a:r>
              <a:rPr lang="zh-CN" altLang="en-US" sz="2400" b="1" dirty="0"/>
              <a:t>学习目标</a:t>
            </a:r>
            <a:r>
              <a:rPr lang="zh-CN" altLang="zh-CN" sz="2400" b="1" dirty="0"/>
              <a:t>】</a:t>
            </a:r>
            <a:endParaRPr lang="zh-CN" altLang="zh-CN" sz="2400" dirty="0"/>
          </a:p>
        </p:txBody>
      </p:sp>
      <p:sp>
        <p:nvSpPr>
          <p:cNvPr id="4" name="矩形 3"/>
          <p:cNvSpPr/>
          <p:nvPr/>
        </p:nvSpPr>
        <p:spPr>
          <a:xfrm>
            <a:off x="625722" y="1105456"/>
            <a:ext cx="8266758" cy="1754326"/>
          </a:xfrm>
          <a:prstGeom prst="rect">
            <a:avLst/>
          </a:prstGeom>
        </p:spPr>
        <p:txBody>
          <a:bodyPr wrap="square">
            <a:spAutoFit/>
          </a:bodyPr>
          <a:lstStyle/>
          <a:p>
            <a:pPr>
              <a:lnSpc>
                <a:spcPct val="150000"/>
              </a:lnSpc>
            </a:pPr>
            <a:r>
              <a:rPr lang="en-US" altLang="zh-CN" sz="2400" dirty="0"/>
              <a:t>1</a:t>
            </a:r>
            <a:r>
              <a:rPr lang="zh-CN" altLang="zh-CN" sz="2400" dirty="0"/>
              <a:t>．结合等差数列的性质，类比出等比数列的性质．</a:t>
            </a:r>
          </a:p>
          <a:p>
            <a:pPr>
              <a:lnSpc>
                <a:spcPct val="150000"/>
              </a:lnSpc>
            </a:pPr>
            <a:r>
              <a:rPr lang="en-US" altLang="zh-CN" sz="2400" dirty="0"/>
              <a:t>2</a:t>
            </a:r>
            <a:r>
              <a:rPr lang="zh-CN" altLang="zh-CN" sz="2400" dirty="0"/>
              <a:t>．理解等比数列的性质．</a:t>
            </a:r>
          </a:p>
          <a:p>
            <a:pPr>
              <a:lnSpc>
                <a:spcPct val="150000"/>
              </a:lnSpc>
            </a:pPr>
            <a:r>
              <a:rPr lang="en-US" altLang="zh-CN" sz="2400" dirty="0"/>
              <a:t>3</a:t>
            </a:r>
            <a:r>
              <a:rPr lang="zh-CN" altLang="zh-CN" sz="2400" dirty="0"/>
              <a:t>．掌握等比数列的性质并能综合</a:t>
            </a:r>
            <a:r>
              <a:rPr lang="zh-CN" altLang="zh-CN" sz="2400" dirty="0" smtClean="0"/>
              <a:t>应用</a:t>
            </a:r>
            <a:r>
              <a:rPr lang="zh-CN" altLang="zh-CN" sz="2400" dirty="0" smtClean="0">
                <a:latin typeface="+mn-lt"/>
              </a:rPr>
              <a:t>．</a:t>
            </a:r>
            <a:endParaRPr lang="zh-CN" altLang="zh-CN" sz="2400" dirty="0">
              <a:latin typeface="+mn-lt"/>
            </a:endParaRPr>
          </a:p>
        </p:txBody>
      </p:sp>
      <p:sp>
        <p:nvSpPr>
          <p:cNvPr id="7" name="矩形 6"/>
          <p:cNvSpPr/>
          <p:nvPr/>
        </p:nvSpPr>
        <p:spPr>
          <a:xfrm>
            <a:off x="323528" y="2944564"/>
            <a:ext cx="2040943" cy="461665"/>
          </a:xfrm>
          <a:prstGeom prst="rect">
            <a:avLst/>
          </a:prstGeom>
        </p:spPr>
        <p:txBody>
          <a:bodyPr wrap="none">
            <a:spAutoFit/>
          </a:bodyPr>
          <a:lstStyle/>
          <a:p>
            <a:r>
              <a:rPr lang="zh-CN" altLang="zh-CN" sz="2400" b="1" dirty="0"/>
              <a:t>【重、难点】</a:t>
            </a:r>
            <a:endParaRPr lang="zh-CN" altLang="zh-CN" sz="2400" dirty="0"/>
          </a:p>
        </p:txBody>
      </p:sp>
      <p:sp>
        <p:nvSpPr>
          <p:cNvPr id="8" name="矩形 7"/>
          <p:cNvSpPr/>
          <p:nvPr/>
        </p:nvSpPr>
        <p:spPr>
          <a:xfrm>
            <a:off x="625722" y="3507854"/>
            <a:ext cx="8122741" cy="1130246"/>
          </a:xfrm>
          <a:prstGeom prst="rect">
            <a:avLst/>
          </a:prstGeom>
        </p:spPr>
        <p:txBody>
          <a:bodyPr wrap="square">
            <a:spAutoFit/>
          </a:bodyPr>
          <a:lstStyle/>
          <a:p>
            <a:pPr>
              <a:lnSpc>
                <a:spcPct val="150000"/>
              </a:lnSpc>
            </a:pPr>
            <a:r>
              <a:rPr lang="zh-CN" altLang="zh-CN" sz="2400" b="1" dirty="0">
                <a:latin typeface="+mn-lt"/>
              </a:rPr>
              <a:t>重点</a:t>
            </a:r>
            <a:r>
              <a:rPr lang="zh-CN" altLang="zh-CN" sz="2400" b="1" dirty="0" smtClean="0">
                <a:latin typeface="+mn-lt"/>
              </a:rPr>
              <a:t>：</a:t>
            </a:r>
            <a:r>
              <a:rPr lang="zh-CN" altLang="zh-CN" sz="2400" dirty="0"/>
              <a:t>理解等比数列的性质</a:t>
            </a:r>
            <a:r>
              <a:rPr lang="zh-CN" altLang="zh-CN" sz="2400" dirty="0" smtClean="0"/>
              <a:t>．</a:t>
            </a:r>
            <a:endParaRPr lang="en-US" altLang="zh-CN" sz="2400" dirty="0" smtClean="0"/>
          </a:p>
          <a:p>
            <a:pPr>
              <a:lnSpc>
                <a:spcPct val="150000"/>
              </a:lnSpc>
            </a:pPr>
            <a:r>
              <a:rPr lang="zh-CN" altLang="zh-CN" sz="2400" b="1" dirty="0" smtClean="0">
                <a:latin typeface="+mn-lt"/>
              </a:rPr>
              <a:t>难点</a:t>
            </a:r>
            <a:r>
              <a:rPr lang="zh-CN" altLang="zh-CN" sz="2400" dirty="0" smtClean="0">
                <a:latin typeface="+mn-lt"/>
              </a:rPr>
              <a:t>：</a:t>
            </a:r>
            <a:r>
              <a:rPr lang="zh-CN" altLang="zh-CN" sz="2400" dirty="0"/>
              <a:t>掌握等比数列的性质并能综合应用</a:t>
            </a:r>
            <a:r>
              <a:rPr lang="en-US" altLang="zh-CN" sz="2400" dirty="0"/>
              <a:t>.</a:t>
            </a:r>
            <a:endParaRPr lang="zh-CN" altLang="zh-CN" sz="2400" dirty="0">
              <a:latin typeface="+mn-lt"/>
            </a:endParaRPr>
          </a:p>
        </p:txBody>
      </p:sp>
      <p:sp>
        <p:nvSpPr>
          <p:cNvPr id="11" name="Rectangle 2"/>
          <p:cNvSpPr txBox="1">
            <a:spLocks noChangeArrowheads="1"/>
          </p:cNvSpPr>
          <p:nvPr/>
        </p:nvSpPr>
        <p:spPr bwMode="gray">
          <a:xfrm>
            <a:off x="2505260" y="74513"/>
            <a:ext cx="5883163"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学习目标和重难点</a:t>
            </a:r>
            <a:endParaRPr lang="zh-CN" altLang="en-US" dirty="0">
              <a:solidFill>
                <a:srgbClr val="FFFF00"/>
              </a:solidFill>
              <a:latin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典例突破</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2"/>
          <p:cNvSpPr txBox="1">
            <a:spLocks noChangeArrowheads="1"/>
          </p:cNvSpPr>
          <p:nvPr/>
        </p:nvSpPr>
        <p:spPr bwMode="gray">
          <a:xfrm>
            <a:off x="2339752" y="102212"/>
            <a:ext cx="6120680"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（四）等差、等比数列的综合应用</a:t>
            </a:r>
            <a:endParaRPr lang="zh-CN" altLang="en-US" dirty="0">
              <a:solidFill>
                <a:srgbClr val="FFFF00"/>
              </a:solidFill>
              <a:latin typeface="+mj-ea"/>
            </a:endParaRPr>
          </a:p>
        </p:txBody>
      </p:sp>
      <p:sp>
        <p:nvSpPr>
          <p:cNvPr id="2" name="矩形 1"/>
          <p:cNvSpPr/>
          <p:nvPr/>
        </p:nvSpPr>
        <p:spPr>
          <a:xfrm>
            <a:off x="323528" y="699542"/>
            <a:ext cx="8598293" cy="1754326"/>
          </a:xfrm>
          <a:prstGeom prst="rect">
            <a:avLst/>
          </a:prstGeom>
        </p:spPr>
        <p:txBody>
          <a:bodyPr wrap="square">
            <a:spAutoFit/>
          </a:bodyPr>
          <a:lstStyle/>
          <a:p>
            <a:pPr>
              <a:lnSpc>
                <a:spcPct val="150000"/>
              </a:lnSpc>
            </a:pPr>
            <a:r>
              <a:rPr lang="zh-CN" altLang="zh-CN" sz="2400" b="1" dirty="0">
                <a:latin typeface="+mn-lt"/>
              </a:rPr>
              <a:t>变式</a:t>
            </a:r>
            <a:r>
              <a:rPr lang="pt-BR" altLang="zh-CN" sz="2400" b="1" dirty="0">
                <a:latin typeface="+mn-lt"/>
              </a:rPr>
              <a:t>4</a:t>
            </a:r>
            <a:r>
              <a:rPr lang="pt-BR" altLang="zh-CN" sz="2400" dirty="0">
                <a:latin typeface="+mn-lt"/>
              </a:rPr>
              <a:t>. </a:t>
            </a:r>
            <a:r>
              <a:rPr lang="pt-BR" altLang="zh-CN" sz="2400" dirty="0" smtClean="0">
                <a:latin typeface="+mn-lt"/>
              </a:rPr>
              <a:t> </a:t>
            </a:r>
            <a:r>
              <a:rPr lang="zh-CN" altLang="zh-CN" sz="2400" dirty="0" smtClean="0">
                <a:latin typeface="+mn-lt"/>
              </a:rPr>
              <a:t>三</a:t>
            </a:r>
            <a:r>
              <a:rPr lang="zh-CN" altLang="zh-CN" sz="2400" dirty="0">
                <a:latin typeface="+mn-lt"/>
              </a:rPr>
              <a:t>个互不相等的数成等差数列，如果适当排列三个数</a:t>
            </a:r>
            <a:r>
              <a:rPr lang="zh-CN" altLang="zh-CN" sz="2400" dirty="0" smtClean="0">
                <a:latin typeface="+mn-lt"/>
              </a:rPr>
              <a:t>，</a:t>
            </a:r>
            <a:endParaRPr lang="en-US" altLang="zh-CN" sz="2400" dirty="0" smtClean="0">
              <a:latin typeface="+mn-lt"/>
            </a:endParaRPr>
          </a:p>
          <a:p>
            <a:pPr>
              <a:lnSpc>
                <a:spcPct val="150000"/>
              </a:lnSpc>
            </a:pPr>
            <a:r>
              <a:rPr lang="en-US" altLang="zh-CN" sz="2400" dirty="0" smtClean="0">
                <a:latin typeface="+mn-lt"/>
              </a:rPr>
              <a:t>             </a:t>
            </a:r>
            <a:r>
              <a:rPr lang="zh-CN" altLang="zh-CN" sz="2400" dirty="0" smtClean="0">
                <a:latin typeface="+mn-lt"/>
              </a:rPr>
              <a:t>又</a:t>
            </a:r>
            <a:r>
              <a:rPr lang="zh-CN" altLang="zh-CN" sz="2400" dirty="0">
                <a:latin typeface="+mn-lt"/>
              </a:rPr>
              <a:t>可成为等比数列，这三个数的和为</a:t>
            </a:r>
            <a:r>
              <a:rPr lang="en-US" altLang="zh-CN" sz="2400" dirty="0">
                <a:latin typeface="+mn-lt"/>
              </a:rPr>
              <a:t>6</a:t>
            </a:r>
            <a:r>
              <a:rPr lang="zh-CN" altLang="zh-CN" sz="2400" dirty="0">
                <a:latin typeface="+mn-lt"/>
              </a:rPr>
              <a:t>，则这三个数</a:t>
            </a:r>
            <a:r>
              <a:rPr lang="zh-CN" altLang="zh-CN" sz="2400" dirty="0" smtClean="0">
                <a:latin typeface="+mn-lt"/>
              </a:rPr>
              <a:t>为</a:t>
            </a:r>
            <a:endParaRPr lang="en-US" altLang="zh-CN" sz="2400" dirty="0" smtClean="0">
              <a:latin typeface="+mn-lt"/>
            </a:endParaRPr>
          </a:p>
          <a:p>
            <a:pPr>
              <a:lnSpc>
                <a:spcPct val="150000"/>
              </a:lnSpc>
            </a:pPr>
            <a:r>
              <a:rPr lang="en-US" altLang="zh-CN" sz="2400" dirty="0">
                <a:latin typeface="+mn-lt"/>
              </a:rPr>
              <a:t> </a:t>
            </a:r>
            <a:r>
              <a:rPr lang="en-US" altLang="zh-CN" sz="2400" dirty="0" smtClean="0">
                <a:latin typeface="+mn-lt"/>
              </a:rPr>
              <a:t>             ________</a:t>
            </a:r>
            <a:r>
              <a:rPr lang="zh-CN" altLang="zh-CN" sz="2400" dirty="0">
                <a:latin typeface="+mn-lt"/>
              </a:rPr>
              <a:t>．</a:t>
            </a:r>
          </a:p>
        </p:txBody>
      </p:sp>
      <p:sp>
        <p:nvSpPr>
          <p:cNvPr id="4" name="矩形 3"/>
          <p:cNvSpPr/>
          <p:nvPr/>
        </p:nvSpPr>
        <p:spPr>
          <a:xfrm>
            <a:off x="251520" y="2571750"/>
            <a:ext cx="8640960" cy="1754326"/>
          </a:xfrm>
          <a:prstGeom prst="rect">
            <a:avLst/>
          </a:prstGeom>
        </p:spPr>
        <p:txBody>
          <a:bodyPr wrap="square">
            <a:spAutoFit/>
          </a:bodyPr>
          <a:lstStyle/>
          <a:p>
            <a:pPr>
              <a:lnSpc>
                <a:spcPct val="150000"/>
              </a:lnSpc>
            </a:pPr>
            <a:r>
              <a:rPr lang="zh-CN" altLang="zh-CN" sz="2400" b="1" dirty="0">
                <a:solidFill>
                  <a:srgbClr val="FF0000"/>
                </a:solidFill>
                <a:latin typeface="+mn-lt"/>
              </a:rPr>
              <a:t>【解析】</a:t>
            </a:r>
            <a:r>
              <a:rPr lang="zh-CN" altLang="zh-CN" sz="2400" dirty="0">
                <a:latin typeface="+mn-lt"/>
              </a:rPr>
              <a:t>由已知，设这三个数为</a:t>
            </a:r>
            <a:r>
              <a:rPr lang="en-US" altLang="zh-CN" sz="2400" i="1" dirty="0">
                <a:latin typeface="+mn-lt"/>
              </a:rPr>
              <a:t>a</a:t>
            </a:r>
            <a:r>
              <a:rPr lang="zh-CN" altLang="zh-CN" sz="2400" dirty="0">
                <a:latin typeface="+mn-lt"/>
              </a:rPr>
              <a:t>－</a:t>
            </a:r>
            <a:r>
              <a:rPr lang="en-US" altLang="zh-CN" sz="2400" i="1" dirty="0">
                <a:latin typeface="+mn-lt"/>
              </a:rPr>
              <a:t>d</a:t>
            </a:r>
            <a:r>
              <a:rPr lang="zh-CN" altLang="zh-CN" sz="2400" dirty="0">
                <a:latin typeface="+mn-lt"/>
              </a:rPr>
              <a:t>，</a:t>
            </a:r>
            <a:r>
              <a:rPr lang="en-US" altLang="zh-CN" sz="2400" i="1" dirty="0">
                <a:latin typeface="+mn-lt"/>
              </a:rPr>
              <a:t>a</a:t>
            </a:r>
            <a:r>
              <a:rPr lang="zh-CN" altLang="zh-CN" sz="2400" dirty="0">
                <a:latin typeface="+mn-lt"/>
              </a:rPr>
              <a:t>，</a:t>
            </a:r>
            <a:r>
              <a:rPr lang="en-US" altLang="zh-CN" sz="2400" i="1" dirty="0">
                <a:latin typeface="+mn-lt"/>
              </a:rPr>
              <a:t>a</a:t>
            </a:r>
            <a:r>
              <a:rPr lang="zh-CN" altLang="zh-CN" sz="2400" dirty="0">
                <a:latin typeface="+mn-lt"/>
              </a:rPr>
              <a:t>＋</a:t>
            </a:r>
            <a:r>
              <a:rPr lang="en-US" altLang="zh-CN" sz="2400" i="1" dirty="0">
                <a:latin typeface="+mn-lt"/>
              </a:rPr>
              <a:t>d</a:t>
            </a:r>
            <a:r>
              <a:rPr lang="zh-CN" altLang="zh-CN" sz="2400" dirty="0" smtClean="0">
                <a:latin typeface="+mn-lt"/>
              </a:rPr>
              <a:t>，</a:t>
            </a:r>
            <a:endParaRPr lang="en-US" altLang="zh-CN" sz="2400" dirty="0" smtClean="0">
              <a:latin typeface="+mn-lt"/>
            </a:endParaRPr>
          </a:p>
          <a:p>
            <a:pPr>
              <a:lnSpc>
                <a:spcPct val="150000"/>
              </a:lnSpc>
            </a:pPr>
            <a:r>
              <a:rPr lang="en-US" altLang="zh-CN" sz="2400" dirty="0" smtClean="0">
                <a:latin typeface="+mn-lt"/>
              </a:rPr>
              <a:t>                 </a:t>
            </a:r>
            <a:r>
              <a:rPr lang="zh-CN" altLang="zh-CN" sz="2400" dirty="0" smtClean="0">
                <a:latin typeface="+mn-lt"/>
              </a:rPr>
              <a:t>则</a:t>
            </a:r>
            <a:r>
              <a:rPr lang="en-US" altLang="zh-CN" sz="2400" i="1" dirty="0">
                <a:latin typeface="+mn-lt"/>
              </a:rPr>
              <a:t>a</a:t>
            </a:r>
            <a:r>
              <a:rPr lang="zh-CN" altLang="zh-CN" sz="2400" dirty="0">
                <a:latin typeface="+mn-lt"/>
              </a:rPr>
              <a:t>－</a:t>
            </a:r>
            <a:r>
              <a:rPr lang="en-US" altLang="zh-CN" sz="2400" i="1" dirty="0">
                <a:latin typeface="+mn-lt"/>
              </a:rPr>
              <a:t>d</a:t>
            </a:r>
            <a:r>
              <a:rPr lang="zh-CN" altLang="zh-CN" sz="2400" dirty="0">
                <a:latin typeface="+mn-lt"/>
              </a:rPr>
              <a:t>＋</a:t>
            </a:r>
            <a:r>
              <a:rPr lang="en-US" altLang="zh-CN" sz="2400" i="1" dirty="0">
                <a:latin typeface="+mn-lt"/>
              </a:rPr>
              <a:t>a</a:t>
            </a:r>
            <a:r>
              <a:rPr lang="zh-CN" altLang="zh-CN" sz="2400" dirty="0">
                <a:latin typeface="+mn-lt"/>
              </a:rPr>
              <a:t>＋</a:t>
            </a:r>
            <a:r>
              <a:rPr lang="en-US" altLang="zh-CN" sz="2400" i="1" dirty="0">
                <a:latin typeface="+mn-lt"/>
              </a:rPr>
              <a:t>a</a:t>
            </a:r>
            <a:r>
              <a:rPr lang="zh-CN" altLang="zh-CN" sz="2400" dirty="0">
                <a:latin typeface="+mn-lt"/>
              </a:rPr>
              <a:t>＋</a:t>
            </a:r>
            <a:r>
              <a:rPr lang="en-US" altLang="zh-CN" sz="2400" i="1" dirty="0">
                <a:latin typeface="+mn-lt"/>
              </a:rPr>
              <a:t>d</a:t>
            </a:r>
            <a:r>
              <a:rPr lang="zh-CN" altLang="zh-CN" sz="2400" dirty="0">
                <a:latin typeface="+mn-lt"/>
              </a:rPr>
              <a:t>＝</a:t>
            </a:r>
            <a:r>
              <a:rPr lang="en-US" altLang="zh-CN" sz="2400" dirty="0">
                <a:latin typeface="+mn-lt"/>
              </a:rPr>
              <a:t>6</a:t>
            </a:r>
            <a:r>
              <a:rPr lang="zh-CN" altLang="zh-CN" sz="2400" dirty="0">
                <a:latin typeface="+mn-lt"/>
              </a:rPr>
              <a:t>，解得 </a:t>
            </a:r>
            <a:r>
              <a:rPr lang="en-US" altLang="zh-CN" sz="2400" i="1" dirty="0">
                <a:latin typeface="+mn-lt"/>
              </a:rPr>
              <a:t>a</a:t>
            </a:r>
            <a:r>
              <a:rPr lang="zh-CN" altLang="zh-CN" sz="2400" dirty="0">
                <a:latin typeface="+mn-lt"/>
              </a:rPr>
              <a:t>＝</a:t>
            </a:r>
            <a:r>
              <a:rPr lang="en-US" altLang="zh-CN" sz="2400" dirty="0">
                <a:latin typeface="+mn-lt"/>
              </a:rPr>
              <a:t>2</a:t>
            </a:r>
            <a:r>
              <a:rPr lang="zh-CN" altLang="zh-CN" sz="2400" dirty="0">
                <a:latin typeface="+mn-lt"/>
              </a:rPr>
              <a:t>，</a:t>
            </a:r>
          </a:p>
          <a:p>
            <a:pPr>
              <a:lnSpc>
                <a:spcPct val="150000"/>
              </a:lnSpc>
            </a:pPr>
            <a:r>
              <a:rPr lang="en-US" altLang="zh-CN" sz="2400" dirty="0" smtClean="0">
                <a:latin typeface="+mn-lt"/>
              </a:rPr>
              <a:t>                 </a:t>
            </a:r>
            <a:r>
              <a:rPr lang="zh-CN" altLang="zh-CN" sz="2400" dirty="0" smtClean="0">
                <a:latin typeface="+mn-lt"/>
              </a:rPr>
              <a:t>∴ </a:t>
            </a:r>
            <a:r>
              <a:rPr lang="zh-CN" altLang="zh-CN" sz="2400" dirty="0">
                <a:latin typeface="+mn-lt"/>
              </a:rPr>
              <a:t>这三个数可表示为</a:t>
            </a:r>
            <a:r>
              <a:rPr lang="en-US" altLang="zh-CN" sz="2400" dirty="0">
                <a:latin typeface="+mn-lt"/>
              </a:rPr>
              <a:t>2</a:t>
            </a:r>
            <a:r>
              <a:rPr lang="zh-CN" altLang="zh-CN" sz="2400" dirty="0">
                <a:latin typeface="+mn-lt"/>
              </a:rPr>
              <a:t>－</a:t>
            </a:r>
            <a:r>
              <a:rPr lang="en-US" altLang="zh-CN" sz="2400" i="1" dirty="0">
                <a:latin typeface="+mn-lt"/>
              </a:rPr>
              <a:t>d,</a:t>
            </a:r>
            <a:r>
              <a:rPr lang="en-US" altLang="zh-CN" sz="2400" dirty="0">
                <a:latin typeface="+mn-lt"/>
              </a:rPr>
              <a:t>2,2</a:t>
            </a:r>
            <a:r>
              <a:rPr lang="zh-CN" altLang="zh-CN" sz="2400" dirty="0">
                <a:latin typeface="+mn-lt"/>
              </a:rPr>
              <a:t>＋</a:t>
            </a:r>
            <a:r>
              <a:rPr lang="en-US" altLang="zh-CN" sz="2400" i="1" dirty="0">
                <a:latin typeface="+mn-lt"/>
              </a:rPr>
              <a:t>d</a:t>
            </a:r>
            <a:r>
              <a:rPr lang="zh-CN" altLang="zh-CN" sz="2400" dirty="0" smtClean="0">
                <a:latin typeface="+mn-lt"/>
              </a:rPr>
              <a:t>，</a:t>
            </a:r>
            <a:endParaRPr lang="zh-CN" altLang="zh-CN" sz="2400" dirty="0">
              <a:latin typeface="+mn-lt"/>
            </a:endParaRPr>
          </a:p>
        </p:txBody>
      </p:sp>
      <p:sp>
        <p:nvSpPr>
          <p:cNvPr id="5" name="矩形 4"/>
          <p:cNvSpPr/>
          <p:nvPr/>
        </p:nvSpPr>
        <p:spPr>
          <a:xfrm>
            <a:off x="1403648" y="1707654"/>
            <a:ext cx="1109599" cy="576248"/>
          </a:xfrm>
          <a:prstGeom prst="rect">
            <a:avLst/>
          </a:prstGeom>
        </p:spPr>
        <p:txBody>
          <a:bodyPr wrap="none">
            <a:spAutoFit/>
          </a:bodyPr>
          <a:lstStyle/>
          <a:p>
            <a:pPr>
              <a:lnSpc>
                <a:spcPct val="150000"/>
              </a:lnSpc>
            </a:pPr>
            <a:r>
              <a:rPr lang="zh-CN" altLang="zh-CN" sz="2400" b="1" dirty="0">
                <a:solidFill>
                  <a:srgbClr val="FF0000"/>
                </a:solidFill>
                <a:latin typeface="+mn-lt"/>
              </a:rPr>
              <a:t>－</a:t>
            </a:r>
            <a:r>
              <a:rPr lang="en-US" altLang="zh-CN" sz="2400" b="1" dirty="0" smtClean="0">
                <a:solidFill>
                  <a:srgbClr val="FF0000"/>
                </a:solidFill>
                <a:latin typeface="+mn-lt"/>
              </a:rPr>
              <a:t>4,2,8</a:t>
            </a:r>
            <a:endParaRPr lang="zh-CN" altLang="zh-CN" sz="2400" b="1" dirty="0">
              <a:solidFill>
                <a:srgbClr val="FF0000"/>
              </a:solidFill>
              <a:latin typeface="+mn-lt"/>
            </a:endParaRPr>
          </a:p>
        </p:txBody>
      </p:sp>
    </p:spTree>
    <p:extLst>
      <p:ext uri="{BB962C8B-B14F-4D97-AF65-F5344CB8AC3E}">
        <p14:creationId xmlns:p14="http://schemas.microsoft.com/office/powerpoint/2010/main" val="30091145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典例突破</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2"/>
          <p:cNvSpPr txBox="1">
            <a:spLocks noChangeArrowheads="1"/>
          </p:cNvSpPr>
          <p:nvPr/>
        </p:nvSpPr>
        <p:spPr bwMode="gray">
          <a:xfrm>
            <a:off x="2339752" y="102212"/>
            <a:ext cx="6120680"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（四）等差、等比数列的综合应用</a:t>
            </a:r>
            <a:endParaRPr lang="zh-CN" altLang="en-US" dirty="0">
              <a:solidFill>
                <a:srgbClr val="FFFF00"/>
              </a:solidFill>
              <a:latin typeface="+mj-ea"/>
            </a:endParaRPr>
          </a:p>
        </p:txBody>
      </p:sp>
      <p:sp>
        <p:nvSpPr>
          <p:cNvPr id="4" name="矩形 3"/>
          <p:cNvSpPr/>
          <p:nvPr/>
        </p:nvSpPr>
        <p:spPr>
          <a:xfrm>
            <a:off x="395536" y="843558"/>
            <a:ext cx="8640960" cy="3416320"/>
          </a:xfrm>
          <a:prstGeom prst="rect">
            <a:avLst/>
          </a:prstGeom>
        </p:spPr>
        <p:txBody>
          <a:bodyPr wrap="square">
            <a:spAutoFit/>
          </a:bodyPr>
          <a:lstStyle/>
          <a:p>
            <a:pPr>
              <a:lnSpc>
                <a:spcPct val="150000"/>
              </a:lnSpc>
            </a:pPr>
            <a:r>
              <a:rPr lang="zh-CN" altLang="zh-CN" sz="2400" dirty="0" smtClean="0">
                <a:latin typeface="+mn-lt"/>
              </a:rPr>
              <a:t>① </a:t>
            </a:r>
            <a:r>
              <a:rPr lang="zh-CN" altLang="zh-CN" sz="2400" dirty="0">
                <a:latin typeface="+mn-lt"/>
              </a:rPr>
              <a:t>若</a:t>
            </a:r>
            <a:r>
              <a:rPr lang="en-US" altLang="zh-CN" sz="2400" dirty="0">
                <a:latin typeface="+mn-lt"/>
              </a:rPr>
              <a:t>2</a:t>
            </a:r>
            <a:r>
              <a:rPr lang="zh-CN" altLang="zh-CN" sz="2400" dirty="0">
                <a:latin typeface="+mn-lt"/>
              </a:rPr>
              <a:t>－</a:t>
            </a:r>
            <a:r>
              <a:rPr lang="en-US" altLang="zh-CN" sz="2400" i="1" dirty="0">
                <a:latin typeface="+mn-lt"/>
              </a:rPr>
              <a:t>d</a:t>
            </a:r>
            <a:r>
              <a:rPr lang="zh-CN" altLang="zh-CN" sz="2400" dirty="0">
                <a:latin typeface="+mn-lt"/>
              </a:rPr>
              <a:t>为等比中项，则有</a:t>
            </a:r>
            <a:r>
              <a:rPr lang="en-US" altLang="zh-CN" sz="2400" dirty="0">
                <a:latin typeface="+mn-lt"/>
              </a:rPr>
              <a:t>(2</a:t>
            </a:r>
            <a:r>
              <a:rPr lang="zh-CN" altLang="zh-CN" sz="2400" dirty="0">
                <a:latin typeface="+mn-lt"/>
              </a:rPr>
              <a:t>－</a:t>
            </a:r>
            <a:r>
              <a:rPr lang="en-US" altLang="zh-CN" sz="2400" i="1" dirty="0">
                <a:latin typeface="+mn-lt"/>
              </a:rPr>
              <a:t>d</a:t>
            </a:r>
            <a:r>
              <a:rPr lang="en-US" altLang="zh-CN" sz="2400" dirty="0">
                <a:latin typeface="+mn-lt"/>
              </a:rPr>
              <a:t>)</a:t>
            </a:r>
            <a:r>
              <a:rPr lang="en-US" altLang="zh-CN" sz="2400" baseline="30000" dirty="0">
                <a:latin typeface="+mn-lt"/>
              </a:rPr>
              <a:t>2</a:t>
            </a:r>
            <a:r>
              <a:rPr lang="zh-CN" altLang="zh-CN" sz="2400" dirty="0">
                <a:latin typeface="+mn-lt"/>
              </a:rPr>
              <a:t>＝</a:t>
            </a:r>
            <a:r>
              <a:rPr lang="en-US" altLang="zh-CN" sz="2400" dirty="0">
                <a:latin typeface="+mn-lt"/>
              </a:rPr>
              <a:t>2(2</a:t>
            </a:r>
            <a:r>
              <a:rPr lang="zh-CN" altLang="zh-CN" sz="2400" dirty="0">
                <a:latin typeface="+mn-lt"/>
              </a:rPr>
              <a:t>＋</a:t>
            </a:r>
            <a:r>
              <a:rPr lang="en-US" altLang="zh-CN" sz="2400" i="1" dirty="0">
                <a:latin typeface="+mn-lt"/>
              </a:rPr>
              <a:t>d</a:t>
            </a:r>
            <a:r>
              <a:rPr lang="en-US" altLang="zh-CN" sz="2400" dirty="0">
                <a:latin typeface="+mn-lt"/>
              </a:rPr>
              <a:t>)</a:t>
            </a:r>
            <a:r>
              <a:rPr lang="zh-CN" altLang="zh-CN" sz="2400" dirty="0">
                <a:latin typeface="+mn-lt"/>
              </a:rPr>
              <a:t>，解之得</a:t>
            </a:r>
            <a:r>
              <a:rPr lang="en-US" altLang="zh-CN" sz="2400" i="1" dirty="0">
                <a:latin typeface="+mn-lt"/>
              </a:rPr>
              <a:t>d</a:t>
            </a:r>
            <a:r>
              <a:rPr lang="zh-CN" altLang="zh-CN" sz="2400" dirty="0">
                <a:latin typeface="+mn-lt"/>
              </a:rPr>
              <a:t>＝</a:t>
            </a:r>
            <a:r>
              <a:rPr lang="en-US" altLang="zh-CN" sz="2400" dirty="0">
                <a:latin typeface="+mn-lt"/>
              </a:rPr>
              <a:t>6</a:t>
            </a:r>
            <a:r>
              <a:rPr lang="zh-CN" altLang="zh-CN" sz="2400" dirty="0" smtClean="0">
                <a:latin typeface="+mn-lt"/>
              </a:rPr>
              <a:t>，</a:t>
            </a:r>
            <a:endParaRPr lang="en-US" altLang="zh-CN" sz="2400" dirty="0" smtClean="0">
              <a:latin typeface="+mn-lt"/>
            </a:endParaRPr>
          </a:p>
          <a:p>
            <a:pPr>
              <a:lnSpc>
                <a:spcPct val="150000"/>
              </a:lnSpc>
            </a:pPr>
            <a:r>
              <a:rPr lang="en-US" altLang="zh-CN" sz="2400" dirty="0">
                <a:latin typeface="+mn-lt"/>
              </a:rPr>
              <a:t> </a:t>
            </a:r>
            <a:r>
              <a:rPr lang="en-US" altLang="zh-CN" sz="2400" dirty="0" smtClean="0">
                <a:latin typeface="+mn-lt"/>
              </a:rPr>
              <a:t>    </a:t>
            </a:r>
            <a:r>
              <a:rPr lang="zh-CN" altLang="zh-CN" sz="2400" dirty="0" smtClean="0">
                <a:latin typeface="+mn-lt"/>
              </a:rPr>
              <a:t>或</a:t>
            </a:r>
            <a:r>
              <a:rPr lang="en-US" altLang="zh-CN" sz="2400" i="1" dirty="0">
                <a:latin typeface="+mn-lt"/>
              </a:rPr>
              <a:t>d</a:t>
            </a:r>
            <a:r>
              <a:rPr lang="zh-CN" altLang="zh-CN" sz="2400" dirty="0">
                <a:latin typeface="+mn-lt"/>
              </a:rPr>
              <a:t>＝</a:t>
            </a:r>
            <a:r>
              <a:rPr lang="en-US" altLang="zh-CN" sz="2400" dirty="0">
                <a:latin typeface="+mn-lt"/>
              </a:rPr>
              <a:t>0(</a:t>
            </a:r>
            <a:r>
              <a:rPr lang="zh-CN" altLang="zh-CN" sz="2400" dirty="0">
                <a:latin typeface="+mn-lt"/>
              </a:rPr>
              <a:t>舍去</a:t>
            </a:r>
            <a:r>
              <a:rPr lang="en-US" altLang="zh-CN" sz="2400" dirty="0">
                <a:latin typeface="+mn-lt"/>
              </a:rPr>
              <a:t>)</a:t>
            </a:r>
            <a:r>
              <a:rPr lang="zh-CN" altLang="zh-CN" sz="2400" dirty="0">
                <a:latin typeface="+mn-lt"/>
              </a:rPr>
              <a:t>．此时三个数为－</a:t>
            </a:r>
            <a:r>
              <a:rPr lang="en-US" altLang="zh-CN" sz="2400" dirty="0">
                <a:latin typeface="+mn-lt"/>
              </a:rPr>
              <a:t>4,2,8.</a:t>
            </a:r>
            <a:endParaRPr lang="zh-CN" altLang="zh-CN" sz="2400" dirty="0">
              <a:latin typeface="+mn-lt"/>
            </a:endParaRPr>
          </a:p>
          <a:p>
            <a:pPr>
              <a:lnSpc>
                <a:spcPct val="150000"/>
              </a:lnSpc>
            </a:pPr>
            <a:r>
              <a:rPr lang="zh-CN" altLang="zh-CN" sz="2400" dirty="0">
                <a:latin typeface="+mn-lt"/>
              </a:rPr>
              <a:t>② 若</a:t>
            </a:r>
            <a:r>
              <a:rPr lang="en-US" altLang="zh-CN" sz="2400" dirty="0">
                <a:latin typeface="+mn-lt"/>
              </a:rPr>
              <a:t>2</a:t>
            </a:r>
            <a:r>
              <a:rPr lang="zh-CN" altLang="zh-CN" sz="2400" dirty="0">
                <a:latin typeface="+mn-lt"/>
              </a:rPr>
              <a:t>＋</a:t>
            </a:r>
            <a:r>
              <a:rPr lang="en-US" altLang="zh-CN" sz="2400" i="1" dirty="0">
                <a:latin typeface="+mn-lt"/>
              </a:rPr>
              <a:t>d</a:t>
            </a:r>
            <a:r>
              <a:rPr lang="zh-CN" altLang="zh-CN" sz="2400" dirty="0">
                <a:latin typeface="+mn-lt"/>
              </a:rPr>
              <a:t>是等比中项，则有</a:t>
            </a:r>
            <a:r>
              <a:rPr lang="en-US" altLang="zh-CN" sz="2400" dirty="0">
                <a:latin typeface="+mn-lt"/>
              </a:rPr>
              <a:t>(2</a:t>
            </a:r>
            <a:r>
              <a:rPr lang="zh-CN" altLang="zh-CN" sz="2400" dirty="0">
                <a:latin typeface="+mn-lt"/>
              </a:rPr>
              <a:t>＋</a:t>
            </a:r>
            <a:r>
              <a:rPr lang="en-US" altLang="zh-CN" sz="2400" i="1" dirty="0">
                <a:latin typeface="+mn-lt"/>
              </a:rPr>
              <a:t>d</a:t>
            </a:r>
            <a:r>
              <a:rPr lang="en-US" altLang="zh-CN" sz="2400" dirty="0">
                <a:latin typeface="+mn-lt"/>
              </a:rPr>
              <a:t>)</a:t>
            </a:r>
            <a:r>
              <a:rPr lang="en-US" altLang="zh-CN" sz="2400" baseline="30000" dirty="0">
                <a:latin typeface="+mn-lt"/>
              </a:rPr>
              <a:t>2</a:t>
            </a:r>
            <a:r>
              <a:rPr lang="zh-CN" altLang="zh-CN" sz="2400" dirty="0">
                <a:latin typeface="+mn-lt"/>
              </a:rPr>
              <a:t>＝</a:t>
            </a:r>
            <a:r>
              <a:rPr lang="en-US" altLang="zh-CN" sz="2400" dirty="0">
                <a:latin typeface="+mn-lt"/>
              </a:rPr>
              <a:t>2(2</a:t>
            </a:r>
            <a:r>
              <a:rPr lang="zh-CN" altLang="zh-CN" sz="2400" dirty="0">
                <a:latin typeface="+mn-lt"/>
              </a:rPr>
              <a:t>－</a:t>
            </a:r>
            <a:r>
              <a:rPr lang="en-US" altLang="zh-CN" sz="2400" i="1" dirty="0">
                <a:latin typeface="+mn-lt"/>
              </a:rPr>
              <a:t>d</a:t>
            </a:r>
            <a:r>
              <a:rPr lang="en-US" altLang="zh-CN" sz="2400" dirty="0">
                <a:latin typeface="+mn-lt"/>
              </a:rPr>
              <a:t>)</a:t>
            </a:r>
            <a:r>
              <a:rPr lang="zh-CN" altLang="zh-CN" sz="2400" dirty="0">
                <a:latin typeface="+mn-lt"/>
              </a:rPr>
              <a:t>，解之得</a:t>
            </a:r>
            <a:r>
              <a:rPr lang="en-US" altLang="zh-CN" sz="2400" i="1" dirty="0">
                <a:latin typeface="+mn-lt"/>
              </a:rPr>
              <a:t>d</a:t>
            </a:r>
            <a:r>
              <a:rPr lang="zh-CN" altLang="zh-CN" sz="2400" dirty="0">
                <a:latin typeface="+mn-lt"/>
              </a:rPr>
              <a:t>＝－</a:t>
            </a:r>
            <a:r>
              <a:rPr lang="en-US" altLang="zh-CN" sz="2400" dirty="0">
                <a:latin typeface="+mn-lt"/>
              </a:rPr>
              <a:t>6</a:t>
            </a:r>
            <a:r>
              <a:rPr lang="zh-CN" altLang="zh-CN" sz="2400" dirty="0" smtClean="0">
                <a:latin typeface="+mn-lt"/>
              </a:rPr>
              <a:t>，</a:t>
            </a:r>
            <a:endParaRPr lang="en-US" altLang="zh-CN" sz="2400" dirty="0" smtClean="0">
              <a:latin typeface="+mn-lt"/>
            </a:endParaRPr>
          </a:p>
          <a:p>
            <a:pPr>
              <a:lnSpc>
                <a:spcPct val="150000"/>
              </a:lnSpc>
            </a:pPr>
            <a:r>
              <a:rPr lang="en-US" altLang="zh-CN" sz="2400" dirty="0">
                <a:latin typeface="+mn-lt"/>
              </a:rPr>
              <a:t> </a:t>
            </a:r>
            <a:r>
              <a:rPr lang="en-US" altLang="zh-CN" sz="2400" dirty="0" smtClean="0">
                <a:latin typeface="+mn-lt"/>
              </a:rPr>
              <a:t>    </a:t>
            </a:r>
            <a:r>
              <a:rPr lang="zh-CN" altLang="zh-CN" sz="2400" dirty="0" smtClean="0">
                <a:latin typeface="+mn-lt"/>
              </a:rPr>
              <a:t>或</a:t>
            </a:r>
            <a:r>
              <a:rPr lang="en-US" altLang="zh-CN" sz="2400" i="1" dirty="0">
                <a:latin typeface="+mn-lt"/>
              </a:rPr>
              <a:t>d</a:t>
            </a:r>
            <a:r>
              <a:rPr lang="zh-CN" altLang="zh-CN" sz="2400" dirty="0">
                <a:latin typeface="+mn-lt"/>
              </a:rPr>
              <a:t>＝</a:t>
            </a:r>
            <a:r>
              <a:rPr lang="en-US" altLang="zh-CN" sz="2400" dirty="0">
                <a:latin typeface="+mn-lt"/>
              </a:rPr>
              <a:t>0(</a:t>
            </a:r>
            <a:r>
              <a:rPr lang="zh-CN" altLang="zh-CN" sz="2400" dirty="0">
                <a:latin typeface="+mn-lt"/>
              </a:rPr>
              <a:t>舍去</a:t>
            </a:r>
            <a:r>
              <a:rPr lang="en-US" altLang="zh-CN" sz="2400" dirty="0">
                <a:latin typeface="+mn-lt"/>
              </a:rPr>
              <a:t>)</a:t>
            </a:r>
            <a:r>
              <a:rPr lang="zh-CN" altLang="zh-CN" sz="2400" dirty="0">
                <a:latin typeface="+mn-lt"/>
              </a:rPr>
              <a:t>．此时三个数为</a:t>
            </a:r>
            <a:r>
              <a:rPr lang="en-US" altLang="zh-CN" sz="2400" dirty="0">
                <a:latin typeface="+mn-lt"/>
              </a:rPr>
              <a:t>8,2</a:t>
            </a:r>
            <a:r>
              <a:rPr lang="zh-CN" altLang="zh-CN" sz="2400" dirty="0">
                <a:latin typeface="+mn-lt"/>
              </a:rPr>
              <a:t>，－</a:t>
            </a:r>
            <a:r>
              <a:rPr lang="en-US" altLang="zh-CN" sz="2400" dirty="0">
                <a:latin typeface="+mn-lt"/>
              </a:rPr>
              <a:t>4.</a:t>
            </a:r>
            <a:endParaRPr lang="zh-CN" altLang="zh-CN" sz="2400" dirty="0">
              <a:latin typeface="+mn-lt"/>
            </a:endParaRPr>
          </a:p>
          <a:p>
            <a:pPr>
              <a:lnSpc>
                <a:spcPct val="150000"/>
              </a:lnSpc>
            </a:pPr>
            <a:r>
              <a:rPr lang="zh-CN" altLang="zh-CN" sz="2400" dirty="0">
                <a:latin typeface="+mn-lt"/>
              </a:rPr>
              <a:t>③ 若</a:t>
            </a:r>
            <a:r>
              <a:rPr lang="en-US" altLang="zh-CN" sz="2400" dirty="0">
                <a:latin typeface="+mn-lt"/>
              </a:rPr>
              <a:t>2</a:t>
            </a:r>
            <a:r>
              <a:rPr lang="zh-CN" altLang="zh-CN" sz="2400" dirty="0">
                <a:latin typeface="+mn-lt"/>
              </a:rPr>
              <a:t>为等比中项，则</a:t>
            </a:r>
            <a:r>
              <a:rPr lang="en-US" altLang="zh-CN" sz="2400" dirty="0">
                <a:latin typeface="+mn-lt"/>
              </a:rPr>
              <a:t>2</a:t>
            </a:r>
            <a:r>
              <a:rPr lang="en-US" altLang="zh-CN" sz="2400" baseline="30000" dirty="0">
                <a:latin typeface="+mn-lt"/>
              </a:rPr>
              <a:t>2</a:t>
            </a:r>
            <a:r>
              <a:rPr lang="zh-CN" altLang="zh-CN" sz="2400" dirty="0">
                <a:latin typeface="+mn-lt"/>
              </a:rPr>
              <a:t>＝</a:t>
            </a:r>
            <a:r>
              <a:rPr lang="en-US" altLang="zh-CN" sz="2400" dirty="0">
                <a:latin typeface="+mn-lt"/>
              </a:rPr>
              <a:t>(2</a:t>
            </a:r>
            <a:r>
              <a:rPr lang="zh-CN" altLang="zh-CN" sz="2400" dirty="0">
                <a:latin typeface="+mn-lt"/>
              </a:rPr>
              <a:t>＋</a:t>
            </a:r>
            <a:r>
              <a:rPr lang="en-US" altLang="zh-CN" sz="2400" i="1" dirty="0">
                <a:latin typeface="+mn-lt"/>
              </a:rPr>
              <a:t>d</a:t>
            </a:r>
            <a:r>
              <a:rPr lang="en-US" altLang="zh-CN" sz="2400" dirty="0">
                <a:latin typeface="+mn-lt"/>
              </a:rPr>
              <a:t>)·(2</a:t>
            </a:r>
            <a:r>
              <a:rPr lang="zh-CN" altLang="zh-CN" sz="2400" dirty="0">
                <a:latin typeface="+mn-lt"/>
              </a:rPr>
              <a:t>－</a:t>
            </a:r>
            <a:r>
              <a:rPr lang="en-US" altLang="zh-CN" sz="2400" i="1" dirty="0">
                <a:latin typeface="+mn-lt"/>
              </a:rPr>
              <a:t>d</a:t>
            </a:r>
            <a:r>
              <a:rPr lang="en-US" altLang="zh-CN" sz="2400" dirty="0">
                <a:latin typeface="+mn-lt"/>
              </a:rPr>
              <a:t>)</a:t>
            </a:r>
            <a:r>
              <a:rPr lang="zh-CN" altLang="zh-CN" sz="2400" dirty="0">
                <a:latin typeface="+mn-lt"/>
              </a:rPr>
              <a:t>， 解之得 </a:t>
            </a:r>
            <a:r>
              <a:rPr lang="en-US" altLang="zh-CN" sz="2400" i="1" dirty="0">
                <a:latin typeface="+mn-lt"/>
              </a:rPr>
              <a:t>d</a:t>
            </a:r>
            <a:r>
              <a:rPr lang="zh-CN" altLang="zh-CN" sz="2400" dirty="0">
                <a:latin typeface="+mn-lt"/>
              </a:rPr>
              <a:t>＝</a:t>
            </a:r>
            <a:r>
              <a:rPr lang="en-US" altLang="zh-CN" sz="2400" dirty="0">
                <a:latin typeface="+mn-lt"/>
              </a:rPr>
              <a:t>0(</a:t>
            </a:r>
            <a:r>
              <a:rPr lang="zh-CN" altLang="zh-CN" sz="2400" dirty="0" smtClean="0">
                <a:latin typeface="+mn-lt"/>
              </a:rPr>
              <a:t>舍</a:t>
            </a:r>
            <a:r>
              <a:rPr lang="en-US" altLang="zh-CN" sz="2400" dirty="0" smtClean="0">
                <a:latin typeface="+mn-lt"/>
              </a:rPr>
              <a:t>)</a:t>
            </a:r>
            <a:r>
              <a:rPr lang="zh-CN" altLang="zh-CN" sz="2400" dirty="0">
                <a:latin typeface="+mn-lt"/>
              </a:rPr>
              <a:t>．</a:t>
            </a:r>
          </a:p>
          <a:p>
            <a:pPr>
              <a:lnSpc>
                <a:spcPct val="150000"/>
              </a:lnSpc>
            </a:pPr>
            <a:r>
              <a:rPr lang="zh-CN" altLang="zh-CN" sz="2400" dirty="0">
                <a:latin typeface="+mn-lt"/>
              </a:rPr>
              <a:t>综上可知此三数为－</a:t>
            </a:r>
            <a:r>
              <a:rPr lang="en-US" altLang="zh-CN" sz="2400" dirty="0">
                <a:latin typeface="+mn-lt"/>
              </a:rPr>
              <a:t>4,2,8.</a:t>
            </a:r>
            <a:endParaRPr lang="zh-CN" altLang="zh-CN" sz="2400" dirty="0">
              <a:latin typeface="+mn-lt"/>
            </a:endParaRPr>
          </a:p>
        </p:txBody>
      </p:sp>
    </p:spTree>
    <p:extLst>
      <p:ext uri="{BB962C8B-B14F-4D97-AF65-F5344CB8AC3E}">
        <p14:creationId xmlns:p14="http://schemas.microsoft.com/office/powerpoint/2010/main" val="982490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04807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新知探究</a:t>
            </a:r>
          </a:p>
        </p:txBody>
      </p:sp>
      <p:sp>
        <p:nvSpPr>
          <p:cNvPr id="9" name="Rectangle 2"/>
          <p:cNvSpPr txBox="1">
            <a:spLocks noChangeArrowheads="1"/>
          </p:cNvSpPr>
          <p:nvPr/>
        </p:nvSpPr>
        <p:spPr bwMode="gray">
          <a:xfrm>
            <a:off x="2394176" y="74513"/>
            <a:ext cx="6570312"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（一）等比数列的概念</a:t>
            </a:r>
            <a:endParaRPr lang="zh-CN" altLang="en-US" dirty="0">
              <a:solidFill>
                <a:srgbClr val="FFFF00"/>
              </a:solidFill>
              <a:latin typeface="+mj-ea"/>
            </a:endParaRPr>
          </a:p>
        </p:txBody>
      </p:sp>
      <p:sp>
        <p:nvSpPr>
          <p:cNvPr id="6" name="矩形 5"/>
          <p:cNvSpPr/>
          <p:nvPr/>
        </p:nvSpPr>
        <p:spPr>
          <a:xfrm>
            <a:off x="323528" y="800588"/>
            <a:ext cx="8712968" cy="2308324"/>
          </a:xfrm>
          <a:prstGeom prst="rect">
            <a:avLst/>
          </a:prstGeom>
        </p:spPr>
        <p:txBody>
          <a:bodyPr wrap="square">
            <a:spAutoFit/>
          </a:bodyPr>
          <a:lstStyle/>
          <a:p>
            <a:pPr>
              <a:lnSpc>
                <a:spcPct val="200000"/>
              </a:lnSpc>
            </a:pPr>
            <a:r>
              <a:rPr lang="en-US" altLang="zh-CN" sz="2400" dirty="0" smtClean="0"/>
              <a:t>        </a:t>
            </a:r>
            <a:r>
              <a:rPr lang="zh-CN" altLang="zh-CN" sz="2400" dirty="0" smtClean="0"/>
              <a:t>等比数列</a:t>
            </a:r>
            <a:r>
              <a:rPr lang="zh-CN" altLang="zh-CN" sz="2400" dirty="0"/>
              <a:t>的性质的研究方法与等差数列的性质的研究方法也是相似的，你能否根据研究等差数列也通过类比的方法来研究等比数列的性质呢？请尝试完成下表</a:t>
            </a:r>
            <a:r>
              <a:rPr lang="en-US" altLang="zh-CN" sz="2400" dirty="0"/>
              <a:t>. </a:t>
            </a:r>
            <a:endParaRPr lang="zh-CN" altLang="zh-CN" sz="2400" dirty="0"/>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5670955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新知探究</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2"/>
          <p:cNvSpPr txBox="1">
            <a:spLocks noChangeArrowheads="1"/>
          </p:cNvSpPr>
          <p:nvPr/>
        </p:nvSpPr>
        <p:spPr bwMode="gray">
          <a:xfrm>
            <a:off x="2394176" y="74513"/>
            <a:ext cx="6570312"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（一）与函数的关系类比</a:t>
            </a:r>
            <a:endParaRPr lang="zh-CN" altLang="en-US" dirty="0">
              <a:solidFill>
                <a:srgbClr val="FFFF00"/>
              </a:solidFill>
              <a:latin typeface="+mj-ea"/>
            </a:endParaRPr>
          </a:p>
        </p:txBody>
      </p:sp>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extLst>
                  <p:ext uri="{D42A27DB-BD31-4B8C-83A1-F6EECF244321}">
                    <p14:modId xmlns:p14="http://schemas.microsoft.com/office/powerpoint/2010/main" val="3915005916"/>
                  </p:ext>
                </p:extLst>
              </p:nvPr>
            </p:nvGraphicFramePr>
            <p:xfrm>
              <a:off x="179512" y="836911"/>
              <a:ext cx="8712968" cy="3619832"/>
            </p:xfrm>
            <a:graphic>
              <a:graphicData uri="http://schemas.openxmlformats.org/drawingml/2006/table">
                <a:tbl>
                  <a:tblPr firstRow="1" firstCol="1" bandRow="1">
                    <a:tableStyleId>{5C22544A-7EE6-4342-B048-85BDC9FD1C3A}</a:tableStyleId>
                  </a:tblPr>
                  <a:tblGrid>
                    <a:gridCol w="361950"/>
                    <a:gridCol w="430138"/>
                    <a:gridCol w="4104456"/>
                    <a:gridCol w="3816424"/>
                  </a:tblGrid>
                  <a:tr h="438695">
                    <a:tc gridSpan="2">
                      <a:txBody>
                        <a:bodyPr/>
                        <a:lstStyle/>
                        <a:p>
                          <a:pPr algn="ctr">
                            <a:lnSpc>
                              <a:spcPct val="150000"/>
                            </a:lnSpc>
                            <a:spcAft>
                              <a:spcPts val="0"/>
                            </a:spcAft>
                          </a:pPr>
                          <a:r>
                            <a:rPr lang="en-US" sz="1600" kern="100" dirty="0">
                              <a:effectLst/>
                            </a:rPr>
                            <a:t> </a:t>
                          </a:r>
                          <a:endParaRPr lang="zh-CN" sz="16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a:lnSpc>
                              <a:spcPct val="150000"/>
                            </a:lnSpc>
                            <a:spcAft>
                              <a:spcPts val="0"/>
                            </a:spcAft>
                          </a:pPr>
                          <a:r>
                            <a:rPr lang="zh-CN" sz="2000" b="1" kern="100" dirty="0">
                              <a:solidFill>
                                <a:schemeClr val="tx1"/>
                              </a:solidFill>
                              <a:effectLst/>
                            </a:rPr>
                            <a:t>等差数列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000" b="1" kern="100" dirty="0">
                              <a:solidFill>
                                <a:schemeClr val="tx1"/>
                              </a:solidFill>
                              <a:effectLst/>
                            </a:rPr>
                            <a:t>等比数列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090242">
                    <a:tc>
                      <a:txBody>
                        <a:bodyPr/>
                        <a:lstStyle/>
                        <a:p>
                          <a:pPr algn="ctr">
                            <a:lnSpc>
                              <a:spcPct val="150000"/>
                            </a:lnSpc>
                            <a:spcAft>
                              <a:spcPts val="0"/>
                            </a:spcAft>
                          </a:pPr>
                          <a:r>
                            <a:rPr lang="zh-CN" sz="1800" b="1" kern="100" dirty="0">
                              <a:solidFill>
                                <a:schemeClr val="tx1"/>
                              </a:solidFill>
                              <a:effectLst/>
                              <a:latin typeface="Calibri"/>
                              <a:ea typeface="宋体"/>
                              <a:cs typeface="Times New Roman"/>
                            </a:rPr>
                            <a:t>与</a:t>
                          </a:r>
                          <a:endParaRPr lang="zh-CN" sz="1800" kern="100" dirty="0">
                            <a:solidFill>
                              <a:schemeClr val="tx1"/>
                            </a:solidFill>
                            <a:effectLst/>
                            <a:latin typeface="Calibri"/>
                            <a:ea typeface="宋体"/>
                            <a:cs typeface="Times New Roman"/>
                          </a:endParaRPr>
                        </a:p>
                        <a:p>
                          <a:pPr algn="ctr">
                            <a:lnSpc>
                              <a:spcPct val="150000"/>
                            </a:lnSpc>
                            <a:spcAft>
                              <a:spcPts val="0"/>
                            </a:spcAft>
                          </a:pPr>
                          <a:r>
                            <a:rPr lang="zh-CN" sz="1800" b="1" kern="100" dirty="0">
                              <a:solidFill>
                                <a:schemeClr val="tx1"/>
                              </a:solidFill>
                              <a:effectLst/>
                              <a:latin typeface="Calibri"/>
                              <a:ea typeface="宋体"/>
                              <a:cs typeface="Times New Roman"/>
                            </a:rPr>
                            <a:t>函</a:t>
                          </a:r>
                          <a:endParaRPr lang="zh-CN" sz="1800" kern="100" dirty="0">
                            <a:solidFill>
                              <a:schemeClr val="tx1"/>
                            </a:solidFill>
                            <a:effectLst/>
                            <a:latin typeface="Calibri"/>
                            <a:ea typeface="宋体"/>
                            <a:cs typeface="Times New Roman"/>
                          </a:endParaRPr>
                        </a:p>
                        <a:p>
                          <a:pPr algn="ctr">
                            <a:lnSpc>
                              <a:spcPct val="150000"/>
                            </a:lnSpc>
                            <a:spcAft>
                              <a:spcPts val="0"/>
                            </a:spcAft>
                          </a:pPr>
                          <a:r>
                            <a:rPr lang="zh-CN" sz="1800" b="1" kern="100" dirty="0">
                              <a:solidFill>
                                <a:schemeClr val="tx1"/>
                              </a:solidFill>
                              <a:effectLst/>
                              <a:latin typeface="Calibri"/>
                              <a:ea typeface="宋体"/>
                              <a:cs typeface="Times New Roman"/>
                            </a:rPr>
                            <a:t>数</a:t>
                          </a:r>
                          <a:endParaRPr lang="zh-CN" sz="1800" kern="100" dirty="0">
                            <a:solidFill>
                              <a:schemeClr val="tx1"/>
                            </a:solidFill>
                            <a:effectLst/>
                            <a:latin typeface="Calibri"/>
                            <a:ea typeface="宋体"/>
                            <a:cs typeface="Times New Roman"/>
                          </a:endParaRPr>
                        </a:p>
                        <a:p>
                          <a:pPr algn="ctr">
                            <a:lnSpc>
                              <a:spcPct val="150000"/>
                            </a:lnSpc>
                            <a:spcAft>
                              <a:spcPts val="0"/>
                            </a:spcAft>
                          </a:pPr>
                          <a:r>
                            <a:rPr lang="zh-CN" sz="1800" b="1" kern="100" dirty="0">
                              <a:solidFill>
                                <a:schemeClr val="tx1"/>
                              </a:solidFill>
                              <a:effectLst/>
                              <a:latin typeface="Calibri"/>
                              <a:ea typeface="宋体"/>
                              <a:cs typeface="Times New Roman"/>
                            </a:rPr>
                            <a:t>的</a:t>
                          </a:r>
                          <a:endParaRPr lang="zh-CN" sz="1800" kern="100" dirty="0">
                            <a:solidFill>
                              <a:schemeClr val="tx1"/>
                            </a:solidFill>
                            <a:effectLst/>
                            <a:latin typeface="Calibri"/>
                            <a:ea typeface="宋体"/>
                            <a:cs typeface="Times New Roman"/>
                          </a:endParaRPr>
                        </a:p>
                        <a:p>
                          <a:pPr algn="ctr">
                            <a:lnSpc>
                              <a:spcPct val="150000"/>
                            </a:lnSpc>
                            <a:spcAft>
                              <a:spcPts val="0"/>
                            </a:spcAft>
                          </a:pPr>
                          <a:r>
                            <a:rPr lang="zh-CN" sz="1800" b="1" kern="100" dirty="0">
                              <a:solidFill>
                                <a:schemeClr val="tx1"/>
                              </a:solidFill>
                              <a:effectLst/>
                              <a:latin typeface="Calibri"/>
                              <a:ea typeface="宋体"/>
                              <a:cs typeface="Times New Roman"/>
                            </a:rPr>
                            <a:t>关</a:t>
                          </a:r>
                          <a:endParaRPr lang="zh-CN" sz="1800" kern="100" dirty="0">
                            <a:solidFill>
                              <a:schemeClr val="tx1"/>
                            </a:solidFill>
                            <a:effectLst/>
                            <a:latin typeface="Calibri"/>
                            <a:ea typeface="宋体"/>
                            <a:cs typeface="Times New Roman"/>
                          </a:endParaRPr>
                        </a:p>
                        <a:p>
                          <a:pPr algn="ctr">
                            <a:lnSpc>
                              <a:spcPct val="150000"/>
                            </a:lnSpc>
                            <a:spcAft>
                              <a:spcPts val="0"/>
                            </a:spcAft>
                          </a:pPr>
                          <a:r>
                            <a:rPr lang="zh-CN" sz="1800" b="1" kern="100" dirty="0">
                              <a:solidFill>
                                <a:schemeClr val="tx1"/>
                              </a:solidFill>
                              <a:effectLst/>
                              <a:latin typeface="Calibri"/>
                              <a:ea typeface="宋体"/>
                              <a:cs typeface="Times New Roman"/>
                            </a:rPr>
                            <a:t>系</a:t>
                          </a:r>
                          <a:endParaRPr lang="zh-CN" sz="1800"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1800" b="1" kern="100" dirty="0">
                              <a:solidFill>
                                <a:srgbClr val="0000FF"/>
                              </a:solidFill>
                              <a:effectLst/>
                              <a:latin typeface="Calibri"/>
                              <a:ea typeface="宋体"/>
                              <a:cs typeface="Times New Roman"/>
                            </a:rPr>
                            <a:t>图像</a:t>
                          </a:r>
                          <a:endParaRPr lang="zh-CN" sz="1800" kern="100" dirty="0">
                            <a:solidFill>
                              <a:srgbClr val="0000FF"/>
                            </a:solidFill>
                            <a:effectLst/>
                            <a:latin typeface="Calibri"/>
                            <a:ea typeface="宋体"/>
                            <a:cs typeface="Times New Roman"/>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261620">
                            <a:lnSpc>
                              <a:spcPct val="150000"/>
                            </a:lnSpc>
                            <a:spcAft>
                              <a:spcPts val="0"/>
                            </a:spcAft>
                          </a:pPr>
                          <a:r>
                            <a:rPr lang="en-US" altLang="zh-CN" sz="2200" kern="1200" dirty="0" smtClean="0">
                              <a:solidFill>
                                <a:schemeClr val="dk1"/>
                              </a:solidFill>
                              <a:effectLst/>
                              <a:latin typeface="+mn-lt"/>
                              <a:ea typeface="+mn-ea"/>
                              <a:cs typeface="+mn-cs"/>
                            </a:rPr>
                            <a:t> </a:t>
                          </a:r>
                          <a:r>
                            <a:rPr lang="zh-CN" altLang="zh-CN" sz="2200" kern="1200" dirty="0" smtClean="0">
                              <a:solidFill>
                                <a:schemeClr val="dk1"/>
                              </a:solidFill>
                              <a:effectLst/>
                              <a:latin typeface="+mn-lt"/>
                              <a:ea typeface="+mn-ea"/>
                              <a:cs typeface="+mn-cs"/>
                            </a:rPr>
                            <a:t>当</a:t>
                          </a:r>
                          <a14:m>
                            <m:oMath xmlns:m="http://schemas.openxmlformats.org/officeDocument/2006/math">
                              <m:r>
                                <a:rPr lang="en-US" altLang="zh-CN" sz="2200" i="1" kern="1200">
                                  <a:solidFill>
                                    <a:schemeClr val="dk1"/>
                                  </a:solidFill>
                                  <a:effectLst/>
                                  <a:latin typeface="Cambria Math"/>
                                  <a:ea typeface="+mn-ea"/>
                                  <a:cs typeface="+mn-cs"/>
                                </a:rPr>
                                <m:t>𝑑</m:t>
                              </m:r>
                              <m:r>
                                <a:rPr lang="en-US" altLang="zh-CN" sz="2200" kern="1200">
                                  <a:solidFill>
                                    <a:schemeClr val="dk1"/>
                                  </a:solidFill>
                                  <a:effectLst/>
                                  <a:latin typeface="Cambria Math"/>
                                  <a:ea typeface="+mn-ea"/>
                                  <a:cs typeface="+mn-cs"/>
                                </a:rPr>
                                <m:t>≠0</m:t>
                              </m:r>
                            </m:oMath>
                          </a14:m>
                          <a:r>
                            <a:rPr lang="en-US" altLang="zh-CN" sz="2200" kern="1200" dirty="0">
                              <a:solidFill>
                                <a:schemeClr val="dk1"/>
                              </a:solidFill>
                              <a:effectLst/>
                              <a:latin typeface="+mn-lt"/>
                              <a:ea typeface="+mn-ea"/>
                              <a:cs typeface="+mn-cs"/>
                            </a:rPr>
                            <a:t> </a:t>
                          </a:r>
                          <a:r>
                            <a:rPr lang="zh-CN" altLang="zh-CN" sz="2200" kern="1200" dirty="0">
                              <a:solidFill>
                                <a:schemeClr val="dk1"/>
                              </a:solidFill>
                              <a:effectLst/>
                              <a:latin typeface="+mn-lt"/>
                              <a:ea typeface="+mn-ea"/>
                              <a:cs typeface="+mn-cs"/>
                            </a:rPr>
                            <a:t>时，</a:t>
                          </a:r>
                          <a14:m>
                            <m:oMath xmlns:m="http://schemas.openxmlformats.org/officeDocument/2006/math">
                              <m:sSub>
                                <m:sSubPr>
                                  <m:ctrlPr>
                                    <a:rPr lang="zh-CN" altLang="zh-CN" sz="2200" i="1" kern="1200">
                                      <a:solidFill>
                                        <a:schemeClr val="dk1"/>
                                      </a:solidFill>
                                      <a:effectLst/>
                                      <a:latin typeface="Cambria Math"/>
                                      <a:ea typeface="+mn-ea"/>
                                      <a:cs typeface="+mn-cs"/>
                                    </a:rPr>
                                  </m:ctrlPr>
                                </m:sSubPr>
                                <m:e>
                                  <m:r>
                                    <a:rPr lang="en-US" altLang="zh-CN" sz="2200" i="1" kern="1200">
                                      <a:solidFill>
                                        <a:schemeClr val="dk1"/>
                                      </a:solidFill>
                                      <a:effectLst/>
                                      <a:latin typeface="Cambria Math"/>
                                      <a:ea typeface="+mn-ea"/>
                                      <a:cs typeface="+mn-cs"/>
                                    </a:rPr>
                                    <m:t>𝑎</m:t>
                                  </m:r>
                                </m:e>
                                <m:sub>
                                  <m:r>
                                    <a:rPr lang="en-US" altLang="zh-CN" sz="2200" i="1" kern="1200">
                                      <a:solidFill>
                                        <a:schemeClr val="dk1"/>
                                      </a:solidFill>
                                      <a:effectLst/>
                                      <a:latin typeface="Cambria Math"/>
                                      <a:ea typeface="+mn-ea"/>
                                      <a:cs typeface="+mn-cs"/>
                                    </a:rPr>
                                    <m:t>𝑛</m:t>
                                  </m:r>
                                </m:sub>
                              </m:sSub>
                            </m:oMath>
                          </a14:m>
                          <a:r>
                            <a:rPr lang="en-US" altLang="zh-CN" sz="2200" kern="1200" dirty="0">
                              <a:solidFill>
                                <a:schemeClr val="dk1"/>
                              </a:solidFill>
                              <a:effectLst/>
                              <a:latin typeface="+mn-lt"/>
                              <a:ea typeface="+mn-ea"/>
                              <a:cs typeface="+mn-cs"/>
                            </a:rPr>
                            <a:t> </a:t>
                          </a:r>
                          <a:r>
                            <a:rPr lang="zh-CN" altLang="zh-CN" sz="2200" kern="1200" dirty="0">
                              <a:solidFill>
                                <a:schemeClr val="dk1"/>
                              </a:solidFill>
                              <a:effectLst/>
                              <a:latin typeface="+mn-lt"/>
                              <a:ea typeface="+mn-ea"/>
                              <a:cs typeface="+mn-cs"/>
                            </a:rPr>
                            <a:t>是关于序号</a:t>
                          </a:r>
                          <a:r>
                            <a:rPr lang="en-US" altLang="zh-CN" sz="2200" i="1" kern="1200" dirty="0" smtClean="0">
                              <a:solidFill>
                                <a:schemeClr val="dk1"/>
                              </a:solidFill>
                              <a:effectLst/>
                              <a:latin typeface="+mn-lt"/>
                              <a:ea typeface="+mn-ea"/>
                              <a:cs typeface="+mn-cs"/>
                            </a:rPr>
                            <a:t>n </a:t>
                          </a:r>
                          <a:r>
                            <a:rPr lang="zh-CN" altLang="zh-CN" sz="2200" kern="1200" dirty="0" smtClean="0">
                              <a:solidFill>
                                <a:schemeClr val="dk1"/>
                              </a:solidFill>
                              <a:effectLst/>
                              <a:latin typeface="+mn-lt"/>
                              <a:ea typeface="+mn-ea"/>
                              <a:cs typeface="+mn-cs"/>
                            </a:rPr>
                            <a:t>的</a:t>
                          </a:r>
                          <a:r>
                            <a:rPr lang="zh-CN" altLang="zh-CN" sz="2200" kern="1200" dirty="0">
                              <a:solidFill>
                                <a:schemeClr val="dk1"/>
                              </a:solidFill>
                              <a:effectLst/>
                              <a:latin typeface="+mn-lt"/>
                              <a:ea typeface="+mn-ea"/>
                              <a:cs typeface="+mn-cs"/>
                            </a:rPr>
                            <a:t>一次函数</a:t>
                          </a:r>
                          <a14:m>
                            <m:oMath xmlns:m="http://schemas.openxmlformats.org/officeDocument/2006/math">
                              <m:sSub>
                                <m:sSubPr>
                                  <m:ctrlPr>
                                    <a:rPr lang="zh-CN" altLang="zh-CN" sz="2200" i="1" kern="1200">
                                      <a:solidFill>
                                        <a:schemeClr val="dk1"/>
                                      </a:solidFill>
                                      <a:effectLst/>
                                      <a:latin typeface="Cambria Math"/>
                                      <a:ea typeface="+mn-ea"/>
                                      <a:cs typeface="+mn-cs"/>
                                    </a:rPr>
                                  </m:ctrlPr>
                                </m:sSubPr>
                                <m:e>
                                  <m:r>
                                    <a:rPr lang="en-US" altLang="zh-CN" sz="2200" i="1" kern="1200">
                                      <a:solidFill>
                                        <a:schemeClr val="dk1"/>
                                      </a:solidFill>
                                      <a:effectLst/>
                                      <a:latin typeface="Cambria Math"/>
                                      <a:ea typeface="+mn-ea"/>
                                      <a:cs typeface="+mn-cs"/>
                                    </a:rPr>
                                    <m:t>𝑎</m:t>
                                  </m:r>
                                </m:e>
                                <m:sub>
                                  <m:r>
                                    <a:rPr lang="en-US" altLang="zh-CN" sz="2200" i="1" kern="1200">
                                      <a:solidFill>
                                        <a:schemeClr val="dk1"/>
                                      </a:solidFill>
                                      <a:effectLst/>
                                      <a:latin typeface="Cambria Math"/>
                                      <a:ea typeface="+mn-ea"/>
                                      <a:cs typeface="+mn-cs"/>
                                    </a:rPr>
                                    <m:t>𝑛</m:t>
                                  </m:r>
                                </m:sub>
                              </m:sSub>
                              <m:r>
                                <a:rPr lang="en-US" altLang="zh-CN" sz="2200" i="1" kern="1200">
                                  <a:solidFill>
                                    <a:schemeClr val="dk1"/>
                                  </a:solidFill>
                                  <a:effectLst/>
                                  <a:latin typeface="Cambria Math"/>
                                  <a:ea typeface="+mn-ea"/>
                                  <a:cs typeface="+mn-cs"/>
                                </a:rPr>
                                <m:t>=</m:t>
                              </m:r>
                              <m:r>
                                <a:rPr lang="en-US" altLang="zh-CN" sz="2200" i="1" kern="1200">
                                  <a:solidFill>
                                    <a:schemeClr val="dk1"/>
                                  </a:solidFill>
                                  <a:effectLst/>
                                  <a:latin typeface="Cambria Math"/>
                                  <a:ea typeface="+mn-ea"/>
                                  <a:cs typeface="+mn-cs"/>
                                </a:rPr>
                                <m:t>𝑑𝑛</m:t>
                              </m:r>
                              <m:r>
                                <a:rPr lang="en-US" altLang="zh-CN" sz="2200" i="1" kern="1200">
                                  <a:solidFill>
                                    <a:schemeClr val="dk1"/>
                                  </a:solidFill>
                                  <a:effectLst/>
                                  <a:latin typeface="Cambria Math"/>
                                  <a:ea typeface="+mn-ea"/>
                                  <a:cs typeface="+mn-cs"/>
                                </a:rPr>
                                <m:t>+</m:t>
                              </m:r>
                              <m:sSub>
                                <m:sSubPr>
                                  <m:ctrlPr>
                                    <a:rPr lang="zh-CN" altLang="zh-CN" sz="2200" i="1" kern="1200">
                                      <a:solidFill>
                                        <a:schemeClr val="dk1"/>
                                      </a:solidFill>
                                      <a:effectLst/>
                                      <a:latin typeface="Cambria Math"/>
                                      <a:ea typeface="+mn-ea"/>
                                      <a:cs typeface="+mn-cs"/>
                                    </a:rPr>
                                  </m:ctrlPr>
                                </m:sSubPr>
                                <m:e>
                                  <m:r>
                                    <a:rPr lang="en-US" altLang="zh-CN" sz="2200" i="1" kern="1200">
                                      <a:solidFill>
                                        <a:schemeClr val="dk1"/>
                                      </a:solidFill>
                                      <a:effectLst/>
                                      <a:latin typeface="Cambria Math"/>
                                      <a:ea typeface="+mn-ea"/>
                                      <a:cs typeface="+mn-cs"/>
                                    </a:rPr>
                                    <m:t>(</m:t>
                                  </m:r>
                                  <m:r>
                                    <a:rPr lang="en-US" altLang="zh-CN" sz="2200" i="1" kern="1200">
                                      <a:solidFill>
                                        <a:schemeClr val="dk1"/>
                                      </a:solidFill>
                                      <a:effectLst/>
                                      <a:latin typeface="Cambria Math"/>
                                      <a:ea typeface="+mn-ea"/>
                                      <a:cs typeface="+mn-cs"/>
                                    </a:rPr>
                                    <m:t>𝑎</m:t>
                                  </m:r>
                                </m:e>
                                <m:sub>
                                  <m:r>
                                    <a:rPr lang="en-US" altLang="zh-CN" sz="2200" i="1" kern="1200">
                                      <a:solidFill>
                                        <a:schemeClr val="dk1"/>
                                      </a:solidFill>
                                      <a:effectLst/>
                                      <a:latin typeface="Cambria Math"/>
                                      <a:ea typeface="+mn-ea"/>
                                      <a:cs typeface="+mn-cs"/>
                                    </a:rPr>
                                    <m:t>1</m:t>
                                  </m:r>
                                </m:sub>
                              </m:sSub>
                              <m:r>
                                <a:rPr lang="zh-CN" altLang="zh-CN" sz="2200" kern="1200">
                                  <a:solidFill>
                                    <a:schemeClr val="dk1"/>
                                  </a:solidFill>
                                  <a:effectLst/>
                                  <a:latin typeface="Cambria Math"/>
                                  <a:ea typeface="+mn-ea"/>
                                  <a:cs typeface="+mn-cs"/>
                                </a:rPr>
                                <m:t>－</m:t>
                              </m:r>
                              <m:r>
                                <a:rPr lang="en-US" altLang="zh-CN" sz="2200" i="1" kern="1200">
                                  <a:solidFill>
                                    <a:schemeClr val="dk1"/>
                                  </a:solidFill>
                                  <a:effectLst/>
                                  <a:latin typeface="Cambria Math"/>
                                  <a:ea typeface="+mn-ea"/>
                                  <a:cs typeface="+mn-cs"/>
                                </a:rPr>
                                <m:t>𝑑</m:t>
                              </m:r>
                              <m:r>
                                <a:rPr lang="en-US" altLang="zh-CN" sz="2200" i="1" kern="1200">
                                  <a:solidFill>
                                    <a:schemeClr val="dk1"/>
                                  </a:solidFill>
                                  <a:effectLst/>
                                  <a:latin typeface="Cambria Math"/>
                                  <a:ea typeface="+mn-ea"/>
                                  <a:cs typeface="+mn-cs"/>
                                </a:rPr>
                                <m:t>)</m:t>
                              </m:r>
                            </m:oMath>
                          </a14:m>
                          <a:r>
                            <a:rPr lang="zh-CN" altLang="zh-CN" sz="2200" kern="1200" dirty="0" smtClean="0">
                              <a:solidFill>
                                <a:schemeClr val="dk1"/>
                              </a:solidFill>
                              <a:effectLst/>
                              <a:latin typeface="+mn-lt"/>
                              <a:ea typeface="+mn-ea"/>
                              <a:cs typeface="+mn-cs"/>
                            </a:rPr>
                            <a:t>，</a:t>
                          </a:r>
                          <a:r>
                            <a:rPr lang="zh-CN" altLang="zh-CN" sz="2200" kern="1200" dirty="0">
                              <a:solidFill>
                                <a:schemeClr val="dk1"/>
                              </a:solidFill>
                              <a:effectLst/>
                              <a:latin typeface="+mn-lt"/>
                              <a:ea typeface="+mn-ea"/>
                              <a:cs typeface="+mn-cs"/>
                            </a:rPr>
                            <a:t>其图象是直线</a:t>
                          </a:r>
                          <a14:m>
                            <m:oMath xmlns:m="http://schemas.openxmlformats.org/officeDocument/2006/math">
                              <m:r>
                                <a:rPr lang="en-US" altLang="zh-CN" sz="2200" b="0" i="1" kern="1200" smtClean="0">
                                  <a:solidFill>
                                    <a:schemeClr val="dk1"/>
                                  </a:solidFill>
                                  <a:effectLst/>
                                  <a:latin typeface="Cambria Math"/>
                                  <a:ea typeface="+mn-ea"/>
                                  <a:cs typeface="+mn-cs"/>
                                </a:rPr>
                                <m:t>𝑓</m:t>
                              </m:r>
                              <m:d>
                                <m:dPr>
                                  <m:ctrlPr>
                                    <a:rPr lang="en-US" altLang="zh-CN" sz="2200" i="1" kern="1200">
                                      <a:solidFill>
                                        <a:schemeClr val="dk1"/>
                                      </a:solidFill>
                                      <a:effectLst/>
                                      <a:latin typeface="Cambria Math"/>
                                      <a:ea typeface="+mn-ea"/>
                                      <a:cs typeface="+mn-cs"/>
                                    </a:rPr>
                                  </m:ctrlPr>
                                </m:dPr>
                                <m:e>
                                  <m:r>
                                    <a:rPr lang="en-US" altLang="zh-CN" sz="2200" i="1" kern="1200">
                                      <a:solidFill>
                                        <a:schemeClr val="dk1"/>
                                      </a:solidFill>
                                      <a:effectLst/>
                                      <a:latin typeface="Cambria Math"/>
                                      <a:ea typeface="+mn-ea"/>
                                      <a:cs typeface="+mn-cs"/>
                                    </a:rPr>
                                    <m:t>𝑥</m:t>
                                  </m:r>
                                </m:e>
                              </m:d>
                              <m:r>
                                <a:rPr lang="zh-CN" altLang="zh-CN" sz="2200" kern="1200">
                                  <a:solidFill>
                                    <a:schemeClr val="dk1"/>
                                  </a:solidFill>
                                  <a:effectLst/>
                                  <a:latin typeface="Cambria Math"/>
                                  <a:ea typeface="+mn-ea"/>
                                  <a:cs typeface="+mn-cs"/>
                                </a:rPr>
                                <m:t>＝</m:t>
                              </m:r>
                              <m:r>
                                <a:rPr lang="en-US" altLang="zh-CN" sz="2200" i="1" kern="1200">
                                  <a:solidFill>
                                    <a:schemeClr val="dk1"/>
                                  </a:solidFill>
                                  <a:effectLst/>
                                  <a:latin typeface="Cambria Math"/>
                                  <a:ea typeface="+mn-ea"/>
                                  <a:cs typeface="+mn-cs"/>
                                </a:rPr>
                                <m:t>𝑑𝑥</m:t>
                              </m:r>
                              <m:r>
                                <a:rPr lang="zh-CN" altLang="zh-CN" sz="2200" kern="1200">
                                  <a:solidFill>
                                    <a:schemeClr val="dk1"/>
                                  </a:solidFill>
                                  <a:effectLst/>
                                  <a:latin typeface="Cambria Math"/>
                                  <a:ea typeface="+mn-ea"/>
                                  <a:cs typeface="+mn-cs"/>
                                </a:rPr>
                                <m:t>＋</m:t>
                              </m:r>
                              <m:sSub>
                                <m:sSubPr>
                                  <m:ctrlPr>
                                    <a:rPr lang="zh-CN" altLang="zh-CN" sz="2200" i="1" kern="1200">
                                      <a:solidFill>
                                        <a:schemeClr val="dk1"/>
                                      </a:solidFill>
                                      <a:effectLst/>
                                      <a:latin typeface="Cambria Math"/>
                                      <a:ea typeface="+mn-ea"/>
                                      <a:cs typeface="+mn-cs"/>
                                    </a:rPr>
                                  </m:ctrlPr>
                                </m:sSubPr>
                                <m:e>
                                  <m:r>
                                    <a:rPr lang="en-US" altLang="zh-CN" sz="2200" i="1" kern="1200">
                                      <a:solidFill>
                                        <a:schemeClr val="dk1"/>
                                      </a:solidFill>
                                      <a:effectLst/>
                                      <a:latin typeface="Cambria Math"/>
                                      <a:ea typeface="+mn-ea"/>
                                      <a:cs typeface="+mn-cs"/>
                                    </a:rPr>
                                    <m:t>(</m:t>
                                  </m:r>
                                  <m:r>
                                    <a:rPr lang="en-US" altLang="zh-CN" sz="2200" i="1" kern="1200">
                                      <a:solidFill>
                                        <a:schemeClr val="dk1"/>
                                      </a:solidFill>
                                      <a:effectLst/>
                                      <a:latin typeface="Cambria Math"/>
                                      <a:ea typeface="+mn-ea"/>
                                      <a:cs typeface="+mn-cs"/>
                                    </a:rPr>
                                    <m:t>𝑎</m:t>
                                  </m:r>
                                </m:e>
                                <m:sub>
                                  <m:r>
                                    <a:rPr lang="en-US" altLang="zh-CN" sz="2200" i="1" kern="1200">
                                      <a:solidFill>
                                        <a:schemeClr val="dk1"/>
                                      </a:solidFill>
                                      <a:effectLst/>
                                      <a:latin typeface="Cambria Math"/>
                                      <a:ea typeface="+mn-ea"/>
                                      <a:cs typeface="+mn-cs"/>
                                    </a:rPr>
                                    <m:t>1</m:t>
                                  </m:r>
                                </m:sub>
                              </m:sSub>
                              <m:r>
                                <a:rPr lang="zh-CN" altLang="zh-CN" sz="2200" kern="1200">
                                  <a:solidFill>
                                    <a:schemeClr val="dk1"/>
                                  </a:solidFill>
                                  <a:effectLst/>
                                  <a:latin typeface="Cambria Math"/>
                                  <a:ea typeface="+mn-ea"/>
                                  <a:cs typeface="+mn-cs"/>
                                </a:rPr>
                                <m:t>－</m:t>
                              </m:r>
                            </m:oMath>
                          </a14:m>
                          <a:endParaRPr lang="en-US" altLang="zh-CN" sz="2200" kern="1200" dirty="0" smtClean="0">
                            <a:solidFill>
                              <a:schemeClr val="dk1"/>
                            </a:solidFill>
                            <a:effectLst/>
                            <a:latin typeface="+mn-lt"/>
                            <a:ea typeface="+mn-ea"/>
                            <a:cs typeface="+mn-cs"/>
                          </a:endParaRPr>
                        </a:p>
                        <a:p>
                          <a:pPr indent="261620">
                            <a:lnSpc>
                              <a:spcPct val="150000"/>
                            </a:lnSpc>
                            <a:spcAft>
                              <a:spcPts val="0"/>
                            </a:spcAft>
                          </a:pPr>
                          <a14:m>
                            <m:oMath xmlns:m="http://schemas.openxmlformats.org/officeDocument/2006/math">
                              <m:r>
                                <a:rPr lang="en-US" altLang="zh-CN" sz="2200" i="1" kern="1200">
                                  <a:solidFill>
                                    <a:schemeClr val="dk1"/>
                                  </a:solidFill>
                                  <a:effectLst/>
                                  <a:latin typeface="Cambria Math"/>
                                  <a:ea typeface="+mn-ea"/>
                                  <a:cs typeface="+mn-cs"/>
                                </a:rPr>
                                <m:t>𝑑</m:t>
                              </m:r>
                              <m:r>
                                <a:rPr lang="en-US" altLang="zh-CN" sz="2200" i="1" kern="1200">
                                  <a:solidFill>
                                    <a:schemeClr val="dk1"/>
                                  </a:solidFill>
                                  <a:effectLst/>
                                  <a:latin typeface="Cambria Math"/>
                                  <a:ea typeface="+mn-ea"/>
                                  <a:cs typeface="+mn-cs"/>
                                </a:rPr>
                                <m:t>) </m:t>
                              </m:r>
                            </m:oMath>
                          </a14:m>
                          <a:r>
                            <a:rPr lang="zh-CN" altLang="zh-CN" sz="2200" kern="1200" dirty="0">
                              <a:solidFill>
                                <a:schemeClr val="dk1"/>
                              </a:solidFill>
                              <a:effectLst/>
                              <a:latin typeface="+mn-lt"/>
                              <a:ea typeface="+mn-ea"/>
                              <a:cs typeface="+mn-cs"/>
                            </a:rPr>
                            <a:t>上一系列孤立的点，</a:t>
                          </a:r>
                          <a:r>
                            <a:rPr lang="en-US" altLang="zh-CN" sz="2200" i="1" kern="1200" dirty="0" smtClean="0">
                              <a:solidFill>
                                <a:schemeClr val="dk1"/>
                              </a:solidFill>
                              <a:effectLst/>
                              <a:latin typeface="+mn-lt"/>
                              <a:ea typeface="+mn-ea"/>
                              <a:cs typeface="+mn-cs"/>
                            </a:rPr>
                            <a:t>d </a:t>
                          </a:r>
                          <a:r>
                            <a:rPr lang="zh-CN" altLang="zh-CN" sz="2200" kern="1200" dirty="0" smtClean="0">
                              <a:solidFill>
                                <a:schemeClr val="dk1"/>
                              </a:solidFill>
                              <a:effectLst/>
                              <a:latin typeface="+mn-lt"/>
                              <a:ea typeface="+mn-ea"/>
                              <a:cs typeface="+mn-cs"/>
                            </a:rPr>
                            <a:t>为</a:t>
                          </a:r>
                          <a:r>
                            <a:rPr lang="zh-CN" altLang="zh-CN" sz="2200" kern="1200" dirty="0">
                              <a:solidFill>
                                <a:schemeClr val="dk1"/>
                              </a:solidFill>
                              <a:effectLst/>
                              <a:latin typeface="+mn-lt"/>
                              <a:ea typeface="+mn-ea"/>
                              <a:cs typeface="+mn-cs"/>
                            </a:rPr>
                            <a:t>该直线的斜率，</a:t>
                          </a:r>
                          <a:r>
                            <a:rPr lang="en-US" altLang="zh-CN" sz="2200" i="1" kern="1200" dirty="0">
                              <a:solidFill>
                                <a:schemeClr val="dk1"/>
                              </a:solidFill>
                              <a:effectLst/>
                              <a:latin typeface="+mn-lt"/>
                              <a:ea typeface="+mn-ea"/>
                              <a:cs typeface="+mn-cs"/>
                            </a:rPr>
                            <a:t>a</a:t>
                          </a:r>
                          <a:r>
                            <a:rPr lang="en-US" altLang="zh-CN" sz="2200" kern="1200" baseline="-25000" dirty="0">
                              <a:solidFill>
                                <a:schemeClr val="dk1"/>
                              </a:solidFill>
                              <a:effectLst/>
                              <a:latin typeface="+mn-lt"/>
                              <a:ea typeface="+mn-ea"/>
                              <a:cs typeface="+mn-cs"/>
                            </a:rPr>
                            <a:t>1</a:t>
                          </a:r>
                          <a:r>
                            <a:rPr lang="zh-CN" altLang="zh-CN" sz="2200" kern="1200" dirty="0">
                              <a:solidFill>
                                <a:schemeClr val="dk1"/>
                              </a:solidFill>
                              <a:effectLst/>
                              <a:latin typeface="+mn-lt"/>
                              <a:ea typeface="+mn-ea"/>
                              <a:cs typeface="+mn-cs"/>
                            </a:rPr>
                            <a:t>－</a:t>
                          </a:r>
                          <a:r>
                            <a:rPr lang="en-US" altLang="zh-CN" sz="2200" i="1" kern="1200" dirty="0">
                              <a:solidFill>
                                <a:schemeClr val="dk1"/>
                              </a:solidFill>
                              <a:effectLst/>
                              <a:latin typeface="+mn-lt"/>
                              <a:ea typeface="+mn-ea"/>
                              <a:cs typeface="+mn-cs"/>
                            </a:rPr>
                            <a:t>d</a:t>
                          </a:r>
                          <a:r>
                            <a:rPr lang="zh-CN" altLang="zh-CN" sz="2200" kern="1200" dirty="0">
                              <a:solidFill>
                                <a:schemeClr val="dk1"/>
                              </a:solidFill>
                              <a:effectLst/>
                              <a:latin typeface="+mn-lt"/>
                              <a:ea typeface="+mn-ea"/>
                              <a:cs typeface="+mn-cs"/>
                            </a:rPr>
                            <a:t>是该直线在</a:t>
                          </a:r>
                          <a:r>
                            <a:rPr lang="en-US" altLang="zh-CN" sz="2200" i="1" kern="1200" dirty="0">
                              <a:solidFill>
                                <a:schemeClr val="dk1"/>
                              </a:solidFill>
                              <a:effectLst/>
                              <a:latin typeface="+mn-lt"/>
                              <a:ea typeface="+mn-ea"/>
                              <a:cs typeface="+mn-cs"/>
                            </a:rPr>
                            <a:t>y</a:t>
                          </a:r>
                          <a:r>
                            <a:rPr lang="zh-CN" altLang="zh-CN" sz="2200" kern="1200" dirty="0">
                              <a:solidFill>
                                <a:schemeClr val="dk1"/>
                              </a:solidFill>
                              <a:effectLst/>
                              <a:latin typeface="+mn-lt"/>
                              <a:ea typeface="+mn-ea"/>
                              <a:cs typeface="+mn-cs"/>
                            </a:rPr>
                            <a:t>轴上的截距</a:t>
                          </a:r>
                          <a:r>
                            <a:rPr lang="en-US" altLang="zh-CN" sz="2200" kern="1200" dirty="0">
                              <a:solidFill>
                                <a:schemeClr val="dk1"/>
                              </a:solidFill>
                              <a:effectLst/>
                              <a:latin typeface="+mn-lt"/>
                              <a:ea typeface="+mn-ea"/>
                              <a:cs typeface="+mn-cs"/>
                            </a:rPr>
                            <a:t>.</a:t>
                          </a:r>
                          <a:endParaRPr lang="zh-CN" sz="2200" kern="100" dirty="0">
                            <a:effectLst/>
                            <a:latin typeface="+mn-lt"/>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261620">
                            <a:lnSpc>
                              <a:spcPct val="150000"/>
                            </a:lnSpc>
                            <a:spcAft>
                              <a:spcPts val="0"/>
                            </a:spcAft>
                          </a:pPr>
                          <a:endParaRPr lang="zh-CN" sz="20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Choice>
        <mc:Fallback xmlns="">
          <p:graphicFrame>
            <p:nvGraphicFramePr>
              <p:cNvPr id="2" name="表格 1"/>
              <p:cNvGraphicFramePr>
                <a:graphicFrameLocks noGrp="1"/>
              </p:cNvGraphicFramePr>
              <p:nvPr>
                <p:extLst>
                  <p:ext uri="{D42A27DB-BD31-4B8C-83A1-F6EECF244321}">
                    <p14:modId xmlns:p14="http://schemas.microsoft.com/office/powerpoint/2010/main" val="3915005916"/>
                  </p:ext>
                </p:extLst>
              </p:nvPr>
            </p:nvGraphicFramePr>
            <p:xfrm>
              <a:off x="179512" y="836911"/>
              <a:ext cx="8712968" cy="3619832"/>
            </p:xfrm>
            <a:graphic>
              <a:graphicData uri="http://schemas.openxmlformats.org/drawingml/2006/table">
                <a:tbl>
                  <a:tblPr firstRow="1" firstCol="1" bandRow="1">
                    <a:tableStyleId>{5C22544A-7EE6-4342-B048-85BDC9FD1C3A}</a:tableStyleId>
                  </a:tblPr>
                  <a:tblGrid>
                    <a:gridCol w="361950"/>
                    <a:gridCol w="430138"/>
                    <a:gridCol w="4104456"/>
                    <a:gridCol w="3816424"/>
                  </a:tblGrid>
                  <a:tr h="529590">
                    <a:tc gridSpan="2">
                      <a:txBody>
                        <a:bodyPr/>
                        <a:lstStyle/>
                        <a:p>
                          <a:pPr algn="ctr">
                            <a:lnSpc>
                              <a:spcPct val="150000"/>
                            </a:lnSpc>
                            <a:spcAft>
                              <a:spcPts val="0"/>
                            </a:spcAft>
                          </a:pPr>
                          <a:r>
                            <a:rPr lang="en-US" sz="1600" kern="100" dirty="0">
                              <a:effectLst/>
                            </a:rPr>
                            <a:t> </a:t>
                          </a:r>
                          <a:endParaRPr lang="zh-CN" sz="16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a:lnSpc>
                              <a:spcPct val="150000"/>
                            </a:lnSpc>
                            <a:spcAft>
                              <a:spcPts val="0"/>
                            </a:spcAft>
                          </a:pPr>
                          <a:r>
                            <a:rPr lang="zh-CN" sz="2000" b="1" kern="100" dirty="0">
                              <a:solidFill>
                                <a:schemeClr val="tx1"/>
                              </a:solidFill>
                              <a:effectLst/>
                            </a:rPr>
                            <a:t>等差数列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000" b="1" kern="100" dirty="0">
                              <a:solidFill>
                                <a:schemeClr val="tx1"/>
                              </a:solidFill>
                              <a:effectLst/>
                            </a:rPr>
                            <a:t>等比数列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090242">
                    <a:tc>
                      <a:txBody>
                        <a:bodyPr/>
                        <a:lstStyle/>
                        <a:p>
                          <a:pPr algn="ctr">
                            <a:lnSpc>
                              <a:spcPct val="150000"/>
                            </a:lnSpc>
                            <a:spcAft>
                              <a:spcPts val="0"/>
                            </a:spcAft>
                          </a:pPr>
                          <a:r>
                            <a:rPr lang="zh-CN" sz="1800" b="1" kern="100" dirty="0">
                              <a:solidFill>
                                <a:schemeClr val="tx1"/>
                              </a:solidFill>
                              <a:effectLst/>
                              <a:latin typeface="Calibri"/>
                              <a:ea typeface="宋体"/>
                              <a:cs typeface="Times New Roman"/>
                            </a:rPr>
                            <a:t>与</a:t>
                          </a:r>
                          <a:endParaRPr lang="zh-CN" sz="1800" kern="100" dirty="0">
                            <a:solidFill>
                              <a:schemeClr val="tx1"/>
                            </a:solidFill>
                            <a:effectLst/>
                            <a:latin typeface="Calibri"/>
                            <a:ea typeface="宋体"/>
                            <a:cs typeface="Times New Roman"/>
                          </a:endParaRPr>
                        </a:p>
                        <a:p>
                          <a:pPr algn="ctr">
                            <a:lnSpc>
                              <a:spcPct val="150000"/>
                            </a:lnSpc>
                            <a:spcAft>
                              <a:spcPts val="0"/>
                            </a:spcAft>
                          </a:pPr>
                          <a:r>
                            <a:rPr lang="zh-CN" sz="1800" b="1" kern="100" dirty="0">
                              <a:solidFill>
                                <a:schemeClr val="tx1"/>
                              </a:solidFill>
                              <a:effectLst/>
                              <a:latin typeface="Calibri"/>
                              <a:ea typeface="宋体"/>
                              <a:cs typeface="Times New Roman"/>
                            </a:rPr>
                            <a:t>函</a:t>
                          </a:r>
                          <a:endParaRPr lang="zh-CN" sz="1800" kern="100" dirty="0">
                            <a:solidFill>
                              <a:schemeClr val="tx1"/>
                            </a:solidFill>
                            <a:effectLst/>
                            <a:latin typeface="Calibri"/>
                            <a:ea typeface="宋体"/>
                            <a:cs typeface="Times New Roman"/>
                          </a:endParaRPr>
                        </a:p>
                        <a:p>
                          <a:pPr algn="ctr">
                            <a:lnSpc>
                              <a:spcPct val="150000"/>
                            </a:lnSpc>
                            <a:spcAft>
                              <a:spcPts val="0"/>
                            </a:spcAft>
                          </a:pPr>
                          <a:r>
                            <a:rPr lang="zh-CN" sz="1800" b="1" kern="100" dirty="0">
                              <a:solidFill>
                                <a:schemeClr val="tx1"/>
                              </a:solidFill>
                              <a:effectLst/>
                              <a:latin typeface="Calibri"/>
                              <a:ea typeface="宋体"/>
                              <a:cs typeface="Times New Roman"/>
                            </a:rPr>
                            <a:t>数</a:t>
                          </a:r>
                          <a:endParaRPr lang="zh-CN" sz="1800" kern="100" dirty="0">
                            <a:solidFill>
                              <a:schemeClr val="tx1"/>
                            </a:solidFill>
                            <a:effectLst/>
                            <a:latin typeface="Calibri"/>
                            <a:ea typeface="宋体"/>
                            <a:cs typeface="Times New Roman"/>
                          </a:endParaRPr>
                        </a:p>
                        <a:p>
                          <a:pPr algn="ctr">
                            <a:lnSpc>
                              <a:spcPct val="150000"/>
                            </a:lnSpc>
                            <a:spcAft>
                              <a:spcPts val="0"/>
                            </a:spcAft>
                          </a:pPr>
                          <a:r>
                            <a:rPr lang="zh-CN" sz="1800" b="1" kern="100" dirty="0">
                              <a:solidFill>
                                <a:schemeClr val="tx1"/>
                              </a:solidFill>
                              <a:effectLst/>
                              <a:latin typeface="Calibri"/>
                              <a:ea typeface="宋体"/>
                              <a:cs typeface="Times New Roman"/>
                            </a:rPr>
                            <a:t>的</a:t>
                          </a:r>
                          <a:endParaRPr lang="zh-CN" sz="1800" kern="100" dirty="0">
                            <a:solidFill>
                              <a:schemeClr val="tx1"/>
                            </a:solidFill>
                            <a:effectLst/>
                            <a:latin typeface="Calibri"/>
                            <a:ea typeface="宋体"/>
                            <a:cs typeface="Times New Roman"/>
                          </a:endParaRPr>
                        </a:p>
                        <a:p>
                          <a:pPr algn="ctr">
                            <a:lnSpc>
                              <a:spcPct val="150000"/>
                            </a:lnSpc>
                            <a:spcAft>
                              <a:spcPts val="0"/>
                            </a:spcAft>
                          </a:pPr>
                          <a:r>
                            <a:rPr lang="zh-CN" sz="1800" b="1" kern="100" dirty="0">
                              <a:solidFill>
                                <a:schemeClr val="tx1"/>
                              </a:solidFill>
                              <a:effectLst/>
                              <a:latin typeface="Calibri"/>
                              <a:ea typeface="宋体"/>
                              <a:cs typeface="Times New Roman"/>
                            </a:rPr>
                            <a:t>关</a:t>
                          </a:r>
                          <a:endParaRPr lang="zh-CN" sz="1800" kern="100" dirty="0">
                            <a:solidFill>
                              <a:schemeClr val="tx1"/>
                            </a:solidFill>
                            <a:effectLst/>
                            <a:latin typeface="Calibri"/>
                            <a:ea typeface="宋体"/>
                            <a:cs typeface="Times New Roman"/>
                          </a:endParaRPr>
                        </a:p>
                        <a:p>
                          <a:pPr algn="ctr">
                            <a:lnSpc>
                              <a:spcPct val="150000"/>
                            </a:lnSpc>
                            <a:spcAft>
                              <a:spcPts val="0"/>
                            </a:spcAft>
                          </a:pPr>
                          <a:r>
                            <a:rPr lang="zh-CN" sz="1800" b="1" kern="100" dirty="0">
                              <a:solidFill>
                                <a:schemeClr val="tx1"/>
                              </a:solidFill>
                              <a:effectLst/>
                              <a:latin typeface="Calibri"/>
                              <a:ea typeface="宋体"/>
                              <a:cs typeface="Times New Roman"/>
                            </a:rPr>
                            <a:t>系</a:t>
                          </a:r>
                          <a:endParaRPr lang="zh-CN" sz="1800"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1800" b="1" kern="100" dirty="0">
                              <a:solidFill>
                                <a:srgbClr val="0000FF"/>
                              </a:solidFill>
                              <a:effectLst/>
                              <a:latin typeface="Calibri"/>
                              <a:ea typeface="宋体"/>
                              <a:cs typeface="Times New Roman"/>
                            </a:rPr>
                            <a:t>图像</a:t>
                          </a:r>
                          <a:endParaRPr lang="zh-CN" sz="1800" kern="100" dirty="0">
                            <a:solidFill>
                              <a:srgbClr val="0000FF"/>
                            </a:solidFill>
                            <a:effectLst/>
                            <a:latin typeface="Calibri"/>
                            <a:ea typeface="宋体"/>
                            <a:cs typeface="Times New Roman"/>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19288" t="-17160" r="-92878" b="-3353"/>
                          </a:stretch>
                        </a:blipFill>
                      </a:tcPr>
                    </a:tc>
                    <a:tc>
                      <a:txBody>
                        <a:bodyPr/>
                        <a:lstStyle/>
                        <a:p>
                          <a:pPr indent="261620">
                            <a:lnSpc>
                              <a:spcPct val="150000"/>
                            </a:lnSpc>
                            <a:spcAft>
                              <a:spcPts val="0"/>
                            </a:spcAft>
                          </a:pPr>
                          <a:endParaRPr lang="zh-CN" sz="20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Fallback>
      </mc:AlternateContent>
      <mc:AlternateContent xmlns:mc="http://schemas.openxmlformats.org/markup-compatibility/2006" xmlns:a14="http://schemas.microsoft.com/office/drawing/2010/main">
        <mc:Choice Requires="a14">
          <p:sp>
            <p:nvSpPr>
              <p:cNvPr id="4" name="矩形 3"/>
              <p:cNvSpPr/>
              <p:nvPr/>
            </p:nvSpPr>
            <p:spPr>
              <a:xfrm>
                <a:off x="5004048" y="1347614"/>
                <a:ext cx="3816424" cy="2587888"/>
              </a:xfrm>
              <a:prstGeom prst="rect">
                <a:avLst/>
              </a:prstGeom>
            </p:spPr>
            <p:txBody>
              <a:bodyPr wrap="square">
                <a:spAutoFit/>
              </a:bodyPr>
              <a:lstStyle/>
              <a:p>
                <a:pPr>
                  <a:lnSpc>
                    <a:spcPct val="150000"/>
                  </a:lnSpc>
                </a:pPr>
                <a:r>
                  <a:rPr lang="zh-CN" altLang="zh-CN" sz="2200" b="1" dirty="0" smtClean="0">
                    <a:solidFill>
                      <a:srgbClr val="FF0000"/>
                    </a:solidFill>
                  </a:rPr>
                  <a:t> </a:t>
                </a:r>
                <a:r>
                  <a:rPr lang="en-US" altLang="zh-CN" sz="2200" b="1" dirty="0" smtClean="0">
                    <a:solidFill>
                      <a:srgbClr val="FF0000"/>
                    </a:solidFill>
                  </a:rPr>
                  <a:t>     </a:t>
                </a:r>
                <a:r>
                  <a:rPr lang="zh-CN" altLang="zh-CN" sz="2200" b="1" dirty="0" smtClean="0">
                    <a:solidFill>
                      <a:srgbClr val="FF0000"/>
                    </a:solidFill>
                  </a:rPr>
                  <a:t>当</a:t>
                </a:r>
                <a14:m>
                  <m:oMath xmlns:m="http://schemas.openxmlformats.org/officeDocument/2006/math">
                    <m:r>
                      <a:rPr lang="en-US" altLang="zh-CN" sz="2200" b="1" i="1">
                        <a:solidFill>
                          <a:srgbClr val="FF0000"/>
                        </a:solidFill>
                        <a:latin typeface="Cambria Math"/>
                      </a:rPr>
                      <m:t>𝒒</m:t>
                    </m:r>
                    <m:r>
                      <a:rPr lang="en-US" altLang="zh-CN" sz="2200" b="1">
                        <a:solidFill>
                          <a:srgbClr val="FF0000"/>
                        </a:solidFill>
                        <a:latin typeface="Cambria Math"/>
                      </a:rPr>
                      <m:t>≠</m:t>
                    </m:r>
                    <m:r>
                      <a:rPr lang="en-US" altLang="zh-CN" sz="2200" b="1" i="1">
                        <a:solidFill>
                          <a:srgbClr val="FF0000"/>
                        </a:solidFill>
                        <a:latin typeface="Cambria Math"/>
                      </a:rPr>
                      <m:t>𝟏</m:t>
                    </m:r>
                  </m:oMath>
                </a14:m>
                <a:r>
                  <a:rPr lang="en-US" altLang="zh-CN" sz="2200" b="1" dirty="0">
                    <a:solidFill>
                      <a:srgbClr val="FF0000"/>
                    </a:solidFill>
                  </a:rPr>
                  <a:t> </a:t>
                </a:r>
                <a:r>
                  <a:rPr lang="zh-CN" altLang="zh-CN" sz="2200" b="1" dirty="0">
                    <a:solidFill>
                      <a:srgbClr val="FF0000"/>
                    </a:solidFill>
                  </a:rPr>
                  <a:t>时，</a:t>
                </a:r>
                <a14:m>
                  <m:oMath xmlns:m="http://schemas.openxmlformats.org/officeDocument/2006/math">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𝒏</m:t>
                        </m:r>
                      </m:sub>
                    </m:sSub>
                  </m:oMath>
                </a14:m>
                <a:r>
                  <a:rPr lang="en-US" altLang="zh-CN" sz="2200" b="1" dirty="0">
                    <a:solidFill>
                      <a:srgbClr val="FF0000"/>
                    </a:solidFill>
                  </a:rPr>
                  <a:t> </a:t>
                </a:r>
                <a:r>
                  <a:rPr lang="zh-CN" altLang="zh-CN" sz="2200" b="1" dirty="0">
                    <a:solidFill>
                      <a:srgbClr val="FF0000"/>
                    </a:solidFill>
                  </a:rPr>
                  <a:t>是关于序号</a:t>
                </a:r>
                <a:r>
                  <a:rPr lang="en-US" altLang="zh-CN" sz="2200" b="1" i="1" dirty="0">
                    <a:solidFill>
                      <a:srgbClr val="FF0000"/>
                    </a:solidFill>
                  </a:rPr>
                  <a:t>n</a:t>
                </a:r>
                <a:r>
                  <a:rPr lang="zh-CN" altLang="zh-CN" sz="2200" b="1" dirty="0">
                    <a:solidFill>
                      <a:srgbClr val="FF0000"/>
                    </a:solidFill>
                  </a:rPr>
                  <a:t>的</a:t>
                </a:r>
                <a:r>
                  <a:rPr lang="zh-CN" altLang="zh-CN" sz="2200" b="1" dirty="0" smtClean="0">
                    <a:solidFill>
                      <a:srgbClr val="FF0000"/>
                    </a:solidFill>
                  </a:rPr>
                  <a:t>指数</a:t>
                </a:r>
                <a:r>
                  <a:rPr lang="zh-CN" altLang="zh-CN" sz="2200" b="1" dirty="0">
                    <a:solidFill>
                      <a:srgbClr val="FF0000"/>
                    </a:solidFill>
                  </a:rPr>
                  <a:t>型函数</a:t>
                </a:r>
                <a14:m>
                  <m:oMath xmlns:m="http://schemas.openxmlformats.org/officeDocument/2006/math">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𝒏</m:t>
                        </m:r>
                      </m:sub>
                    </m:sSub>
                    <m:r>
                      <a:rPr lang="en-US" altLang="zh-CN" sz="2200" b="1" i="1">
                        <a:solidFill>
                          <a:srgbClr val="FF0000"/>
                        </a:solidFill>
                        <a:latin typeface="Cambria Math"/>
                      </a:rPr>
                      <m:t>=</m:t>
                    </m:r>
                    <m:f>
                      <m:fPr>
                        <m:ctrlPr>
                          <a:rPr lang="zh-CN" altLang="zh-CN" sz="2200" b="1" i="1">
                            <a:solidFill>
                              <a:srgbClr val="FF0000"/>
                            </a:solidFill>
                            <a:latin typeface="Cambria Math"/>
                          </a:rPr>
                        </m:ctrlPr>
                      </m:fPr>
                      <m:num>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𝟏</m:t>
                            </m:r>
                          </m:sub>
                        </m:sSub>
                      </m:num>
                      <m:den>
                        <m:r>
                          <a:rPr lang="en-US" altLang="zh-CN" sz="2200" b="1" i="1">
                            <a:solidFill>
                              <a:srgbClr val="FF0000"/>
                            </a:solidFill>
                            <a:latin typeface="Cambria Math"/>
                          </a:rPr>
                          <m:t>𝒒</m:t>
                        </m:r>
                      </m:den>
                    </m:f>
                    <m:sSup>
                      <m:sSupPr>
                        <m:ctrlPr>
                          <a:rPr lang="zh-CN" altLang="zh-CN" sz="2200" b="1" i="1">
                            <a:solidFill>
                              <a:srgbClr val="FF0000"/>
                            </a:solidFill>
                            <a:latin typeface="Cambria Math"/>
                          </a:rPr>
                        </m:ctrlPr>
                      </m:sSupPr>
                      <m:e>
                        <m:r>
                          <a:rPr lang="en-US" altLang="zh-CN" sz="2200" b="1" i="1">
                            <a:solidFill>
                              <a:srgbClr val="FF0000"/>
                            </a:solidFill>
                            <a:latin typeface="Cambria Math"/>
                          </a:rPr>
                          <m:t>𝒒</m:t>
                        </m:r>
                      </m:e>
                      <m:sup>
                        <m:r>
                          <a:rPr lang="en-US" altLang="zh-CN" sz="2200" b="1" i="1">
                            <a:solidFill>
                              <a:srgbClr val="FF0000"/>
                            </a:solidFill>
                            <a:latin typeface="Cambria Math"/>
                          </a:rPr>
                          <m:t>𝒏</m:t>
                        </m:r>
                      </m:sup>
                    </m:sSup>
                    <m:r>
                      <a:rPr lang="en-US" altLang="zh-CN" sz="2200" b="1" i="1">
                        <a:solidFill>
                          <a:srgbClr val="FF0000"/>
                        </a:solidFill>
                        <a:latin typeface="Cambria Math"/>
                      </a:rPr>
                      <m:t> </m:t>
                    </m:r>
                  </m:oMath>
                </a14:m>
                <a:r>
                  <a:rPr lang="zh-CN" altLang="zh-CN" sz="2200" b="1" dirty="0">
                    <a:solidFill>
                      <a:srgbClr val="FF0000"/>
                    </a:solidFill>
                  </a:rPr>
                  <a:t>，其图像是曲线</a:t>
                </a:r>
                <a14:m>
                  <m:oMath xmlns:m="http://schemas.openxmlformats.org/officeDocument/2006/math">
                    <m:r>
                      <a:rPr lang="en-US" altLang="zh-CN" sz="2200" b="1" i="1">
                        <a:solidFill>
                          <a:srgbClr val="FF0000"/>
                        </a:solidFill>
                        <a:latin typeface="Cambria Math"/>
                      </a:rPr>
                      <m:t>𝒇</m:t>
                    </m:r>
                    <m:r>
                      <a:rPr lang="en-US" altLang="zh-CN" sz="2200" b="1" i="1">
                        <a:solidFill>
                          <a:srgbClr val="FF0000"/>
                        </a:solidFill>
                        <a:latin typeface="Cambria Math"/>
                      </a:rPr>
                      <m:t>(</m:t>
                    </m:r>
                    <m:r>
                      <a:rPr lang="en-US" altLang="zh-CN" sz="2200" b="1" i="1">
                        <a:solidFill>
                          <a:srgbClr val="FF0000"/>
                        </a:solidFill>
                        <a:latin typeface="Cambria Math"/>
                      </a:rPr>
                      <m:t>𝒙</m:t>
                    </m:r>
                    <m:r>
                      <a:rPr lang="en-US" altLang="zh-CN" sz="2200" b="1" i="1">
                        <a:solidFill>
                          <a:srgbClr val="FF0000"/>
                        </a:solidFill>
                        <a:latin typeface="Cambria Math"/>
                      </a:rPr>
                      <m:t>)=</m:t>
                    </m:r>
                    <m:f>
                      <m:fPr>
                        <m:ctrlPr>
                          <a:rPr lang="zh-CN" altLang="zh-CN" sz="2200" b="1" i="1">
                            <a:solidFill>
                              <a:srgbClr val="FF0000"/>
                            </a:solidFill>
                            <a:latin typeface="Cambria Math"/>
                          </a:rPr>
                        </m:ctrlPr>
                      </m:fPr>
                      <m:num>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𝟏</m:t>
                            </m:r>
                          </m:sub>
                        </m:sSub>
                      </m:num>
                      <m:den>
                        <m:r>
                          <a:rPr lang="en-US" altLang="zh-CN" sz="2200" b="1" i="1">
                            <a:solidFill>
                              <a:srgbClr val="FF0000"/>
                            </a:solidFill>
                            <a:latin typeface="Cambria Math"/>
                          </a:rPr>
                          <m:t>𝒒</m:t>
                        </m:r>
                      </m:den>
                    </m:f>
                    <m:sSup>
                      <m:sSupPr>
                        <m:ctrlPr>
                          <a:rPr lang="zh-CN" altLang="zh-CN" sz="2200" b="1" i="1">
                            <a:solidFill>
                              <a:srgbClr val="FF0000"/>
                            </a:solidFill>
                            <a:latin typeface="Cambria Math"/>
                          </a:rPr>
                        </m:ctrlPr>
                      </m:sSupPr>
                      <m:e>
                        <m:r>
                          <a:rPr lang="en-US" altLang="zh-CN" sz="2200" b="1" i="1">
                            <a:solidFill>
                              <a:srgbClr val="FF0000"/>
                            </a:solidFill>
                            <a:latin typeface="Cambria Math"/>
                          </a:rPr>
                          <m:t>𝒒</m:t>
                        </m:r>
                      </m:e>
                      <m:sup>
                        <m:r>
                          <a:rPr lang="en-US" altLang="zh-CN" sz="2200" b="1" i="1">
                            <a:solidFill>
                              <a:srgbClr val="FF0000"/>
                            </a:solidFill>
                            <a:latin typeface="Cambria Math"/>
                          </a:rPr>
                          <m:t>𝒙</m:t>
                        </m:r>
                      </m:sup>
                    </m:sSup>
                    <m:r>
                      <a:rPr lang="en-US" altLang="zh-CN" sz="2200" b="1" i="1">
                        <a:solidFill>
                          <a:srgbClr val="FF0000"/>
                        </a:solidFill>
                        <a:latin typeface="Cambria Math"/>
                      </a:rPr>
                      <m:t> </m:t>
                    </m:r>
                  </m:oMath>
                </a14:m>
                <a:r>
                  <a:rPr lang="zh-CN" altLang="zh-CN" sz="2200" b="1" dirty="0">
                    <a:solidFill>
                      <a:srgbClr val="FF0000"/>
                    </a:solidFill>
                  </a:rPr>
                  <a:t>，上一系列孤立的点</a:t>
                </a:r>
                <a:r>
                  <a:rPr lang="en-US" altLang="zh-CN" sz="2200" b="1" dirty="0">
                    <a:solidFill>
                      <a:srgbClr val="FF0000"/>
                    </a:solidFill>
                  </a:rPr>
                  <a:t>. </a:t>
                </a:r>
                <a:endParaRPr lang="zh-CN" altLang="zh-CN" sz="2200" b="1" kern="100" dirty="0">
                  <a:solidFill>
                    <a:srgbClr val="FF0000"/>
                  </a:solidFill>
                  <a:latin typeface="Calibri"/>
                  <a:cs typeface="Times New Roman"/>
                </a:endParaRPr>
              </a:p>
            </p:txBody>
          </p:sp>
        </mc:Choice>
        <mc:Fallback xmlns="">
          <p:sp>
            <p:nvSpPr>
              <p:cNvPr id="4" name="矩形 3"/>
              <p:cNvSpPr>
                <a:spLocks noRot="1" noChangeAspect="1" noMove="1" noResize="1" noEditPoints="1" noAdjustHandles="1" noChangeArrowheads="1" noChangeShapeType="1" noTextEdit="1"/>
              </p:cNvSpPr>
              <p:nvPr/>
            </p:nvSpPr>
            <p:spPr>
              <a:xfrm>
                <a:off x="5004048" y="1347614"/>
                <a:ext cx="3816424" cy="2587888"/>
              </a:xfrm>
              <a:prstGeom prst="rect">
                <a:avLst/>
              </a:prstGeom>
              <a:blipFill rotWithShape="1">
                <a:blip r:embed="rId3"/>
                <a:stretch>
                  <a:fillRect l="-2077" r="-9425" b="-141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1443554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新知探究</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2"/>
          <p:cNvSpPr txBox="1">
            <a:spLocks noChangeArrowheads="1"/>
          </p:cNvSpPr>
          <p:nvPr/>
        </p:nvSpPr>
        <p:spPr bwMode="gray">
          <a:xfrm>
            <a:off x="2394176" y="74513"/>
            <a:ext cx="6570312"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（一）与函数的关系类比</a:t>
            </a:r>
            <a:endParaRPr lang="zh-CN" altLang="en-US" dirty="0">
              <a:solidFill>
                <a:srgbClr val="FFFF00"/>
              </a:solidFill>
              <a:latin typeface="+mj-ea"/>
            </a:endParaRPr>
          </a:p>
        </p:txBody>
      </p:sp>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extLst>
                  <p:ext uri="{D42A27DB-BD31-4B8C-83A1-F6EECF244321}">
                    <p14:modId xmlns:p14="http://schemas.microsoft.com/office/powerpoint/2010/main" val="2914115889"/>
                  </p:ext>
                </p:extLst>
              </p:nvPr>
            </p:nvGraphicFramePr>
            <p:xfrm>
              <a:off x="179512" y="843558"/>
              <a:ext cx="8784976" cy="3600400"/>
            </p:xfrm>
            <a:graphic>
              <a:graphicData uri="http://schemas.openxmlformats.org/drawingml/2006/table">
                <a:tbl>
                  <a:tblPr firstRow="1" firstCol="1" bandRow="1">
                    <a:tableStyleId>{5C22544A-7EE6-4342-B048-85BDC9FD1C3A}</a:tableStyleId>
                  </a:tblPr>
                  <a:tblGrid>
                    <a:gridCol w="361950"/>
                    <a:gridCol w="430138"/>
                    <a:gridCol w="3960440"/>
                    <a:gridCol w="4032448"/>
                  </a:tblGrid>
                  <a:tr h="360040">
                    <a:tc gridSpan="2">
                      <a:txBody>
                        <a:bodyPr/>
                        <a:lstStyle/>
                        <a:p>
                          <a:pPr algn="ctr">
                            <a:lnSpc>
                              <a:spcPct val="150000"/>
                            </a:lnSpc>
                            <a:spcAft>
                              <a:spcPts val="0"/>
                            </a:spcAft>
                          </a:pPr>
                          <a:r>
                            <a:rPr lang="en-US" sz="1600" kern="100" dirty="0">
                              <a:effectLst/>
                            </a:rPr>
                            <a:t> </a:t>
                          </a:r>
                          <a:endParaRPr lang="zh-CN" sz="16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a:lnSpc>
                              <a:spcPct val="150000"/>
                            </a:lnSpc>
                            <a:spcAft>
                              <a:spcPts val="0"/>
                            </a:spcAft>
                          </a:pPr>
                          <a:r>
                            <a:rPr lang="zh-CN" sz="2000" b="1" kern="100" dirty="0">
                              <a:solidFill>
                                <a:schemeClr val="tx1"/>
                              </a:solidFill>
                              <a:effectLst/>
                            </a:rPr>
                            <a:t>等差数列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000" b="1" kern="100" dirty="0">
                              <a:solidFill>
                                <a:schemeClr val="tx1"/>
                              </a:solidFill>
                              <a:effectLst/>
                            </a:rPr>
                            <a:t>等比数列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070810">
                    <a:tc>
                      <a:txBody>
                        <a:bodyPr/>
                        <a:lstStyle/>
                        <a:p>
                          <a:pPr algn="ctr">
                            <a:lnSpc>
                              <a:spcPct val="150000"/>
                            </a:lnSpc>
                            <a:spcAft>
                              <a:spcPts val="0"/>
                            </a:spcAft>
                          </a:pPr>
                          <a:r>
                            <a:rPr lang="zh-CN" altLang="zh-CN" sz="2000" b="1" kern="100" dirty="0" smtClean="0">
                              <a:solidFill>
                                <a:schemeClr val="tx1"/>
                              </a:solidFill>
                              <a:effectLst/>
                              <a:latin typeface="Calibri"/>
                              <a:ea typeface="+mn-ea"/>
                              <a:cs typeface="Times New Roman"/>
                            </a:rPr>
                            <a:t>与</a:t>
                          </a:r>
                          <a:endParaRPr lang="zh-CN" altLang="zh-CN" sz="2000" kern="100" dirty="0" smtClean="0">
                            <a:solidFill>
                              <a:schemeClr val="tx1"/>
                            </a:solidFill>
                            <a:effectLst/>
                            <a:latin typeface="Calibri"/>
                            <a:ea typeface="+mn-ea"/>
                            <a:cs typeface="Times New Roman"/>
                          </a:endParaRPr>
                        </a:p>
                        <a:p>
                          <a:pPr algn="ctr">
                            <a:lnSpc>
                              <a:spcPct val="150000"/>
                            </a:lnSpc>
                            <a:spcAft>
                              <a:spcPts val="0"/>
                            </a:spcAft>
                          </a:pPr>
                          <a:r>
                            <a:rPr lang="zh-CN" altLang="zh-CN" sz="2000" b="1" kern="100" dirty="0" smtClean="0">
                              <a:solidFill>
                                <a:schemeClr val="tx1"/>
                              </a:solidFill>
                              <a:effectLst/>
                              <a:latin typeface="Calibri"/>
                              <a:ea typeface="+mn-ea"/>
                              <a:cs typeface="Times New Roman"/>
                            </a:rPr>
                            <a:t>函</a:t>
                          </a:r>
                          <a:endParaRPr lang="zh-CN" altLang="zh-CN" sz="2000" kern="100" dirty="0" smtClean="0">
                            <a:solidFill>
                              <a:schemeClr val="tx1"/>
                            </a:solidFill>
                            <a:effectLst/>
                            <a:latin typeface="Calibri"/>
                            <a:ea typeface="+mn-ea"/>
                            <a:cs typeface="Times New Roman"/>
                          </a:endParaRPr>
                        </a:p>
                        <a:p>
                          <a:pPr algn="ctr">
                            <a:lnSpc>
                              <a:spcPct val="150000"/>
                            </a:lnSpc>
                            <a:spcAft>
                              <a:spcPts val="0"/>
                            </a:spcAft>
                          </a:pPr>
                          <a:r>
                            <a:rPr lang="zh-CN" altLang="zh-CN" sz="2000" b="1" kern="100" dirty="0" smtClean="0">
                              <a:solidFill>
                                <a:schemeClr val="tx1"/>
                              </a:solidFill>
                              <a:effectLst/>
                              <a:latin typeface="Calibri"/>
                              <a:ea typeface="+mn-ea"/>
                              <a:cs typeface="Times New Roman"/>
                            </a:rPr>
                            <a:t>数</a:t>
                          </a:r>
                          <a:endParaRPr lang="zh-CN" altLang="zh-CN" sz="2000" kern="100" dirty="0" smtClean="0">
                            <a:solidFill>
                              <a:schemeClr val="tx1"/>
                            </a:solidFill>
                            <a:effectLst/>
                            <a:latin typeface="Calibri"/>
                            <a:ea typeface="+mn-ea"/>
                            <a:cs typeface="Times New Roman"/>
                          </a:endParaRPr>
                        </a:p>
                        <a:p>
                          <a:pPr algn="ctr">
                            <a:lnSpc>
                              <a:spcPct val="150000"/>
                            </a:lnSpc>
                            <a:spcAft>
                              <a:spcPts val="0"/>
                            </a:spcAft>
                          </a:pPr>
                          <a:r>
                            <a:rPr lang="zh-CN" altLang="zh-CN" sz="2000" b="1" kern="100" dirty="0" smtClean="0">
                              <a:solidFill>
                                <a:schemeClr val="tx1"/>
                              </a:solidFill>
                              <a:effectLst/>
                              <a:latin typeface="Calibri"/>
                              <a:ea typeface="+mn-ea"/>
                              <a:cs typeface="Times New Roman"/>
                            </a:rPr>
                            <a:t>的</a:t>
                          </a:r>
                          <a:endParaRPr lang="zh-CN" altLang="zh-CN" sz="2000" kern="100" dirty="0" smtClean="0">
                            <a:solidFill>
                              <a:schemeClr val="tx1"/>
                            </a:solidFill>
                            <a:effectLst/>
                            <a:latin typeface="Calibri"/>
                            <a:ea typeface="+mn-ea"/>
                            <a:cs typeface="Times New Roman"/>
                          </a:endParaRPr>
                        </a:p>
                        <a:p>
                          <a:pPr algn="ctr">
                            <a:lnSpc>
                              <a:spcPct val="150000"/>
                            </a:lnSpc>
                            <a:spcAft>
                              <a:spcPts val="0"/>
                            </a:spcAft>
                          </a:pPr>
                          <a:r>
                            <a:rPr lang="zh-CN" altLang="zh-CN" sz="2000" b="1" kern="100" dirty="0" smtClean="0">
                              <a:solidFill>
                                <a:schemeClr val="tx1"/>
                              </a:solidFill>
                              <a:effectLst/>
                              <a:latin typeface="Calibri"/>
                              <a:ea typeface="+mn-ea"/>
                              <a:cs typeface="Times New Roman"/>
                            </a:rPr>
                            <a:t>关</a:t>
                          </a:r>
                          <a:endParaRPr lang="zh-CN" altLang="zh-CN" sz="2000" kern="100" dirty="0" smtClean="0">
                            <a:solidFill>
                              <a:schemeClr val="tx1"/>
                            </a:solidFill>
                            <a:effectLst/>
                            <a:latin typeface="Calibri"/>
                            <a:ea typeface="+mn-ea"/>
                            <a:cs typeface="Times New Roman"/>
                          </a:endParaRPr>
                        </a:p>
                        <a:p>
                          <a:pPr algn="ctr">
                            <a:lnSpc>
                              <a:spcPct val="150000"/>
                            </a:lnSpc>
                            <a:spcAft>
                              <a:spcPts val="0"/>
                            </a:spcAft>
                          </a:pPr>
                          <a:r>
                            <a:rPr lang="zh-CN" altLang="zh-CN" sz="2000" b="1" kern="100" dirty="0" smtClean="0">
                              <a:solidFill>
                                <a:schemeClr val="tx1"/>
                              </a:solidFill>
                              <a:effectLst/>
                              <a:latin typeface="Calibri"/>
                              <a:ea typeface="+mn-ea"/>
                              <a:cs typeface="Times New Roman"/>
                            </a:rPr>
                            <a:t>系</a:t>
                          </a:r>
                          <a:endParaRPr lang="zh-CN" altLang="zh-CN" sz="2000" kern="100" dirty="0">
                            <a:solidFill>
                              <a:schemeClr val="tx1"/>
                            </a:solidFill>
                            <a:effectLst/>
                            <a:latin typeface="Calibri"/>
                            <a:ea typeface="+mn-ea"/>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zh-CN" altLang="en-US" sz="2000" b="1" kern="100" dirty="0" smtClean="0">
                              <a:solidFill>
                                <a:srgbClr val="0000FF"/>
                              </a:solidFill>
                              <a:effectLst/>
                              <a:latin typeface="Calibri"/>
                              <a:ea typeface="宋体"/>
                              <a:cs typeface="Times New Roman"/>
                            </a:rPr>
                            <a:t>单调性</a:t>
                          </a:r>
                          <a:endParaRPr lang="zh-CN" sz="2000" b="1" kern="100" dirty="0">
                            <a:solidFill>
                              <a:srgbClr val="0000FF"/>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50000"/>
                            </a:lnSpc>
                          </a:pPr>
                          <a:r>
                            <a:rPr lang="zh-CN" altLang="zh-CN" sz="2200" kern="1200" dirty="0" smtClean="0">
                              <a:solidFill>
                                <a:schemeClr val="dk1"/>
                              </a:solidFill>
                              <a:effectLst/>
                              <a:latin typeface="+mn-lt"/>
                              <a:ea typeface="+mn-ea"/>
                              <a:cs typeface="+mn-cs"/>
                            </a:rPr>
                            <a:t>当</a:t>
                          </a:r>
                          <a:r>
                            <a:rPr lang="zh-CN" altLang="zh-CN" sz="2200" kern="1200" dirty="0">
                              <a:solidFill>
                                <a:schemeClr val="dk1"/>
                              </a:solidFill>
                              <a:effectLst/>
                              <a:latin typeface="+mn-lt"/>
                              <a:ea typeface="+mn-ea"/>
                              <a:cs typeface="+mn-cs"/>
                            </a:rPr>
                            <a:t> </a:t>
                          </a:r>
                          <a14:m>
                            <m:oMath xmlns:m="http://schemas.openxmlformats.org/officeDocument/2006/math">
                              <m:r>
                                <a:rPr lang="en-US" altLang="zh-CN" sz="2200" i="1" kern="1200">
                                  <a:solidFill>
                                    <a:schemeClr val="dk1"/>
                                  </a:solidFill>
                                  <a:effectLst/>
                                  <a:latin typeface="Cambria Math"/>
                                  <a:ea typeface="+mn-ea"/>
                                  <a:cs typeface="+mn-cs"/>
                                </a:rPr>
                                <m:t>𝑑</m:t>
                              </m:r>
                              <m:r>
                                <a:rPr lang="en-US" altLang="zh-CN" sz="2200" kern="1200">
                                  <a:solidFill>
                                    <a:schemeClr val="dk1"/>
                                  </a:solidFill>
                                  <a:effectLst/>
                                  <a:latin typeface="Cambria Math"/>
                                  <a:ea typeface="+mn-ea"/>
                                  <a:cs typeface="+mn-cs"/>
                                </a:rPr>
                                <m:t>=0</m:t>
                              </m:r>
                            </m:oMath>
                          </a14:m>
                          <a:r>
                            <a:rPr lang="en-US" altLang="zh-CN" sz="2200" kern="1200" dirty="0">
                              <a:solidFill>
                                <a:schemeClr val="dk1"/>
                              </a:solidFill>
                              <a:effectLst/>
                              <a:latin typeface="+mn-lt"/>
                              <a:ea typeface="+mn-ea"/>
                              <a:cs typeface="+mn-cs"/>
                            </a:rPr>
                            <a:t> </a:t>
                          </a:r>
                          <a:r>
                            <a:rPr lang="zh-CN" altLang="zh-CN" sz="2200" kern="1200" dirty="0">
                              <a:solidFill>
                                <a:schemeClr val="dk1"/>
                              </a:solidFill>
                              <a:effectLst/>
                              <a:latin typeface="+mn-lt"/>
                              <a:ea typeface="+mn-ea"/>
                              <a:cs typeface="+mn-cs"/>
                            </a:rPr>
                            <a:t>时</a:t>
                          </a:r>
                          <a:r>
                            <a:rPr lang="zh-CN" altLang="zh-CN" sz="2200" kern="1200" dirty="0" smtClean="0">
                              <a:solidFill>
                                <a:schemeClr val="dk1"/>
                              </a:solidFill>
                              <a:effectLst/>
                              <a:latin typeface="+mn-lt"/>
                              <a:ea typeface="+mn-ea"/>
                              <a:cs typeface="+mn-cs"/>
                            </a:rPr>
                            <a:t>，为</a:t>
                          </a:r>
                          <a:r>
                            <a:rPr lang="zh-CN" altLang="zh-CN" sz="2200" kern="1200" dirty="0">
                              <a:solidFill>
                                <a:schemeClr val="dk1"/>
                              </a:solidFill>
                              <a:effectLst/>
                              <a:latin typeface="+mn-lt"/>
                              <a:ea typeface="+mn-ea"/>
                              <a:cs typeface="+mn-cs"/>
                            </a:rPr>
                            <a:t>常数列；</a:t>
                          </a:r>
                        </a:p>
                        <a:p>
                          <a:pPr>
                            <a:lnSpc>
                              <a:spcPct val="150000"/>
                            </a:lnSpc>
                          </a:pPr>
                          <a:r>
                            <a:rPr lang="zh-CN" altLang="zh-CN" sz="2200" kern="1200" dirty="0" smtClean="0">
                              <a:solidFill>
                                <a:schemeClr val="dk1"/>
                              </a:solidFill>
                              <a:effectLst/>
                              <a:latin typeface="+mn-lt"/>
                              <a:ea typeface="+mn-ea"/>
                              <a:cs typeface="+mn-cs"/>
                            </a:rPr>
                            <a:t>当</a:t>
                          </a:r>
                          <a:r>
                            <a:rPr lang="en-US" altLang="zh-CN" sz="2200" kern="1200" dirty="0" smtClean="0">
                              <a:solidFill>
                                <a:schemeClr val="dk1"/>
                              </a:solidFill>
                              <a:effectLst/>
                              <a:latin typeface="+mn-lt"/>
                              <a:ea typeface="+mn-ea"/>
                              <a:cs typeface="+mn-cs"/>
                            </a:rPr>
                            <a:t> </a:t>
                          </a:r>
                          <a14:m>
                            <m:oMath xmlns:m="http://schemas.openxmlformats.org/officeDocument/2006/math">
                              <m:r>
                                <a:rPr lang="en-US" altLang="zh-CN" sz="2200" i="1" kern="1200">
                                  <a:solidFill>
                                    <a:schemeClr val="dk1"/>
                                  </a:solidFill>
                                  <a:effectLst/>
                                  <a:latin typeface="Cambria Math"/>
                                  <a:ea typeface="+mn-ea"/>
                                  <a:cs typeface="+mn-cs"/>
                                </a:rPr>
                                <m:t>𝑑</m:t>
                              </m:r>
                              <m:r>
                                <a:rPr lang="en-US" altLang="zh-CN" sz="2200" kern="1200">
                                  <a:solidFill>
                                    <a:schemeClr val="dk1"/>
                                  </a:solidFill>
                                  <a:effectLst/>
                                  <a:latin typeface="Cambria Math"/>
                                  <a:ea typeface="+mn-ea"/>
                                  <a:cs typeface="+mn-cs"/>
                                </a:rPr>
                                <m:t>&gt;0</m:t>
                              </m:r>
                              <m:r>
                                <a:rPr lang="en-US" altLang="zh-CN" sz="2200" b="0" i="0" kern="1200" smtClean="0">
                                  <a:solidFill>
                                    <a:schemeClr val="dk1"/>
                                  </a:solidFill>
                                  <a:effectLst/>
                                  <a:latin typeface="Cambria Math"/>
                                  <a:ea typeface="+mn-ea"/>
                                  <a:cs typeface="+mn-cs"/>
                                </a:rPr>
                                <m:t> </m:t>
                              </m:r>
                            </m:oMath>
                          </a14:m>
                          <a:r>
                            <a:rPr lang="zh-CN" altLang="zh-CN" sz="2200" kern="1200" dirty="0">
                              <a:solidFill>
                                <a:schemeClr val="dk1"/>
                              </a:solidFill>
                              <a:effectLst/>
                              <a:latin typeface="+mn-lt"/>
                              <a:ea typeface="+mn-ea"/>
                              <a:cs typeface="+mn-cs"/>
                            </a:rPr>
                            <a:t>时</a:t>
                          </a:r>
                          <a:r>
                            <a:rPr lang="zh-CN" altLang="zh-CN" sz="2200" kern="1200" dirty="0" smtClean="0">
                              <a:solidFill>
                                <a:schemeClr val="dk1"/>
                              </a:solidFill>
                              <a:effectLst/>
                              <a:latin typeface="+mn-lt"/>
                              <a:ea typeface="+mn-ea"/>
                              <a:cs typeface="+mn-cs"/>
                            </a:rPr>
                            <a:t>，为</a:t>
                          </a:r>
                          <a:r>
                            <a:rPr lang="zh-CN" altLang="zh-CN" sz="2200" kern="1200" dirty="0">
                              <a:solidFill>
                                <a:schemeClr val="dk1"/>
                              </a:solidFill>
                              <a:effectLst/>
                              <a:latin typeface="+mn-lt"/>
                              <a:ea typeface="+mn-ea"/>
                              <a:cs typeface="+mn-cs"/>
                            </a:rPr>
                            <a:t>递增数列；</a:t>
                          </a:r>
                        </a:p>
                        <a:p>
                          <a:pPr>
                            <a:lnSpc>
                              <a:spcPct val="150000"/>
                            </a:lnSpc>
                          </a:pPr>
                          <a:r>
                            <a:rPr lang="zh-CN" altLang="zh-CN" sz="2200" kern="1200" dirty="0" smtClean="0">
                              <a:solidFill>
                                <a:schemeClr val="dk1"/>
                              </a:solidFill>
                              <a:effectLst/>
                              <a:latin typeface="+mn-lt"/>
                              <a:ea typeface="+mn-ea"/>
                              <a:cs typeface="+mn-cs"/>
                            </a:rPr>
                            <a:t>当 </a:t>
                          </a:r>
                          <a14:m>
                            <m:oMath xmlns:m="http://schemas.openxmlformats.org/officeDocument/2006/math">
                              <m:r>
                                <a:rPr lang="en-US" altLang="zh-CN" sz="2200" i="1" kern="1200">
                                  <a:solidFill>
                                    <a:schemeClr val="dk1"/>
                                  </a:solidFill>
                                  <a:effectLst/>
                                  <a:latin typeface="Cambria Math"/>
                                  <a:ea typeface="+mn-ea"/>
                                  <a:cs typeface="+mn-cs"/>
                                </a:rPr>
                                <m:t>𝑑</m:t>
                              </m:r>
                              <m:r>
                                <a:rPr lang="en-US" altLang="zh-CN" sz="2200" kern="1200">
                                  <a:solidFill>
                                    <a:schemeClr val="dk1"/>
                                  </a:solidFill>
                                  <a:effectLst/>
                                  <a:latin typeface="Cambria Math"/>
                                  <a:ea typeface="+mn-ea"/>
                                  <a:cs typeface="+mn-cs"/>
                                </a:rPr>
                                <m:t>&lt;0</m:t>
                              </m:r>
                            </m:oMath>
                          </a14:m>
                          <a:r>
                            <a:rPr lang="en-US" altLang="zh-CN" sz="2200" kern="1200" dirty="0">
                              <a:solidFill>
                                <a:schemeClr val="dk1"/>
                              </a:solidFill>
                              <a:effectLst/>
                              <a:latin typeface="+mn-lt"/>
                              <a:ea typeface="+mn-ea"/>
                              <a:cs typeface="+mn-cs"/>
                            </a:rPr>
                            <a:t> </a:t>
                          </a:r>
                          <a:r>
                            <a:rPr lang="zh-CN" altLang="zh-CN" sz="2200" kern="1200" dirty="0">
                              <a:solidFill>
                                <a:schemeClr val="dk1"/>
                              </a:solidFill>
                              <a:effectLst/>
                              <a:latin typeface="+mn-lt"/>
                              <a:ea typeface="+mn-ea"/>
                              <a:cs typeface="+mn-cs"/>
                            </a:rPr>
                            <a:t>时</a:t>
                          </a:r>
                          <a:r>
                            <a:rPr lang="zh-CN" altLang="zh-CN" sz="2200" kern="1200" dirty="0" smtClean="0">
                              <a:solidFill>
                                <a:schemeClr val="dk1"/>
                              </a:solidFill>
                              <a:effectLst/>
                              <a:latin typeface="+mn-lt"/>
                              <a:ea typeface="+mn-ea"/>
                              <a:cs typeface="+mn-cs"/>
                            </a:rPr>
                            <a:t>，为</a:t>
                          </a:r>
                          <a:r>
                            <a:rPr lang="zh-CN" altLang="zh-CN" sz="2200" kern="1200" dirty="0">
                              <a:solidFill>
                                <a:schemeClr val="dk1"/>
                              </a:solidFill>
                              <a:effectLst/>
                              <a:latin typeface="+mn-lt"/>
                              <a:ea typeface="+mn-ea"/>
                              <a:cs typeface="+mn-cs"/>
                            </a:rPr>
                            <a:t>递减</a:t>
                          </a:r>
                          <a:r>
                            <a:rPr lang="zh-CN" altLang="zh-CN" sz="2200" kern="1200" dirty="0" smtClean="0">
                              <a:solidFill>
                                <a:schemeClr val="dk1"/>
                              </a:solidFill>
                              <a:effectLst/>
                              <a:latin typeface="+mn-lt"/>
                              <a:ea typeface="+mn-ea"/>
                              <a:cs typeface="+mn-cs"/>
                            </a:rPr>
                            <a:t>数列．</a:t>
                          </a:r>
                          <a:endParaRPr lang="zh-CN" sz="22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endParaRPr lang="zh-CN" sz="2400" b="1" i="1" kern="100" dirty="0">
                            <a:solidFill>
                              <a:srgbClr val="FF0000"/>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Choice>
        <mc:Fallback xmlns="">
          <p:graphicFrame>
            <p:nvGraphicFramePr>
              <p:cNvPr id="2" name="表格 1"/>
              <p:cNvGraphicFramePr>
                <a:graphicFrameLocks noGrp="1"/>
              </p:cNvGraphicFramePr>
              <p:nvPr>
                <p:extLst>
                  <p:ext uri="{D42A27DB-BD31-4B8C-83A1-F6EECF244321}">
                    <p14:modId xmlns:p14="http://schemas.microsoft.com/office/powerpoint/2010/main" val="2914115889"/>
                  </p:ext>
                </p:extLst>
              </p:nvPr>
            </p:nvGraphicFramePr>
            <p:xfrm>
              <a:off x="179512" y="843558"/>
              <a:ext cx="8784976" cy="3600400"/>
            </p:xfrm>
            <a:graphic>
              <a:graphicData uri="http://schemas.openxmlformats.org/drawingml/2006/table">
                <a:tbl>
                  <a:tblPr firstRow="1" firstCol="1" bandRow="1">
                    <a:tableStyleId>{5C22544A-7EE6-4342-B048-85BDC9FD1C3A}</a:tableStyleId>
                  </a:tblPr>
                  <a:tblGrid>
                    <a:gridCol w="361950"/>
                    <a:gridCol w="430138"/>
                    <a:gridCol w="3960440"/>
                    <a:gridCol w="4032448"/>
                  </a:tblGrid>
                  <a:tr h="529590">
                    <a:tc gridSpan="2">
                      <a:txBody>
                        <a:bodyPr/>
                        <a:lstStyle/>
                        <a:p>
                          <a:pPr algn="ctr">
                            <a:lnSpc>
                              <a:spcPct val="150000"/>
                            </a:lnSpc>
                            <a:spcAft>
                              <a:spcPts val="0"/>
                            </a:spcAft>
                          </a:pPr>
                          <a:r>
                            <a:rPr lang="en-US" sz="1600" kern="100" dirty="0">
                              <a:effectLst/>
                            </a:rPr>
                            <a:t> </a:t>
                          </a:r>
                          <a:endParaRPr lang="zh-CN" sz="16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a:lnSpc>
                              <a:spcPct val="150000"/>
                            </a:lnSpc>
                            <a:spcAft>
                              <a:spcPts val="0"/>
                            </a:spcAft>
                          </a:pPr>
                          <a:r>
                            <a:rPr lang="zh-CN" sz="2000" b="1" kern="100" dirty="0">
                              <a:solidFill>
                                <a:schemeClr val="tx1"/>
                              </a:solidFill>
                              <a:effectLst/>
                            </a:rPr>
                            <a:t>等差数列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000" b="1" kern="100" dirty="0">
                              <a:solidFill>
                                <a:schemeClr val="tx1"/>
                              </a:solidFill>
                              <a:effectLst/>
                            </a:rPr>
                            <a:t>等比数列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070810">
                    <a:tc>
                      <a:txBody>
                        <a:bodyPr/>
                        <a:lstStyle/>
                        <a:p>
                          <a:pPr algn="ctr">
                            <a:lnSpc>
                              <a:spcPct val="150000"/>
                            </a:lnSpc>
                            <a:spcAft>
                              <a:spcPts val="0"/>
                            </a:spcAft>
                          </a:pPr>
                          <a:r>
                            <a:rPr lang="zh-CN" altLang="zh-CN" sz="2000" b="1" kern="100" dirty="0" smtClean="0">
                              <a:solidFill>
                                <a:schemeClr val="tx1"/>
                              </a:solidFill>
                              <a:effectLst/>
                              <a:latin typeface="Calibri"/>
                              <a:ea typeface="+mn-ea"/>
                              <a:cs typeface="Times New Roman"/>
                            </a:rPr>
                            <a:t>与</a:t>
                          </a:r>
                          <a:endParaRPr lang="zh-CN" altLang="zh-CN" sz="2000" kern="100" dirty="0" smtClean="0">
                            <a:solidFill>
                              <a:schemeClr val="tx1"/>
                            </a:solidFill>
                            <a:effectLst/>
                            <a:latin typeface="Calibri"/>
                            <a:ea typeface="+mn-ea"/>
                            <a:cs typeface="Times New Roman"/>
                          </a:endParaRPr>
                        </a:p>
                        <a:p>
                          <a:pPr algn="ctr">
                            <a:lnSpc>
                              <a:spcPct val="150000"/>
                            </a:lnSpc>
                            <a:spcAft>
                              <a:spcPts val="0"/>
                            </a:spcAft>
                          </a:pPr>
                          <a:r>
                            <a:rPr lang="zh-CN" altLang="zh-CN" sz="2000" b="1" kern="100" dirty="0" smtClean="0">
                              <a:solidFill>
                                <a:schemeClr val="tx1"/>
                              </a:solidFill>
                              <a:effectLst/>
                              <a:latin typeface="Calibri"/>
                              <a:ea typeface="+mn-ea"/>
                              <a:cs typeface="Times New Roman"/>
                            </a:rPr>
                            <a:t>函</a:t>
                          </a:r>
                          <a:endParaRPr lang="zh-CN" altLang="zh-CN" sz="2000" kern="100" dirty="0" smtClean="0">
                            <a:solidFill>
                              <a:schemeClr val="tx1"/>
                            </a:solidFill>
                            <a:effectLst/>
                            <a:latin typeface="Calibri"/>
                            <a:ea typeface="+mn-ea"/>
                            <a:cs typeface="Times New Roman"/>
                          </a:endParaRPr>
                        </a:p>
                        <a:p>
                          <a:pPr algn="ctr">
                            <a:lnSpc>
                              <a:spcPct val="150000"/>
                            </a:lnSpc>
                            <a:spcAft>
                              <a:spcPts val="0"/>
                            </a:spcAft>
                          </a:pPr>
                          <a:r>
                            <a:rPr lang="zh-CN" altLang="zh-CN" sz="2000" b="1" kern="100" dirty="0" smtClean="0">
                              <a:solidFill>
                                <a:schemeClr val="tx1"/>
                              </a:solidFill>
                              <a:effectLst/>
                              <a:latin typeface="Calibri"/>
                              <a:ea typeface="+mn-ea"/>
                              <a:cs typeface="Times New Roman"/>
                            </a:rPr>
                            <a:t>数</a:t>
                          </a:r>
                          <a:endParaRPr lang="zh-CN" altLang="zh-CN" sz="2000" kern="100" dirty="0" smtClean="0">
                            <a:solidFill>
                              <a:schemeClr val="tx1"/>
                            </a:solidFill>
                            <a:effectLst/>
                            <a:latin typeface="Calibri"/>
                            <a:ea typeface="+mn-ea"/>
                            <a:cs typeface="Times New Roman"/>
                          </a:endParaRPr>
                        </a:p>
                        <a:p>
                          <a:pPr algn="ctr">
                            <a:lnSpc>
                              <a:spcPct val="150000"/>
                            </a:lnSpc>
                            <a:spcAft>
                              <a:spcPts val="0"/>
                            </a:spcAft>
                          </a:pPr>
                          <a:r>
                            <a:rPr lang="zh-CN" altLang="zh-CN" sz="2000" b="1" kern="100" dirty="0" smtClean="0">
                              <a:solidFill>
                                <a:schemeClr val="tx1"/>
                              </a:solidFill>
                              <a:effectLst/>
                              <a:latin typeface="Calibri"/>
                              <a:ea typeface="+mn-ea"/>
                              <a:cs typeface="Times New Roman"/>
                            </a:rPr>
                            <a:t>的</a:t>
                          </a:r>
                          <a:endParaRPr lang="zh-CN" altLang="zh-CN" sz="2000" kern="100" dirty="0" smtClean="0">
                            <a:solidFill>
                              <a:schemeClr val="tx1"/>
                            </a:solidFill>
                            <a:effectLst/>
                            <a:latin typeface="Calibri"/>
                            <a:ea typeface="+mn-ea"/>
                            <a:cs typeface="Times New Roman"/>
                          </a:endParaRPr>
                        </a:p>
                        <a:p>
                          <a:pPr algn="ctr">
                            <a:lnSpc>
                              <a:spcPct val="150000"/>
                            </a:lnSpc>
                            <a:spcAft>
                              <a:spcPts val="0"/>
                            </a:spcAft>
                          </a:pPr>
                          <a:r>
                            <a:rPr lang="zh-CN" altLang="zh-CN" sz="2000" b="1" kern="100" dirty="0" smtClean="0">
                              <a:solidFill>
                                <a:schemeClr val="tx1"/>
                              </a:solidFill>
                              <a:effectLst/>
                              <a:latin typeface="Calibri"/>
                              <a:ea typeface="+mn-ea"/>
                              <a:cs typeface="Times New Roman"/>
                            </a:rPr>
                            <a:t>关</a:t>
                          </a:r>
                          <a:endParaRPr lang="zh-CN" altLang="zh-CN" sz="2000" kern="100" dirty="0" smtClean="0">
                            <a:solidFill>
                              <a:schemeClr val="tx1"/>
                            </a:solidFill>
                            <a:effectLst/>
                            <a:latin typeface="Calibri"/>
                            <a:ea typeface="+mn-ea"/>
                            <a:cs typeface="Times New Roman"/>
                          </a:endParaRPr>
                        </a:p>
                        <a:p>
                          <a:pPr algn="ctr">
                            <a:lnSpc>
                              <a:spcPct val="150000"/>
                            </a:lnSpc>
                            <a:spcAft>
                              <a:spcPts val="0"/>
                            </a:spcAft>
                          </a:pPr>
                          <a:r>
                            <a:rPr lang="zh-CN" altLang="zh-CN" sz="2000" b="1" kern="100" dirty="0" smtClean="0">
                              <a:solidFill>
                                <a:schemeClr val="tx1"/>
                              </a:solidFill>
                              <a:effectLst/>
                              <a:latin typeface="Calibri"/>
                              <a:ea typeface="+mn-ea"/>
                              <a:cs typeface="Times New Roman"/>
                            </a:rPr>
                            <a:t>系</a:t>
                          </a:r>
                          <a:endParaRPr lang="zh-CN" altLang="zh-CN" sz="2000" kern="100" dirty="0">
                            <a:solidFill>
                              <a:schemeClr val="tx1"/>
                            </a:solidFill>
                            <a:effectLst/>
                            <a:latin typeface="Calibri"/>
                            <a:ea typeface="+mn-ea"/>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zh-CN" altLang="en-US" sz="2000" b="1" kern="100" dirty="0" smtClean="0">
                              <a:solidFill>
                                <a:srgbClr val="0000FF"/>
                              </a:solidFill>
                              <a:effectLst/>
                              <a:latin typeface="Calibri"/>
                              <a:ea typeface="宋体"/>
                              <a:cs typeface="Times New Roman"/>
                            </a:rPr>
                            <a:t>单调性</a:t>
                          </a:r>
                          <a:endParaRPr lang="zh-CN" sz="2000" b="1" kern="100" dirty="0">
                            <a:solidFill>
                              <a:srgbClr val="0000FF"/>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20000" t="-17262" r="-101846"/>
                          </a:stretch>
                        </a:blipFill>
                      </a:tcPr>
                    </a:tc>
                    <a:tc>
                      <a:txBody>
                        <a:bodyPr/>
                        <a:lstStyle/>
                        <a:p>
                          <a:pPr algn="ctr">
                            <a:lnSpc>
                              <a:spcPct val="100000"/>
                            </a:lnSpc>
                            <a:spcAft>
                              <a:spcPts val="0"/>
                            </a:spcAft>
                          </a:pPr>
                          <a:endParaRPr lang="zh-CN" sz="2400" b="1" i="1" kern="100" dirty="0">
                            <a:solidFill>
                              <a:srgbClr val="FF0000"/>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Fallback>
      </mc:AlternateContent>
      <mc:AlternateContent xmlns:mc="http://schemas.openxmlformats.org/markup-compatibility/2006" xmlns:a14="http://schemas.microsoft.com/office/drawing/2010/main">
        <mc:Choice Requires="a14">
          <p:sp>
            <p:nvSpPr>
              <p:cNvPr id="11" name="矩形 10"/>
              <p:cNvSpPr/>
              <p:nvPr/>
            </p:nvSpPr>
            <p:spPr>
              <a:xfrm>
                <a:off x="4932040" y="1337982"/>
                <a:ext cx="3888432" cy="3041602"/>
              </a:xfrm>
              <a:prstGeom prst="rect">
                <a:avLst/>
              </a:prstGeom>
            </p:spPr>
            <p:txBody>
              <a:bodyPr wrap="square">
                <a:spAutoFit/>
              </a:bodyPr>
              <a:lstStyle/>
              <a:p>
                <a:pPr>
                  <a:lnSpc>
                    <a:spcPct val="125000"/>
                  </a:lnSpc>
                </a:pPr>
                <a:r>
                  <a:rPr lang="zh-CN" altLang="zh-CN" sz="2200" b="1" dirty="0" smtClean="0">
                    <a:solidFill>
                      <a:srgbClr val="FF0000"/>
                    </a:solidFill>
                  </a:rPr>
                  <a:t>当 </a:t>
                </a:r>
                <a14:m>
                  <m:oMath xmlns:m="http://schemas.openxmlformats.org/officeDocument/2006/math">
                    <m:r>
                      <a:rPr lang="en-US" altLang="zh-CN" sz="2200" b="1" i="1">
                        <a:solidFill>
                          <a:srgbClr val="FF0000"/>
                        </a:solidFill>
                        <a:latin typeface="Cambria Math"/>
                      </a:rPr>
                      <m:t>𝒒</m:t>
                    </m:r>
                    <m:r>
                      <a:rPr lang="en-US" altLang="zh-CN" sz="2200" b="1">
                        <a:solidFill>
                          <a:srgbClr val="FF0000"/>
                        </a:solidFill>
                        <a:latin typeface="Cambria Math"/>
                      </a:rPr>
                      <m:t>=</m:t>
                    </m:r>
                    <m:r>
                      <a:rPr lang="en-US" altLang="zh-CN" sz="2200" b="1" i="1">
                        <a:solidFill>
                          <a:srgbClr val="FF0000"/>
                        </a:solidFill>
                        <a:latin typeface="Cambria Math"/>
                      </a:rPr>
                      <m:t>𝟏</m:t>
                    </m:r>
                  </m:oMath>
                </a14:m>
                <a:r>
                  <a:rPr lang="en-US" altLang="zh-CN" sz="2200" b="1" dirty="0">
                    <a:solidFill>
                      <a:srgbClr val="FF0000"/>
                    </a:solidFill>
                  </a:rPr>
                  <a:t> </a:t>
                </a:r>
                <a:r>
                  <a:rPr lang="zh-CN" altLang="zh-CN" sz="2200" b="1" dirty="0">
                    <a:solidFill>
                      <a:srgbClr val="FF0000"/>
                    </a:solidFill>
                  </a:rPr>
                  <a:t>时，数列为常数列；</a:t>
                </a:r>
              </a:p>
              <a:p>
                <a:pPr>
                  <a:lnSpc>
                    <a:spcPct val="150000"/>
                  </a:lnSpc>
                </a:pPr>
                <a:r>
                  <a:rPr lang="zh-CN" altLang="zh-CN" sz="2200" b="1" dirty="0" smtClean="0">
                    <a:solidFill>
                      <a:srgbClr val="FF0000"/>
                    </a:solidFill>
                  </a:rPr>
                  <a:t>当 </a:t>
                </a:r>
                <a14:m>
                  <m:oMath xmlns:m="http://schemas.openxmlformats.org/officeDocument/2006/math">
                    <m:r>
                      <a:rPr lang="en-US" altLang="zh-CN" sz="2200" b="1" i="1">
                        <a:solidFill>
                          <a:srgbClr val="FF0000"/>
                        </a:solidFill>
                        <a:latin typeface="Cambria Math"/>
                      </a:rPr>
                      <m:t>𝒒</m:t>
                    </m:r>
                    <m:r>
                      <a:rPr lang="en-US" altLang="zh-CN" sz="2200" b="1">
                        <a:solidFill>
                          <a:srgbClr val="FF0000"/>
                        </a:solidFill>
                        <a:latin typeface="Cambria Math"/>
                      </a:rPr>
                      <m:t>&gt;</m:t>
                    </m:r>
                    <m:r>
                      <a:rPr lang="en-US" altLang="zh-CN" sz="2200" b="1" i="1">
                        <a:solidFill>
                          <a:srgbClr val="FF0000"/>
                        </a:solidFill>
                        <a:latin typeface="Cambria Math"/>
                      </a:rPr>
                      <m:t>𝟏</m:t>
                    </m:r>
                  </m:oMath>
                </a14:m>
                <a:r>
                  <a:rPr lang="en-US" altLang="zh-CN" sz="2200" b="1" dirty="0">
                    <a:solidFill>
                      <a:srgbClr val="FF0000"/>
                    </a:solidFill>
                  </a:rPr>
                  <a:t> </a:t>
                </a:r>
                <a:r>
                  <a:rPr lang="zh-CN" altLang="zh-CN" sz="2200" b="1" dirty="0">
                    <a:solidFill>
                      <a:srgbClr val="FF0000"/>
                    </a:solidFill>
                  </a:rPr>
                  <a:t>时，</a:t>
                </a:r>
                <a:endParaRPr lang="en-US" altLang="zh-CN" sz="2200" b="1" dirty="0" smtClean="0">
                  <a:solidFill>
                    <a:srgbClr val="FF0000"/>
                  </a:solidFill>
                </a:endParaRPr>
              </a:p>
              <a:p>
                <a:pPr/>
                <a14:m>
                  <m:oMathPara xmlns:m="http://schemas.openxmlformats.org/officeDocument/2006/math">
                    <m:oMathParaPr>
                      <m:jc m:val="centerGroup"/>
                    </m:oMathParaPr>
                    <m:oMath xmlns:m="http://schemas.openxmlformats.org/officeDocument/2006/math">
                      <m:d>
                        <m:dPr>
                          <m:begChr m:val="{"/>
                          <m:endChr m:val=""/>
                          <m:ctrlPr>
                            <a:rPr lang="zh-CN" altLang="zh-CN" sz="2200" b="1" i="1">
                              <a:solidFill>
                                <a:srgbClr val="FF0000"/>
                              </a:solidFill>
                              <a:latin typeface="Cambria Math"/>
                            </a:rPr>
                          </m:ctrlPr>
                        </m:dPr>
                        <m:e>
                          <m:eqArr>
                            <m:eqArrPr>
                              <m:ctrlPr>
                                <a:rPr lang="zh-CN" altLang="zh-CN" sz="2200" b="1" i="1">
                                  <a:solidFill>
                                    <a:srgbClr val="FF0000"/>
                                  </a:solidFill>
                                  <a:latin typeface="Cambria Math"/>
                                </a:rPr>
                              </m:ctrlPr>
                            </m:eqArrPr>
                            <m:e>
                              <m:r>
                                <a:rPr lang="zh-CN" altLang="zh-CN" sz="2200" b="1">
                                  <a:solidFill>
                                    <a:srgbClr val="FF0000"/>
                                  </a:solidFill>
                                  <a:latin typeface="Cambria Math"/>
                                </a:rPr>
                                <m:t>若</m:t>
                              </m:r>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𝟏</m:t>
                                  </m:r>
                                </m:sub>
                              </m:sSub>
                              <m:r>
                                <a:rPr lang="en-US" altLang="zh-CN" sz="2200" b="1">
                                  <a:solidFill>
                                    <a:srgbClr val="FF0000"/>
                                  </a:solidFill>
                                  <a:latin typeface="Cambria Math"/>
                                </a:rPr>
                                <m:t>&gt;</m:t>
                              </m:r>
                              <m:r>
                                <a:rPr lang="en-US" altLang="zh-CN" sz="2200" b="1" i="1">
                                  <a:solidFill>
                                    <a:srgbClr val="FF0000"/>
                                  </a:solidFill>
                                  <a:latin typeface="Cambria Math"/>
                                </a:rPr>
                                <m:t>𝟎</m:t>
                              </m:r>
                              <m:r>
                                <a:rPr lang="zh-CN" altLang="zh-CN" sz="2200" b="1">
                                  <a:solidFill>
                                    <a:srgbClr val="FF0000"/>
                                  </a:solidFill>
                                  <a:latin typeface="Cambria Math"/>
                                </a:rPr>
                                <m:t>，为递增数列；</m:t>
                              </m:r>
                            </m:e>
                            <m:e>
                              <m:r>
                                <a:rPr lang="zh-CN" altLang="zh-CN" sz="2200" b="1">
                                  <a:solidFill>
                                    <a:srgbClr val="FF0000"/>
                                  </a:solidFill>
                                  <a:latin typeface="Cambria Math"/>
                                </a:rPr>
                                <m:t>若</m:t>
                              </m:r>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𝟏</m:t>
                                  </m:r>
                                </m:sub>
                              </m:sSub>
                              <m:r>
                                <a:rPr lang="en-US" altLang="zh-CN" sz="2200" b="1">
                                  <a:solidFill>
                                    <a:srgbClr val="FF0000"/>
                                  </a:solidFill>
                                  <a:latin typeface="Cambria Math"/>
                                </a:rPr>
                                <m:t>&lt;</m:t>
                              </m:r>
                              <m:r>
                                <a:rPr lang="en-US" altLang="zh-CN" sz="2200" b="1" i="1">
                                  <a:solidFill>
                                    <a:srgbClr val="FF0000"/>
                                  </a:solidFill>
                                  <a:latin typeface="Cambria Math"/>
                                </a:rPr>
                                <m:t>𝟎</m:t>
                              </m:r>
                              <m:r>
                                <a:rPr lang="zh-CN" altLang="zh-CN" sz="2200" b="1">
                                  <a:solidFill>
                                    <a:srgbClr val="FF0000"/>
                                  </a:solidFill>
                                  <a:latin typeface="Cambria Math"/>
                                </a:rPr>
                                <m:t>，为递减数列</m:t>
                              </m:r>
                              <m:r>
                                <a:rPr lang="en-US" altLang="zh-CN" sz="2200" b="1">
                                  <a:solidFill>
                                    <a:srgbClr val="FF0000"/>
                                  </a:solidFill>
                                  <a:latin typeface="Cambria Math"/>
                                </a:rPr>
                                <m:t>.    </m:t>
                              </m:r>
                            </m:e>
                          </m:eqArr>
                        </m:e>
                      </m:d>
                    </m:oMath>
                  </m:oMathPara>
                </a14:m>
                <a:endParaRPr lang="zh-CN" altLang="zh-CN" sz="2200" b="1" dirty="0">
                  <a:solidFill>
                    <a:srgbClr val="FF0000"/>
                  </a:solidFill>
                </a:endParaRPr>
              </a:p>
              <a:p>
                <a:pPr>
                  <a:lnSpc>
                    <a:spcPct val="150000"/>
                  </a:lnSpc>
                </a:pPr>
                <a:r>
                  <a:rPr lang="zh-CN" altLang="zh-CN" sz="2200" b="1" dirty="0">
                    <a:solidFill>
                      <a:srgbClr val="FF0000"/>
                    </a:solidFill>
                  </a:rPr>
                  <a:t>当 </a:t>
                </a:r>
                <a14:m>
                  <m:oMath xmlns:m="http://schemas.openxmlformats.org/officeDocument/2006/math">
                    <m:r>
                      <a:rPr lang="en-US" altLang="zh-CN" sz="2200" b="1" i="1">
                        <a:solidFill>
                          <a:srgbClr val="FF0000"/>
                        </a:solidFill>
                        <a:latin typeface="Cambria Math"/>
                      </a:rPr>
                      <m:t>𝟎</m:t>
                    </m:r>
                    <m:r>
                      <a:rPr lang="en-US" altLang="zh-CN" sz="2200" b="1">
                        <a:solidFill>
                          <a:srgbClr val="FF0000"/>
                        </a:solidFill>
                        <a:latin typeface="Cambria Math"/>
                      </a:rPr>
                      <m:t>&lt;</m:t>
                    </m:r>
                    <m:r>
                      <a:rPr lang="en-US" altLang="zh-CN" sz="2200" b="1" i="1">
                        <a:solidFill>
                          <a:srgbClr val="FF0000"/>
                        </a:solidFill>
                        <a:latin typeface="Cambria Math"/>
                      </a:rPr>
                      <m:t>𝒒</m:t>
                    </m:r>
                    <m:r>
                      <a:rPr lang="en-US" altLang="zh-CN" sz="2200" b="1">
                        <a:solidFill>
                          <a:srgbClr val="FF0000"/>
                        </a:solidFill>
                        <a:latin typeface="Cambria Math"/>
                      </a:rPr>
                      <m:t>&lt;</m:t>
                    </m:r>
                    <m:r>
                      <a:rPr lang="en-US" altLang="zh-CN" sz="2200" b="1" i="1">
                        <a:solidFill>
                          <a:srgbClr val="FF0000"/>
                        </a:solidFill>
                        <a:latin typeface="Cambria Math"/>
                      </a:rPr>
                      <m:t>𝟏</m:t>
                    </m:r>
                  </m:oMath>
                </a14:m>
                <a:r>
                  <a:rPr lang="en-US" altLang="zh-CN" sz="2200" b="1" dirty="0">
                    <a:solidFill>
                      <a:srgbClr val="FF0000"/>
                    </a:solidFill>
                  </a:rPr>
                  <a:t> </a:t>
                </a:r>
                <a:r>
                  <a:rPr lang="zh-CN" altLang="zh-CN" sz="2200" b="1" dirty="0">
                    <a:solidFill>
                      <a:srgbClr val="FF0000"/>
                    </a:solidFill>
                  </a:rPr>
                  <a:t>时，</a:t>
                </a:r>
                <a:endParaRPr lang="en-US" altLang="zh-CN" sz="2200" b="1" dirty="0" smtClean="0">
                  <a:solidFill>
                    <a:srgbClr val="FF0000"/>
                  </a:solidFill>
                </a:endParaRPr>
              </a:p>
              <a:p>
                <a:r>
                  <a:rPr lang="en-US" altLang="zh-CN" sz="2200" b="1" dirty="0">
                    <a:solidFill>
                      <a:srgbClr val="FF0000"/>
                    </a:solidFill>
                  </a:rPr>
                  <a:t> </a:t>
                </a:r>
                <a:r>
                  <a:rPr lang="en-US" altLang="zh-CN" sz="2200" b="1" dirty="0" smtClean="0">
                    <a:solidFill>
                      <a:srgbClr val="FF0000"/>
                    </a:solidFill>
                  </a:rPr>
                  <a:t>  </a:t>
                </a:r>
                <a14:m>
                  <m:oMath xmlns:m="http://schemas.openxmlformats.org/officeDocument/2006/math">
                    <m:d>
                      <m:dPr>
                        <m:begChr m:val="{"/>
                        <m:endChr m:val=""/>
                        <m:ctrlPr>
                          <a:rPr lang="zh-CN" altLang="zh-CN" sz="2200" b="1" i="1">
                            <a:solidFill>
                              <a:srgbClr val="FF0000"/>
                            </a:solidFill>
                            <a:latin typeface="Cambria Math"/>
                          </a:rPr>
                        </m:ctrlPr>
                      </m:dPr>
                      <m:e>
                        <m:eqArr>
                          <m:eqArrPr>
                            <m:ctrlPr>
                              <a:rPr lang="zh-CN" altLang="zh-CN" sz="2200" b="1" i="1">
                                <a:solidFill>
                                  <a:srgbClr val="FF0000"/>
                                </a:solidFill>
                                <a:latin typeface="Cambria Math"/>
                              </a:rPr>
                            </m:ctrlPr>
                          </m:eqArrPr>
                          <m:e>
                            <m:r>
                              <a:rPr lang="zh-CN" altLang="zh-CN" sz="2200" b="1">
                                <a:solidFill>
                                  <a:srgbClr val="FF0000"/>
                                </a:solidFill>
                                <a:latin typeface="Cambria Math"/>
                              </a:rPr>
                              <m:t>若</m:t>
                            </m:r>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𝟏</m:t>
                                </m:r>
                              </m:sub>
                            </m:sSub>
                            <m:r>
                              <a:rPr lang="en-US" altLang="zh-CN" sz="2200" b="1">
                                <a:solidFill>
                                  <a:srgbClr val="FF0000"/>
                                </a:solidFill>
                                <a:latin typeface="Cambria Math"/>
                              </a:rPr>
                              <m:t>&gt;</m:t>
                            </m:r>
                            <m:r>
                              <a:rPr lang="en-US" altLang="zh-CN" sz="2200" b="1" i="1">
                                <a:solidFill>
                                  <a:srgbClr val="FF0000"/>
                                </a:solidFill>
                                <a:latin typeface="Cambria Math"/>
                              </a:rPr>
                              <m:t>𝟎</m:t>
                            </m:r>
                            <m:r>
                              <a:rPr lang="zh-CN" altLang="zh-CN" sz="2200" b="1">
                                <a:solidFill>
                                  <a:srgbClr val="FF0000"/>
                                </a:solidFill>
                                <a:latin typeface="Cambria Math"/>
                              </a:rPr>
                              <m:t>，为递减数列；</m:t>
                            </m:r>
                            <m:r>
                              <a:rPr lang="en-US" altLang="zh-CN" sz="2200" b="1">
                                <a:solidFill>
                                  <a:srgbClr val="FF0000"/>
                                </a:solidFill>
                                <a:latin typeface="Cambria Math"/>
                              </a:rPr>
                              <m:t>    </m:t>
                            </m:r>
                          </m:e>
                          <m:e>
                            <m:r>
                              <a:rPr lang="zh-CN" altLang="zh-CN" sz="2200" b="1">
                                <a:solidFill>
                                  <a:srgbClr val="FF0000"/>
                                </a:solidFill>
                                <a:latin typeface="Cambria Math"/>
                              </a:rPr>
                              <m:t>若</m:t>
                            </m:r>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𝟏</m:t>
                                </m:r>
                              </m:sub>
                            </m:sSub>
                            <m:r>
                              <a:rPr lang="en-US" altLang="zh-CN" sz="2200" b="1">
                                <a:solidFill>
                                  <a:srgbClr val="FF0000"/>
                                </a:solidFill>
                                <a:latin typeface="Cambria Math"/>
                              </a:rPr>
                              <m:t>&lt;</m:t>
                            </m:r>
                            <m:r>
                              <a:rPr lang="en-US" altLang="zh-CN" sz="2200" b="1" i="1">
                                <a:solidFill>
                                  <a:srgbClr val="FF0000"/>
                                </a:solidFill>
                                <a:latin typeface="Cambria Math"/>
                              </a:rPr>
                              <m:t>𝟎</m:t>
                            </m:r>
                            <m:r>
                              <a:rPr lang="zh-CN" altLang="zh-CN" sz="2200" b="1">
                                <a:solidFill>
                                  <a:srgbClr val="FF0000"/>
                                </a:solidFill>
                                <a:latin typeface="Cambria Math"/>
                              </a:rPr>
                              <m:t>，为递减增数列</m:t>
                            </m:r>
                            <m:r>
                              <a:rPr lang="en-US" altLang="zh-CN" sz="2200" b="1">
                                <a:solidFill>
                                  <a:srgbClr val="FF0000"/>
                                </a:solidFill>
                                <a:latin typeface="Cambria Math"/>
                              </a:rPr>
                              <m:t>.   </m:t>
                            </m:r>
                          </m:e>
                        </m:eqArr>
                      </m:e>
                    </m:d>
                  </m:oMath>
                </a14:m>
                <a:endParaRPr lang="zh-CN" altLang="zh-CN" sz="2200" b="1" i="1" kern="100" dirty="0">
                  <a:solidFill>
                    <a:srgbClr val="FF0000"/>
                  </a:solidFill>
                  <a:latin typeface="Calibri"/>
                  <a:cs typeface="Times New Roman"/>
                </a:endParaRPr>
              </a:p>
            </p:txBody>
          </p:sp>
        </mc:Choice>
        <mc:Fallback xmlns="">
          <p:sp>
            <p:nvSpPr>
              <p:cNvPr id="11" name="矩形 10"/>
              <p:cNvSpPr>
                <a:spLocks noRot="1" noChangeAspect="1" noMove="1" noResize="1" noEditPoints="1" noAdjustHandles="1" noChangeArrowheads="1" noChangeShapeType="1" noTextEdit="1"/>
              </p:cNvSpPr>
              <p:nvPr/>
            </p:nvSpPr>
            <p:spPr>
              <a:xfrm>
                <a:off x="4932040" y="1337982"/>
                <a:ext cx="3888432" cy="3041602"/>
              </a:xfrm>
              <a:prstGeom prst="rect">
                <a:avLst/>
              </a:prstGeom>
              <a:blipFill rotWithShape="1">
                <a:blip r:embed="rId3"/>
                <a:stretch>
                  <a:fillRect l="-1881" t="-401" r="-15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83705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新知探究</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2"/>
          <p:cNvSpPr txBox="1">
            <a:spLocks noChangeArrowheads="1"/>
          </p:cNvSpPr>
          <p:nvPr/>
        </p:nvSpPr>
        <p:spPr bwMode="gray">
          <a:xfrm>
            <a:off x="2394176" y="74513"/>
            <a:ext cx="6570312"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（二）性质类比</a:t>
            </a:r>
            <a:endParaRPr lang="zh-CN" altLang="en-US" dirty="0">
              <a:solidFill>
                <a:srgbClr val="FFFF00"/>
              </a:solidFill>
              <a:latin typeface="+mj-ea"/>
            </a:endParaRPr>
          </a:p>
        </p:txBody>
      </p:sp>
      <p:graphicFrame>
        <p:nvGraphicFramePr>
          <p:cNvPr id="8" name="表格 7"/>
          <p:cNvGraphicFramePr>
            <a:graphicFrameLocks noGrp="1"/>
          </p:cNvGraphicFramePr>
          <p:nvPr>
            <p:extLst>
              <p:ext uri="{D42A27DB-BD31-4B8C-83A1-F6EECF244321}">
                <p14:modId xmlns:p14="http://schemas.microsoft.com/office/powerpoint/2010/main" val="1354709673"/>
              </p:ext>
            </p:extLst>
          </p:nvPr>
        </p:nvGraphicFramePr>
        <p:xfrm>
          <a:off x="179512" y="831397"/>
          <a:ext cx="8784976" cy="3684569"/>
        </p:xfrm>
        <a:graphic>
          <a:graphicData uri="http://schemas.openxmlformats.org/drawingml/2006/table">
            <a:tbl>
              <a:tblPr firstRow="1" firstCol="1" bandRow="1">
                <a:tableStyleId>{5C22544A-7EE6-4342-B048-85BDC9FD1C3A}</a:tableStyleId>
              </a:tblPr>
              <a:tblGrid>
                <a:gridCol w="361950"/>
                <a:gridCol w="430138"/>
                <a:gridCol w="3960440"/>
                <a:gridCol w="4032448"/>
              </a:tblGrid>
              <a:tr h="360040">
                <a:tc gridSpan="2">
                  <a:txBody>
                    <a:bodyPr/>
                    <a:lstStyle/>
                    <a:p>
                      <a:pPr algn="ctr">
                        <a:lnSpc>
                          <a:spcPct val="150000"/>
                        </a:lnSpc>
                        <a:spcAft>
                          <a:spcPts val="0"/>
                        </a:spcAft>
                      </a:pPr>
                      <a:r>
                        <a:rPr lang="en-US" sz="1600" kern="100" dirty="0">
                          <a:effectLst/>
                        </a:rPr>
                        <a:t> </a:t>
                      </a:r>
                      <a:endParaRPr lang="zh-CN" sz="16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a:lnSpc>
                          <a:spcPct val="150000"/>
                        </a:lnSpc>
                        <a:spcAft>
                          <a:spcPts val="0"/>
                        </a:spcAft>
                      </a:pPr>
                      <a:r>
                        <a:rPr lang="zh-CN" sz="2000" b="1" kern="100" dirty="0">
                          <a:solidFill>
                            <a:schemeClr val="tx1"/>
                          </a:solidFill>
                          <a:effectLst/>
                        </a:rPr>
                        <a:t>等差数列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000" b="1" kern="100" dirty="0">
                          <a:solidFill>
                            <a:schemeClr val="tx1"/>
                          </a:solidFill>
                          <a:effectLst/>
                        </a:rPr>
                        <a:t>等比数列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858835">
                <a:tc rowSpan="2">
                  <a:txBody>
                    <a:bodyPr/>
                    <a:lstStyle/>
                    <a:p>
                      <a:pPr algn="ctr">
                        <a:lnSpc>
                          <a:spcPct val="100000"/>
                        </a:lnSpc>
                        <a:spcAft>
                          <a:spcPts val="0"/>
                        </a:spcAft>
                      </a:pPr>
                      <a:r>
                        <a:rPr lang="zh-CN" altLang="zh-CN" sz="1800" b="1" kern="1200" dirty="0" smtClean="0">
                          <a:solidFill>
                            <a:schemeClr val="tx1"/>
                          </a:solidFill>
                          <a:effectLst/>
                          <a:latin typeface="+mn-lt"/>
                          <a:ea typeface="+mn-ea"/>
                          <a:cs typeface="+mn-cs"/>
                        </a:rPr>
                        <a:t>数列中的项与序号的关系</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lnSpc>
                          <a:spcPct val="115000"/>
                        </a:lnSpc>
                        <a:spcAft>
                          <a:spcPts val="0"/>
                        </a:spcAft>
                      </a:pPr>
                      <a:r>
                        <a:rPr lang="zh-CN" altLang="zh-CN" sz="1800" b="1" kern="1200" dirty="0" smtClean="0">
                          <a:solidFill>
                            <a:srgbClr val="0000FF"/>
                          </a:solidFill>
                          <a:effectLst/>
                          <a:latin typeface="+mn-lt"/>
                          <a:ea typeface="+mn-ea"/>
                          <a:cs typeface="+mn-cs"/>
                        </a:rPr>
                        <a:t>性质</a:t>
                      </a:r>
                      <a:r>
                        <a:rPr lang="en-US" altLang="zh-CN" sz="1800" b="1" kern="1200" dirty="0" smtClean="0">
                          <a:solidFill>
                            <a:srgbClr val="0000FF"/>
                          </a:solidFill>
                          <a:effectLst/>
                          <a:latin typeface="+mn-lt"/>
                          <a:ea typeface="+mn-ea"/>
                          <a:cs typeface="+mn-cs"/>
                        </a:rPr>
                        <a:t>1</a:t>
                      </a:r>
                      <a:endParaRPr lang="zh-CN" sz="2000" b="1" kern="100" dirty="0">
                        <a:solidFill>
                          <a:srgbClr val="0000FF"/>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25000"/>
                        </a:lnSpc>
                      </a:pPr>
                      <a:r>
                        <a:rPr lang="zh-CN" altLang="zh-CN" sz="2200" kern="1200" dirty="0" smtClean="0">
                          <a:solidFill>
                            <a:schemeClr val="dk1"/>
                          </a:solidFill>
                          <a:effectLst/>
                          <a:latin typeface="+mn-lt"/>
                          <a:ea typeface="+mn-ea"/>
                          <a:cs typeface="+mn-cs"/>
                        </a:rPr>
                        <a:t>若</a:t>
                      </a:r>
                      <a:r>
                        <a:rPr lang="en-US" altLang="zh-CN" sz="2200" i="1" kern="1200" dirty="0" err="1" smtClean="0">
                          <a:solidFill>
                            <a:schemeClr val="dk1"/>
                          </a:solidFill>
                          <a:effectLst/>
                          <a:latin typeface="+mn-lt"/>
                          <a:ea typeface="+mn-ea"/>
                          <a:cs typeface="+mn-cs"/>
                        </a:rPr>
                        <a:t>m+n</a:t>
                      </a:r>
                      <a:r>
                        <a:rPr lang="en-US" altLang="zh-CN" sz="2200" i="1" kern="1200" dirty="0" smtClean="0">
                          <a:solidFill>
                            <a:schemeClr val="dk1"/>
                          </a:solidFill>
                          <a:effectLst/>
                          <a:latin typeface="+mn-lt"/>
                          <a:ea typeface="+mn-ea"/>
                          <a:cs typeface="+mn-cs"/>
                        </a:rPr>
                        <a:t>=</a:t>
                      </a:r>
                      <a:r>
                        <a:rPr lang="en-US" altLang="zh-CN" sz="2200" i="1" kern="1200" dirty="0" err="1" smtClean="0">
                          <a:solidFill>
                            <a:schemeClr val="dk1"/>
                          </a:solidFill>
                          <a:effectLst/>
                          <a:latin typeface="+mn-lt"/>
                          <a:ea typeface="+mn-ea"/>
                          <a:cs typeface="+mn-cs"/>
                        </a:rPr>
                        <a:t>p+q</a:t>
                      </a:r>
                      <a:r>
                        <a:rPr lang="zh-CN" altLang="zh-CN" sz="2200" kern="1200" dirty="0" smtClean="0">
                          <a:solidFill>
                            <a:schemeClr val="dk1"/>
                          </a:solidFill>
                          <a:effectLst/>
                          <a:latin typeface="+mn-lt"/>
                          <a:ea typeface="+mn-ea"/>
                          <a:cs typeface="+mn-cs"/>
                        </a:rPr>
                        <a:t>，则</a:t>
                      </a:r>
                      <a:endParaRPr lang="en-US" altLang="zh-CN" sz="2200" kern="1200" dirty="0" smtClean="0">
                        <a:solidFill>
                          <a:schemeClr val="dk1"/>
                        </a:solidFill>
                        <a:effectLst/>
                        <a:latin typeface="+mn-lt"/>
                        <a:ea typeface="+mn-ea"/>
                        <a:cs typeface="+mn-cs"/>
                      </a:endParaRPr>
                    </a:p>
                    <a:p>
                      <a:pPr>
                        <a:lnSpc>
                          <a:spcPct val="125000"/>
                        </a:lnSpc>
                      </a:pPr>
                      <a:r>
                        <a:rPr lang="en-US" altLang="zh-CN" sz="2200" i="1" kern="1200" dirty="0" smtClean="0">
                          <a:solidFill>
                            <a:schemeClr val="dk1"/>
                          </a:solidFill>
                          <a:effectLst/>
                          <a:latin typeface="+mn-lt"/>
                          <a:ea typeface="+mn-ea"/>
                          <a:cs typeface="+mn-cs"/>
                        </a:rPr>
                        <a:t>            a</a:t>
                      </a:r>
                      <a:r>
                        <a:rPr lang="en-US" altLang="zh-CN" sz="2200" i="1" kern="1200" baseline="-25000" dirty="0" smtClean="0">
                          <a:solidFill>
                            <a:schemeClr val="dk1"/>
                          </a:solidFill>
                          <a:effectLst/>
                          <a:latin typeface="+mn-lt"/>
                          <a:ea typeface="+mn-ea"/>
                          <a:cs typeface="+mn-cs"/>
                        </a:rPr>
                        <a:t>m</a:t>
                      </a:r>
                      <a:r>
                        <a:rPr lang="zh-CN" altLang="zh-CN" sz="2200" kern="1200" dirty="0" smtClean="0">
                          <a:solidFill>
                            <a:schemeClr val="dk1"/>
                          </a:solidFill>
                          <a:effectLst/>
                          <a:latin typeface="+mn-lt"/>
                          <a:ea typeface="+mn-ea"/>
                          <a:cs typeface="+mn-cs"/>
                        </a:rPr>
                        <a:t>＋</a:t>
                      </a:r>
                      <a:r>
                        <a:rPr lang="en-US" altLang="zh-CN" sz="2200" i="1" kern="1200" dirty="0" smtClean="0">
                          <a:solidFill>
                            <a:schemeClr val="dk1"/>
                          </a:solidFill>
                          <a:effectLst/>
                          <a:latin typeface="+mn-lt"/>
                          <a:ea typeface="+mn-ea"/>
                          <a:cs typeface="+mn-cs"/>
                        </a:rPr>
                        <a:t>a</a:t>
                      </a:r>
                      <a:r>
                        <a:rPr lang="en-US" altLang="zh-CN" sz="2200" i="1" kern="1200" baseline="-25000" dirty="0" smtClean="0">
                          <a:solidFill>
                            <a:schemeClr val="dk1"/>
                          </a:solidFill>
                          <a:effectLst/>
                          <a:latin typeface="+mn-lt"/>
                          <a:ea typeface="+mn-ea"/>
                          <a:cs typeface="+mn-cs"/>
                        </a:rPr>
                        <a:t>n</a:t>
                      </a:r>
                      <a:r>
                        <a:rPr lang="zh-CN" altLang="zh-CN" sz="2200" kern="1200" dirty="0" smtClean="0">
                          <a:solidFill>
                            <a:schemeClr val="dk1"/>
                          </a:solidFill>
                          <a:effectLst/>
                          <a:latin typeface="+mn-lt"/>
                          <a:ea typeface="+mn-ea"/>
                          <a:cs typeface="+mn-cs"/>
                        </a:rPr>
                        <a:t>＝</a:t>
                      </a:r>
                      <a:r>
                        <a:rPr lang="en-US" altLang="zh-CN" sz="2200" i="1" kern="1200" dirty="0" err="1" smtClean="0">
                          <a:solidFill>
                            <a:schemeClr val="dk1"/>
                          </a:solidFill>
                          <a:effectLst/>
                          <a:latin typeface="+mn-lt"/>
                          <a:ea typeface="+mn-ea"/>
                          <a:cs typeface="+mn-cs"/>
                        </a:rPr>
                        <a:t>a</a:t>
                      </a:r>
                      <a:r>
                        <a:rPr lang="en-US" altLang="zh-CN" sz="2200" i="1" kern="1200" baseline="-25000" dirty="0" err="1" smtClean="0">
                          <a:solidFill>
                            <a:schemeClr val="dk1"/>
                          </a:solidFill>
                          <a:effectLst/>
                          <a:latin typeface="+mn-lt"/>
                          <a:ea typeface="+mn-ea"/>
                          <a:cs typeface="+mn-cs"/>
                        </a:rPr>
                        <a:t>p</a:t>
                      </a:r>
                      <a:r>
                        <a:rPr lang="zh-CN" altLang="zh-CN" sz="2200" kern="1200" dirty="0" smtClean="0">
                          <a:solidFill>
                            <a:schemeClr val="dk1"/>
                          </a:solidFill>
                          <a:effectLst/>
                          <a:latin typeface="+mn-lt"/>
                          <a:ea typeface="+mn-ea"/>
                          <a:cs typeface="+mn-cs"/>
                        </a:rPr>
                        <a:t>＋</a:t>
                      </a:r>
                      <a:r>
                        <a:rPr lang="en-US" altLang="zh-CN" sz="2200" i="1" kern="1200" dirty="0" err="1" smtClean="0">
                          <a:solidFill>
                            <a:schemeClr val="dk1"/>
                          </a:solidFill>
                          <a:effectLst/>
                          <a:latin typeface="+mn-lt"/>
                          <a:ea typeface="+mn-ea"/>
                          <a:cs typeface="+mn-cs"/>
                        </a:rPr>
                        <a:t>a</a:t>
                      </a:r>
                      <a:r>
                        <a:rPr lang="en-US" altLang="zh-CN" sz="2200" i="1" kern="1200" baseline="-25000" dirty="0" err="1" smtClean="0">
                          <a:solidFill>
                            <a:schemeClr val="dk1"/>
                          </a:solidFill>
                          <a:effectLst/>
                          <a:latin typeface="+mn-lt"/>
                          <a:ea typeface="+mn-ea"/>
                          <a:cs typeface="+mn-cs"/>
                        </a:rPr>
                        <a:t>q</a:t>
                      </a:r>
                      <a:r>
                        <a:rPr lang="en-US" altLang="zh-CN" sz="2200" i="1" kern="1200" baseline="-25000" dirty="0" smtClean="0">
                          <a:solidFill>
                            <a:schemeClr val="dk1"/>
                          </a:solidFill>
                          <a:effectLst/>
                          <a:latin typeface="+mn-lt"/>
                          <a:ea typeface="+mn-ea"/>
                          <a:cs typeface="+mn-cs"/>
                        </a:rPr>
                        <a:t> </a:t>
                      </a:r>
                      <a:r>
                        <a:rPr lang="en-US" altLang="zh-CN" sz="2200" kern="1200" dirty="0" smtClean="0">
                          <a:solidFill>
                            <a:schemeClr val="dk1"/>
                          </a:solidFill>
                          <a:effectLst/>
                          <a:latin typeface="+mn-lt"/>
                          <a:ea typeface="+mn-ea"/>
                          <a:cs typeface="+mn-cs"/>
                        </a:rPr>
                        <a:t>.</a:t>
                      </a:r>
                      <a:endParaRPr lang="zh-CN" altLang="zh-CN" sz="2200" kern="1200" dirty="0" smtClean="0">
                        <a:solidFill>
                          <a:schemeClr val="dk1"/>
                        </a:solidFill>
                        <a:effectLst/>
                        <a:latin typeface="+mn-lt"/>
                        <a:ea typeface="+mn-ea"/>
                        <a:cs typeface="+mn-cs"/>
                      </a:endParaRPr>
                    </a:p>
                    <a:p>
                      <a:pPr>
                        <a:lnSpc>
                          <a:spcPct val="125000"/>
                        </a:lnSpc>
                      </a:pPr>
                      <a:r>
                        <a:rPr lang="zh-CN" altLang="zh-CN" sz="2200" kern="1200" dirty="0" smtClean="0">
                          <a:solidFill>
                            <a:schemeClr val="dk1"/>
                          </a:solidFill>
                          <a:effectLst/>
                          <a:latin typeface="+mn-lt"/>
                          <a:ea typeface="+mn-ea"/>
                          <a:cs typeface="+mn-cs"/>
                        </a:rPr>
                        <a:t>特别地，若</a:t>
                      </a:r>
                      <a:r>
                        <a:rPr lang="en-US" altLang="zh-CN" sz="2200" i="1" kern="1200" dirty="0" err="1" smtClean="0">
                          <a:solidFill>
                            <a:schemeClr val="dk1"/>
                          </a:solidFill>
                          <a:effectLst/>
                          <a:latin typeface="+mn-lt"/>
                          <a:ea typeface="+mn-ea"/>
                          <a:cs typeface="+mn-cs"/>
                        </a:rPr>
                        <a:t>m+n</a:t>
                      </a:r>
                      <a:r>
                        <a:rPr lang="en-US" altLang="zh-CN" sz="2200" i="1" kern="1200" dirty="0" smtClean="0">
                          <a:solidFill>
                            <a:schemeClr val="dk1"/>
                          </a:solidFill>
                          <a:effectLst/>
                          <a:latin typeface="+mn-lt"/>
                          <a:ea typeface="+mn-ea"/>
                          <a:cs typeface="+mn-cs"/>
                        </a:rPr>
                        <a:t>=</a:t>
                      </a:r>
                      <a:r>
                        <a:rPr lang="en-US" altLang="zh-CN" sz="2200" kern="1200" dirty="0" smtClean="0">
                          <a:solidFill>
                            <a:schemeClr val="dk1"/>
                          </a:solidFill>
                          <a:effectLst/>
                          <a:latin typeface="+mn-lt"/>
                          <a:ea typeface="+mn-ea"/>
                          <a:cs typeface="+mn-cs"/>
                        </a:rPr>
                        <a:t>2</a:t>
                      </a:r>
                      <a:r>
                        <a:rPr lang="en-US" altLang="zh-CN" sz="2200" i="1" kern="1200" dirty="0" smtClean="0">
                          <a:solidFill>
                            <a:schemeClr val="dk1"/>
                          </a:solidFill>
                          <a:effectLst/>
                          <a:latin typeface="+mn-lt"/>
                          <a:ea typeface="+mn-ea"/>
                          <a:cs typeface="+mn-cs"/>
                        </a:rPr>
                        <a:t>p</a:t>
                      </a:r>
                      <a:r>
                        <a:rPr lang="zh-CN" altLang="zh-CN" sz="2200" kern="1200" dirty="0" smtClean="0">
                          <a:solidFill>
                            <a:schemeClr val="dk1"/>
                          </a:solidFill>
                          <a:effectLst/>
                          <a:latin typeface="+mn-lt"/>
                          <a:ea typeface="+mn-ea"/>
                          <a:cs typeface="+mn-cs"/>
                        </a:rPr>
                        <a:t>，则</a:t>
                      </a:r>
                      <a:endParaRPr lang="en-US" altLang="zh-CN" sz="2200" kern="1200" dirty="0" smtClean="0">
                        <a:solidFill>
                          <a:schemeClr val="dk1"/>
                        </a:solidFill>
                        <a:effectLst/>
                        <a:latin typeface="+mn-lt"/>
                        <a:ea typeface="+mn-ea"/>
                        <a:cs typeface="+mn-cs"/>
                      </a:endParaRPr>
                    </a:p>
                    <a:p>
                      <a:pPr>
                        <a:lnSpc>
                          <a:spcPct val="125000"/>
                        </a:lnSpc>
                      </a:pPr>
                      <a:r>
                        <a:rPr lang="en-US" altLang="zh-CN" sz="2200" i="1" kern="1200" dirty="0" smtClean="0">
                          <a:solidFill>
                            <a:schemeClr val="dk1"/>
                          </a:solidFill>
                          <a:effectLst/>
                          <a:latin typeface="+mn-lt"/>
                          <a:ea typeface="+mn-ea"/>
                          <a:cs typeface="+mn-cs"/>
                        </a:rPr>
                        <a:t>            a</a:t>
                      </a:r>
                      <a:r>
                        <a:rPr lang="en-US" altLang="zh-CN" sz="2200" i="1" kern="1200" baseline="-25000" dirty="0" smtClean="0">
                          <a:solidFill>
                            <a:schemeClr val="dk1"/>
                          </a:solidFill>
                          <a:effectLst/>
                          <a:latin typeface="+mn-lt"/>
                          <a:ea typeface="+mn-ea"/>
                          <a:cs typeface="+mn-cs"/>
                        </a:rPr>
                        <a:t>m</a:t>
                      </a:r>
                      <a:r>
                        <a:rPr lang="zh-CN" altLang="zh-CN" sz="2200" kern="1200" dirty="0" smtClean="0">
                          <a:solidFill>
                            <a:schemeClr val="dk1"/>
                          </a:solidFill>
                          <a:effectLst/>
                          <a:latin typeface="+mn-lt"/>
                          <a:ea typeface="+mn-ea"/>
                          <a:cs typeface="+mn-cs"/>
                        </a:rPr>
                        <a:t>＋</a:t>
                      </a:r>
                      <a:r>
                        <a:rPr lang="en-US" altLang="zh-CN" sz="2200" i="1" kern="1200" dirty="0" smtClean="0">
                          <a:solidFill>
                            <a:schemeClr val="dk1"/>
                          </a:solidFill>
                          <a:effectLst/>
                          <a:latin typeface="+mn-lt"/>
                          <a:ea typeface="+mn-ea"/>
                          <a:cs typeface="+mn-cs"/>
                        </a:rPr>
                        <a:t>a</a:t>
                      </a:r>
                      <a:r>
                        <a:rPr lang="en-US" altLang="zh-CN" sz="2200" i="1" kern="1200" baseline="-25000" dirty="0" smtClean="0">
                          <a:solidFill>
                            <a:schemeClr val="dk1"/>
                          </a:solidFill>
                          <a:effectLst/>
                          <a:latin typeface="+mn-lt"/>
                          <a:ea typeface="+mn-ea"/>
                          <a:cs typeface="+mn-cs"/>
                        </a:rPr>
                        <a:t>n</a:t>
                      </a:r>
                      <a:r>
                        <a:rPr lang="zh-CN" altLang="zh-CN" sz="2200" kern="1200" dirty="0" smtClean="0">
                          <a:solidFill>
                            <a:schemeClr val="dk1"/>
                          </a:solidFill>
                          <a:effectLst/>
                          <a:latin typeface="+mn-lt"/>
                          <a:ea typeface="+mn-ea"/>
                          <a:cs typeface="+mn-cs"/>
                        </a:rPr>
                        <a:t>＝</a:t>
                      </a:r>
                      <a:r>
                        <a:rPr lang="en-US" altLang="zh-CN" sz="2200" kern="1200" dirty="0" smtClean="0">
                          <a:solidFill>
                            <a:schemeClr val="dk1"/>
                          </a:solidFill>
                          <a:effectLst/>
                          <a:latin typeface="+mn-lt"/>
                          <a:ea typeface="+mn-ea"/>
                          <a:cs typeface="+mn-cs"/>
                        </a:rPr>
                        <a:t>2</a:t>
                      </a:r>
                      <a:r>
                        <a:rPr lang="en-US" altLang="zh-CN" sz="2200" i="1" kern="1200" dirty="0" smtClean="0">
                          <a:solidFill>
                            <a:schemeClr val="dk1"/>
                          </a:solidFill>
                          <a:effectLst/>
                          <a:latin typeface="+mn-lt"/>
                          <a:ea typeface="+mn-ea"/>
                          <a:cs typeface="+mn-cs"/>
                        </a:rPr>
                        <a:t>a</a:t>
                      </a:r>
                      <a:r>
                        <a:rPr lang="en-US" altLang="zh-CN" sz="2200" i="1" kern="1200" baseline="-25000" dirty="0" smtClean="0">
                          <a:solidFill>
                            <a:schemeClr val="dk1"/>
                          </a:solidFill>
                          <a:effectLst/>
                          <a:latin typeface="+mn-lt"/>
                          <a:ea typeface="+mn-ea"/>
                          <a:cs typeface="+mn-cs"/>
                        </a:rPr>
                        <a:t>p </a:t>
                      </a:r>
                      <a:r>
                        <a:rPr lang="en-US" altLang="zh-CN" sz="2200" kern="1200" dirty="0" smtClean="0">
                          <a:solidFill>
                            <a:schemeClr val="dk1"/>
                          </a:solidFill>
                          <a:effectLst/>
                          <a:latin typeface="+mn-lt"/>
                          <a:ea typeface="+mn-ea"/>
                          <a:cs typeface="+mn-cs"/>
                        </a:rPr>
                        <a:t>.</a:t>
                      </a:r>
                      <a:endParaRPr lang="zh-CN" sz="22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endParaRPr lang="zh-CN" sz="2400" b="1" i="1" kern="100" dirty="0">
                        <a:solidFill>
                          <a:srgbClr val="FF0000"/>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296144">
                <a:tc vMerge="1">
                  <a:txBody>
                    <a:bodyPr/>
                    <a:lstStyle/>
                    <a:p>
                      <a:endParaRPr lang="zh-CN" altLang="en-US"/>
                    </a:p>
                  </a:txBody>
                  <a:tcPr/>
                </a:tc>
                <a:tc vMerge="1">
                  <a:txBody>
                    <a:bodyPr/>
                    <a:lstStyle/>
                    <a:p>
                      <a:endParaRPr lang="zh-CN" altLang="en-US"/>
                    </a:p>
                  </a:txBody>
                  <a:tcPr/>
                </a:tc>
                <a:tc gridSpan="2">
                  <a:txBody>
                    <a:bodyPr/>
                    <a:lstStyle/>
                    <a:p>
                      <a:pPr>
                        <a:lnSpc>
                          <a:spcPct val="150000"/>
                        </a:lnSpc>
                      </a:pPr>
                      <a:endParaRPr lang="zh-CN" sz="2200" b="1" kern="100" dirty="0">
                        <a:effectLst/>
                        <a:latin typeface="Calibri"/>
                        <a:ea typeface="宋体"/>
                        <a:cs typeface="Times New Roman"/>
                      </a:endParaRPr>
                    </a:p>
                  </a:txBody>
                  <a:tcPr marL="68580" marR="68580" marT="36195" marB="3619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lnSpc>
                          <a:spcPct val="100000"/>
                        </a:lnSpc>
                        <a:spcAft>
                          <a:spcPts val="0"/>
                        </a:spcAft>
                      </a:pPr>
                      <a:endParaRPr lang="zh-CN" sz="2400" b="1" i="1" kern="100" dirty="0">
                        <a:solidFill>
                          <a:srgbClr val="FF0000"/>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AlternateContent xmlns:mc="http://schemas.openxmlformats.org/markup-compatibility/2006" xmlns:a14="http://schemas.microsoft.com/office/drawing/2010/main">
        <mc:Choice Requires="a14">
          <p:sp>
            <p:nvSpPr>
              <p:cNvPr id="9" name="矩形 8"/>
              <p:cNvSpPr/>
              <p:nvPr/>
            </p:nvSpPr>
            <p:spPr>
              <a:xfrm>
                <a:off x="4932040" y="1377458"/>
                <a:ext cx="4032448" cy="1842364"/>
              </a:xfrm>
              <a:prstGeom prst="rect">
                <a:avLst/>
              </a:prstGeom>
            </p:spPr>
            <p:txBody>
              <a:bodyPr wrap="square">
                <a:spAutoFit/>
              </a:bodyPr>
              <a:lstStyle/>
              <a:p>
                <a:pPr>
                  <a:lnSpc>
                    <a:spcPct val="125000"/>
                  </a:lnSpc>
                </a:pPr>
                <a:r>
                  <a:rPr lang="zh-CN" altLang="zh-CN" sz="2200" b="1" dirty="0" smtClean="0">
                    <a:solidFill>
                      <a:srgbClr val="FF0000"/>
                    </a:solidFill>
                    <a:latin typeface="+mn-lt"/>
                  </a:rPr>
                  <a:t>若</a:t>
                </a:r>
                <a:r>
                  <a:rPr lang="en-US" altLang="zh-CN" sz="2200" b="1" i="1" dirty="0" err="1">
                    <a:solidFill>
                      <a:srgbClr val="FF0000"/>
                    </a:solidFill>
                    <a:latin typeface="+mn-lt"/>
                  </a:rPr>
                  <a:t>m+n</a:t>
                </a:r>
                <a:r>
                  <a:rPr lang="en-US" altLang="zh-CN" sz="2200" b="1" i="1" dirty="0">
                    <a:solidFill>
                      <a:srgbClr val="FF0000"/>
                    </a:solidFill>
                    <a:latin typeface="+mn-lt"/>
                  </a:rPr>
                  <a:t>=</a:t>
                </a:r>
                <a:r>
                  <a:rPr lang="en-US" altLang="zh-CN" sz="2200" b="1" i="1" dirty="0" err="1">
                    <a:solidFill>
                      <a:srgbClr val="FF0000"/>
                    </a:solidFill>
                    <a:latin typeface="+mn-lt"/>
                  </a:rPr>
                  <a:t>s+t</a:t>
                </a:r>
                <a:r>
                  <a:rPr lang="zh-CN" altLang="zh-CN" sz="2200" b="1" dirty="0">
                    <a:solidFill>
                      <a:srgbClr val="FF0000"/>
                    </a:solidFill>
                    <a:latin typeface="+mn-lt"/>
                  </a:rPr>
                  <a:t>，则</a:t>
                </a:r>
                <a:endParaRPr lang="en-US" altLang="zh-CN" sz="2200" b="1" dirty="0" smtClean="0">
                  <a:solidFill>
                    <a:srgbClr val="FF0000"/>
                  </a:solidFill>
                  <a:latin typeface="+mn-lt"/>
                </a:endParaRPr>
              </a:p>
              <a:p>
                <a:pPr>
                  <a:lnSpc>
                    <a:spcPct val="125000"/>
                  </a:lnSpc>
                </a:pPr>
                <a:r>
                  <a:rPr lang="en-US" altLang="zh-CN" sz="2200" b="1" dirty="0">
                    <a:solidFill>
                      <a:srgbClr val="FF0000"/>
                    </a:solidFill>
                    <a:latin typeface="+mn-lt"/>
                  </a:rPr>
                  <a:t> </a:t>
                </a:r>
                <a:r>
                  <a:rPr lang="en-US" altLang="zh-CN" sz="2200" b="1" dirty="0" smtClean="0">
                    <a:solidFill>
                      <a:srgbClr val="FF0000"/>
                    </a:solidFill>
                    <a:latin typeface="+mn-lt"/>
                  </a:rPr>
                  <a:t>              </a:t>
                </a:r>
                <a14:m>
                  <m:oMath xmlns:m="http://schemas.openxmlformats.org/officeDocument/2006/math">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𝒎</m:t>
                        </m:r>
                      </m:sub>
                    </m:sSub>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𝒏</m:t>
                        </m:r>
                      </m:sub>
                    </m:sSub>
                    <m:r>
                      <a:rPr lang="zh-CN" altLang="zh-CN" sz="2200" b="1">
                        <a:solidFill>
                          <a:srgbClr val="FF0000"/>
                        </a:solidFill>
                        <a:latin typeface="Cambria Math"/>
                      </a:rPr>
                      <m:t>＝</m:t>
                    </m:r>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𝒔</m:t>
                        </m:r>
                      </m:sub>
                    </m:sSub>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𝒕</m:t>
                        </m:r>
                      </m:sub>
                    </m:sSub>
                    <m:r>
                      <a:rPr lang="en-US" altLang="zh-CN" sz="2200" b="1" baseline="-25000">
                        <a:solidFill>
                          <a:srgbClr val="FF0000"/>
                        </a:solidFill>
                        <a:latin typeface="Cambria Math"/>
                      </a:rPr>
                      <m:t> </m:t>
                    </m:r>
                  </m:oMath>
                </a14:m>
                <a:r>
                  <a:rPr lang="en-US" altLang="zh-CN" sz="2200" b="1" dirty="0">
                    <a:solidFill>
                      <a:srgbClr val="FF0000"/>
                    </a:solidFill>
                    <a:latin typeface="+mn-lt"/>
                  </a:rPr>
                  <a:t>.</a:t>
                </a:r>
                <a:endParaRPr lang="zh-CN" altLang="zh-CN" sz="2200" b="1" dirty="0">
                  <a:solidFill>
                    <a:srgbClr val="FF0000"/>
                  </a:solidFill>
                  <a:latin typeface="+mn-lt"/>
                </a:endParaRPr>
              </a:p>
              <a:p>
                <a:pPr>
                  <a:lnSpc>
                    <a:spcPct val="125000"/>
                  </a:lnSpc>
                </a:pPr>
                <a:r>
                  <a:rPr lang="zh-CN" altLang="zh-CN" sz="2200" b="1" dirty="0">
                    <a:solidFill>
                      <a:srgbClr val="FF0000"/>
                    </a:solidFill>
                    <a:latin typeface="+mn-lt"/>
                  </a:rPr>
                  <a:t>特别地，若</a:t>
                </a:r>
                <a:r>
                  <a:rPr lang="en-US" altLang="zh-CN" sz="2200" b="1" i="1" dirty="0" err="1">
                    <a:solidFill>
                      <a:srgbClr val="FF0000"/>
                    </a:solidFill>
                    <a:latin typeface="+mn-lt"/>
                  </a:rPr>
                  <a:t>m+n</a:t>
                </a:r>
                <a:r>
                  <a:rPr lang="en-US" altLang="zh-CN" sz="2200" b="1" i="1" dirty="0">
                    <a:solidFill>
                      <a:srgbClr val="FF0000"/>
                    </a:solidFill>
                    <a:latin typeface="+mn-lt"/>
                  </a:rPr>
                  <a:t>=</a:t>
                </a:r>
                <a:r>
                  <a:rPr lang="en-US" altLang="zh-CN" sz="2200" b="1" dirty="0">
                    <a:solidFill>
                      <a:srgbClr val="FF0000"/>
                    </a:solidFill>
                    <a:latin typeface="+mn-lt"/>
                  </a:rPr>
                  <a:t>2</a:t>
                </a:r>
                <a:r>
                  <a:rPr lang="en-US" altLang="zh-CN" sz="2200" b="1" i="1" dirty="0">
                    <a:solidFill>
                      <a:srgbClr val="FF0000"/>
                    </a:solidFill>
                    <a:latin typeface="+mn-lt"/>
                  </a:rPr>
                  <a:t>p</a:t>
                </a:r>
                <a:r>
                  <a:rPr lang="zh-CN" altLang="zh-CN" sz="2200" b="1" dirty="0">
                    <a:solidFill>
                      <a:srgbClr val="FF0000"/>
                    </a:solidFill>
                    <a:latin typeface="+mn-lt"/>
                  </a:rPr>
                  <a:t>，则</a:t>
                </a:r>
                <a:endParaRPr lang="en-US" altLang="zh-CN" sz="2200" b="1" i="1" dirty="0" smtClean="0">
                  <a:solidFill>
                    <a:srgbClr val="FF0000"/>
                  </a:solidFill>
                  <a:latin typeface="+mn-lt"/>
                </a:endParaRPr>
              </a:p>
              <a:p>
                <a:pPr>
                  <a:lnSpc>
                    <a:spcPct val="125000"/>
                  </a:lnSpc>
                </a:pPr>
                <a:r>
                  <a:rPr lang="en-US" altLang="zh-CN" sz="2200" b="1" dirty="0" smtClean="0">
                    <a:solidFill>
                      <a:srgbClr val="FF0000"/>
                    </a:solidFill>
                  </a:rPr>
                  <a:t>              </a:t>
                </a:r>
                <a14:m>
                  <m:oMath xmlns:m="http://schemas.openxmlformats.org/officeDocument/2006/math">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𝒎</m:t>
                        </m:r>
                      </m:sub>
                    </m:sSub>
                    <m:sSub>
                      <m:sSubPr>
                        <m:ctrlPr>
                          <a:rPr lang="zh-CN" altLang="zh-CN" sz="2200" b="1" i="1">
                            <a:solidFill>
                              <a:srgbClr val="FF0000"/>
                            </a:solidFill>
                            <a:latin typeface="Cambria Math"/>
                          </a:rPr>
                        </m:ctrlPr>
                      </m:sSubPr>
                      <m:e>
                        <m:r>
                          <a:rPr lang="en-US" altLang="zh-CN" sz="2200" b="1" i="1">
                            <a:solidFill>
                              <a:srgbClr val="FF0000"/>
                            </a:solidFill>
                            <a:latin typeface="Cambria Math"/>
                          </a:rPr>
                          <m:t>𝒂</m:t>
                        </m:r>
                      </m:e>
                      <m:sub>
                        <m:r>
                          <a:rPr lang="en-US" altLang="zh-CN" sz="2200" b="1" i="1">
                            <a:solidFill>
                              <a:srgbClr val="FF0000"/>
                            </a:solidFill>
                            <a:latin typeface="Cambria Math"/>
                          </a:rPr>
                          <m:t>𝒏</m:t>
                        </m:r>
                      </m:sub>
                    </m:sSub>
                    <m:r>
                      <a:rPr lang="zh-CN" altLang="zh-CN" sz="2200" b="1">
                        <a:solidFill>
                          <a:srgbClr val="FF0000"/>
                        </a:solidFill>
                        <a:latin typeface="Cambria Math"/>
                      </a:rPr>
                      <m:t>＝</m:t>
                    </m:r>
                    <m:sSubSup>
                      <m:sSubSupPr>
                        <m:ctrlPr>
                          <a:rPr lang="zh-CN" altLang="zh-CN" sz="2200" b="1" i="1">
                            <a:solidFill>
                              <a:srgbClr val="FF0000"/>
                            </a:solidFill>
                            <a:latin typeface="Cambria Math"/>
                          </a:rPr>
                        </m:ctrlPr>
                      </m:sSubSupPr>
                      <m:e>
                        <m:r>
                          <a:rPr lang="en-US" altLang="zh-CN" sz="2200" b="1" i="1">
                            <a:solidFill>
                              <a:srgbClr val="FF0000"/>
                            </a:solidFill>
                            <a:latin typeface="Cambria Math"/>
                          </a:rPr>
                          <m:t>𝒂</m:t>
                        </m:r>
                      </m:e>
                      <m:sub>
                        <m:r>
                          <a:rPr lang="en-US" altLang="zh-CN" sz="2200" b="1" i="1">
                            <a:solidFill>
                              <a:srgbClr val="FF0000"/>
                            </a:solidFill>
                            <a:latin typeface="Cambria Math"/>
                          </a:rPr>
                          <m:t>𝒑</m:t>
                        </m:r>
                      </m:sub>
                      <m:sup>
                        <m:r>
                          <a:rPr lang="en-US" altLang="zh-CN" sz="2200" b="1" i="1">
                            <a:solidFill>
                              <a:srgbClr val="FF0000"/>
                            </a:solidFill>
                            <a:latin typeface="Cambria Math"/>
                          </a:rPr>
                          <m:t>𝟐</m:t>
                        </m:r>
                      </m:sup>
                    </m:sSubSup>
                  </m:oMath>
                </a14:m>
                <a:r>
                  <a:rPr lang="en-US" altLang="zh-CN" sz="2200" b="1" i="1" baseline="-25000" dirty="0">
                    <a:solidFill>
                      <a:srgbClr val="FF0000"/>
                    </a:solidFill>
                    <a:latin typeface="+mn-lt"/>
                  </a:rPr>
                  <a:t> </a:t>
                </a:r>
                <a:r>
                  <a:rPr lang="en-US" altLang="zh-CN" sz="2200" b="1" dirty="0">
                    <a:solidFill>
                      <a:srgbClr val="FF0000"/>
                    </a:solidFill>
                    <a:latin typeface="+mn-lt"/>
                  </a:rPr>
                  <a:t>.</a:t>
                </a:r>
                <a:endParaRPr lang="zh-CN" altLang="zh-CN" sz="2200" b="1" i="1" kern="100" dirty="0">
                  <a:solidFill>
                    <a:srgbClr val="FF0000"/>
                  </a:solidFill>
                  <a:latin typeface="+mn-lt"/>
                  <a:cs typeface="Times New Roman"/>
                </a:endParaRPr>
              </a:p>
            </p:txBody>
          </p:sp>
        </mc:Choice>
        <mc:Fallback xmlns="">
          <p:sp>
            <p:nvSpPr>
              <p:cNvPr id="9" name="矩形 8"/>
              <p:cNvSpPr>
                <a:spLocks noRot="1" noChangeAspect="1" noMove="1" noResize="1" noEditPoints="1" noAdjustHandles="1" noChangeArrowheads="1" noChangeShapeType="1" noTextEdit="1"/>
              </p:cNvSpPr>
              <p:nvPr/>
            </p:nvSpPr>
            <p:spPr>
              <a:xfrm>
                <a:off x="4932040" y="1377458"/>
                <a:ext cx="4032448" cy="1842364"/>
              </a:xfrm>
              <a:prstGeom prst="rect">
                <a:avLst/>
              </a:prstGeom>
              <a:blipFill rotWithShape="1">
                <a:blip r:embed="rId3"/>
                <a:stretch>
                  <a:fillRect l="-1813" t="-662" b="-264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p:cNvSpPr/>
              <p:nvPr/>
            </p:nvSpPr>
            <p:spPr>
              <a:xfrm>
                <a:off x="1043608" y="3147814"/>
                <a:ext cx="7704856" cy="1416798"/>
              </a:xfrm>
              <a:prstGeom prst="rect">
                <a:avLst/>
              </a:prstGeom>
            </p:spPr>
            <p:txBody>
              <a:bodyPr wrap="square">
                <a:spAutoFit/>
              </a:bodyPr>
              <a:lstStyle/>
              <a:p>
                <a:pPr>
                  <a:lnSpc>
                    <a:spcPct val="125000"/>
                  </a:lnSpc>
                </a:pPr>
                <a:r>
                  <a:rPr lang="zh-CN" altLang="en-US" sz="2200" b="1" kern="100" dirty="0">
                    <a:solidFill>
                      <a:srgbClr val="FF0000"/>
                    </a:solidFill>
                    <a:latin typeface="+mn-lt"/>
                    <a:cs typeface="Times New Roman"/>
                  </a:rPr>
                  <a:t>证明：</a:t>
                </a:r>
                <a:r>
                  <a:rPr lang="zh-CN" altLang="en-US" sz="2200" b="1" kern="100" dirty="0">
                    <a:latin typeface="+mn-lt"/>
                    <a:cs typeface="Times New Roman"/>
                  </a:rPr>
                  <a:t>左边</a:t>
                </a:r>
                <a14:m>
                  <m:oMath xmlns:m="http://schemas.openxmlformats.org/officeDocument/2006/math">
                    <m:sSub>
                      <m:sSubPr>
                        <m:ctrlPr>
                          <a:rPr lang="zh-CN" altLang="zh-CN" sz="2200" i="1">
                            <a:latin typeface="Cambria Math"/>
                          </a:rPr>
                        </m:ctrlPr>
                      </m:sSubPr>
                      <m:e>
                        <m:r>
                          <a:rPr lang="en-US" altLang="zh-CN" sz="2200" i="1">
                            <a:latin typeface="Cambria Math"/>
                          </a:rPr>
                          <m:t>=</m:t>
                        </m:r>
                        <m:r>
                          <a:rPr lang="en-US" altLang="zh-CN" sz="2200" i="1">
                            <a:latin typeface="Cambria Math"/>
                          </a:rPr>
                          <m:t>𝑎</m:t>
                        </m:r>
                      </m:e>
                      <m:sub>
                        <m:r>
                          <a:rPr lang="en-US" altLang="zh-CN" sz="2200" i="1">
                            <a:latin typeface="Cambria Math"/>
                          </a:rPr>
                          <m:t>1</m:t>
                        </m:r>
                      </m:sub>
                    </m:sSub>
                    <m:sSup>
                      <m:sSupPr>
                        <m:ctrlPr>
                          <a:rPr lang="en-US" altLang="zh-CN" sz="2200" i="1">
                            <a:latin typeface="Cambria Math"/>
                          </a:rPr>
                        </m:ctrlPr>
                      </m:sSupPr>
                      <m:e>
                        <m:r>
                          <a:rPr lang="en-US" altLang="zh-CN" sz="2200" i="1">
                            <a:latin typeface="Cambria Math"/>
                          </a:rPr>
                          <m:t>𝑞</m:t>
                        </m:r>
                      </m:e>
                      <m:sup>
                        <m:r>
                          <a:rPr lang="en-US" altLang="zh-CN" sz="2200" i="1">
                            <a:latin typeface="Cambria Math"/>
                          </a:rPr>
                          <m:t>𝑚</m:t>
                        </m:r>
                        <m:r>
                          <a:rPr lang="en-US" altLang="zh-CN" sz="2200" i="1">
                            <a:latin typeface="Cambria Math"/>
                          </a:rPr>
                          <m:t>−1</m:t>
                        </m:r>
                      </m:sup>
                    </m:sSup>
                    <m:sSub>
                      <m:sSubPr>
                        <m:ctrlPr>
                          <a:rPr lang="zh-CN" altLang="zh-CN" sz="2200" i="1">
                            <a:latin typeface="Cambria Math"/>
                          </a:rPr>
                        </m:ctrlPr>
                      </m:sSubPr>
                      <m:e>
                        <m:r>
                          <a:rPr lang="zh-CN" altLang="en-US" sz="2200" i="1">
                            <a:latin typeface="Cambria Math"/>
                          </a:rPr>
                          <m:t>∙</m:t>
                        </m:r>
                        <m:r>
                          <a:rPr lang="en-US" altLang="zh-CN" sz="2200" i="1">
                            <a:latin typeface="Cambria Math"/>
                          </a:rPr>
                          <m:t>𝑎</m:t>
                        </m:r>
                      </m:e>
                      <m:sub>
                        <m:r>
                          <a:rPr lang="en-US" altLang="zh-CN" sz="2200" i="1">
                            <a:latin typeface="Cambria Math"/>
                          </a:rPr>
                          <m:t>1</m:t>
                        </m:r>
                      </m:sub>
                    </m:sSub>
                    <m:sSup>
                      <m:sSupPr>
                        <m:ctrlPr>
                          <a:rPr lang="en-US" altLang="zh-CN" sz="2200" i="1">
                            <a:latin typeface="Cambria Math"/>
                          </a:rPr>
                        </m:ctrlPr>
                      </m:sSupPr>
                      <m:e>
                        <m:r>
                          <a:rPr lang="en-US" altLang="zh-CN" sz="2200" i="1">
                            <a:latin typeface="Cambria Math"/>
                          </a:rPr>
                          <m:t>𝑞</m:t>
                        </m:r>
                      </m:e>
                      <m:sup>
                        <m:r>
                          <a:rPr lang="en-US" altLang="zh-CN" sz="2200" i="1">
                            <a:latin typeface="Cambria Math"/>
                          </a:rPr>
                          <m:t>𝑛</m:t>
                        </m:r>
                        <m:r>
                          <a:rPr lang="en-US" altLang="zh-CN" sz="2200" i="1">
                            <a:latin typeface="Cambria Math"/>
                          </a:rPr>
                          <m:t>−1</m:t>
                        </m:r>
                      </m:sup>
                    </m:sSup>
                    <m:r>
                      <a:rPr lang="en-US" altLang="zh-CN" sz="2200" i="1">
                        <a:latin typeface="Cambria Math"/>
                      </a:rPr>
                      <m:t>=</m:t>
                    </m:r>
                    <m:sSubSup>
                      <m:sSubSupPr>
                        <m:ctrlPr>
                          <a:rPr lang="zh-CN" altLang="zh-CN" sz="2200" i="1">
                            <a:latin typeface="Cambria Math"/>
                          </a:rPr>
                        </m:ctrlPr>
                      </m:sSubSupPr>
                      <m:e>
                        <m:r>
                          <a:rPr lang="en-US" altLang="zh-CN" sz="2200" i="1">
                            <a:latin typeface="Cambria Math"/>
                          </a:rPr>
                          <m:t>𝑎</m:t>
                        </m:r>
                      </m:e>
                      <m:sub>
                        <m:r>
                          <a:rPr lang="en-US" altLang="zh-CN" sz="2200" i="1">
                            <a:latin typeface="Cambria Math"/>
                          </a:rPr>
                          <m:t>1</m:t>
                        </m:r>
                      </m:sub>
                      <m:sup>
                        <m:r>
                          <a:rPr lang="en-US" altLang="zh-CN" sz="2200" i="1">
                            <a:latin typeface="Cambria Math"/>
                          </a:rPr>
                          <m:t>2</m:t>
                        </m:r>
                      </m:sup>
                    </m:sSubSup>
                    <m:r>
                      <a:rPr lang="en-US" altLang="zh-CN" sz="2200" i="1">
                        <a:latin typeface="Cambria Math"/>
                        <a:ea typeface="Cambria Math"/>
                      </a:rPr>
                      <m:t>∙</m:t>
                    </m:r>
                    <m:sSup>
                      <m:sSupPr>
                        <m:ctrlPr>
                          <a:rPr lang="en-US" altLang="zh-CN" sz="2200" i="1">
                            <a:latin typeface="Cambria Math"/>
                          </a:rPr>
                        </m:ctrlPr>
                      </m:sSupPr>
                      <m:e>
                        <m:r>
                          <a:rPr lang="en-US" altLang="zh-CN" sz="2200" i="1">
                            <a:latin typeface="Cambria Math"/>
                          </a:rPr>
                          <m:t>𝑞</m:t>
                        </m:r>
                      </m:e>
                      <m:sup>
                        <m:r>
                          <a:rPr lang="en-US" altLang="zh-CN" sz="2200" i="1">
                            <a:latin typeface="Cambria Math"/>
                          </a:rPr>
                          <m:t>𝑚</m:t>
                        </m:r>
                        <m:r>
                          <a:rPr lang="en-US" altLang="zh-CN" sz="2200" i="1">
                            <a:latin typeface="Cambria Math"/>
                          </a:rPr>
                          <m:t>+</m:t>
                        </m:r>
                        <m:r>
                          <a:rPr lang="en-US" altLang="zh-CN" sz="2200" i="1">
                            <a:latin typeface="Cambria Math"/>
                          </a:rPr>
                          <m:t>𝑛</m:t>
                        </m:r>
                        <m:r>
                          <a:rPr lang="en-US" altLang="zh-CN" sz="2200" i="1">
                            <a:latin typeface="Cambria Math"/>
                          </a:rPr>
                          <m:t>−1</m:t>
                        </m:r>
                      </m:sup>
                    </m:sSup>
                  </m:oMath>
                </a14:m>
                <a:endParaRPr lang="en-US" altLang="zh-CN" sz="2200" b="1" kern="100" dirty="0">
                  <a:latin typeface="+mn-lt"/>
                  <a:cs typeface="Times New Roman"/>
                </a:endParaRPr>
              </a:p>
              <a:p>
                <a:pPr fontAlgn="auto">
                  <a:lnSpc>
                    <a:spcPct val="125000"/>
                  </a:lnSpc>
                  <a:spcBef>
                    <a:spcPts val="0"/>
                  </a:spcBef>
                  <a:spcAft>
                    <a:spcPts val="0"/>
                  </a:spcAft>
                  <a:defRPr/>
                </a:pPr>
                <a:r>
                  <a:rPr lang="zh-CN" altLang="en-US" sz="2200" b="1" kern="100" dirty="0">
                    <a:latin typeface="+mn-lt"/>
                    <a:cs typeface="Times New Roman"/>
                  </a:rPr>
                  <a:t>             右边</a:t>
                </a:r>
                <a14:m>
                  <m:oMath xmlns:m="http://schemas.openxmlformats.org/officeDocument/2006/math">
                    <m:sSub>
                      <m:sSubPr>
                        <m:ctrlPr>
                          <a:rPr lang="zh-CN" altLang="zh-CN" sz="2200" i="1">
                            <a:latin typeface="Cambria Math"/>
                          </a:rPr>
                        </m:ctrlPr>
                      </m:sSubPr>
                      <m:e>
                        <m:r>
                          <a:rPr lang="en-US" altLang="zh-CN" sz="2200" i="1">
                            <a:latin typeface="Cambria Math"/>
                          </a:rPr>
                          <m:t>=</m:t>
                        </m:r>
                        <m:r>
                          <a:rPr lang="en-US" altLang="zh-CN" sz="2200" i="1">
                            <a:latin typeface="Cambria Math"/>
                          </a:rPr>
                          <m:t>𝑎</m:t>
                        </m:r>
                      </m:e>
                      <m:sub>
                        <m:r>
                          <a:rPr lang="en-US" altLang="zh-CN" sz="2200" i="1">
                            <a:latin typeface="Cambria Math"/>
                          </a:rPr>
                          <m:t>1</m:t>
                        </m:r>
                      </m:sub>
                    </m:sSub>
                    <m:sSup>
                      <m:sSupPr>
                        <m:ctrlPr>
                          <a:rPr lang="en-US" altLang="zh-CN" sz="2200" i="1">
                            <a:latin typeface="Cambria Math"/>
                          </a:rPr>
                        </m:ctrlPr>
                      </m:sSupPr>
                      <m:e>
                        <m:r>
                          <a:rPr lang="en-US" altLang="zh-CN" sz="2200" i="1">
                            <a:latin typeface="Cambria Math"/>
                          </a:rPr>
                          <m:t>𝑞</m:t>
                        </m:r>
                      </m:e>
                      <m:sup>
                        <m:r>
                          <a:rPr lang="en-US" altLang="zh-CN" sz="2200" i="1">
                            <a:latin typeface="Cambria Math"/>
                          </a:rPr>
                          <m:t>𝑠</m:t>
                        </m:r>
                        <m:r>
                          <a:rPr lang="en-US" altLang="zh-CN" sz="2200" i="1">
                            <a:latin typeface="Cambria Math"/>
                          </a:rPr>
                          <m:t>−1</m:t>
                        </m:r>
                      </m:sup>
                    </m:sSup>
                    <m:sSub>
                      <m:sSubPr>
                        <m:ctrlPr>
                          <a:rPr lang="zh-CN" altLang="zh-CN" sz="2200" i="1">
                            <a:latin typeface="Cambria Math"/>
                          </a:rPr>
                        </m:ctrlPr>
                      </m:sSubPr>
                      <m:e>
                        <m:r>
                          <a:rPr lang="zh-CN" altLang="en-US" sz="2200" i="1">
                            <a:latin typeface="Cambria Math"/>
                          </a:rPr>
                          <m:t>∙</m:t>
                        </m:r>
                        <m:r>
                          <a:rPr lang="en-US" altLang="zh-CN" sz="2200" i="1">
                            <a:latin typeface="Cambria Math"/>
                          </a:rPr>
                          <m:t>𝑎</m:t>
                        </m:r>
                      </m:e>
                      <m:sub>
                        <m:r>
                          <a:rPr lang="en-US" altLang="zh-CN" sz="2200" i="1">
                            <a:latin typeface="Cambria Math"/>
                          </a:rPr>
                          <m:t>1</m:t>
                        </m:r>
                      </m:sub>
                    </m:sSub>
                    <m:sSup>
                      <m:sSupPr>
                        <m:ctrlPr>
                          <a:rPr lang="en-US" altLang="zh-CN" sz="2200" i="1">
                            <a:latin typeface="Cambria Math"/>
                          </a:rPr>
                        </m:ctrlPr>
                      </m:sSupPr>
                      <m:e>
                        <m:r>
                          <a:rPr lang="en-US" altLang="zh-CN" sz="2200" i="1">
                            <a:latin typeface="Cambria Math"/>
                          </a:rPr>
                          <m:t>𝑞</m:t>
                        </m:r>
                      </m:e>
                      <m:sup>
                        <m:r>
                          <a:rPr lang="en-US" altLang="zh-CN" sz="2200" i="1">
                            <a:latin typeface="Cambria Math"/>
                          </a:rPr>
                          <m:t>𝑡</m:t>
                        </m:r>
                        <m:r>
                          <a:rPr lang="en-US" altLang="zh-CN" sz="2200" i="1">
                            <a:latin typeface="Cambria Math"/>
                          </a:rPr>
                          <m:t>−1</m:t>
                        </m:r>
                      </m:sup>
                    </m:sSup>
                    <m:r>
                      <a:rPr lang="en-US" altLang="zh-CN" sz="2200" i="1">
                        <a:latin typeface="Cambria Math"/>
                      </a:rPr>
                      <m:t>=</m:t>
                    </m:r>
                    <m:sSubSup>
                      <m:sSubSupPr>
                        <m:ctrlPr>
                          <a:rPr lang="zh-CN" altLang="zh-CN" sz="2200" i="1">
                            <a:latin typeface="Cambria Math"/>
                          </a:rPr>
                        </m:ctrlPr>
                      </m:sSubSupPr>
                      <m:e>
                        <m:r>
                          <a:rPr lang="en-US" altLang="zh-CN" sz="2200" i="1">
                            <a:latin typeface="Cambria Math"/>
                          </a:rPr>
                          <m:t>𝑎</m:t>
                        </m:r>
                      </m:e>
                      <m:sub>
                        <m:r>
                          <a:rPr lang="en-US" altLang="zh-CN" sz="2200" i="1">
                            <a:latin typeface="Cambria Math"/>
                          </a:rPr>
                          <m:t>1</m:t>
                        </m:r>
                      </m:sub>
                      <m:sup>
                        <m:r>
                          <a:rPr lang="en-US" altLang="zh-CN" sz="2200" i="1">
                            <a:latin typeface="Cambria Math"/>
                          </a:rPr>
                          <m:t>2</m:t>
                        </m:r>
                      </m:sup>
                    </m:sSubSup>
                    <m:r>
                      <a:rPr lang="en-US" altLang="zh-CN" sz="2200" i="1">
                        <a:latin typeface="Cambria Math"/>
                        <a:ea typeface="Cambria Math"/>
                      </a:rPr>
                      <m:t>∙</m:t>
                    </m:r>
                    <m:sSup>
                      <m:sSupPr>
                        <m:ctrlPr>
                          <a:rPr lang="en-US" altLang="zh-CN" sz="2200" i="1">
                            <a:latin typeface="Cambria Math"/>
                          </a:rPr>
                        </m:ctrlPr>
                      </m:sSupPr>
                      <m:e>
                        <m:r>
                          <a:rPr lang="en-US" altLang="zh-CN" sz="2200" i="1">
                            <a:latin typeface="Cambria Math"/>
                          </a:rPr>
                          <m:t>𝑞</m:t>
                        </m:r>
                      </m:e>
                      <m:sup>
                        <m:r>
                          <a:rPr lang="en-US" altLang="zh-CN" sz="2200" i="1">
                            <a:latin typeface="Cambria Math"/>
                          </a:rPr>
                          <m:t>𝑠</m:t>
                        </m:r>
                        <m:r>
                          <a:rPr lang="en-US" altLang="zh-CN" sz="2200" i="1">
                            <a:latin typeface="Cambria Math"/>
                          </a:rPr>
                          <m:t>+</m:t>
                        </m:r>
                        <m:r>
                          <a:rPr lang="en-US" altLang="zh-CN" sz="2200" i="1">
                            <a:latin typeface="Cambria Math"/>
                          </a:rPr>
                          <m:t>𝑡</m:t>
                        </m:r>
                        <m:r>
                          <a:rPr lang="en-US" altLang="zh-CN" sz="2200" i="1">
                            <a:latin typeface="Cambria Math"/>
                          </a:rPr>
                          <m:t>−1</m:t>
                        </m:r>
                      </m:sup>
                    </m:sSup>
                  </m:oMath>
                </a14:m>
                <a:endParaRPr lang="en-US" altLang="zh-CN" sz="2200" b="1" kern="100" dirty="0">
                  <a:latin typeface="+mn-lt"/>
                  <a:cs typeface="Times New Roman"/>
                </a:endParaRPr>
              </a:p>
              <a:p>
                <a:pPr fontAlgn="auto">
                  <a:lnSpc>
                    <a:spcPct val="125000"/>
                  </a:lnSpc>
                  <a:spcBef>
                    <a:spcPts val="0"/>
                  </a:spcBef>
                  <a:spcAft>
                    <a:spcPts val="0"/>
                  </a:spcAft>
                  <a:defRPr/>
                </a:pPr>
                <a:r>
                  <a:rPr lang="en-US" altLang="zh-CN" sz="2200" b="1" kern="100" dirty="0">
                    <a:latin typeface="+mn-lt"/>
                    <a:cs typeface="Times New Roman"/>
                  </a:rPr>
                  <a:t>             </a:t>
                </a:r>
                <a:r>
                  <a:rPr lang="zh-CN" altLang="en-US" sz="2200" b="1" kern="100" dirty="0">
                    <a:latin typeface="+mn-lt"/>
                    <a:cs typeface="Times New Roman"/>
                  </a:rPr>
                  <a:t>又</a:t>
                </a:r>
                <a:r>
                  <a:rPr lang="en-US" altLang="zh-CN" sz="2200" i="1" dirty="0" err="1">
                    <a:latin typeface="+mn-lt"/>
                  </a:rPr>
                  <a:t>m+n</a:t>
                </a:r>
                <a:r>
                  <a:rPr lang="en-US" altLang="zh-CN" sz="2200" i="1" dirty="0">
                    <a:latin typeface="+mn-lt"/>
                  </a:rPr>
                  <a:t>=</a:t>
                </a:r>
                <a:r>
                  <a:rPr lang="en-US" altLang="zh-CN" sz="2200" i="1" dirty="0" err="1">
                    <a:latin typeface="+mn-lt"/>
                  </a:rPr>
                  <a:t>s+t</a:t>
                </a:r>
                <a:r>
                  <a:rPr lang="en-US" altLang="zh-CN" sz="2200" i="1" dirty="0">
                    <a:latin typeface="+mn-lt"/>
                  </a:rPr>
                  <a:t>        </a:t>
                </a:r>
                <a:r>
                  <a:rPr lang="en-US" altLang="zh-CN" sz="2200" dirty="0">
                    <a:latin typeface="+mn-lt"/>
                  </a:rPr>
                  <a:t>∴ </a:t>
                </a:r>
                <a:r>
                  <a:rPr lang="zh-CN" altLang="en-US" sz="2200" b="1" kern="100" dirty="0">
                    <a:latin typeface="+mn-lt"/>
                    <a:cs typeface="Times New Roman"/>
                  </a:rPr>
                  <a:t>左边</a:t>
                </a:r>
                <a14:m>
                  <m:oMath xmlns:m="http://schemas.openxmlformats.org/officeDocument/2006/math">
                    <m:r>
                      <a:rPr lang="en-US" altLang="zh-CN" sz="2200" b="1" kern="100" dirty="0">
                        <a:latin typeface="Cambria Math"/>
                        <a:cs typeface="Times New Roman"/>
                      </a:rPr>
                      <m:t>=</m:t>
                    </m:r>
                    <m:r>
                      <m:rPr>
                        <m:nor/>
                      </m:rPr>
                      <a:rPr lang="zh-CN" altLang="en-US" sz="2200" b="1" kern="100" dirty="0">
                        <a:latin typeface="+mn-lt"/>
                        <a:cs typeface="Times New Roman"/>
                      </a:rPr>
                      <m:t>右边</m:t>
                    </m:r>
                  </m:oMath>
                </a14:m>
                <a:endParaRPr lang="zh-CN" altLang="zh-CN" sz="2200" b="1" kern="100" dirty="0">
                  <a:latin typeface="+mn-lt"/>
                  <a:cs typeface="Times New Roman"/>
                </a:endParaRPr>
              </a:p>
            </p:txBody>
          </p:sp>
        </mc:Choice>
        <mc:Fallback xmlns="">
          <p:sp>
            <p:nvSpPr>
              <p:cNvPr id="13" name="矩形 12"/>
              <p:cNvSpPr>
                <a:spLocks noRot="1" noChangeAspect="1" noMove="1" noResize="1" noEditPoints="1" noAdjustHandles="1" noChangeArrowheads="1" noChangeShapeType="1" noTextEdit="1"/>
              </p:cNvSpPr>
              <p:nvPr/>
            </p:nvSpPr>
            <p:spPr>
              <a:xfrm>
                <a:off x="1043608" y="3147814"/>
                <a:ext cx="7704856" cy="1416798"/>
              </a:xfrm>
              <a:prstGeom prst="rect">
                <a:avLst/>
              </a:prstGeom>
              <a:blipFill rotWithShape="1">
                <a:blip r:embed="rId4"/>
                <a:stretch>
                  <a:fillRect l="-949" b="-472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5670955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新知探究</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2"/>
          <p:cNvSpPr txBox="1">
            <a:spLocks noChangeArrowheads="1"/>
          </p:cNvSpPr>
          <p:nvPr/>
        </p:nvSpPr>
        <p:spPr bwMode="gray">
          <a:xfrm>
            <a:off x="2394176" y="74513"/>
            <a:ext cx="6570312"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（二）等比数列的通项公式</a:t>
            </a:r>
            <a:endParaRPr lang="zh-CN" altLang="en-US" dirty="0">
              <a:solidFill>
                <a:srgbClr val="FFFF00"/>
              </a:solidFill>
              <a:latin typeface="+mj-ea"/>
            </a:endParaRPr>
          </a:p>
        </p:txBody>
      </p:sp>
      <mc:AlternateContent xmlns:mc="http://schemas.openxmlformats.org/markup-compatibility/2006" xmlns:a14="http://schemas.microsoft.com/office/drawing/2010/main">
        <mc:Choice Requires="a14">
          <p:graphicFrame>
            <p:nvGraphicFramePr>
              <p:cNvPr id="8" name="表格 7"/>
              <p:cNvGraphicFramePr>
                <a:graphicFrameLocks noGrp="1"/>
              </p:cNvGraphicFramePr>
              <p:nvPr>
                <p:extLst>
                  <p:ext uri="{D42A27DB-BD31-4B8C-83A1-F6EECF244321}">
                    <p14:modId xmlns:p14="http://schemas.microsoft.com/office/powerpoint/2010/main" val="1687870187"/>
                  </p:ext>
                </p:extLst>
              </p:nvPr>
            </p:nvGraphicFramePr>
            <p:xfrm>
              <a:off x="179512" y="849218"/>
              <a:ext cx="8784976" cy="3666748"/>
            </p:xfrm>
            <a:graphic>
              <a:graphicData uri="http://schemas.openxmlformats.org/drawingml/2006/table">
                <a:tbl>
                  <a:tblPr firstRow="1" firstCol="1" bandRow="1">
                    <a:tableStyleId>{5C22544A-7EE6-4342-B048-85BDC9FD1C3A}</a:tableStyleId>
                  </a:tblPr>
                  <a:tblGrid>
                    <a:gridCol w="433958"/>
                    <a:gridCol w="358130"/>
                    <a:gridCol w="4032448"/>
                    <a:gridCol w="3960440"/>
                  </a:tblGrid>
                  <a:tr h="360039">
                    <a:tc gridSpan="2">
                      <a:txBody>
                        <a:bodyPr/>
                        <a:lstStyle/>
                        <a:p>
                          <a:pPr algn="ctr">
                            <a:lnSpc>
                              <a:spcPct val="150000"/>
                            </a:lnSpc>
                            <a:spcAft>
                              <a:spcPts val="0"/>
                            </a:spcAft>
                          </a:pPr>
                          <a:r>
                            <a:rPr lang="en-US" sz="1600" kern="100" dirty="0">
                              <a:effectLst/>
                            </a:rPr>
                            <a:t> </a:t>
                          </a:r>
                          <a:endParaRPr lang="zh-CN" sz="16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a:lnSpc>
                              <a:spcPct val="150000"/>
                            </a:lnSpc>
                            <a:spcAft>
                              <a:spcPts val="0"/>
                            </a:spcAft>
                          </a:pPr>
                          <a:r>
                            <a:rPr lang="zh-CN" sz="2000" b="1" kern="100" dirty="0">
                              <a:solidFill>
                                <a:schemeClr val="tx1"/>
                              </a:solidFill>
                              <a:effectLst/>
                            </a:rPr>
                            <a:t>等差数列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000" b="1" kern="100" dirty="0">
                              <a:solidFill>
                                <a:schemeClr val="tx1"/>
                              </a:solidFill>
                              <a:effectLst/>
                            </a:rPr>
                            <a:t>等比数列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37158">
                    <a:tc>
                      <a:txBody>
                        <a:bodyPr/>
                        <a:lstStyle/>
                        <a:p>
                          <a:pPr algn="ctr">
                            <a:lnSpc>
                              <a:spcPct val="100000"/>
                            </a:lnSpc>
                            <a:spcAft>
                              <a:spcPts val="0"/>
                            </a:spcAft>
                          </a:pPr>
                          <a:r>
                            <a:rPr lang="zh-CN" altLang="zh-CN" sz="1800" b="1" kern="1200" dirty="0" smtClean="0">
                              <a:solidFill>
                                <a:schemeClr val="tx1"/>
                              </a:solidFill>
                              <a:effectLst/>
                              <a:latin typeface="+mn-lt"/>
                              <a:ea typeface="+mn-ea"/>
                              <a:cs typeface="+mn-cs"/>
                            </a:rPr>
                            <a:t>数列中的项与序号的关系</a:t>
                          </a:r>
                          <a:endParaRPr lang="zh-CN" altLang="zh-CN" sz="1800" b="1" kern="100" dirty="0">
                            <a:solidFill>
                              <a:schemeClr val="tx1"/>
                            </a:solidFill>
                            <a:effectLst/>
                            <a:latin typeface="Calibri"/>
                            <a:ea typeface="+mn-ea"/>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zh-CN" altLang="en-US" sz="2000" b="1" kern="100" dirty="0" smtClean="0">
                              <a:solidFill>
                                <a:srgbClr val="0000FF"/>
                              </a:solidFill>
                              <a:effectLst/>
                              <a:latin typeface="Calibri"/>
                              <a:ea typeface="宋体"/>
                              <a:cs typeface="Times New Roman"/>
                            </a:rPr>
                            <a:t>性质</a:t>
                          </a:r>
                          <a:r>
                            <a:rPr lang="en-US" altLang="zh-CN" sz="2000" b="1" kern="100" dirty="0" smtClean="0">
                              <a:solidFill>
                                <a:srgbClr val="0000FF"/>
                              </a:solidFill>
                              <a:effectLst/>
                              <a:latin typeface="Calibri"/>
                              <a:ea typeface="宋体"/>
                              <a:cs typeface="Times New Roman"/>
                            </a:rPr>
                            <a:t>2</a:t>
                          </a:r>
                          <a:endParaRPr lang="zh-CN" sz="2000" b="1" kern="100" dirty="0">
                            <a:solidFill>
                              <a:srgbClr val="0000FF"/>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25000"/>
                            </a:lnSpc>
                          </a:pPr>
                          <a:r>
                            <a:rPr lang="en-US" altLang="zh-CN" sz="2000" kern="1200" dirty="0" smtClean="0">
                              <a:solidFill>
                                <a:schemeClr val="dk1"/>
                              </a:solidFill>
                              <a:effectLst/>
                              <a:latin typeface="+mn-lt"/>
                              <a:ea typeface="+mn-ea"/>
                              <a:cs typeface="+mn-cs"/>
                            </a:rPr>
                            <a:t>    </a:t>
                          </a:r>
                          <a:r>
                            <a:rPr lang="zh-CN" altLang="zh-CN" sz="2000" kern="1200" dirty="0" smtClean="0">
                              <a:solidFill>
                                <a:schemeClr val="dk1"/>
                              </a:solidFill>
                              <a:effectLst/>
                              <a:latin typeface="+mn-lt"/>
                              <a:ea typeface="+mn-ea"/>
                              <a:cs typeface="+mn-cs"/>
                            </a:rPr>
                            <a:t>若</a:t>
                          </a:r>
                          <a14:m>
                            <m:oMath xmlns:m="http://schemas.openxmlformats.org/officeDocument/2006/math">
                              <m:d>
                                <m:dPr>
                                  <m:begChr m:val="{"/>
                                  <m:endChr m:val="}"/>
                                  <m:ctrlPr>
                                    <a:rPr lang="zh-CN" altLang="zh-CN" sz="2000" i="1" kern="1200">
                                      <a:solidFill>
                                        <a:schemeClr val="dk1"/>
                                      </a:solidFill>
                                      <a:effectLst/>
                                      <a:latin typeface="Cambria Math"/>
                                      <a:ea typeface="+mn-ea"/>
                                      <a:cs typeface="+mn-cs"/>
                                    </a:rPr>
                                  </m:ctrlPr>
                                </m:dPr>
                                <m:e>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𝑎</m:t>
                                      </m:r>
                                    </m:e>
                                    <m:sub>
                                      <m:r>
                                        <a:rPr lang="en-US" altLang="zh-CN" sz="2000" i="1" kern="1200">
                                          <a:solidFill>
                                            <a:schemeClr val="dk1"/>
                                          </a:solidFill>
                                          <a:effectLst/>
                                          <a:latin typeface="Cambria Math"/>
                                          <a:ea typeface="+mn-ea"/>
                                          <a:cs typeface="+mn-cs"/>
                                        </a:rPr>
                                        <m:t>𝑛</m:t>
                                      </m:r>
                                    </m:sub>
                                  </m:sSub>
                                </m:e>
                              </m:d>
                              <m:r>
                                <a:rPr lang="zh-CN" altLang="zh-CN" sz="2000" kern="1200">
                                  <a:solidFill>
                                    <a:schemeClr val="dk1"/>
                                  </a:solidFill>
                                  <a:effectLst/>
                                  <a:latin typeface="Cambria Math"/>
                                  <a:ea typeface="+mn-ea"/>
                                  <a:cs typeface="+mn-cs"/>
                                </a:rPr>
                                <m:t>、</m:t>
                              </m:r>
                              <m:d>
                                <m:dPr>
                                  <m:begChr m:val="{"/>
                                  <m:endChr m:val="}"/>
                                  <m:ctrlPr>
                                    <a:rPr lang="zh-CN" altLang="zh-CN" sz="2000" i="1" kern="1200">
                                      <a:solidFill>
                                        <a:schemeClr val="dk1"/>
                                      </a:solidFill>
                                      <a:effectLst/>
                                      <a:latin typeface="Cambria Math"/>
                                      <a:ea typeface="+mn-ea"/>
                                      <a:cs typeface="+mn-cs"/>
                                    </a:rPr>
                                  </m:ctrlPr>
                                </m:dPr>
                                <m:e>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𝑏</m:t>
                                      </m:r>
                                    </m:e>
                                    <m:sub>
                                      <m:r>
                                        <a:rPr lang="en-US" altLang="zh-CN" sz="2000" i="1" kern="1200">
                                          <a:solidFill>
                                            <a:schemeClr val="dk1"/>
                                          </a:solidFill>
                                          <a:effectLst/>
                                          <a:latin typeface="Cambria Math"/>
                                          <a:ea typeface="+mn-ea"/>
                                          <a:cs typeface="+mn-cs"/>
                                        </a:rPr>
                                        <m:t>𝑛</m:t>
                                      </m:r>
                                    </m:sub>
                                  </m:sSub>
                                </m:e>
                              </m:d>
                            </m:oMath>
                          </a14:m>
                          <a:r>
                            <a:rPr lang="zh-CN" altLang="zh-CN" sz="2000" kern="1200" dirty="0">
                              <a:solidFill>
                                <a:schemeClr val="dk1"/>
                              </a:solidFill>
                              <a:effectLst/>
                              <a:latin typeface="+mn-lt"/>
                              <a:ea typeface="+mn-ea"/>
                              <a:cs typeface="+mn-cs"/>
                            </a:rPr>
                            <a:t>是等差数列，公差</a:t>
                          </a:r>
                        </a:p>
                        <a:p>
                          <a:pPr>
                            <a:lnSpc>
                              <a:spcPct val="125000"/>
                            </a:lnSpc>
                          </a:pPr>
                          <a:r>
                            <a:rPr lang="zh-CN" altLang="zh-CN" sz="2000" kern="1200" dirty="0">
                              <a:solidFill>
                                <a:schemeClr val="dk1"/>
                              </a:solidFill>
                              <a:effectLst/>
                              <a:latin typeface="+mn-lt"/>
                              <a:ea typeface="+mn-ea"/>
                              <a:cs typeface="+mn-cs"/>
                            </a:rPr>
                            <a:t>分别为</a:t>
                          </a:r>
                          <a14:m>
                            <m:oMath xmlns:m="http://schemas.openxmlformats.org/officeDocument/2006/math">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𝑑</m:t>
                                  </m:r>
                                </m:e>
                                <m:sub>
                                  <m:r>
                                    <a:rPr lang="en-US" altLang="zh-CN" sz="2000" i="1" kern="1200">
                                      <a:solidFill>
                                        <a:schemeClr val="dk1"/>
                                      </a:solidFill>
                                      <a:effectLst/>
                                      <a:latin typeface="Cambria Math"/>
                                      <a:ea typeface="+mn-ea"/>
                                      <a:cs typeface="+mn-cs"/>
                                    </a:rPr>
                                    <m:t>1</m:t>
                                  </m:r>
                                </m:sub>
                              </m:sSub>
                              <m:r>
                                <a:rPr lang="zh-CN" altLang="zh-CN" sz="2000" kern="1200">
                                  <a:solidFill>
                                    <a:schemeClr val="dk1"/>
                                  </a:solidFill>
                                  <a:effectLst/>
                                  <a:latin typeface="Cambria Math"/>
                                  <a:ea typeface="+mn-ea"/>
                                  <a:cs typeface="+mn-cs"/>
                                </a:rPr>
                                <m:t>、</m:t>
                              </m:r>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𝑑</m:t>
                                  </m:r>
                                </m:e>
                                <m:sub>
                                  <m:r>
                                    <a:rPr lang="en-US" altLang="zh-CN" sz="2000" i="1" kern="1200">
                                      <a:solidFill>
                                        <a:schemeClr val="dk1"/>
                                      </a:solidFill>
                                      <a:effectLst/>
                                      <a:latin typeface="Cambria Math"/>
                                      <a:ea typeface="+mn-ea"/>
                                      <a:cs typeface="+mn-cs"/>
                                    </a:rPr>
                                    <m:t>2</m:t>
                                  </m:r>
                                </m:sub>
                              </m:sSub>
                            </m:oMath>
                          </a14:m>
                          <a:r>
                            <a:rPr lang="en-US" altLang="zh-CN" sz="2000" kern="1200" dirty="0">
                              <a:solidFill>
                                <a:schemeClr val="dk1"/>
                              </a:solidFill>
                              <a:effectLst/>
                              <a:latin typeface="+mn-lt"/>
                              <a:ea typeface="+mn-ea"/>
                              <a:cs typeface="+mn-cs"/>
                            </a:rPr>
                            <a:t>.</a:t>
                          </a:r>
                          <a14:m>
                            <m:oMath xmlns:m="http://schemas.openxmlformats.org/officeDocument/2006/math">
                              <m:r>
                                <a:rPr lang="en-US" altLang="zh-CN" sz="2000" kern="1200">
                                  <a:solidFill>
                                    <a:schemeClr val="dk1"/>
                                  </a:solidFill>
                                  <a:effectLst/>
                                  <a:latin typeface="Cambria Math"/>
                                  <a:ea typeface="+mn-ea"/>
                                  <a:cs typeface="+mn-cs"/>
                                </a:rPr>
                                <m:t> </m:t>
                              </m:r>
                              <m:r>
                                <a:rPr lang="zh-CN" altLang="zh-CN" sz="2000" kern="1200">
                                  <a:solidFill>
                                    <a:schemeClr val="dk1"/>
                                  </a:solidFill>
                                  <a:effectLst/>
                                  <a:latin typeface="Cambria Math"/>
                                  <a:ea typeface="+mn-ea"/>
                                  <a:cs typeface="+mn-cs"/>
                                </a:rPr>
                                <m:t>则</m:t>
                              </m:r>
                              <m:r>
                                <a:rPr lang="zh-CN" altLang="zh-CN" sz="2000" kern="1200">
                                  <a:solidFill>
                                    <a:schemeClr val="dk1"/>
                                  </a:solidFill>
                                  <a:effectLst/>
                                  <a:latin typeface="Cambria Math"/>
                                  <a:ea typeface="+mn-ea"/>
                                  <a:cs typeface="+mn-cs"/>
                                </a:rPr>
                                <m:t> </m:t>
                              </m:r>
                              <m:d>
                                <m:dPr>
                                  <m:begChr m:val="{"/>
                                  <m:endChr m:val="}"/>
                                  <m:ctrlPr>
                                    <a:rPr lang="zh-CN" altLang="zh-CN" sz="2000" i="1" kern="1200">
                                      <a:solidFill>
                                        <a:schemeClr val="dk1"/>
                                      </a:solidFill>
                                      <a:effectLst/>
                                      <a:latin typeface="Cambria Math"/>
                                      <a:ea typeface="+mn-ea"/>
                                      <a:cs typeface="+mn-cs"/>
                                    </a:rPr>
                                  </m:ctrlPr>
                                </m:dPr>
                                <m:e>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𝑝</m:t>
                                      </m:r>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𝑎</m:t>
                                          </m:r>
                                        </m:e>
                                        <m:sub>
                                          <m:r>
                                            <a:rPr lang="en-US" altLang="zh-CN" sz="2000" i="1" kern="1200">
                                              <a:solidFill>
                                                <a:schemeClr val="dk1"/>
                                              </a:solidFill>
                                              <a:effectLst/>
                                              <a:latin typeface="Cambria Math"/>
                                              <a:ea typeface="+mn-ea"/>
                                              <a:cs typeface="+mn-cs"/>
                                            </a:rPr>
                                            <m:t>𝑛</m:t>
                                          </m:r>
                                        </m:sub>
                                      </m:sSub>
                                      <m:r>
                                        <a:rPr lang="en-US" altLang="zh-CN" sz="2000" kern="1200">
                                          <a:solidFill>
                                            <a:schemeClr val="dk1"/>
                                          </a:solidFill>
                                          <a:effectLst/>
                                          <a:latin typeface="Cambria Math"/>
                                          <a:ea typeface="+mn-ea"/>
                                          <a:cs typeface="+mn-cs"/>
                                        </a:rPr>
                                        <m:t>+</m:t>
                                      </m:r>
                                      <m:r>
                                        <a:rPr lang="en-US" altLang="zh-CN" sz="2000" i="1" kern="1200">
                                          <a:solidFill>
                                            <a:schemeClr val="dk1"/>
                                          </a:solidFill>
                                          <a:effectLst/>
                                          <a:latin typeface="Cambria Math"/>
                                          <a:ea typeface="+mn-ea"/>
                                          <a:cs typeface="+mn-cs"/>
                                        </a:rPr>
                                        <m:t>𝑞𝑏</m:t>
                                      </m:r>
                                    </m:e>
                                    <m:sub>
                                      <m:r>
                                        <a:rPr lang="en-US" altLang="zh-CN" sz="2000" i="1" kern="1200">
                                          <a:solidFill>
                                            <a:schemeClr val="dk1"/>
                                          </a:solidFill>
                                          <a:effectLst/>
                                          <a:latin typeface="Cambria Math"/>
                                          <a:ea typeface="+mn-ea"/>
                                          <a:cs typeface="+mn-cs"/>
                                        </a:rPr>
                                        <m:t>𝑛</m:t>
                                      </m:r>
                                    </m:sub>
                                  </m:sSub>
                                </m:e>
                              </m:d>
                              <m:r>
                                <a:rPr lang="zh-CN" altLang="zh-CN" sz="2000" kern="1200">
                                  <a:solidFill>
                                    <a:schemeClr val="dk1"/>
                                  </a:solidFill>
                                  <a:effectLst/>
                                  <a:latin typeface="Cambria Math"/>
                                  <a:ea typeface="+mn-ea"/>
                                  <a:cs typeface="+mn-cs"/>
                                </a:rPr>
                                <m:t>也是</m:t>
                              </m:r>
                            </m:oMath>
                          </a14:m>
                          <a:endParaRPr lang="zh-CN" altLang="zh-CN" sz="2000" kern="1200" dirty="0">
                            <a:solidFill>
                              <a:schemeClr val="dk1"/>
                            </a:solidFill>
                            <a:effectLst/>
                            <a:latin typeface="+mn-lt"/>
                            <a:ea typeface="+mn-ea"/>
                            <a:cs typeface="+mn-cs"/>
                          </a:endParaRPr>
                        </a:p>
                        <a:p>
                          <a:pPr>
                            <a:lnSpc>
                              <a:spcPct val="125000"/>
                            </a:lnSpc>
                          </a:pPr>
                          <a14:m>
                            <m:oMath xmlns:m="http://schemas.openxmlformats.org/officeDocument/2006/math">
                              <m:r>
                                <a:rPr lang="zh-CN" altLang="zh-CN" sz="2000" kern="1200">
                                  <a:solidFill>
                                    <a:schemeClr val="dk1"/>
                                  </a:solidFill>
                                  <a:effectLst/>
                                  <a:latin typeface="Cambria Math"/>
                                  <a:ea typeface="+mn-ea"/>
                                  <a:cs typeface="+mn-cs"/>
                                </a:rPr>
                                <m:t>等差数列，且公差为</m:t>
                              </m:r>
                              <m:r>
                                <a:rPr lang="en-US" altLang="zh-CN" sz="2000" i="1" kern="1200">
                                  <a:solidFill>
                                    <a:schemeClr val="dk1"/>
                                  </a:solidFill>
                                  <a:effectLst/>
                                  <a:latin typeface="Cambria Math"/>
                                  <a:ea typeface="+mn-ea"/>
                                  <a:cs typeface="+mn-cs"/>
                                </a:rPr>
                                <m:t>𝑝</m:t>
                              </m:r>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𝑑</m:t>
                                  </m:r>
                                </m:e>
                                <m:sub>
                                  <m:r>
                                    <a:rPr lang="en-US" altLang="zh-CN" sz="2000" i="1" kern="1200">
                                      <a:solidFill>
                                        <a:schemeClr val="dk1"/>
                                      </a:solidFill>
                                      <a:effectLst/>
                                      <a:latin typeface="Cambria Math"/>
                                      <a:ea typeface="+mn-ea"/>
                                      <a:cs typeface="+mn-cs"/>
                                    </a:rPr>
                                    <m:t>1</m:t>
                                  </m:r>
                                </m:sub>
                              </m:sSub>
                              <m:r>
                                <a:rPr lang="en-US" altLang="zh-CN" sz="2000" i="1" kern="1200">
                                  <a:solidFill>
                                    <a:schemeClr val="dk1"/>
                                  </a:solidFill>
                                  <a:effectLst/>
                                  <a:latin typeface="Cambria Math"/>
                                  <a:ea typeface="+mn-ea"/>
                                  <a:cs typeface="+mn-cs"/>
                                </a:rPr>
                                <m:t>+</m:t>
                              </m:r>
                              <m:r>
                                <a:rPr lang="en-US" altLang="zh-CN" sz="2000" i="1" kern="1200">
                                  <a:solidFill>
                                    <a:schemeClr val="dk1"/>
                                  </a:solidFill>
                                  <a:effectLst/>
                                  <a:latin typeface="Cambria Math"/>
                                  <a:ea typeface="+mn-ea"/>
                                  <a:cs typeface="+mn-cs"/>
                                </a:rPr>
                                <m:t>𝑞</m:t>
                              </m:r>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𝑑</m:t>
                                  </m:r>
                                </m:e>
                                <m:sub>
                                  <m:r>
                                    <a:rPr lang="en-US" altLang="zh-CN" sz="2000" i="1" kern="1200">
                                      <a:solidFill>
                                        <a:schemeClr val="dk1"/>
                                      </a:solidFill>
                                      <a:effectLst/>
                                      <a:latin typeface="Cambria Math"/>
                                      <a:ea typeface="+mn-ea"/>
                                      <a:cs typeface="+mn-cs"/>
                                    </a:rPr>
                                    <m:t>2</m:t>
                                  </m:r>
                                </m:sub>
                              </m:sSub>
                            </m:oMath>
                          </a14:m>
                          <a:r>
                            <a:rPr lang="en-US" altLang="zh-CN" sz="2000" kern="1200" dirty="0">
                              <a:solidFill>
                                <a:schemeClr val="dk1"/>
                              </a:solidFill>
                              <a:effectLst/>
                              <a:latin typeface="+mn-lt"/>
                              <a:ea typeface="+mn-ea"/>
                              <a:cs typeface="+mn-cs"/>
                            </a:rPr>
                            <a:t>. </a:t>
                          </a:r>
                          <a:endParaRPr lang="en-US" altLang="zh-CN" sz="2000" kern="1200" dirty="0" smtClean="0">
                            <a:solidFill>
                              <a:schemeClr val="dk1"/>
                            </a:solidFill>
                            <a:effectLst/>
                            <a:latin typeface="+mn-lt"/>
                            <a:ea typeface="+mn-ea"/>
                            <a:cs typeface="+mn-cs"/>
                          </a:endParaRPr>
                        </a:p>
                        <a:p>
                          <a:pPr>
                            <a:lnSpc>
                              <a:spcPct val="125000"/>
                            </a:lnSpc>
                          </a:pPr>
                          <a:r>
                            <a:rPr lang="en-US" altLang="zh-CN" sz="2000" kern="1200" dirty="0" smtClean="0">
                              <a:solidFill>
                                <a:schemeClr val="dk1"/>
                              </a:solidFill>
                              <a:effectLst/>
                              <a:latin typeface="+mn-lt"/>
                              <a:ea typeface="+mn-ea"/>
                              <a:cs typeface="+mn-cs"/>
                            </a:rPr>
                            <a:t>(</a:t>
                          </a:r>
                          <a14:m>
                            <m:oMath xmlns:m="http://schemas.openxmlformats.org/officeDocument/2006/math">
                              <m:r>
                                <a:rPr lang="zh-CN" altLang="zh-CN" sz="2000" kern="1200">
                                  <a:solidFill>
                                    <a:schemeClr val="dk1"/>
                                  </a:solidFill>
                                  <a:effectLst/>
                                  <a:latin typeface="Cambria Math"/>
                                  <a:ea typeface="+mn-ea"/>
                                  <a:cs typeface="+mn-cs"/>
                                </a:rPr>
                                <m:t>其中</m:t>
                              </m:r>
                              <m:r>
                                <a:rPr lang="en-US" altLang="zh-CN" sz="2000" i="1" kern="1200">
                                  <a:solidFill>
                                    <a:schemeClr val="dk1"/>
                                  </a:solidFill>
                                  <a:effectLst/>
                                  <a:latin typeface="Cambria Math"/>
                                  <a:ea typeface="+mn-ea"/>
                                  <a:cs typeface="+mn-cs"/>
                                </a:rPr>
                                <m:t>𝑝</m:t>
                              </m:r>
                              <m:r>
                                <a:rPr lang="zh-CN" altLang="zh-CN" sz="2000" kern="1200">
                                  <a:solidFill>
                                    <a:schemeClr val="dk1"/>
                                  </a:solidFill>
                                  <a:effectLst/>
                                  <a:latin typeface="Cambria Math"/>
                                  <a:ea typeface="+mn-ea"/>
                                  <a:cs typeface="+mn-cs"/>
                                </a:rPr>
                                <m:t>、</m:t>
                              </m:r>
                              <m:r>
                                <a:rPr lang="en-US" altLang="zh-CN" sz="2000" i="1" kern="1200">
                                  <a:solidFill>
                                    <a:schemeClr val="dk1"/>
                                  </a:solidFill>
                                  <a:effectLst/>
                                  <a:latin typeface="Cambria Math"/>
                                  <a:ea typeface="+mn-ea"/>
                                  <a:cs typeface="+mn-cs"/>
                                </a:rPr>
                                <m:t>𝑞</m:t>
                              </m:r>
                              <m:r>
                                <a:rPr lang="zh-CN" altLang="zh-CN" sz="2000" kern="1200">
                                  <a:solidFill>
                                    <a:schemeClr val="dk1"/>
                                  </a:solidFill>
                                  <a:effectLst/>
                                  <a:latin typeface="Cambria Math"/>
                                  <a:ea typeface="+mn-ea"/>
                                  <a:cs typeface="+mn-cs"/>
                                </a:rPr>
                                <m:t>为常数</m:t>
                              </m:r>
                            </m:oMath>
                          </a14:m>
                          <a:r>
                            <a:rPr lang="en-US" altLang="zh-CN" sz="2000" kern="1200" dirty="0">
                              <a:solidFill>
                                <a:schemeClr val="dk1"/>
                              </a:solidFill>
                              <a:effectLst/>
                              <a:latin typeface="+mn-lt"/>
                              <a:ea typeface="+mn-ea"/>
                              <a:cs typeface="+mn-cs"/>
                            </a:rPr>
                            <a:t>)</a:t>
                          </a:r>
                          <a:endParaRPr lang="zh-CN" altLang="zh-CN" sz="2000" kern="1200" dirty="0">
                            <a:solidFill>
                              <a:schemeClr val="dk1"/>
                            </a:solidFill>
                            <a:effectLst/>
                            <a:latin typeface="+mn-lt"/>
                            <a:ea typeface="+mn-ea"/>
                            <a:cs typeface="+mn-cs"/>
                          </a:endParaRPr>
                        </a:p>
                        <a:p>
                          <a:pPr>
                            <a:lnSpc>
                              <a:spcPct val="125000"/>
                            </a:lnSpc>
                          </a:pPr>
                          <a:r>
                            <a:rPr lang="en-US" altLang="zh-CN" sz="2000" kern="1200" dirty="0">
                              <a:solidFill>
                                <a:schemeClr val="dk1"/>
                              </a:solidFill>
                              <a:effectLst/>
                              <a:latin typeface="+mn-lt"/>
                              <a:ea typeface="+mn-ea"/>
                              <a:cs typeface="+mn-cs"/>
                            </a:rPr>
                            <a:t> </a:t>
                          </a:r>
                          <a:endParaRPr lang="zh-CN" altLang="zh-CN" sz="2000" kern="1200" dirty="0">
                            <a:solidFill>
                              <a:schemeClr val="dk1"/>
                            </a:solidFill>
                            <a:effectLst/>
                            <a:latin typeface="+mn-lt"/>
                            <a:ea typeface="+mn-ea"/>
                            <a:cs typeface="+mn-cs"/>
                          </a:endParaRPr>
                        </a:p>
                        <a:p>
                          <a:pPr>
                            <a:lnSpc>
                              <a:spcPct val="125000"/>
                            </a:lnSpc>
                          </a:pPr>
                          <a:r>
                            <a:rPr lang="en-US" altLang="zh-CN" sz="2000" kern="1200" dirty="0" smtClean="0">
                              <a:solidFill>
                                <a:schemeClr val="dk1"/>
                              </a:solidFill>
                              <a:effectLst/>
                              <a:latin typeface="+mn-lt"/>
                              <a:ea typeface="+mn-ea"/>
                              <a:cs typeface="+mn-cs"/>
                            </a:rPr>
                            <a:t>    </a:t>
                          </a:r>
                          <a:r>
                            <a:rPr lang="zh-CN" altLang="zh-CN" sz="2000" kern="1200" dirty="0" smtClean="0">
                              <a:solidFill>
                                <a:schemeClr val="dk1"/>
                              </a:solidFill>
                              <a:effectLst/>
                              <a:latin typeface="+mn-lt"/>
                              <a:ea typeface="+mn-ea"/>
                              <a:cs typeface="+mn-cs"/>
                            </a:rPr>
                            <a:t>特别</a:t>
                          </a:r>
                          <a:r>
                            <a:rPr lang="zh-CN" altLang="zh-CN" sz="2000" kern="1200" dirty="0">
                              <a:solidFill>
                                <a:schemeClr val="dk1"/>
                              </a:solidFill>
                              <a:effectLst/>
                              <a:latin typeface="+mn-lt"/>
                              <a:ea typeface="+mn-ea"/>
                              <a:cs typeface="+mn-cs"/>
                            </a:rPr>
                            <a:t>地，当</a:t>
                          </a:r>
                          <a14:m>
                            <m:oMath xmlns:m="http://schemas.openxmlformats.org/officeDocument/2006/math">
                              <m:r>
                                <a:rPr lang="en-US" altLang="zh-CN" sz="2000" i="1" kern="1200">
                                  <a:solidFill>
                                    <a:schemeClr val="dk1"/>
                                  </a:solidFill>
                                  <a:effectLst/>
                                  <a:latin typeface="Cambria Math"/>
                                  <a:ea typeface="+mn-ea"/>
                                  <a:cs typeface="+mn-cs"/>
                                </a:rPr>
                                <m:t>𝑝</m:t>
                              </m:r>
                              <m:r>
                                <a:rPr lang="en-US" altLang="zh-CN" sz="2000" i="1" kern="1200">
                                  <a:solidFill>
                                    <a:schemeClr val="dk1"/>
                                  </a:solidFill>
                                  <a:effectLst/>
                                  <a:latin typeface="Cambria Math"/>
                                  <a:ea typeface="+mn-ea"/>
                                  <a:cs typeface="+mn-cs"/>
                                </a:rPr>
                                <m:t>=</m:t>
                              </m:r>
                              <m:r>
                                <a:rPr lang="en-US" altLang="zh-CN" sz="2000" i="1" kern="1200">
                                  <a:solidFill>
                                    <a:schemeClr val="dk1"/>
                                  </a:solidFill>
                                  <a:effectLst/>
                                  <a:latin typeface="Cambria Math"/>
                                  <a:ea typeface="+mn-ea"/>
                                  <a:cs typeface="+mn-cs"/>
                                </a:rPr>
                                <m:t>𝑞</m:t>
                              </m:r>
                              <m:r>
                                <a:rPr lang="en-US" altLang="zh-CN" sz="2000" i="1" kern="1200">
                                  <a:solidFill>
                                    <a:schemeClr val="dk1"/>
                                  </a:solidFill>
                                  <a:effectLst/>
                                  <a:latin typeface="Cambria Math"/>
                                  <a:ea typeface="+mn-ea"/>
                                  <a:cs typeface="+mn-cs"/>
                                </a:rPr>
                                <m:t>=1</m:t>
                              </m:r>
                            </m:oMath>
                          </a14:m>
                          <a:r>
                            <a:rPr lang="zh-CN" altLang="zh-CN" sz="2000" kern="1200" dirty="0">
                              <a:solidFill>
                                <a:schemeClr val="dk1"/>
                              </a:solidFill>
                              <a:effectLst/>
                              <a:latin typeface="+mn-lt"/>
                              <a:ea typeface="+mn-ea"/>
                              <a:cs typeface="+mn-cs"/>
                            </a:rPr>
                            <a:t>时，</a:t>
                          </a:r>
                          <a14:m>
                            <m:oMath xmlns:m="http://schemas.openxmlformats.org/officeDocument/2006/math">
                              <m:r>
                                <a:rPr lang="en-US" altLang="zh-CN" sz="2000" i="1" kern="1200">
                                  <a:solidFill>
                                    <a:schemeClr val="dk1"/>
                                  </a:solidFill>
                                  <a:effectLst/>
                                  <a:latin typeface="Cambria Math"/>
                                  <a:ea typeface="+mn-ea"/>
                                  <a:cs typeface="+mn-cs"/>
                                </a:rPr>
                                <m:t>{</m:t>
                              </m:r>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𝑎</m:t>
                                  </m:r>
                                </m:e>
                                <m:sub>
                                  <m:r>
                                    <a:rPr lang="en-US" altLang="zh-CN" sz="2000" i="1" kern="1200">
                                      <a:solidFill>
                                        <a:schemeClr val="dk1"/>
                                      </a:solidFill>
                                      <a:effectLst/>
                                      <a:latin typeface="Cambria Math"/>
                                      <a:ea typeface="+mn-ea"/>
                                      <a:cs typeface="+mn-cs"/>
                                    </a:rPr>
                                    <m:t>𝑛</m:t>
                                  </m:r>
                                </m:sub>
                              </m:sSub>
                              <m:r>
                                <a:rPr lang="en-US" altLang="zh-CN" sz="2000" i="1" kern="1200">
                                  <a:solidFill>
                                    <a:schemeClr val="dk1"/>
                                  </a:solidFill>
                                  <a:effectLst/>
                                  <a:latin typeface="Cambria Math"/>
                                  <a:ea typeface="+mn-ea"/>
                                  <a:cs typeface="+mn-cs"/>
                                </a:rPr>
                                <m:t>+</m:t>
                              </m:r>
                            </m:oMath>
                          </a14:m>
                          <a:endParaRPr lang="zh-CN" altLang="zh-CN" sz="2000" kern="1200" dirty="0">
                            <a:solidFill>
                              <a:schemeClr val="dk1"/>
                            </a:solidFill>
                            <a:effectLst/>
                            <a:latin typeface="+mn-lt"/>
                            <a:ea typeface="+mn-ea"/>
                            <a:cs typeface="+mn-cs"/>
                          </a:endParaRPr>
                        </a:p>
                        <a:p>
                          <a:pPr>
                            <a:lnSpc>
                              <a:spcPct val="125000"/>
                            </a:lnSpc>
                          </a:pPr>
                          <a14:m>
                            <m:oMath xmlns:m="http://schemas.openxmlformats.org/officeDocument/2006/math">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m:t>
                                  </m:r>
                                  <m:r>
                                    <a:rPr lang="en-US" altLang="zh-CN" sz="2000" i="1" kern="1200">
                                      <a:solidFill>
                                        <a:schemeClr val="dk1"/>
                                      </a:solidFill>
                                      <a:effectLst/>
                                      <a:latin typeface="Cambria Math"/>
                                      <a:ea typeface="+mn-ea"/>
                                      <a:cs typeface="+mn-cs"/>
                                    </a:rPr>
                                    <m:t>𝑏</m:t>
                                  </m:r>
                                </m:e>
                                <m:sub>
                                  <m:r>
                                    <a:rPr lang="en-US" altLang="zh-CN" sz="2000" i="1" kern="1200">
                                      <a:solidFill>
                                        <a:schemeClr val="dk1"/>
                                      </a:solidFill>
                                      <a:effectLst/>
                                      <a:latin typeface="Cambria Math"/>
                                      <a:ea typeface="+mn-ea"/>
                                      <a:cs typeface="+mn-cs"/>
                                    </a:rPr>
                                    <m:t>𝑛</m:t>
                                  </m:r>
                                </m:sub>
                              </m:sSub>
                              <m:r>
                                <a:rPr lang="en-US" altLang="zh-CN" sz="2000" i="1" kern="1200">
                                  <a:solidFill>
                                    <a:schemeClr val="dk1"/>
                                  </a:solidFill>
                                  <a:effectLst/>
                                  <a:latin typeface="Cambria Math"/>
                                  <a:ea typeface="+mn-ea"/>
                                  <a:cs typeface="+mn-cs"/>
                                </a:rPr>
                                <m:t>}</m:t>
                              </m:r>
                            </m:oMath>
                          </a14:m>
                          <a:r>
                            <a:rPr lang="en-US" altLang="zh-CN" sz="2000" kern="1200" dirty="0">
                              <a:solidFill>
                                <a:schemeClr val="dk1"/>
                              </a:solidFill>
                              <a:effectLst/>
                              <a:latin typeface="+mn-lt"/>
                              <a:ea typeface="+mn-ea"/>
                              <a:cs typeface="+mn-cs"/>
                            </a:rPr>
                            <a:t> </a:t>
                          </a:r>
                          <a:r>
                            <a:rPr lang="zh-CN" altLang="zh-CN" sz="2000" kern="1200" dirty="0">
                              <a:solidFill>
                                <a:schemeClr val="dk1"/>
                              </a:solidFill>
                              <a:effectLst/>
                              <a:latin typeface="+mn-lt"/>
                              <a:ea typeface="+mn-ea"/>
                              <a:cs typeface="+mn-cs"/>
                            </a:rPr>
                            <a:t>是等差数列，且公差为</a:t>
                          </a:r>
                          <a14:m>
                            <m:oMath xmlns:m="http://schemas.openxmlformats.org/officeDocument/2006/math">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𝑑</m:t>
                                  </m:r>
                                </m:e>
                                <m:sub>
                                  <m:r>
                                    <a:rPr lang="en-US" altLang="zh-CN" sz="2000" i="1" kern="1200">
                                      <a:solidFill>
                                        <a:schemeClr val="dk1"/>
                                      </a:solidFill>
                                      <a:effectLst/>
                                      <a:latin typeface="Cambria Math"/>
                                      <a:ea typeface="+mn-ea"/>
                                      <a:cs typeface="+mn-cs"/>
                                    </a:rPr>
                                    <m:t>1</m:t>
                                  </m:r>
                                </m:sub>
                              </m:sSub>
                              <m:r>
                                <a:rPr lang="en-US" altLang="zh-CN" sz="2000" kern="1200">
                                  <a:solidFill>
                                    <a:schemeClr val="dk1"/>
                                  </a:solidFill>
                                  <a:effectLst/>
                                  <a:latin typeface="Cambria Math"/>
                                  <a:ea typeface="+mn-ea"/>
                                  <a:cs typeface="+mn-cs"/>
                                </a:rPr>
                                <m:t>+</m:t>
                              </m:r>
                            </m:oMath>
                          </a14:m>
                          <a:endParaRPr lang="zh-CN" altLang="zh-CN" sz="2000" kern="1200" dirty="0">
                            <a:solidFill>
                              <a:schemeClr val="dk1"/>
                            </a:solidFill>
                            <a:effectLst/>
                            <a:latin typeface="+mn-lt"/>
                            <a:ea typeface="+mn-ea"/>
                            <a:cs typeface="+mn-cs"/>
                          </a:endParaRPr>
                        </a:p>
                        <a:p>
                          <a:pPr>
                            <a:lnSpc>
                              <a:spcPct val="125000"/>
                            </a:lnSpc>
                          </a:pPr>
                          <a14:m>
                            <m:oMath xmlns:m="http://schemas.openxmlformats.org/officeDocument/2006/math">
                              <m:sSub>
                                <m:sSubPr>
                                  <m:ctrlPr>
                                    <a:rPr lang="zh-CN" altLang="zh-CN" sz="2000" i="1" kern="1200">
                                      <a:solidFill>
                                        <a:schemeClr val="dk1"/>
                                      </a:solidFill>
                                      <a:effectLst/>
                                      <a:latin typeface="Cambria Math"/>
                                      <a:ea typeface="+mn-ea"/>
                                      <a:cs typeface="+mn-cs"/>
                                    </a:rPr>
                                  </m:ctrlPr>
                                </m:sSubPr>
                                <m:e>
                                  <m:r>
                                    <a:rPr lang="en-US" altLang="zh-CN" sz="2000" i="1" kern="1200">
                                      <a:solidFill>
                                        <a:schemeClr val="dk1"/>
                                      </a:solidFill>
                                      <a:effectLst/>
                                      <a:latin typeface="Cambria Math"/>
                                      <a:ea typeface="+mn-ea"/>
                                      <a:cs typeface="+mn-cs"/>
                                    </a:rPr>
                                    <m:t>𝑑</m:t>
                                  </m:r>
                                </m:e>
                                <m:sub>
                                  <m:r>
                                    <a:rPr lang="en-US" altLang="zh-CN" sz="2000" i="1" kern="1200">
                                      <a:solidFill>
                                        <a:schemeClr val="dk1"/>
                                      </a:solidFill>
                                      <a:effectLst/>
                                      <a:latin typeface="Cambria Math"/>
                                      <a:ea typeface="+mn-ea"/>
                                      <a:cs typeface="+mn-cs"/>
                                    </a:rPr>
                                    <m:t>2 </m:t>
                                  </m:r>
                                </m:sub>
                              </m:sSub>
                            </m:oMath>
                          </a14:m>
                          <a:r>
                            <a:rPr lang="en-US" altLang="zh-CN" sz="2000" kern="1200" dirty="0">
                              <a:solidFill>
                                <a:schemeClr val="dk1"/>
                              </a:solidFill>
                              <a:effectLst/>
                              <a:latin typeface="+mn-lt"/>
                              <a:ea typeface="+mn-ea"/>
                              <a:cs typeface="+mn-cs"/>
                            </a:rPr>
                            <a:t>.</a:t>
                          </a:r>
                          <a:endParaRPr lang="zh-CN" sz="20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endParaRPr lang="zh-CN" sz="2400" b="1" i="1" kern="100" dirty="0">
                            <a:solidFill>
                              <a:srgbClr val="FF0000"/>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Choice>
        <mc:Fallback xmlns="">
          <p:graphicFrame>
            <p:nvGraphicFramePr>
              <p:cNvPr id="8" name="表格 7"/>
              <p:cNvGraphicFramePr>
                <a:graphicFrameLocks noGrp="1"/>
              </p:cNvGraphicFramePr>
              <p:nvPr>
                <p:extLst>
                  <p:ext uri="{D42A27DB-BD31-4B8C-83A1-F6EECF244321}">
                    <p14:modId xmlns:p14="http://schemas.microsoft.com/office/powerpoint/2010/main" val="1687870187"/>
                  </p:ext>
                </p:extLst>
              </p:nvPr>
            </p:nvGraphicFramePr>
            <p:xfrm>
              <a:off x="179512" y="849218"/>
              <a:ext cx="8784976" cy="3666748"/>
            </p:xfrm>
            <a:graphic>
              <a:graphicData uri="http://schemas.openxmlformats.org/drawingml/2006/table">
                <a:tbl>
                  <a:tblPr firstRow="1" firstCol="1" bandRow="1">
                    <a:tableStyleId>{5C22544A-7EE6-4342-B048-85BDC9FD1C3A}</a:tableStyleId>
                  </a:tblPr>
                  <a:tblGrid>
                    <a:gridCol w="433958"/>
                    <a:gridCol w="358130"/>
                    <a:gridCol w="4032448"/>
                    <a:gridCol w="3960440"/>
                  </a:tblGrid>
                  <a:tr h="529590">
                    <a:tc gridSpan="2">
                      <a:txBody>
                        <a:bodyPr/>
                        <a:lstStyle/>
                        <a:p>
                          <a:pPr algn="ctr">
                            <a:lnSpc>
                              <a:spcPct val="150000"/>
                            </a:lnSpc>
                            <a:spcAft>
                              <a:spcPts val="0"/>
                            </a:spcAft>
                          </a:pPr>
                          <a:r>
                            <a:rPr lang="en-US" sz="1600" kern="100" dirty="0">
                              <a:effectLst/>
                            </a:rPr>
                            <a:t> </a:t>
                          </a:r>
                          <a:endParaRPr lang="zh-CN" sz="16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a:lnSpc>
                              <a:spcPct val="150000"/>
                            </a:lnSpc>
                            <a:spcAft>
                              <a:spcPts val="0"/>
                            </a:spcAft>
                          </a:pPr>
                          <a:r>
                            <a:rPr lang="zh-CN" sz="2000" b="1" kern="100" dirty="0">
                              <a:solidFill>
                                <a:schemeClr val="tx1"/>
                              </a:solidFill>
                              <a:effectLst/>
                            </a:rPr>
                            <a:t>等差数列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000" b="1" kern="100" dirty="0">
                              <a:solidFill>
                                <a:schemeClr val="tx1"/>
                              </a:solidFill>
                              <a:effectLst/>
                            </a:rPr>
                            <a:t>等比数列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37158">
                    <a:tc>
                      <a:txBody>
                        <a:bodyPr/>
                        <a:lstStyle/>
                        <a:p>
                          <a:pPr algn="ctr">
                            <a:lnSpc>
                              <a:spcPct val="100000"/>
                            </a:lnSpc>
                            <a:spcAft>
                              <a:spcPts val="0"/>
                            </a:spcAft>
                          </a:pPr>
                          <a:r>
                            <a:rPr lang="zh-CN" altLang="zh-CN" sz="1800" b="1" kern="1200" dirty="0" smtClean="0">
                              <a:solidFill>
                                <a:schemeClr val="tx1"/>
                              </a:solidFill>
                              <a:effectLst/>
                              <a:latin typeface="+mn-lt"/>
                              <a:ea typeface="+mn-ea"/>
                              <a:cs typeface="+mn-cs"/>
                            </a:rPr>
                            <a:t>数列中的项与序号的关系</a:t>
                          </a:r>
                          <a:endParaRPr lang="zh-CN" altLang="zh-CN" sz="1800" b="1" kern="100" dirty="0">
                            <a:solidFill>
                              <a:schemeClr val="tx1"/>
                            </a:solidFill>
                            <a:effectLst/>
                            <a:latin typeface="Calibri"/>
                            <a:ea typeface="+mn-ea"/>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zh-CN" altLang="en-US" sz="2000" b="1" kern="100" dirty="0" smtClean="0">
                              <a:solidFill>
                                <a:srgbClr val="0000FF"/>
                              </a:solidFill>
                              <a:effectLst/>
                              <a:latin typeface="Calibri"/>
                              <a:ea typeface="宋体"/>
                              <a:cs typeface="Times New Roman"/>
                            </a:rPr>
                            <a:t>性质</a:t>
                          </a:r>
                          <a:r>
                            <a:rPr lang="en-US" altLang="zh-CN" sz="2000" b="1" kern="100" dirty="0" smtClean="0">
                              <a:solidFill>
                                <a:srgbClr val="0000FF"/>
                              </a:solidFill>
                              <a:effectLst/>
                              <a:latin typeface="Calibri"/>
                              <a:ea typeface="宋体"/>
                              <a:cs typeface="Times New Roman"/>
                            </a:rPr>
                            <a:t>2</a:t>
                          </a:r>
                          <a:endParaRPr lang="zh-CN" sz="2000" b="1" kern="100" dirty="0">
                            <a:solidFill>
                              <a:srgbClr val="0000FF"/>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19637" t="-16893" r="-98187" b="-2718"/>
                          </a:stretch>
                        </a:blipFill>
                      </a:tcPr>
                    </a:tc>
                    <a:tc>
                      <a:txBody>
                        <a:bodyPr/>
                        <a:lstStyle/>
                        <a:p>
                          <a:pPr algn="ctr">
                            <a:lnSpc>
                              <a:spcPct val="100000"/>
                            </a:lnSpc>
                            <a:spcAft>
                              <a:spcPts val="0"/>
                            </a:spcAft>
                          </a:pPr>
                          <a:endParaRPr lang="zh-CN" sz="2400" b="1" i="1" kern="100" dirty="0">
                            <a:solidFill>
                              <a:srgbClr val="FF0000"/>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Fallback>
      </mc:AlternateContent>
      <mc:AlternateContent xmlns:mc="http://schemas.openxmlformats.org/markup-compatibility/2006" xmlns:a14="http://schemas.microsoft.com/office/drawing/2010/main">
        <mc:Choice Requires="a14">
          <p:sp>
            <p:nvSpPr>
              <p:cNvPr id="9" name="矩形 8"/>
              <p:cNvSpPr/>
              <p:nvPr/>
            </p:nvSpPr>
            <p:spPr>
              <a:xfrm>
                <a:off x="5004048" y="1400175"/>
                <a:ext cx="3888432" cy="2927853"/>
              </a:xfrm>
              <a:prstGeom prst="rect">
                <a:avLst/>
              </a:prstGeom>
            </p:spPr>
            <p:txBody>
              <a:bodyPr wrap="square">
                <a:spAutoFit/>
              </a:bodyPr>
              <a:lstStyle/>
              <a:p>
                <a:pPr>
                  <a:lnSpc>
                    <a:spcPct val="125000"/>
                  </a:lnSpc>
                </a:pPr>
                <a:r>
                  <a:rPr lang="en-US" altLang="zh-CN" sz="2000" b="1" dirty="0" smtClean="0">
                    <a:solidFill>
                      <a:srgbClr val="FF0000"/>
                    </a:solidFill>
                  </a:rPr>
                  <a:t>    </a:t>
                </a:r>
                <a:r>
                  <a:rPr lang="zh-CN" altLang="zh-CN" sz="2000" b="1" dirty="0" smtClean="0">
                    <a:solidFill>
                      <a:srgbClr val="FF0000"/>
                    </a:solidFill>
                  </a:rPr>
                  <a:t>若</a:t>
                </a:r>
                <a14:m>
                  <m:oMath xmlns:m="http://schemas.openxmlformats.org/officeDocument/2006/math">
                    <m:d>
                      <m:dPr>
                        <m:begChr m:val="{"/>
                        <m:endChr m:val="}"/>
                        <m:ctrlPr>
                          <a:rPr lang="zh-CN" altLang="zh-CN" sz="2000" b="1" i="1">
                            <a:solidFill>
                              <a:srgbClr val="FF0000"/>
                            </a:solidFill>
                            <a:latin typeface="Cambria Math"/>
                          </a:rPr>
                        </m:ctrlPr>
                      </m:dPr>
                      <m:e>
                        <m:sSub>
                          <m:sSubPr>
                            <m:ctrlPr>
                              <a:rPr lang="zh-CN" altLang="zh-CN" sz="2000" b="1" i="1">
                                <a:solidFill>
                                  <a:srgbClr val="FF0000"/>
                                </a:solidFill>
                                <a:latin typeface="Cambria Math"/>
                              </a:rPr>
                            </m:ctrlPr>
                          </m:sSubPr>
                          <m:e>
                            <m:r>
                              <a:rPr lang="en-US" altLang="zh-CN" sz="2000" b="1" i="1">
                                <a:solidFill>
                                  <a:srgbClr val="FF0000"/>
                                </a:solidFill>
                                <a:latin typeface="Cambria Math"/>
                              </a:rPr>
                              <m:t>𝒂</m:t>
                            </m:r>
                          </m:e>
                          <m:sub>
                            <m:r>
                              <a:rPr lang="en-US" altLang="zh-CN" sz="2000" b="1" i="1">
                                <a:solidFill>
                                  <a:srgbClr val="FF0000"/>
                                </a:solidFill>
                                <a:latin typeface="Cambria Math"/>
                              </a:rPr>
                              <m:t>𝒏</m:t>
                            </m:r>
                          </m:sub>
                        </m:sSub>
                      </m:e>
                    </m:d>
                    <m:r>
                      <a:rPr lang="zh-CN" altLang="zh-CN" sz="2000" b="1">
                        <a:solidFill>
                          <a:srgbClr val="FF0000"/>
                        </a:solidFill>
                        <a:latin typeface="Cambria Math"/>
                      </a:rPr>
                      <m:t>、</m:t>
                    </m:r>
                    <m:d>
                      <m:dPr>
                        <m:begChr m:val="{"/>
                        <m:endChr m:val="}"/>
                        <m:ctrlPr>
                          <a:rPr lang="zh-CN" altLang="zh-CN" sz="2000" b="1" i="1">
                            <a:solidFill>
                              <a:srgbClr val="FF0000"/>
                            </a:solidFill>
                            <a:latin typeface="Cambria Math"/>
                          </a:rPr>
                        </m:ctrlPr>
                      </m:dPr>
                      <m:e>
                        <m:sSub>
                          <m:sSubPr>
                            <m:ctrlPr>
                              <a:rPr lang="zh-CN" altLang="zh-CN" sz="2000" b="1" i="1">
                                <a:solidFill>
                                  <a:srgbClr val="FF0000"/>
                                </a:solidFill>
                                <a:latin typeface="Cambria Math"/>
                              </a:rPr>
                            </m:ctrlPr>
                          </m:sSubPr>
                          <m:e>
                            <m:r>
                              <a:rPr lang="en-US" altLang="zh-CN" sz="2000" b="1" i="1">
                                <a:solidFill>
                                  <a:srgbClr val="FF0000"/>
                                </a:solidFill>
                                <a:latin typeface="Cambria Math"/>
                              </a:rPr>
                              <m:t>𝒃</m:t>
                            </m:r>
                          </m:e>
                          <m:sub>
                            <m:r>
                              <a:rPr lang="en-US" altLang="zh-CN" sz="2000" b="1" i="1">
                                <a:solidFill>
                                  <a:srgbClr val="FF0000"/>
                                </a:solidFill>
                                <a:latin typeface="Cambria Math"/>
                              </a:rPr>
                              <m:t>𝒏</m:t>
                            </m:r>
                          </m:sub>
                        </m:sSub>
                      </m:e>
                    </m:d>
                  </m:oMath>
                </a14:m>
                <a:r>
                  <a:rPr lang="zh-CN" altLang="zh-CN" sz="2000" b="1" dirty="0">
                    <a:solidFill>
                      <a:srgbClr val="FF0000"/>
                    </a:solidFill>
                  </a:rPr>
                  <a:t>是等差比数列，</a:t>
                </a:r>
                <a:r>
                  <a:rPr lang="zh-CN" altLang="zh-CN" sz="2000" b="1" dirty="0" smtClean="0">
                    <a:solidFill>
                      <a:srgbClr val="FF0000"/>
                    </a:solidFill>
                  </a:rPr>
                  <a:t>公比分别</a:t>
                </a:r>
                <a:r>
                  <a:rPr lang="zh-CN" altLang="zh-CN" sz="2000" b="1" dirty="0">
                    <a:solidFill>
                      <a:srgbClr val="FF0000"/>
                    </a:solidFill>
                  </a:rPr>
                  <a:t>为</a:t>
                </a:r>
                <a14:m>
                  <m:oMath xmlns:m="http://schemas.openxmlformats.org/officeDocument/2006/math">
                    <m:sSub>
                      <m:sSubPr>
                        <m:ctrlPr>
                          <a:rPr lang="zh-CN" altLang="zh-CN" sz="2000" b="1" i="1">
                            <a:solidFill>
                              <a:srgbClr val="FF0000"/>
                            </a:solidFill>
                            <a:latin typeface="Cambria Math"/>
                          </a:rPr>
                        </m:ctrlPr>
                      </m:sSubPr>
                      <m:e>
                        <m:r>
                          <a:rPr lang="en-US" altLang="zh-CN" sz="2000" b="1" i="1">
                            <a:solidFill>
                              <a:srgbClr val="FF0000"/>
                            </a:solidFill>
                            <a:latin typeface="Cambria Math"/>
                          </a:rPr>
                          <m:t>𝒒</m:t>
                        </m:r>
                      </m:e>
                      <m:sub>
                        <m:r>
                          <a:rPr lang="en-US" altLang="zh-CN" sz="2000" b="1" i="1">
                            <a:solidFill>
                              <a:srgbClr val="FF0000"/>
                            </a:solidFill>
                            <a:latin typeface="Cambria Math"/>
                          </a:rPr>
                          <m:t>𝟏</m:t>
                        </m:r>
                      </m:sub>
                    </m:sSub>
                    <m:r>
                      <a:rPr lang="zh-CN" altLang="zh-CN" sz="2000" b="1">
                        <a:solidFill>
                          <a:srgbClr val="FF0000"/>
                        </a:solidFill>
                        <a:latin typeface="Cambria Math"/>
                      </a:rPr>
                      <m:t>、</m:t>
                    </m:r>
                    <m:sSub>
                      <m:sSubPr>
                        <m:ctrlPr>
                          <a:rPr lang="zh-CN" altLang="zh-CN" sz="2000" b="1" i="1">
                            <a:solidFill>
                              <a:srgbClr val="FF0000"/>
                            </a:solidFill>
                            <a:latin typeface="Cambria Math"/>
                          </a:rPr>
                        </m:ctrlPr>
                      </m:sSubPr>
                      <m:e>
                        <m:r>
                          <a:rPr lang="en-US" altLang="zh-CN" sz="2000" b="1" i="1">
                            <a:solidFill>
                              <a:srgbClr val="FF0000"/>
                            </a:solidFill>
                            <a:latin typeface="Cambria Math"/>
                          </a:rPr>
                          <m:t>𝒒</m:t>
                        </m:r>
                      </m:e>
                      <m:sub>
                        <m:r>
                          <a:rPr lang="en-US" altLang="zh-CN" sz="2000" b="1" i="1">
                            <a:solidFill>
                              <a:srgbClr val="FF0000"/>
                            </a:solidFill>
                            <a:latin typeface="Cambria Math"/>
                          </a:rPr>
                          <m:t>𝟐</m:t>
                        </m:r>
                      </m:sub>
                    </m:sSub>
                  </m:oMath>
                </a14:m>
                <a:r>
                  <a:rPr lang="zh-CN" altLang="zh-CN" sz="2000" b="1" dirty="0">
                    <a:solidFill>
                      <a:srgbClr val="FF0000"/>
                    </a:solidFill>
                  </a:rPr>
                  <a:t>，</a:t>
                </a:r>
                <a14:m>
                  <m:oMath xmlns:m="http://schemas.openxmlformats.org/officeDocument/2006/math">
                    <m:r>
                      <a:rPr lang="zh-CN" altLang="zh-CN" sz="2000" b="1">
                        <a:solidFill>
                          <a:srgbClr val="FF0000"/>
                        </a:solidFill>
                        <a:latin typeface="Cambria Math"/>
                      </a:rPr>
                      <m:t> </m:t>
                    </m:r>
                    <m:d>
                      <m:dPr>
                        <m:begChr m:val="{"/>
                        <m:endChr m:val="}"/>
                        <m:ctrlPr>
                          <a:rPr lang="zh-CN" altLang="zh-CN" sz="2000" b="1" i="1">
                            <a:solidFill>
                              <a:srgbClr val="FF0000"/>
                            </a:solidFill>
                            <a:latin typeface="Cambria Math"/>
                          </a:rPr>
                        </m:ctrlPr>
                      </m:dPr>
                      <m:e>
                        <m:sSub>
                          <m:sSubPr>
                            <m:ctrlPr>
                              <a:rPr lang="zh-CN" altLang="zh-CN" sz="2000" b="1" i="1">
                                <a:solidFill>
                                  <a:srgbClr val="FF0000"/>
                                </a:solidFill>
                                <a:latin typeface="Cambria Math"/>
                              </a:rPr>
                            </m:ctrlPr>
                          </m:sSubPr>
                          <m:e>
                            <m:r>
                              <a:rPr lang="en-US" altLang="zh-CN" sz="2000" b="1" i="1">
                                <a:solidFill>
                                  <a:srgbClr val="FF0000"/>
                                </a:solidFill>
                                <a:latin typeface="Cambria Math"/>
                              </a:rPr>
                              <m:t>𝒑</m:t>
                            </m:r>
                            <m:sSub>
                              <m:sSubPr>
                                <m:ctrlPr>
                                  <a:rPr lang="zh-CN" altLang="zh-CN" sz="2000" b="1" i="1">
                                    <a:solidFill>
                                      <a:srgbClr val="FF0000"/>
                                    </a:solidFill>
                                    <a:latin typeface="Cambria Math"/>
                                  </a:rPr>
                                </m:ctrlPr>
                              </m:sSubPr>
                              <m:e>
                                <m:r>
                                  <a:rPr lang="en-US" altLang="zh-CN" sz="2000" b="1" i="1">
                                    <a:solidFill>
                                      <a:srgbClr val="FF0000"/>
                                    </a:solidFill>
                                    <a:latin typeface="Cambria Math"/>
                                  </a:rPr>
                                  <m:t>𝒂</m:t>
                                </m:r>
                              </m:e>
                              <m:sub>
                                <m:r>
                                  <a:rPr lang="en-US" altLang="zh-CN" sz="2000" b="1" i="1">
                                    <a:solidFill>
                                      <a:srgbClr val="FF0000"/>
                                    </a:solidFill>
                                    <a:latin typeface="Cambria Math"/>
                                  </a:rPr>
                                  <m:t>𝒏</m:t>
                                </m:r>
                              </m:sub>
                            </m:sSub>
                            <m:r>
                              <a:rPr lang="en-US" altLang="zh-CN" sz="2000" b="1" i="1">
                                <a:solidFill>
                                  <a:srgbClr val="FF0000"/>
                                </a:solidFill>
                                <a:latin typeface="Cambria Math"/>
                              </a:rPr>
                              <m:t>∙</m:t>
                            </m:r>
                            <m:r>
                              <a:rPr lang="en-US" altLang="zh-CN" sz="2000" b="1" i="1">
                                <a:solidFill>
                                  <a:srgbClr val="FF0000"/>
                                </a:solidFill>
                                <a:latin typeface="Cambria Math"/>
                              </a:rPr>
                              <m:t>𝒒𝒃</m:t>
                            </m:r>
                          </m:e>
                          <m:sub>
                            <m:r>
                              <a:rPr lang="en-US" altLang="zh-CN" sz="2000" b="1" i="1">
                                <a:solidFill>
                                  <a:srgbClr val="FF0000"/>
                                </a:solidFill>
                                <a:latin typeface="Cambria Math"/>
                              </a:rPr>
                              <m:t>𝒏</m:t>
                            </m:r>
                          </m:sub>
                        </m:sSub>
                      </m:e>
                    </m:d>
                  </m:oMath>
                </a14:m>
                <a:endParaRPr lang="zh-CN" altLang="zh-CN" sz="2000" b="1" dirty="0">
                  <a:solidFill>
                    <a:srgbClr val="FF0000"/>
                  </a:solidFill>
                </a:endParaRPr>
              </a:p>
              <a:p>
                <a:pPr>
                  <a:lnSpc>
                    <a:spcPct val="125000"/>
                  </a:lnSpc>
                </a:pPr>
                <a:r>
                  <a:rPr lang="zh-CN" altLang="en-US" sz="2000" b="1" dirty="0" smtClean="0">
                    <a:solidFill>
                      <a:srgbClr val="FF0000"/>
                    </a:solidFill>
                  </a:rPr>
                  <a:t>是等比数列，且公比为</a:t>
                </a:r>
                <a14:m>
                  <m:oMath xmlns:m="http://schemas.openxmlformats.org/officeDocument/2006/math">
                    <m:sSub>
                      <m:sSubPr>
                        <m:ctrlPr>
                          <a:rPr lang="zh-CN" altLang="zh-CN" sz="2000" b="1" i="1">
                            <a:solidFill>
                              <a:srgbClr val="FF0000"/>
                            </a:solidFill>
                            <a:latin typeface="Cambria Math"/>
                          </a:rPr>
                        </m:ctrlPr>
                      </m:sSubPr>
                      <m:e>
                        <m:r>
                          <a:rPr lang="en-US" altLang="zh-CN" sz="2000" b="1" i="1">
                            <a:solidFill>
                              <a:srgbClr val="FF0000"/>
                            </a:solidFill>
                            <a:latin typeface="Cambria Math"/>
                          </a:rPr>
                          <m:t>𝒒</m:t>
                        </m:r>
                      </m:e>
                      <m:sub>
                        <m:r>
                          <a:rPr lang="en-US" altLang="zh-CN" sz="2000" b="1" i="1">
                            <a:solidFill>
                              <a:srgbClr val="FF0000"/>
                            </a:solidFill>
                            <a:latin typeface="Cambria Math"/>
                          </a:rPr>
                          <m:t>𝟏</m:t>
                        </m:r>
                      </m:sub>
                    </m:sSub>
                    <m:sSub>
                      <m:sSubPr>
                        <m:ctrlPr>
                          <a:rPr lang="zh-CN" altLang="zh-CN" sz="2000" b="1" i="1">
                            <a:solidFill>
                              <a:srgbClr val="FF0000"/>
                            </a:solidFill>
                            <a:latin typeface="Cambria Math"/>
                          </a:rPr>
                        </m:ctrlPr>
                      </m:sSubPr>
                      <m:e>
                        <m:r>
                          <a:rPr lang="en-US" altLang="zh-CN" sz="2000" b="1" i="1">
                            <a:solidFill>
                              <a:srgbClr val="FF0000"/>
                            </a:solidFill>
                            <a:latin typeface="Cambria Math"/>
                          </a:rPr>
                          <m:t>𝒒</m:t>
                        </m:r>
                      </m:e>
                      <m:sub>
                        <m:r>
                          <a:rPr lang="en-US" altLang="zh-CN" sz="2000" b="1" i="1">
                            <a:solidFill>
                              <a:srgbClr val="FF0000"/>
                            </a:solidFill>
                            <a:latin typeface="Cambria Math"/>
                          </a:rPr>
                          <m:t>𝟐</m:t>
                        </m:r>
                      </m:sub>
                    </m:sSub>
                    <m:r>
                      <a:rPr lang="en-US" altLang="zh-CN" sz="2000" b="1" i="1">
                        <a:solidFill>
                          <a:srgbClr val="FF0000"/>
                        </a:solidFill>
                        <a:latin typeface="Cambria Math"/>
                      </a:rPr>
                      <m:t>  </m:t>
                    </m:r>
                  </m:oMath>
                </a14:m>
                <a:r>
                  <a:rPr lang="en-US" altLang="zh-CN" sz="2000" b="1" dirty="0">
                    <a:solidFill>
                      <a:srgbClr val="FF0000"/>
                    </a:solidFill>
                  </a:rPr>
                  <a:t>. (</a:t>
                </a:r>
                <a14:m>
                  <m:oMath xmlns:m="http://schemas.openxmlformats.org/officeDocument/2006/math">
                    <m:r>
                      <a:rPr lang="zh-CN" altLang="zh-CN" sz="2000" b="1">
                        <a:solidFill>
                          <a:srgbClr val="FF0000"/>
                        </a:solidFill>
                        <a:latin typeface="Cambria Math"/>
                      </a:rPr>
                      <m:t>其中</m:t>
                    </m:r>
                    <m:r>
                      <a:rPr lang="en-US" altLang="zh-CN" sz="2000" b="1" i="1">
                        <a:solidFill>
                          <a:srgbClr val="FF0000"/>
                        </a:solidFill>
                        <a:latin typeface="Cambria Math"/>
                      </a:rPr>
                      <m:t>𝒑</m:t>
                    </m:r>
                    <m:r>
                      <a:rPr lang="zh-CN" altLang="zh-CN" sz="2000" b="1">
                        <a:solidFill>
                          <a:srgbClr val="FF0000"/>
                        </a:solidFill>
                        <a:latin typeface="Cambria Math"/>
                      </a:rPr>
                      <m:t>、</m:t>
                    </m:r>
                    <m:r>
                      <a:rPr lang="en-US" altLang="zh-CN" sz="2000" b="1" i="1">
                        <a:solidFill>
                          <a:srgbClr val="FF0000"/>
                        </a:solidFill>
                        <a:latin typeface="Cambria Math"/>
                      </a:rPr>
                      <m:t>𝒒</m:t>
                    </m:r>
                    <m:r>
                      <a:rPr lang="zh-CN" altLang="zh-CN" sz="2000" b="1">
                        <a:solidFill>
                          <a:srgbClr val="FF0000"/>
                        </a:solidFill>
                        <a:latin typeface="Cambria Math"/>
                      </a:rPr>
                      <m:t>为常数</m:t>
                    </m:r>
                  </m:oMath>
                </a14:m>
                <a:r>
                  <a:rPr lang="en-US" altLang="zh-CN" sz="2000" b="1" dirty="0">
                    <a:solidFill>
                      <a:srgbClr val="FF0000"/>
                    </a:solidFill>
                  </a:rPr>
                  <a:t>). </a:t>
                </a:r>
                <a:endParaRPr lang="zh-CN" altLang="zh-CN" sz="2000" b="1" dirty="0">
                  <a:solidFill>
                    <a:srgbClr val="FF0000"/>
                  </a:solidFill>
                </a:endParaRPr>
              </a:p>
              <a:p>
                <a:pPr>
                  <a:lnSpc>
                    <a:spcPct val="125000"/>
                  </a:lnSpc>
                </a:pPr>
                <a:r>
                  <a:rPr lang="en-US" altLang="zh-CN" sz="2000" b="1" dirty="0">
                    <a:solidFill>
                      <a:srgbClr val="FF0000"/>
                    </a:solidFill>
                  </a:rPr>
                  <a:t> </a:t>
                </a:r>
                <a:endParaRPr lang="zh-CN" altLang="zh-CN" sz="2000" b="1" dirty="0">
                  <a:solidFill>
                    <a:srgbClr val="FF0000"/>
                  </a:solidFill>
                </a:endParaRPr>
              </a:p>
              <a:p>
                <a:pPr>
                  <a:lnSpc>
                    <a:spcPct val="125000"/>
                  </a:lnSpc>
                </a:pPr>
                <a:r>
                  <a:rPr lang="en-US" altLang="zh-CN" sz="2000" b="1" dirty="0" smtClean="0">
                    <a:solidFill>
                      <a:srgbClr val="FF0000"/>
                    </a:solidFill>
                  </a:rPr>
                  <a:t>    </a:t>
                </a:r>
                <a:r>
                  <a:rPr lang="zh-CN" altLang="zh-CN" sz="2000" b="1" dirty="0" smtClean="0">
                    <a:solidFill>
                      <a:srgbClr val="FF0000"/>
                    </a:solidFill>
                  </a:rPr>
                  <a:t>特别</a:t>
                </a:r>
                <a:r>
                  <a:rPr lang="zh-CN" altLang="zh-CN" sz="2000" b="1" dirty="0">
                    <a:solidFill>
                      <a:srgbClr val="FF0000"/>
                    </a:solidFill>
                  </a:rPr>
                  <a:t>地，当</a:t>
                </a:r>
                <a14:m>
                  <m:oMath xmlns:m="http://schemas.openxmlformats.org/officeDocument/2006/math">
                    <m:r>
                      <a:rPr lang="en-US" altLang="zh-CN" sz="2000" b="1" i="1">
                        <a:solidFill>
                          <a:srgbClr val="FF0000"/>
                        </a:solidFill>
                        <a:latin typeface="Cambria Math"/>
                      </a:rPr>
                      <m:t>𝒑</m:t>
                    </m:r>
                    <m:r>
                      <a:rPr lang="en-US" altLang="zh-CN" sz="2000" b="1" i="1">
                        <a:solidFill>
                          <a:srgbClr val="FF0000"/>
                        </a:solidFill>
                        <a:latin typeface="Cambria Math"/>
                      </a:rPr>
                      <m:t>=</m:t>
                    </m:r>
                    <m:r>
                      <a:rPr lang="en-US" altLang="zh-CN" sz="2000" b="1" i="1">
                        <a:solidFill>
                          <a:srgbClr val="FF0000"/>
                        </a:solidFill>
                        <a:latin typeface="Cambria Math"/>
                      </a:rPr>
                      <m:t>𝒒</m:t>
                    </m:r>
                    <m:r>
                      <a:rPr lang="en-US" altLang="zh-CN" sz="2000" b="1" i="1">
                        <a:solidFill>
                          <a:srgbClr val="FF0000"/>
                        </a:solidFill>
                        <a:latin typeface="Cambria Math"/>
                      </a:rPr>
                      <m:t>=</m:t>
                    </m:r>
                    <m:r>
                      <a:rPr lang="en-US" altLang="zh-CN" sz="2000" b="1" i="1">
                        <a:solidFill>
                          <a:srgbClr val="FF0000"/>
                        </a:solidFill>
                        <a:latin typeface="Cambria Math"/>
                      </a:rPr>
                      <m:t>𝟏</m:t>
                    </m:r>
                  </m:oMath>
                </a14:m>
                <a:r>
                  <a:rPr lang="zh-CN" altLang="zh-CN" sz="2000" b="1" dirty="0">
                    <a:solidFill>
                      <a:srgbClr val="FF0000"/>
                    </a:solidFill>
                  </a:rPr>
                  <a:t>时，</a:t>
                </a:r>
                <a14:m>
                  <m:oMath xmlns:m="http://schemas.openxmlformats.org/officeDocument/2006/math">
                    <m:d>
                      <m:dPr>
                        <m:begChr m:val="{"/>
                        <m:endChr m:val=""/>
                        <m:ctrlPr>
                          <a:rPr lang="en-US" altLang="zh-CN" sz="2000" b="1" i="1" smtClean="0">
                            <a:solidFill>
                              <a:srgbClr val="FF0000"/>
                            </a:solidFill>
                            <a:latin typeface="Cambria Math"/>
                          </a:rPr>
                        </m:ctrlPr>
                      </m:dPr>
                      <m:e>
                        <m:sSub>
                          <m:sSubPr>
                            <m:ctrlPr>
                              <a:rPr lang="zh-CN" altLang="zh-CN" sz="2000" b="1" i="1">
                                <a:solidFill>
                                  <a:srgbClr val="FF0000"/>
                                </a:solidFill>
                                <a:latin typeface="Cambria Math"/>
                              </a:rPr>
                            </m:ctrlPr>
                          </m:sSubPr>
                          <m:e>
                            <m:r>
                              <a:rPr lang="en-US" altLang="zh-CN" sz="2000" b="1" i="1">
                                <a:solidFill>
                                  <a:srgbClr val="FF0000"/>
                                </a:solidFill>
                                <a:latin typeface="Cambria Math"/>
                              </a:rPr>
                              <m:t>𝒂</m:t>
                            </m:r>
                          </m:e>
                          <m:sub>
                            <m:r>
                              <a:rPr lang="en-US" altLang="zh-CN" sz="2000" b="1" i="1">
                                <a:solidFill>
                                  <a:srgbClr val="FF0000"/>
                                </a:solidFill>
                                <a:latin typeface="Cambria Math"/>
                              </a:rPr>
                              <m:t>𝒏</m:t>
                            </m:r>
                          </m:sub>
                        </m:sSub>
                        <m:r>
                          <a:rPr lang="en-US" altLang="zh-CN" sz="2000" b="1" i="1">
                            <a:solidFill>
                              <a:srgbClr val="FF0000"/>
                            </a:solidFill>
                            <a:latin typeface="Cambria Math"/>
                          </a:rPr>
                          <m:t>∙</m:t>
                        </m:r>
                      </m:e>
                    </m:d>
                  </m:oMath>
                </a14:m>
                <a:endParaRPr lang="en-US" altLang="zh-CN" sz="2000" b="1" i="1" dirty="0" smtClean="0">
                  <a:solidFill>
                    <a:srgbClr val="FF0000"/>
                  </a:solidFill>
                  <a:latin typeface="Cambria Math"/>
                </a:endParaRPr>
              </a:p>
              <a:p>
                <a:pPr>
                  <a:lnSpc>
                    <a:spcPct val="125000"/>
                  </a:lnSpc>
                </a:pPr>
                <a14:m>
                  <m:oMath xmlns:m="http://schemas.openxmlformats.org/officeDocument/2006/math">
                    <m:d>
                      <m:dPr>
                        <m:begChr m:val=""/>
                        <m:endChr m:val="}"/>
                        <m:ctrlPr>
                          <a:rPr lang="en-US" altLang="zh-CN" sz="2000" b="1" i="1" smtClean="0">
                            <a:solidFill>
                              <a:srgbClr val="FF0000"/>
                            </a:solidFill>
                            <a:latin typeface="Cambria Math"/>
                          </a:rPr>
                        </m:ctrlPr>
                      </m:dPr>
                      <m:e>
                        <m:sSub>
                          <m:sSubPr>
                            <m:ctrlPr>
                              <a:rPr lang="zh-CN" altLang="zh-CN" sz="2000" b="1" i="1">
                                <a:solidFill>
                                  <a:srgbClr val="FF0000"/>
                                </a:solidFill>
                                <a:latin typeface="Cambria Math"/>
                              </a:rPr>
                            </m:ctrlPr>
                          </m:sSubPr>
                          <m:e>
                            <m:r>
                              <a:rPr lang="en-US" altLang="zh-CN" sz="2000" b="1" i="1">
                                <a:solidFill>
                                  <a:srgbClr val="FF0000"/>
                                </a:solidFill>
                                <a:latin typeface="Cambria Math"/>
                              </a:rPr>
                              <m:t>𝒃</m:t>
                            </m:r>
                          </m:e>
                          <m:sub>
                            <m:r>
                              <a:rPr lang="en-US" altLang="zh-CN" sz="2000" b="1" i="1">
                                <a:solidFill>
                                  <a:srgbClr val="FF0000"/>
                                </a:solidFill>
                                <a:latin typeface="Cambria Math"/>
                              </a:rPr>
                              <m:t>𝒏</m:t>
                            </m:r>
                          </m:sub>
                        </m:sSub>
                      </m:e>
                    </m:d>
                  </m:oMath>
                </a14:m>
                <a:r>
                  <a:rPr lang="zh-CN" altLang="zh-CN" sz="2000" b="1" dirty="0">
                    <a:solidFill>
                      <a:srgbClr val="FF0000"/>
                    </a:solidFill>
                  </a:rPr>
                  <a:t>是等比数列，且公比为</a:t>
                </a:r>
                <a14:m>
                  <m:oMath xmlns:m="http://schemas.openxmlformats.org/officeDocument/2006/math">
                    <m:sSub>
                      <m:sSubPr>
                        <m:ctrlPr>
                          <a:rPr lang="zh-CN" altLang="zh-CN" sz="2000" b="1" i="1">
                            <a:solidFill>
                              <a:srgbClr val="FF0000"/>
                            </a:solidFill>
                            <a:latin typeface="Cambria Math"/>
                          </a:rPr>
                        </m:ctrlPr>
                      </m:sSubPr>
                      <m:e>
                        <m:r>
                          <a:rPr lang="en-US" altLang="zh-CN" sz="2000" b="1" i="1">
                            <a:solidFill>
                              <a:srgbClr val="FF0000"/>
                            </a:solidFill>
                            <a:latin typeface="Cambria Math"/>
                          </a:rPr>
                          <m:t>𝒒</m:t>
                        </m:r>
                      </m:e>
                      <m:sub>
                        <m:r>
                          <a:rPr lang="en-US" altLang="zh-CN" sz="2000" b="1" i="1">
                            <a:solidFill>
                              <a:srgbClr val="FF0000"/>
                            </a:solidFill>
                            <a:latin typeface="Cambria Math"/>
                          </a:rPr>
                          <m:t>𝟏</m:t>
                        </m:r>
                      </m:sub>
                    </m:sSub>
                    <m:sSub>
                      <m:sSubPr>
                        <m:ctrlPr>
                          <a:rPr lang="zh-CN" altLang="zh-CN" sz="2000" b="1" i="1">
                            <a:solidFill>
                              <a:srgbClr val="FF0000"/>
                            </a:solidFill>
                            <a:latin typeface="Cambria Math"/>
                          </a:rPr>
                        </m:ctrlPr>
                      </m:sSubPr>
                      <m:e>
                        <m:r>
                          <a:rPr lang="en-US" altLang="zh-CN" sz="2000" b="1" i="1">
                            <a:solidFill>
                              <a:srgbClr val="FF0000"/>
                            </a:solidFill>
                            <a:latin typeface="Cambria Math"/>
                          </a:rPr>
                          <m:t>𝒒</m:t>
                        </m:r>
                      </m:e>
                      <m:sub>
                        <m:r>
                          <a:rPr lang="en-US" altLang="zh-CN" sz="2000" b="1" i="1">
                            <a:solidFill>
                              <a:srgbClr val="FF0000"/>
                            </a:solidFill>
                            <a:latin typeface="Cambria Math"/>
                          </a:rPr>
                          <m:t>𝟐</m:t>
                        </m:r>
                      </m:sub>
                    </m:sSub>
                  </m:oMath>
                </a14:m>
                <a:r>
                  <a:rPr lang="en-US" altLang="zh-CN" sz="2000" b="1" dirty="0">
                    <a:solidFill>
                      <a:srgbClr val="FF0000"/>
                    </a:solidFill>
                  </a:rPr>
                  <a:t> .</a:t>
                </a:r>
                <a:endParaRPr lang="zh-CN" altLang="zh-CN" sz="2000" b="1" i="1" kern="100" dirty="0">
                  <a:solidFill>
                    <a:srgbClr val="FF0000"/>
                  </a:solidFill>
                  <a:latin typeface="Calibri"/>
                  <a:cs typeface="Times New Roman"/>
                </a:endParaRPr>
              </a:p>
            </p:txBody>
          </p:sp>
        </mc:Choice>
        <mc:Fallback xmlns="">
          <p:sp>
            <p:nvSpPr>
              <p:cNvPr id="9" name="矩形 8"/>
              <p:cNvSpPr>
                <a:spLocks noRot="1" noChangeAspect="1" noMove="1" noResize="1" noEditPoints="1" noAdjustHandles="1" noChangeArrowheads="1" noChangeShapeType="1" noTextEdit="1"/>
              </p:cNvSpPr>
              <p:nvPr/>
            </p:nvSpPr>
            <p:spPr>
              <a:xfrm>
                <a:off x="5004048" y="1400175"/>
                <a:ext cx="3888432" cy="2927853"/>
              </a:xfrm>
              <a:prstGeom prst="rect">
                <a:avLst/>
              </a:prstGeom>
              <a:blipFill rotWithShape="1">
                <a:blip r:embed="rId3"/>
                <a:stretch>
                  <a:fillRect l="-2665" t="-208" r="-5643" b="-2395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26379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新知探究</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2"/>
          <p:cNvSpPr txBox="1">
            <a:spLocks noChangeArrowheads="1"/>
          </p:cNvSpPr>
          <p:nvPr/>
        </p:nvSpPr>
        <p:spPr bwMode="gray">
          <a:xfrm>
            <a:off x="2394176" y="74513"/>
            <a:ext cx="6570312"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（二）等比数列的通项公式</a:t>
            </a:r>
            <a:endParaRPr lang="zh-CN" altLang="en-US" dirty="0">
              <a:solidFill>
                <a:srgbClr val="FFFF00"/>
              </a:solidFill>
              <a:latin typeface="+mj-ea"/>
            </a:endParaRPr>
          </a:p>
        </p:txBody>
      </p:sp>
      <mc:AlternateContent xmlns:mc="http://schemas.openxmlformats.org/markup-compatibility/2006" xmlns:a14="http://schemas.microsoft.com/office/drawing/2010/main">
        <mc:Choice Requires="a14">
          <p:graphicFrame>
            <p:nvGraphicFramePr>
              <p:cNvPr id="8" name="表格 7"/>
              <p:cNvGraphicFramePr>
                <a:graphicFrameLocks noGrp="1"/>
              </p:cNvGraphicFramePr>
              <p:nvPr>
                <p:extLst>
                  <p:ext uri="{D42A27DB-BD31-4B8C-83A1-F6EECF244321}">
                    <p14:modId xmlns:p14="http://schemas.microsoft.com/office/powerpoint/2010/main" val="2041978625"/>
                  </p:ext>
                </p:extLst>
              </p:nvPr>
            </p:nvGraphicFramePr>
            <p:xfrm>
              <a:off x="179512" y="843558"/>
              <a:ext cx="8784976" cy="3672408"/>
            </p:xfrm>
            <a:graphic>
              <a:graphicData uri="http://schemas.openxmlformats.org/drawingml/2006/table">
                <a:tbl>
                  <a:tblPr firstRow="1" firstCol="1" bandRow="1">
                    <a:tableStyleId>{5C22544A-7EE6-4342-B048-85BDC9FD1C3A}</a:tableStyleId>
                  </a:tblPr>
                  <a:tblGrid>
                    <a:gridCol w="361950"/>
                    <a:gridCol w="358130"/>
                    <a:gridCol w="4032448"/>
                    <a:gridCol w="4032448"/>
                  </a:tblGrid>
                  <a:tr h="360039">
                    <a:tc gridSpan="2">
                      <a:txBody>
                        <a:bodyPr/>
                        <a:lstStyle/>
                        <a:p>
                          <a:pPr algn="ctr">
                            <a:lnSpc>
                              <a:spcPct val="150000"/>
                            </a:lnSpc>
                            <a:spcAft>
                              <a:spcPts val="0"/>
                            </a:spcAft>
                          </a:pPr>
                          <a:r>
                            <a:rPr lang="en-US" sz="1600" kern="100" dirty="0">
                              <a:effectLst/>
                            </a:rPr>
                            <a:t> </a:t>
                          </a:r>
                          <a:endParaRPr lang="zh-CN" sz="16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a:lnSpc>
                              <a:spcPct val="150000"/>
                            </a:lnSpc>
                            <a:spcAft>
                              <a:spcPts val="0"/>
                            </a:spcAft>
                          </a:pPr>
                          <a:r>
                            <a:rPr lang="zh-CN" sz="2000" b="1" kern="100" dirty="0">
                              <a:solidFill>
                                <a:schemeClr val="tx1"/>
                              </a:solidFill>
                              <a:effectLst/>
                            </a:rPr>
                            <a:t>等差数列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000" b="1" kern="100" dirty="0">
                              <a:solidFill>
                                <a:schemeClr val="tx1"/>
                              </a:solidFill>
                              <a:effectLst/>
                            </a:rPr>
                            <a:t>等比数列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42818">
                    <a:tc>
                      <a:txBody>
                        <a:bodyPr/>
                        <a:lstStyle/>
                        <a:p>
                          <a:pPr algn="ctr">
                            <a:lnSpc>
                              <a:spcPct val="100000"/>
                            </a:lnSpc>
                            <a:spcAft>
                              <a:spcPts val="0"/>
                            </a:spcAft>
                          </a:pPr>
                          <a:r>
                            <a:rPr lang="zh-CN" altLang="zh-CN" sz="1800" b="1" kern="1200" dirty="0" smtClean="0">
                              <a:solidFill>
                                <a:schemeClr val="tx1"/>
                              </a:solidFill>
                              <a:effectLst/>
                              <a:latin typeface="+mn-lt"/>
                              <a:ea typeface="+mn-ea"/>
                              <a:cs typeface="+mn-cs"/>
                            </a:rPr>
                            <a:t>数列中的项与序号的关系</a:t>
                          </a:r>
                          <a:endParaRPr lang="zh-CN" altLang="zh-CN" sz="1800" b="1" kern="100" dirty="0">
                            <a:solidFill>
                              <a:schemeClr val="tx1"/>
                            </a:solidFill>
                            <a:effectLst/>
                            <a:latin typeface="Calibri"/>
                            <a:ea typeface="+mn-ea"/>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zh-CN" altLang="en-US" sz="2000" b="1" kern="100" dirty="0" smtClean="0">
                              <a:solidFill>
                                <a:srgbClr val="0000FF"/>
                              </a:solidFill>
                              <a:effectLst/>
                              <a:latin typeface="Calibri"/>
                              <a:ea typeface="宋体"/>
                              <a:cs typeface="Times New Roman"/>
                            </a:rPr>
                            <a:t>性质</a:t>
                          </a:r>
                          <a:r>
                            <a:rPr lang="en-US" altLang="zh-CN" sz="2000" b="1" kern="100" dirty="0" smtClean="0">
                              <a:solidFill>
                                <a:srgbClr val="0000FF"/>
                              </a:solidFill>
                              <a:effectLst/>
                              <a:latin typeface="+mn-lt"/>
                              <a:ea typeface="宋体"/>
                              <a:cs typeface="Times New Roman"/>
                            </a:rPr>
                            <a:t>3</a:t>
                          </a:r>
                          <a:endParaRPr lang="zh-CN" sz="2000" b="1" kern="100" dirty="0">
                            <a:solidFill>
                              <a:srgbClr val="0000FF"/>
                            </a:solidFill>
                            <a:effectLst/>
                            <a:latin typeface="+mn-lt"/>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50000"/>
                            </a:lnSpc>
                          </a:pPr>
                          <a:r>
                            <a:rPr lang="en-US" altLang="zh-CN" sz="2400" kern="1200" dirty="0" smtClean="0">
                              <a:solidFill>
                                <a:schemeClr val="dk1"/>
                              </a:solidFill>
                              <a:effectLst/>
                              <a:latin typeface="+mn-lt"/>
                              <a:ea typeface="+mn-ea"/>
                              <a:cs typeface="+mn-cs"/>
                            </a:rPr>
                            <a:t>     </a:t>
                          </a:r>
                          <a:r>
                            <a:rPr lang="zh-CN" altLang="zh-CN" sz="2400" kern="1200" dirty="0" smtClean="0">
                              <a:solidFill>
                                <a:schemeClr val="dk1"/>
                              </a:solidFill>
                              <a:effectLst/>
                              <a:latin typeface="+mn-lt"/>
                              <a:ea typeface="+mn-ea"/>
                              <a:cs typeface="+mn-cs"/>
                            </a:rPr>
                            <a:t>若</a:t>
                          </a:r>
                          <a14:m>
                            <m:oMath xmlns:m="http://schemas.openxmlformats.org/officeDocument/2006/math">
                              <m:d>
                                <m:dPr>
                                  <m:begChr m:val="{"/>
                                  <m:endChr m:val="}"/>
                                  <m:ctrlPr>
                                    <a:rPr lang="zh-CN" altLang="zh-CN" sz="2400" i="1" kern="1200">
                                      <a:solidFill>
                                        <a:schemeClr val="dk1"/>
                                      </a:solidFill>
                                      <a:effectLst/>
                                      <a:latin typeface="Cambria Math"/>
                                      <a:ea typeface="+mn-ea"/>
                                      <a:cs typeface="+mn-cs"/>
                                    </a:rPr>
                                  </m:ctrlPr>
                                </m:dPr>
                                <m:e>
                                  <m:sSub>
                                    <m:sSubPr>
                                      <m:ctrlPr>
                                        <a:rPr lang="zh-CN" altLang="zh-CN" sz="2400" i="1" kern="1200">
                                          <a:solidFill>
                                            <a:schemeClr val="dk1"/>
                                          </a:solidFill>
                                          <a:effectLst/>
                                          <a:latin typeface="Cambria Math"/>
                                          <a:ea typeface="+mn-ea"/>
                                          <a:cs typeface="+mn-cs"/>
                                        </a:rPr>
                                      </m:ctrlPr>
                                    </m:sSubPr>
                                    <m:e>
                                      <m:r>
                                        <a:rPr lang="en-US" altLang="zh-CN" sz="2400" i="1" kern="1200">
                                          <a:solidFill>
                                            <a:schemeClr val="dk1"/>
                                          </a:solidFill>
                                          <a:effectLst/>
                                          <a:latin typeface="Cambria Math"/>
                                          <a:ea typeface="+mn-ea"/>
                                          <a:cs typeface="+mn-cs"/>
                                        </a:rPr>
                                        <m:t>𝑎</m:t>
                                      </m:r>
                                    </m:e>
                                    <m:sub>
                                      <m:r>
                                        <a:rPr lang="en-US" altLang="zh-CN" sz="2400" i="1" kern="1200">
                                          <a:solidFill>
                                            <a:schemeClr val="dk1"/>
                                          </a:solidFill>
                                          <a:effectLst/>
                                          <a:latin typeface="Cambria Math"/>
                                          <a:ea typeface="+mn-ea"/>
                                          <a:cs typeface="+mn-cs"/>
                                        </a:rPr>
                                        <m:t>𝑛</m:t>
                                      </m:r>
                                    </m:sub>
                                  </m:sSub>
                                </m:e>
                              </m:d>
                            </m:oMath>
                          </a14:m>
                          <a:r>
                            <a:rPr lang="zh-CN" altLang="zh-CN" sz="2400" kern="1200" dirty="0">
                              <a:solidFill>
                                <a:schemeClr val="dk1"/>
                              </a:solidFill>
                              <a:effectLst/>
                              <a:latin typeface="+mn-lt"/>
                              <a:ea typeface="+mn-ea"/>
                              <a:cs typeface="+mn-cs"/>
                            </a:rPr>
                            <a:t>是等差数列，公差为</a:t>
                          </a:r>
                          <a14:m>
                            <m:oMath xmlns:m="http://schemas.openxmlformats.org/officeDocument/2006/math">
                              <m:r>
                                <a:rPr lang="en-US" altLang="zh-CN" sz="2400" i="1" kern="1200">
                                  <a:solidFill>
                                    <a:schemeClr val="dk1"/>
                                  </a:solidFill>
                                  <a:effectLst/>
                                  <a:latin typeface="Cambria Math"/>
                                  <a:ea typeface="+mn-ea"/>
                                  <a:cs typeface="+mn-cs"/>
                                </a:rPr>
                                <m:t>𝑑</m:t>
                              </m:r>
                            </m:oMath>
                          </a14:m>
                          <a:r>
                            <a:rPr lang="en-US" altLang="zh-CN" sz="2400" kern="1200" dirty="0" smtClean="0">
                              <a:solidFill>
                                <a:schemeClr val="dk1"/>
                              </a:solidFill>
                              <a:effectLst/>
                              <a:latin typeface="+mn-lt"/>
                              <a:ea typeface="+mn-ea"/>
                              <a:cs typeface="+mn-cs"/>
                            </a:rPr>
                            <a:t>.</a:t>
                          </a:r>
                          <a:r>
                            <a:rPr lang="zh-CN" altLang="zh-CN" sz="2400" kern="1200" dirty="0" smtClean="0">
                              <a:solidFill>
                                <a:schemeClr val="dk1"/>
                              </a:solidFill>
                              <a:effectLst/>
                              <a:latin typeface="+mn-lt"/>
                              <a:ea typeface="+mn-ea"/>
                              <a:cs typeface="+mn-cs"/>
                            </a:rPr>
                            <a:t>则</a:t>
                          </a:r>
                          <a14:m>
                            <m:oMath xmlns:m="http://schemas.openxmlformats.org/officeDocument/2006/math">
                              <m:d>
                                <m:dPr>
                                  <m:begChr m:val="{"/>
                                  <m:endChr m:val="}"/>
                                  <m:ctrlPr>
                                    <a:rPr lang="zh-CN" altLang="zh-CN" sz="2400" i="1" kern="1200">
                                      <a:solidFill>
                                        <a:schemeClr val="dk1"/>
                                      </a:solidFill>
                                      <a:effectLst/>
                                      <a:latin typeface="Cambria Math"/>
                                      <a:ea typeface="+mn-ea"/>
                                      <a:cs typeface="+mn-cs"/>
                                    </a:rPr>
                                  </m:ctrlPr>
                                </m:dPr>
                                <m:e>
                                  <m:sSub>
                                    <m:sSubPr>
                                      <m:ctrlPr>
                                        <a:rPr lang="zh-CN" altLang="zh-CN" sz="2400" i="1" kern="1200">
                                          <a:solidFill>
                                            <a:schemeClr val="dk1"/>
                                          </a:solidFill>
                                          <a:effectLst/>
                                          <a:latin typeface="Cambria Math"/>
                                          <a:ea typeface="+mn-ea"/>
                                          <a:cs typeface="+mn-cs"/>
                                        </a:rPr>
                                      </m:ctrlPr>
                                    </m:sSubPr>
                                    <m:e>
                                      <m:r>
                                        <a:rPr lang="en-US" altLang="zh-CN" sz="2400" i="1" kern="1200">
                                          <a:solidFill>
                                            <a:schemeClr val="dk1"/>
                                          </a:solidFill>
                                          <a:effectLst/>
                                          <a:latin typeface="Cambria Math"/>
                                          <a:ea typeface="+mn-ea"/>
                                          <a:cs typeface="+mn-cs"/>
                                        </a:rPr>
                                        <m:t>𝑘𝑎</m:t>
                                      </m:r>
                                    </m:e>
                                    <m:sub>
                                      <m:r>
                                        <a:rPr lang="en-US" altLang="zh-CN" sz="2400" i="1" kern="1200">
                                          <a:solidFill>
                                            <a:schemeClr val="dk1"/>
                                          </a:solidFill>
                                          <a:effectLst/>
                                          <a:latin typeface="Cambria Math"/>
                                          <a:ea typeface="+mn-ea"/>
                                          <a:cs typeface="+mn-cs"/>
                                        </a:rPr>
                                        <m:t>𝑛</m:t>
                                      </m:r>
                                    </m:sub>
                                  </m:sSub>
                                </m:e>
                              </m:d>
                            </m:oMath>
                          </a14:m>
                          <a:r>
                            <a:rPr lang="zh-CN" altLang="zh-CN" sz="2400" kern="1200" dirty="0">
                              <a:solidFill>
                                <a:schemeClr val="dk1"/>
                              </a:solidFill>
                              <a:effectLst/>
                              <a:latin typeface="+mn-lt"/>
                              <a:ea typeface="+mn-ea"/>
                              <a:cs typeface="+mn-cs"/>
                            </a:rPr>
                            <a:t>也是等差数列，且公差为</a:t>
                          </a:r>
                          <a14:m>
                            <m:oMath xmlns:m="http://schemas.openxmlformats.org/officeDocument/2006/math">
                              <m:r>
                                <a:rPr lang="en-US" altLang="zh-CN" sz="2400" i="1" kern="1200">
                                  <a:solidFill>
                                    <a:schemeClr val="dk1"/>
                                  </a:solidFill>
                                  <a:effectLst/>
                                  <a:latin typeface="Cambria Math"/>
                                  <a:ea typeface="+mn-ea"/>
                                  <a:cs typeface="+mn-cs"/>
                                </a:rPr>
                                <m:t>𝑘𝑑</m:t>
                              </m:r>
                            </m:oMath>
                          </a14:m>
                          <a:r>
                            <a:rPr lang="en-US" altLang="zh-CN" sz="2400" kern="1200" dirty="0">
                              <a:solidFill>
                                <a:schemeClr val="dk1"/>
                              </a:solidFill>
                              <a:effectLst/>
                              <a:latin typeface="+mn-lt"/>
                              <a:ea typeface="+mn-ea"/>
                              <a:cs typeface="+mn-cs"/>
                            </a:rPr>
                            <a:t>.</a:t>
                          </a:r>
                          <a:endParaRPr lang="zh-CN" sz="2400" kern="100" dirty="0">
                            <a:effectLst/>
                            <a:latin typeface="Calibri"/>
                            <a:ea typeface="宋体"/>
                            <a:cs typeface="Times New Roman"/>
                          </a:endParaRPr>
                        </a:p>
                      </a:txBody>
                      <a:tcPr marL="68580" marR="68580" marT="36195" marB="3619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endParaRPr lang="zh-CN" sz="2400" b="1" i="1" kern="100" dirty="0">
                            <a:solidFill>
                              <a:srgbClr val="FF0000"/>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Choice>
        <mc:Fallback xmlns="">
          <p:graphicFrame>
            <p:nvGraphicFramePr>
              <p:cNvPr id="8" name="表格 7"/>
              <p:cNvGraphicFramePr>
                <a:graphicFrameLocks noGrp="1"/>
              </p:cNvGraphicFramePr>
              <p:nvPr>
                <p:extLst>
                  <p:ext uri="{D42A27DB-BD31-4B8C-83A1-F6EECF244321}">
                    <p14:modId xmlns:p14="http://schemas.microsoft.com/office/powerpoint/2010/main" val="2041978625"/>
                  </p:ext>
                </p:extLst>
              </p:nvPr>
            </p:nvGraphicFramePr>
            <p:xfrm>
              <a:off x="179512" y="843558"/>
              <a:ext cx="8784976" cy="3672408"/>
            </p:xfrm>
            <a:graphic>
              <a:graphicData uri="http://schemas.openxmlformats.org/drawingml/2006/table">
                <a:tbl>
                  <a:tblPr firstRow="1" firstCol="1" bandRow="1">
                    <a:tableStyleId>{5C22544A-7EE6-4342-B048-85BDC9FD1C3A}</a:tableStyleId>
                  </a:tblPr>
                  <a:tblGrid>
                    <a:gridCol w="361950"/>
                    <a:gridCol w="358130"/>
                    <a:gridCol w="4032448"/>
                    <a:gridCol w="4032448"/>
                  </a:tblGrid>
                  <a:tr h="529590">
                    <a:tc gridSpan="2">
                      <a:txBody>
                        <a:bodyPr/>
                        <a:lstStyle/>
                        <a:p>
                          <a:pPr algn="ctr">
                            <a:lnSpc>
                              <a:spcPct val="150000"/>
                            </a:lnSpc>
                            <a:spcAft>
                              <a:spcPts val="0"/>
                            </a:spcAft>
                          </a:pPr>
                          <a:r>
                            <a:rPr lang="en-US" sz="1600" kern="100" dirty="0">
                              <a:effectLst/>
                            </a:rPr>
                            <a:t> </a:t>
                          </a:r>
                          <a:endParaRPr lang="zh-CN" sz="16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a:lnSpc>
                              <a:spcPct val="150000"/>
                            </a:lnSpc>
                            <a:spcAft>
                              <a:spcPts val="0"/>
                            </a:spcAft>
                          </a:pPr>
                          <a:r>
                            <a:rPr lang="zh-CN" sz="2000" b="1" kern="100" dirty="0">
                              <a:solidFill>
                                <a:schemeClr val="tx1"/>
                              </a:solidFill>
                              <a:effectLst/>
                            </a:rPr>
                            <a:t>等差数列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000" b="1" kern="100" dirty="0">
                              <a:solidFill>
                                <a:schemeClr val="tx1"/>
                              </a:solidFill>
                              <a:effectLst/>
                            </a:rPr>
                            <a:t>等比数列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42818">
                    <a:tc>
                      <a:txBody>
                        <a:bodyPr/>
                        <a:lstStyle/>
                        <a:p>
                          <a:pPr algn="ctr">
                            <a:lnSpc>
                              <a:spcPct val="100000"/>
                            </a:lnSpc>
                            <a:spcAft>
                              <a:spcPts val="0"/>
                            </a:spcAft>
                          </a:pPr>
                          <a:r>
                            <a:rPr lang="zh-CN" altLang="zh-CN" sz="1800" b="1" kern="1200" dirty="0" smtClean="0">
                              <a:solidFill>
                                <a:schemeClr val="tx1"/>
                              </a:solidFill>
                              <a:effectLst/>
                              <a:latin typeface="+mn-lt"/>
                              <a:ea typeface="+mn-ea"/>
                              <a:cs typeface="+mn-cs"/>
                            </a:rPr>
                            <a:t>数列中的项与序号的关系</a:t>
                          </a:r>
                          <a:endParaRPr lang="zh-CN" altLang="zh-CN" sz="1800" b="1" kern="100" dirty="0">
                            <a:solidFill>
                              <a:schemeClr val="tx1"/>
                            </a:solidFill>
                            <a:effectLst/>
                            <a:latin typeface="Calibri"/>
                            <a:ea typeface="+mn-ea"/>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zh-CN" altLang="en-US" sz="2000" b="1" kern="100" dirty="0" smtClean="0">
                              <a:solidFill>
                                <a:srgbClr val="0000FF"/>
                              </a:solidFill>
                              <a:effectLst/>
                              <a:latin typeface="Calibri"/>
                              <a:ea typeface="宋体"/>
                              <a:cs typeface="Times New Roman"/>
                            </a:rPr>
                            <a:t>性质</a:t>
                          </a:r>
                          <a:r>
                            <a:rPr lang="en-US" altLang="zh-CN" sz="2000" b="1" kern="100" dirty="0" smtClean="0">
                              <a:solidFill>
                                <a:srgbClr val="0000FF"/>
                              </a:solidFill>
                              <a:effectLst/>
                              <a:latin typeface="+mn-lt"/>
                              <a:ea typeface="宋体"/>
                              <a:cs typeface="Times New Roman"/>
                            </a:rPr>
                            <a:t>3</a:t>
                          </a:r>
                          <a:endParaRPr lang="zh-CN" sz="2000" b="1" kern="100" dirty="0">
                            <a:solidFill>
                              <a:srgbClr val="0000FF"/>
                            </a:solidFill>
                            <a:effectLst/>
                            <a:latin typeface="+mn-lt"/>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p>
                      </a:txBody>
                      <a:tcPr marL="68580" marR="68580" marT="36195" marB="3619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17825" t="-16860" r="-100000" b="-1938"/>
                          </a:stretch>
                        </a:blipFill>
                      </a:tcPr>
                    </a:tc>
                    <a:tc>
                      <a:txBody>
                        <a:bodyPr/>
                        <a:lstStyle/>
                        <a:p>
                          <a:pPr algn="ctr">
                            <a:lnSpc>
                              <a:spcPct val="100000"/>
                            </a:lnSpc>
                            <a:spcAft>
                              <a:spcPts val="0"/>
                            </a:spcAft>
                          </a:pPr>
                          <a:endParaRPr lang="zh-CN" sz="2400" b="1" i="1" kern="100" dirty="0">
                            <a:solidFill>
                              <a:srgbClr val="FF0000"/>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Fallback>
      </mc:AlternateContent>
      <mc:AlternateContent xmlns:mc="http://schemas.openxmlformats.org/markup-compatibility/2006" xmlns:a14="http://schemas.microsoft.com/office/drawing/2010/main">
        <mc:Choice Requires="a14">
          <p:sp>
            <p:nvSpPr>
              <p:cNvPr id="9" name="矩形 8"/>
              <p:cNvSpPr/>
              <p:nvPr/>
            </p:nvSpPr>
            <p:spPr>
              <a:xfrm>
                <a:off x="4932040" y="1301855"/>
                <a:ext cx="3888432" cy="1754326"/>
              </a:xfrm>
              <a:prstGeom prst="rect">
                <a:avLst/>
              </a:prstGeom>
            </p:spPr>
            <p:txBody>
              <a:bodyPr wrap="square">
                <a:spAutoFit/>
              </a:bodyPr>
              <a:lstStyle/>
              <a:p>
                <a:pPr>
                  <a:lnSpc>
                    <a:spcPct val="150000"/>
                  </a:lnSpc>
                </a:pPr>
                <a:r>
                  <a:rPr lang="en-US" altLang="zh-CN" sz="2400" b="1" dirty="0" smtClean="0">
                    <a:solidFill>
                      <a:srgbClr val="FF0000"/>
                    </a:solidFill>
                  </a:rPr>
                  <a:t>    </a:t>
                </a:r>
                <a:r>
                  <a:rPr lang="zh-CN" altLang="zh-CN" sz="2400" b="1" dirty="0" smtClean="0">
                    <a:solidFill>
                      <a:srgbClr val="FF0000"/>
                    </a:solidFill>
                  </a:rPr>
                  <a:t>若</a:t>
                </a:r>
                <a14:m>
                  <m:oMath xmlns:m="http://schemas.openxmlformats.org/officeDocument/2006/math">
                    <m:d>
                      <m:dPr>
                        <m:begChr m:val="{"/>
                        <m:endChr m:val="}"/>
                        <m:ctrlPr>
                          <a:rPr lang="zh-CN" altLang="zh-CN" sz="2400" b="1" i="1">
                            <a:solidFill>
                              <a:srgbClr val="FF0000"/>
                            </a:solidFill>
                            <a:latin typeface="Cambria Math"/>
                          </a:rPr>
                        </m:ctrlPr>
                      </m:dPr>
                      <m:e>
                        <m:sSub>
                          <m:sSubPr>
                            <m:ctrlPr>
                              <a:rPr lang="zh-CN" altLang="zh-CN" sz="2400" b="1" i="1">
                                <a:solidFill>
                                  <a:srgbClr val="FF0000"/>
                                </a:solidFill>
                                <a:latin typeface="Cambria Math"/>
                              </a:rPr>
                            </m:ctrlPr>
                          </m:sSubPr>
                          <m:e>
                            <m:r>
                              <a:rPr lang="en-US" altLang="zh-CN" sz="2400" b="1" i="1">
                                <a:solidFill>
                                  <a:srgbClr val="FF0000"/>
                                </a:solidFill>
                                <a:latin typeface="Cambria Math"/>
                              </a:rPr>
                              <m:t>𝒂</m:t>
                            </m:r>
                          </m:e>
                          <m:sub>
                            <m:r>
                              <a:rPr lang="en-US" altLang="zh-CN" sz="2400" b="1" i="1">
                                <a:solidFill>
                                  <a:srgbClr val="FF0000"/>
                                </a:solidFill>
                                <a:latin typeface="Cambria Math"/>
                              </a:rPr>
                              <m:t>𝒏</m:t>
                            </m:r>
                          </m:sub>
                        </m:sSub>
                      </m:e>
                    </m:d>
                  </m:oMath>
                </a14:m>
                <a:r>
                  <a:rPr lang="zh-CN" altLang="zh-CN" sz="2400" b="1" dirty="0">
                    <a:solidFill>
                      <a:srgbClr val="FF0000"/>
                    </a:solidFill>
                  </a:rPr>
                  <a:t>是等比数列，公比为</a:t>
                </a:r>
                <a14:m>
                  <m:oMath xmlns:m="http://schemas.openxmlformats.org/officeDocument/2006/math">
                    <m:r>
                      <a:rPr lang="en-US" altLang="zh-CN" sz="2400" b="1" i="1">
                        <a:solidFill>
                          <a:srgbClr val="FF0000"/>
                        </a:solidFill>
                        <a:latin typeface="Cambria Math"/>
                      </a:rPr>
                      <m:t>𝒒</m:t>
                    </m:r>
                  </m:oMath>
                </a14:m>
                <a:r>
                  <a:rPr lang="zh-CN" altLang="zh-CN" sz="2400" b="1" dirty="0">
                    <a:solidFill>
                      <a:srgbClr val="FF0000"/>
                    </a:solidFill>
                  </a:rPr>
                  <a:t>，则</a:t>
                </a:r>
                <a14:m>
                  <m:oMath xmlns:m="http://schemas.openxmlformats.org/officeDocument/2006/math">
                    <m:d>
                      <m:dPr>
                        <m:begChr m:val="{"/>
                        <m:endChr m:val="}"/>
                        <m:ctrlPr>
                          <a:rPr lang="zh-CN" altLang="zh-CN" sz="2400" b="1" i="1">
                            <a:solidFill>
                              <a:srgbClr val="FF0000"/>
                            </a:solidFill>
                            <a:latin typeface="Cambria Math"/>
                          </a:rPr>
                        </m:ctrlPr>
                      </m:dPr>
                      <m:e>
                        <m:sSub>
                          <m:sSubPr>
                            <m:ctrlPr>
                              <a:rPr lang="zh-CN" altLang="zh-CN" sz="2400" b="1" i="1">
                                <a:solidFill>
                                  <a:srgbClr val="FF0000"/>
                                </a:solidFill>
                                <a:latin typeface="Cambria Math"/>
                              </a:rPr>
                            </m:ctrlPr>
                          </m:sSubPr>
                          <m:e>
                            <m:r>
                              <a:rPr lang="en-US" altLang="zh-CN" sz="2400" b="1" i="1">
                                <a:solidFill>
                                  <a:srgbClr val="FF0000"/>
                                </a:solidFill>
                                <a:latin typeface="Cambria Math"/>
                              </a:rPr>
                              <m:t>𝒌𝒂</m:t>
                            </m:r>
                          </m:e>
                          <m:sub>
                            <m:r>
                              <a:rPr lang="en-US" altLang="zh-CN" sz="2400" b="1" i="1">
                                <a:solidFill>
                                  <a:srgbClr val="FF0000"/>
                                </a:solidFill>
                                <a:latin typeface="Cambria Math"/>
                              </a:rPr>
                              <m:t>𝒏</m:t>
                            </m:r>
                          </m:sub>
                        </m:sSub>
                      </m:e>
                    </m:d>
                  </m:oMath>
                </a14:m>
                <a:r>
                  <a:rPr lang="zh-CN" altLang="zh-CN" sz="2400" b="1" dirty="0">
                    <a:solidFill>
                      <a:srgbClr val="FF0000"/>
                    </a:solidFill>
                  </a:rPr>
                  <a:t>也是等差数列，且公比仍为</a:t>
                </a:r>
                <a14:m>
                  <m:oMath xmlns:m="http://schemas.openxmlformats.org/officeDocument/2006/math">
                    <m:r>
                      <a:rPr lang="en-US" altLang="zh-CN" sz="2400" b="1" i="1">
                        <a:solidFill>
                          <a:srgbClr val="FF0000"/>
                        </a:solidFill>
                        <a:latin typeface="Cambria Math"/>
                      </a:rPr>
                      <m:t>𝒒</m:t>
                    </m:r>
                  </m:oMath>
                </a14:m>
                <a:r>
                  <a:rPr lang="en-US" altLang="zh-CN" sz="2400" b="1" dirty="0">
                    <a:solidFill>
                      <a:srgbClr val="FF0000"/>
                    </a:solidFill>
                  </a:rPr>
                  <a:t>.</a:t>
                </a:r>
                <a:endParaRPr lang="zh-CN" altLang="zh-CN" sz="2400" b="1" i="1" kern="100" dirty="0">
                  <a:solidFill>
                    <a:srgbClr val="FF0000"/>
                  </a:solidFill>
                  <a:latin typeface="Calibri"/>
                  <a:cs typeface="Times New Roman"/>
                </a:endParaRPr>
              </a:p>
            </p:txBody>
          </p:sp>
        </mc:Choice>
        <mc:Fallback xmlns="">
          <p:sp>
            <p:nvSpPr>
              <p:cNvPr id="9" name="矩形 8"/>
              <p:cNvSpPr>
                <a:spLocks noRot="1" noChangeAspect="1" noMove="1" noResize="1" noEditPoints="1" noAdjustHandles="1" noChangeArrowheads="1" noChangeShapeType="1" noTextEdit="1"/>
              </p:cNvSpPr>
              <p:nvPr/>
            </p:nvSpPr>
            <p:spPr>
              <a:xfrm>
                <a:off x="4932040" y="1301855"/>
                <a:ext cx="3888432" cy="1754326"/>
              </a:xfrm>
              <a:prstGeom prst="rect">
                <a:avLst/>
              </a:prstGeom>
              <a:blipFill rotWithShape="1">
                <a:blip r:embed="rId3"/>
                <a:stretch>
                  <a:fillRect l="-2351" r="-2194" b="-38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6890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a:solidFill>
                  <a:srgbClr val="FFFF00"/>
                </a:solidFill>
                <a:latin typeface="+mj-ea"/>
              </a:rPr>
              <a:t>新知探究</a:t>
            </a:r>
          </a:p>
        </p:txBody>
      </p:sp>
      <p:sp>
        <p:nvSpPr>
          <p:cNvPr id="3" name="Rectangle 3"/>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2"/>
          <p:cNvSpPr txBox="1">
            <a:spLocks noChangeArrowheads="1"/>
          </p:cNvSpPr>
          <p:nvPr/>
        </p:nvSpPr>
        <p:spPr bwMode="gray">
          <a:xfrm>
            <a:off x="2394176" y="74513"/>
            <a:ext cx="6570312"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（二）等比数列的通项公式</a:t>
            </a:r>
            <a:endParaRPr lang="zh-CN" altLang="en-US" dirty="0">
              <a:solidFill>
                <a:srgbClr val="FFFF00"/>
              </a:solidFill>
              <a:latin typeface="+mj-ea"/>
            </a:endParaRPr>
          </a:p>
        </p:txBody>
      </p:sp>
      <mc:AlternateContent xmlns:mc="http://schemas.openxmlformats.org/markup-compatibility/2006" xmlns:a14="http://schemas.microsoft.com/office/drawing/2010/main">
        <mc:Choice Requires="a14">
          <p:graphicFrame>
            <p:nvGraphicFramePr>
              <p:cNvPr id="8" name="表格 7"/>
              <p:cNvGraphicFramePr>
                <a:graphicFrameLocks noGrp="1"/>
              </p:cNvGraphicFramePr>
              <p:nvPr>
                <p:extLst>
                  <p:ext uri="{D42A27DB-BD31-4B8C-83A1-F6EECF244321}">
                    <p14:modId xmlns:p14="http://schemas.microsoft.com/office/powerpoint/2010/main" val="3140726684"/>
                  </p:ext>
                </p:extLst>
              </p:nvPr>
            </p:nvGraphicFramePr>
            <p:xfrm>
              <a:off x="179512" y="843558"/>
              <a:ext cx="8784976" cy="3672408"/>
            </p:xfrm>
            <a:graphic>
              <a:graphicData uri="http://schemas.openxmlformats.org/drawingml/2006/table">
                <a:tbl>
                  <a:tblPr firstRow="1" firstCol="1" bandRow="1">
                    <a:tableStyleId>{5C22544A-7EE6-4342-B048-85BDC9FD1C3A}</a:tableStyleId>
                  </a:tblPr>
                  <a:tblGrid>
                    <a:gridCol w="361950"/>
                    <a:gridCol w="358130"/>
                    <a:gridCol w="4032448"/>
                    <a:gridCol w="4032448"/>
                  </a:tblGrid>
                  <a:tr h="360039">
                    <a:tc gridSpan="2">
                      <a:txBody>
                        <a:bodyPr/>
                        <a:lstStyle/>
                        <a:p>
                          <a:pPr algn="ctr">
                            <a:lnSpc>
                              <a:spcPct val="150000"/>
                            </a:lnSpc>
                            <a:spcAft>
                              <a:spcPts val="0"/>
                            </a:spcAft>
                          </a:pPr>
                          <a:r>
                            <a:rPr lang="en-US" sz="1600" kern="100" dirty="0">
                              <a:effectLst/>
                            </a:rPr>
                            <a:t> </a:t>
                          </a:r>
                          <a:endParaRPr lang="zh-CN" sz="16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a:lnSpc>
                              <a:spcPct val="150000"/>
                            </a:lnSpc>
                            <a:spcAft>
                              <a:spcPts val="0"/>
                            </a:spcAft>
                          </a:pPr>
                          <a:r>
                            <a:rPr lang="zh-CN" sz="2000" b="1" kern="100" dirty="0">
                              <a:solidFill>
                                <a:schemeClr val="tx1"/>
                              </a:solidFill>
                              <a:effectLst/>
                            </a:rPr>
                            <a:t>等差数列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000" b="1" kern="100" dirty="0">
                              <a:solidFill>
                                <a:schemeClr val="tx1"/>
                              </a:solidFill>
                              <a:effectLst/>
                            </a:rPr>
                            <a:t>等比数列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42818">
                    <a:tc>
                      <a:txBody>
                        <a:bodyPr/>
                        <a:lstStyle/>
                        <a:p>
                          <a:pPr algn="ctr">
                            <a:lnSpc>
                              <a:spcPct val="100000"/>
                            </a:lnSpc>
                            <a:spcAft>
                              <a:spcPts val="0"/>
                            </a:spcAft>
                          </a:pPr>
                          <a:r>
                            <a:rPr lang="zh-CN" altLang="zh-CN" sz="1800" b="1" kern="1200" dirty="0" smtClean="0">
                              <a:solidFill>
                                <a:schemeClr val="tx1"/>
                              </a:solidFill>
                              <a:effectLst/>
                              <a:latin typeface="+mn-lt"/>
                              <a:ea typeface="+mn-ea"/>
                              <a:cs typeface="+mn-cs"/>
                            </a:rPr>
                            <a:t>数列中的项与序号的关系</a:t>
                          </a:r>
                          <a:endParaRPr lang="zh-CN" altLang="zh-CN" sz="1800" b="1" kern="100" dirty="0">
                            <a:solidFill>
                              <a:schemeClr val="tx1"/>
                            </a:solidFill>
                            <a:effectLst/>
                            <a:latin typeface="Calibri"/>
                            <a:ea typeface="+mn-ea"/>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zh-CN" altLang="en-US" sz="2000" b="1" kern="100" dirty="0" smtClean="0">
                              <a:solidFill>
                                <a:srgbClr val="0000FF"/>
                              </a:solidFill>
                              <a:effectLst/>
                              <a:latin typeface="Calibri"/>
                              <a:ea typeface="宋体"/>
                              <a:cs typeface="Times New Roman"/>
                            </a:rPr>
                            <a:t>性质</a:t>
                          </a:r>
                          <a:r>
                            <a:rPr lang="en-US" altLang="zh-CN" sz="2000" b="1" kern="100" dirty="0" smtClean="0">
                              <a:solidFill>
                                <a:srgbClr val="0000FF"/>
                              </a:solidFill>
                              <a:effectLst/>
                              <a:latin typeface="+mn-lt"/>
                              <a:ea typeface="宋体"/>
                              <a:cs typeface="Times New Roman"/>
                            </a:rPr>
                            <a:t>4</a:t>
                          </a:r>
                          <a:endParaRPr lang="zh-CN" sz="2000" b="1" kern="100" dirty="0">
                            <a:solidFill>
                              <a:srgbClr val="0000FF"/>
                            </a:solidFill>
                            <a:effectLst/>
                            <a:latin typeface="+mn-lt"/>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50000"/>
                            </a:lnSpc>
                          </a:pPr>
                          <a:r>
                            <a:rPr lang="en-US" altLang="zh-CN" sz="2200" kern="1200" dirty="0" smtClean="0">
                              <a:solidFill>
                                <a:schemeClr val="dk1"/>
                              </a:solidFill>
                              <a:effectLst/>
                              <a:latin typeface="+mn-lt"/>
                              <a:ea typeface="+mn-ea"/>
                              <a:cs typeface="+mn-cs"/>
                            </a:rPr>
                            <a:t>    </a:t>
                          </a:r>
                          <a:r>
                            <a:rPr lang="en-US" altLang="zh-CN" sz="2400" kern="1200" dirty="0" smtClean="0">
                              <a:solidFill>
                                <a:schemeClr val="dk1"/>
                              </a:solidFill>
                              <a:effectLst/>
                              <a:latin typeface="+mn-lt"/>
                              <a:ea typeface="+mn-ea"/>
                              <a:cs typeface="+mn-cs"/>
                            </a:rPr>
                            <a:t> </a:t>
                          </a:r>
                          <a:r>
                            <a:rPr lang="zh-CN" altLang="zh-CN" sz="2400" kern="1200" dirty="0" smtClean="0">
                              <a:solidFill>
                                <a:schemeClr val="dk1"/>
                              </a:solidFill>
                              <a:effectLst/>
                              <a:latin typeface="+mn-lt"/>
                              <a:ea typeface="+mn-ea"/>
                              <a:cs typeface="+mn-cs"/>
                            </a:rPr>
                            <a:t>若数列</a:t>
                          </a:r>
                          <a:r>
                            <a:rPr lang="en-US" altLang="zh-CN" sz="2400" kern="1200" dirty="0">
                              <a:solidFill>
                                <a:schemeClr val="dk1"/>
                              </a:solidFill>
                              <a:effectLst/>
                              <a:latin typeface="+mn-lt"/>
                              <a:ea typeface="+mn-ea"/>
                              <a:cs typeface="+mn-cs"/>
                            </a:rPr>
                            <a:t>{</a:t>
                          </a:r>
                          <a:r>
                            <a:rPr lang="en-US" altLang="zh-CN" sz="2400" i="1" kern="1200" dirty="0">
                              <a:solidFill>
                                <a:schemeClr val="dk1"/>
                              </a:solidFill>
                              <a:effectLst/>
                              <a:latin typeface="+mn-lt"/>
                              <a:ea typeface="+mn-ea"/>
                              <a:cs typeface="+mn-cs"/>
                            </a:rPr>
                            <a:t>a</a:t>
                          </a:r>
                          <a:r>
                            <a:rPr lang="en-US" altLang="zh-CN" sz="2400" i="1" kern="1200" baseline="-25000" dirty="0">
                              <a:solidFill>
                                <a:schemeClr val="dk1"/>
                              </a:solidFill>
                              <a:effectLst/>
                              <a:latin typeface="+mn-lt"/>
                              <a:ea typeface="+mn-ea"/>
                              <a:cs typeface="+mn-cs"/>
                            </a:rPr>
                            <a:t>n</a:t>
                          </a:r>
                          <a:r>
                            <a:rPr lang="en-US" altLang="zh-CN" sz="2400" kern="1200" dirty="0">
                              <a:solidFill>
                                <a:schemeClr val="dk1"/>
                              </a:solidFill>
                              <a:effectLst/>
                              <a:latin typeface="+mn-lt"/>
                              <a:ea typeface="+mn-ea"/>
                              <a:cs typeface="+mn-cs"/>
                            </a:rPr>
                            <a:t>}</a:t>
                          </a:r>
                          <a:r>
                            <a:rPr lang="zh-CN" altLang="zh-CN" sz="2400" kern="1200" dirty="0">
                              <a:solidFill>
                                <a:schemeClr val="dk1"/>
                              </a:solidFill>
                              <a:effectLst/>
                              <a:latin typeface="+mn-lt"/>
                              <a:ea typeface="+mn-ea"/>
                              <a:cs typeface="+mn-cs"/>
                            </a:rPr>
                            <a:t>和</a:t>
                          </a:r>
                          <a:r>
                            <a:rPr lang="en-US" altLang="zh-CN" sz="2400" kern="1200" dirty="0">
                              <a:solidFill>
                                <a:schemeClr val="dk1"/>
                              </a:solidFill>
                              <a:effectLst/>
                              <a:latin typeface="+mn-lt"/>
                              <a:ea typeface="+mn-ea"/>
                              <a:cs typeface="+mn-cs"/>
                            </a:rPr>
                            <a:t>{</a:t>
                          </a:r>
                          <a:r>
                            <a:rPr lang="en-US" altLang="zh-CN" sz="2400" i="1" kern="1200" dirty="0" err="1">
                              <a:solidFill>
                                <a:schemeClr val="dk1"/>
                              </a:solidFill>
                              <a:effectLst/>
                              <a:latin typeface="+mn-lt"/>
                              <a:ea typeface="+mn-ea"/>
                              <a:cs typeface="+mn-cs"/>
                            </a:rPr>
                            <a:t>k</a:t>
                          </a:r>
                          <a:r>
                            <a:rPr lang="en-US" altLang="zh-CN" sz="2400" i="1" kern="1200" baseline="-25000" dirty="0" err="1">
                              <a:solidFill>
                                <a:schemeClr val="dk1"/>
                              </a:solidFill>
                              <a:effectLst/>
                              <a:latin typeface="+mn-lt"/>
                              <a:ea typeface="+mn-ea"/>
                              <a:cs typeface="+mn-cs"/>
                            </a:rPr>
                            <a:t>n</a:t>
                          </a:r>
                          <a:r>
                            <a:rPr lang="en-US" altLang="zh-CN" sz="2400" kern="1200" dirty="0">
                              <a:solidFill>
                                <a:schemeClr val="dk1"/>
                              </a:solidFill>
                              <a:effectLst/>
                              <a:latin typeface="+mn-lt"/>
                              <a:ea typeface="+mn-ea"/>
                              <a:cs typeface="+mn-cs"/>
                            </a:rPr>
                            <a:t>}</a:t>
                          </a:r>
                          <a:r>
                            <a:rPr lang="zh-CN" altLang="zh-CN" sz="2400" kern="1200" dirty="0">
                              <a:solidFill>
                                <a:schemeClr val="dk1"/>
                              </a:solidFill>
                              <a:effectLst/>
                              <a:latin typeface="+mn-lt"/>
                              <a:ea typeface="+mn-ea"/>
                              <a:cs typeface="+mn-cs"/>
                            </a:rPr>
                            <a:t>都是</a:t>
                          </a:r>
                          <a:r>
                            <a:rPr lang="zh-CN" altLang="zh-CN" sz="2400" kern="1200" dirty="0" smtClean="0">
                              <a:solidFill>
                                <a:schemeClr val="dk1"/>
                              </a:solidFill>
                              <a:effectLst/>
                              <a:latin typeface="+mn-lt"/>
                              <a:ea typeface="+mn-ea"/>
                              <a:cs typeface="+mn-cs"/>
                            </a:rPr>
                            <a:t>等差数列，</a:t>
                          </a:r>
                          <a:r>
                            <a:rPr lang="zh-CN" altLang="zh-CN" sz="2400" kern="1200" dirty="0">
                              <a:solidFill>
                                <a:schemeClr val="dk1"/>
                              </a:solidFill>
                              <a:effectLst/>
                              <a:latin typeface="+mn-lt"/>
                              <a:ea typeface="+mn-ea"/>
                              <a:cs typeface="+mn-cs"/>
                            </a:rPr>
                            <a:t>公差分别为</a:t>
                          </a:r>
                          <a14:m>
                            <m:oMath xmlns:m="http://schemas.openxmlformats.org/officeDocument/2006/math">
                              <m:sSub>
                                <m:sSubPr>
                                  <m:ctrlPr>
                                    <a:rPr lang="zh-CN" altLang="zh-CN" sz="2400" i="1" kern="1200">
                                      <a:solidFill>
                                        <a:schemeClr val="dk1"/>
                                      </a:solidFill>
                                      <a:effectLst/>
                                      <a:latin typeface="Cambria Math"/>
                                      <a:ea typeface="+mn-ea"/>
                                      <a:cs typeface="+mn-cs"/>
                                    </a:rPr>
                                  </m:ctrlPr>
                                </m:sSubPr>
                                <m:e>
                                  <m:r>
                                    <a:rPr lang="en-US" altLang="zh-CN" sz="2400" i="1" kern="1200">
                                      <a:solidFill>
                                        <a:schemeClr val="dk1"/>
                                      </a:solidFill>
                                      <a:effectLst/>
                                      <a:latin typeface="Cambria Math"/>
                                      <a:ea typeface="+mn-ea"/>
                                      <a:cs typeface="+mn-cs"/>
                                    </a:rPr>
                                    <m:t>𝑑</m:t>
                                  </m:r>
                                </m:e>
                                <m:sub>
                                  <m:r>
                                    <a:rPr lang="en-US" altLang="zh-CN" sz="2400" i="1" kern="1200">
                                      <a:solidFill>
                                        <a:schemeClr val="dk1"/>
                                      </a:solidFill>
                                      <a:effectLst/>
                                      <a:latin typeface="Cambria Math"/>
                                      <a:ea typeface="+mn-ea"/>
                                      <a:cs typeface="+mn-cs"/>
                                    </a:rPr>
                                    <m:t>1</m:t>
                                  </m:r>
                                </m:sub>
                              </m:sSub>
                              <m:r>
                                <a:rPr lang="zh-CN" altLang="zh-CN" sz="2400" kern="1200">
                                  <a:solidFill>
                                    <a:schemeClr val="dk1"/>
                                  </a:solidFill>
                                  <a:effectLst/>
                                  <a:latin typeface="Cambria Math"/>
                                  <a:ea typeface="+mn-ea"/>
                                  <a:cs typeface="+mn-cs"/>
                                </a:rPr>
                                <m:t>，</m:t>
                              </m:r>
                              <m:sSub>
                                <m:sSubPr>
                                  <m:ctrlPr>
                                    <a:rPr lang="zh-CN" altLang="zh-CN" sz="2400" i="1" kern="1200">
                                      <a:solidFill>
                                        <a:schemeClr val="dk1"/>
                                      </a:solidFill>
                                      <a:effectLst/>
                                      <a:latin typeface="Cambria Math"/>
                                      <a:ea typeface="+mn-ea"/>
                                      <a:cs typeface="+mn-cs"/>
                                    </a:rPr>
                                  </m:ctrlPr>
                                </m:sSubPr>
                                <m:e>
                                  <m:r>
                                    <a:rPr lang="en-US" altLang="zh-CN" sz="2400" i="1" kern="1200">
                                      <a:solidFill>
                                        <a:schemeClr val="dk1"/>
                                      </a:solidFill>
                                      <a:effectLst/>
                                      <a:latin typeface="Cambria Math"/>
                                      <a:ea typeface="+mn-ea"/>
                                      <a:cs typeface="+mn-cs"/>
                                    </a:rPr>
                                    <m:t>𝑑</m:t>
                                  </m:r>
                                </m:e>
                                <m:sub>
                                  <m:r>
                                    <a:rPr lang="en-US" altLang="zh-CN" sz="2400" i="1" kern="1200">
                                      <a:solidFill>
                                        <a:schemeClr val="dk1"/>
                                      </a:solidFill>
                                      <a:effectLst/>
                                      <a:latin typeface="Cambria Math"/>
                                      <a:ea typeface="+mn-ea"/>
                                      <a:cs typeface="+mn-cs"/>
                                    </a:rPr>
                                    <m:t>2</m:t>
                                  </m:r>
                                </m:sub>
                              </m:sSub>
                            </m:oMath>
                          </a14:m>
                          <a:r>
                            <a:rPr lang="zh-CN" altLang="zh-CN" sz="2400" kern="1200" dirty="0">
                              <a:solidFill>
                                <a:schemeClr val="dk1"/>
                              </a:solidFill>
                              <a:effectLst/>
                              <a:latin typeface="+mn-lt"/>
                              <a:ea typeface="+mn-ea"/>
                              <a:cs typeface="+mn-cs"/>
                            </a:rPr>
                            <a:t>，则 </a:t>
                          </a:r>
                          <a14:m>
                            <m:oMath xmlns:m="http://schemas.openxmlformats.org/officeDocument/2006/math">
                              <m:r>
                                <a:rPr lang="en-US" altLang="zh-CN" sz="2400" kern="1200">
                                  <a:solidFill>
                                    <a:schemeClr val="dk1"/>
                                  </a:solidFill>
                                  <a:effectLst/>
                                  <a:latin typeface="Cambria Math"/>
                                  <a:ea typeface="+mn-ea"/>
                                  <a:cs typeface="+mn-cs"/>
                                </a:rPr>
                                <m:t>{</m:t>
                              </m:r>
                              <m:sSub>
                                <m:sSubPr>
                                  <m:ctrlPr>
                                    <a:rPr lang="zh-CN" altLang="zh-CN" sz="2400" i="1" kern="1200">
                                      <a:solidFill>
                                        <a:schemeClr val="dk1"/>
                                      </a:solidFill>
                                      <a:effectLst/>
                                      <a:latin typeface="Cambria Math"/>
                                      <a:ea typeface="+mn-ea"/>
                                      <a:cs typeface="+mn-cs"/>
                                    </a:rPr>
                                  </m:ctrlPr>
                                </m:sSubPr>
                                <m:e>
                                  <m:r>
                                    <a:rPr lang="en-US" altLang="zh-CN" sz="2400" i="1" kern="1200">
                                      <a:solidFill>
                                        <a:schemeClr val="dk1"/>
                                      </a:solidFill>
                                      <a:effectLst/>
                                      <a:latin typeface="Cambria Math"/>
                                      <a:ea typeface="+mn-ea"/>
                                      <a:cs typeface="+mn-cs"/>
                                    </a:rPr>
                                    <m:t>𝑎</m:t>
                                  </m:r>
                                </m:e>
                                <m:sub>
                                  <m:sSub>
                                    <m:sSubPr>
                                      <m:ctrlPr>
                                        <a:rPr lang="zh-CN" altLang="zh-CN" sz="2400" i="1" kern="1200">
                                          <a:solidFill>
                                            <a:schemeClr val="dk1"/>
                                          </a:solidFill>
                                          <a:effectLst/>
                                          <a:latin typeface="Cambria Math"/>
                                          <a:ea typeface="+mn-ea"/>
                                          <a:cs typeface="+mn-cs"/>
                                        </a:rPr>
                                      </m:ctrlPr>
                                    </m:sSubPr>
                                    <m:e>
                                      <m:r>
                                        <a:rPr lang="en-US" altLang="zh-CN" sz="2400" i="1" kern="1200">
                                          <a:solidFill>
                                            <a:schemeClr val="dk1"/>
                                          </a:solidFill>
                                          <a:effectLst/>
                                          <a:latin typeface="Cambria Math"/>
                                          <a:ea typeface="+mn-ea"/>
                                          <a:cs typeface="+mn-cs"/>
                                        </a:rPr>
                                        <m:t>𝑘</m:t>
                                      </m:r>
                                    </m:e>
                                    <m:sub>
                                      <m:r>
                                        <a:rPr lang="en-US" altLang="zh-CN" sz="2400" i="1" kern="1200">
                                          <a:solidFill>
                                            <a:schemeClr val="dk1"/>
                                          </a:solidFill>
                                          <a:effectLst/>
                                          <a:latin typeface="Cambria Math"/>
                                          <a:ea typeface="+mn-ea"/>
                                          <a:cs typeface="+mn-cs"/>
                                        </a:rPr>
                                        <m:t>𝑛</m:t>
                                      </m:r>
                                    </m:sub>
                                  </m:sSub>
                                </m:sub>
                              </m:sSub>
                              <m:r>
                                <a:rPr lang="en-US" altLang="zh-CN" sz="2400" i="1" kern="1200">
                                  <a:solidFill>
                                    <a:schemeClr val="dk1"/>
                                  </a:solidFill>
                                  <a:effectLst/>
                                  <a:latin typeface="Cambria Math"/>
                                  <a:ea typeface="+mn-ea"/>
                                  <a:cs typeface="+mn-cs"/>
                                </a:rPr>
                                <m:t>}</m:t>
                              </m:r>
                            </m:oMath>
                          </a14:m>
                          <a:r>
                            <a:rPr lang="en-US" altLang="zh-CN" sz="2400" kern="1200" dirty="0">
                              <a:solidFill>
                                <a:schemeClr val="dk1"/>
                              </a:solidFill>
                              <a:effectLst/>
                              <a:latin typeface="+mn-lt"/>
                              <a:ea typeface="+mn-ea"/>
                              <a:cs typeface="+mn-cs"/>
                            </a:rPr>
                            <a:t> </a:t>
                          </a:r>
                          <a:r>
                            <a:rPr lang="zh-CN" altLang="zh-CN" sz="2400" kern="1200" dirty="0">
                              <a:solidFill>
                                <a:schemeClr val="dk1"/>
                              </a:solidFill>
                              <a:effectLst/>
                              <a:latin typeface="+mn-lt"/>
                              <a:ea typeface="+mn-ea"/>
                              <a:cs typeface="+mn-cs"/>
                            </a:rPr>
                            <a:t>也</a:t>
                          </a:r>
                          <a:r>
                            <a:rPr lang="zh-CN" altLang="zh-CN" sz="2400" kern="1200" dirty="0" smtClean="0">
                              <a:solidFill>
                                <a:schemeClr val="dk1"/>
                              </a:solidFill>
                              <a:effectLst/>
                              <a:latin typeface="+mn-lt"/>
                              <a:ea typeface="+mn-ea"/>
                              <a:cs typeface="+mn-cs"/>
                            </a:rPr>
                            <a:t>是等差数列</a:t>
                          </a:r>
                          <a:r>
                            <a:rPr lang="zh-CN" altLang="zh-CN" sz="2400" kern="1200" dirty="0">
                              <a:solidFill>
                                <a:schemeClr val="dk1"/>
                              </a:solidFill>
                              <a:effectLst/>
                              <a:latin typeface="+mn-lt"/>
                              <a:ea typeface="+mn-ea"/>
                              <a:cs typeface="+mn-cs"/>
                            </a:rPr>
                            <a:t>，且公差为</a:t>
                          </a:r>
                          <a14:m>
                            <m:oMath xmlns:m="http://schemas.openxmlformats.org/officeDocument/2006/math">
                              <m:sSub>
                                <m:sSubPr>
                                  <m:ctrlPr>
                                    <a:rPr lang="zh-CN" altLang="zh-CN" sz="2400" i="1" kern="1200">
                                      <a:solidFill>
                                        <a:schemeClr val="dk1"/>
                                      </a:solidFill>
                                      <a:effectLst/>
                                      <a:latin typeface="Cambria Math"/>
                                      <a:ea typeface="+mn-ea"/>
                                      <a:cs typeface="+mn-cs"/>
                                    </a:rPr>
                                  </m:ctrlPr>
                                </m:sSubPr>
                                <m:e>
                                  <m:r>
                                    <a:rPr lang="en-US" altLang="zh-CN" sz="2400" i="1" kern="1200">
                                      <a:solidFill>
                                        <a:schemeClr val="dk1"/>
                                      </a:solidFill>
                                      <a:effectLst/>
                                      <a:latin typeface="Cambria Math"/>
                                      <a:ea typeface="+mn-ea"/>
                                      <a:cs typeface="+mn-cs"/>
                                    </a:rPr>
                                    <m:t>𝑑</m:t>
                                  </m:r>
                                </m:e>
                                <m:sub>
                                  <m:r>
                                    <a:rPr lang="en-US" altLang="zh-CN" sz="2400" i="1" kern="1200">
                                      <a:solidFill>
                                        <a:schemeClr val="dk1"/>
                                      </a:solidFill>
                                      <a:effectLst/>
                                      <a:latin typeface="Cambria Math"/>
                                      <a:ea typeface="+mn-ea"/>
                                      <a:cs typeface="+mn-cs"/>
                                    </a:rPr>
                                    <m:t>1</m:t>
                                  </m:r>
                                </m:sub>
                              </m:sSub>
                              <m:r>
                                <a:rPr lang="en-US" altLang="zh-CN" sz="2400" kern="1200">
                                  <a:solidFill>
                                    <a:schemeClr val="dk1"/>
                                  </a:solidFill>
                                  <a:effectLst/>
                                  <a:latin typeface="Cambria Math"/>
                                  <a:ea typeface="+mn-ea"/>
                                  <a:cs typeface="+mn-cs"/>
                                </a:rPr>
                                <m:t>∙</m:t>
                              </m:r>
                              <m:sSub>
                                <m:sSubPr>
                                  <m:ctrlPr>
                                    <a:rPr lang="zh-CN" altLang="zh-CN" sz="2400" i="1" kern="1200">
                                      <a:solidFill>
                                        <a:schemeClr val="dk1"/>
                                      </a:solidFill>
                                      <a:effectLst/>
                                      <a:latin typeface="Cambria Math"/>
                                      <a:ea typeface="+mn-ea"/>
                                      <a:cs typeface="+mn-cs"/>
                                    </a:rPr>
                                  </m:ctrlPr>
                                </m:sSubPr>
                                <m:e>
                                  <m:r>
                                    <a:rPr lang="en-US" altLang="zh-CN" sz="2400" i="1" kern="1200">
                                      <a:solidFill>
                                        <a:schemeClr val="dk1"/>
                                      </a:solidFill>
                                      <a:effectLst/>
                                      <a:latin typeface="Cambria Math"/>
                                      <a:ea typeface="+mn-ea"/>
                                      <a:cs typeface="+mn-cs"/>
                                    </a:rPr>
                                    <m:t>𝑑</m:t>
                                  </m:r>
                                </m:e>
                                <m:sub>
                                  <m:r>
                                    <a:rPr lang="en-US" altLang="zh-CN" sz="2400" i="1" kern="1200">
                                      <a:solidFill>
                                        <a:schemeClr val="dk1"/>
                                      </a:solidFill>
                                      <a:effectLst/>
                                      <a:latin typeface="Cambria Math"/>
                                      <a:ea typeface="+mn-ea"/>
                                      <a:cs typeface="+mn-cs"/>
                                    </a:rPr>
                                    <m:t>2</m:t>
                                  </m:r>
                                </m:sub>
                              </m:sSub>
                            </m:oMath>
                          </a14:m>
                          <a:r>
                            <a:rPr lang="en-US" altLang="zh-CN" sz="2400" kern="1200" dirty="0">
                              <a:solidFill>
                                <a:schemeClr val="dk1"/>
                              </a:solidFill>
                              <a:effectLst/>
                              <a:latin typeface="+mn-lt"/>
                              <a:ea typeface="+mn-ea"/>
                              <a:cs typeface="+mn-cs"/>
                            </a:rPr>
                            <a:t>.</a:t>
                          </a:r>
                          <a:endParaRPr lang="zh-CN" sz="2400" kern="100" dirty="0">
                            <a:effectLst/>
                            <a:latin typeface="Calibri"/>
                            <a:ea typeface="宋体"/>
                            <a:cs typeface="Times New Roman"/>
                          </a:endParaRPr>
                        </a:p>
                      </a:txBody>
                      <a:tcPr marL="68580" marR="68580" marT="36195" marB="3619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spcAft>
                              <a:spcPts val="0"/>
                            </a:spcAft>
                          </a:pPr>
                          <a:endParaRPr lang="zh-CN" sz="2400" b="1" i="1" kern="100" dirty="0">
                            <a:solidFill>
                              <a:srgbClr val="FF0000"/>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Choice>
        <mc:Fallback xmlns="">
          <p:graphicFrame>
            <p:nvGraphicFramePr>
              <p:cNvPr id="8" name="表格 7"/>
              <p:cNvGraphicFramePr>
                <a:graphicFrameLocks noGrp="1"/>
              </p:cNvGraphicFramePr>
              <p:nvPr>
                <p:extLst>
                  <p:ext uri="{D42A27DB-BD31-4B8C-83A1-F6EECF244321}">
                    <p14:modId xmlns:p14="http://schemas.microsoft.com/office/powerpoint/2010/main" val="3140726684"/>
                  </p:ext>
                </p:extLst>
              </p:nvPr>
            </p:nvGraphicFramePr>
            <p:xfrm>
              <a:off x="179512" y="843558"/>
              <a:ext cx="8784976" cy="3672408"/>
            </p:xfrm>
            <a:graphic>
              <a:graphicData uri="http://schemas.openxmlformats.org/drawingml/2006/table">
                <a:tbl>
                  <a:tblPr firstRow="1" firstCol="1" bandRow="1">
                    <a:tableStyleId>{5C22544A-7EE6-4342-B048-85BDC9FD1C3A}</a:tableStyleId>
                  </a:tblPr>
                  <a:tblGrid>
                    <a:gridCol w="361950"/>
                    <a:gridCol w="358130"/>
                    <a:gridCol w="4032448"/>
                    <a:gridCol w="4032448"/>
                  </a:tblGrid>
                  <a:tr h="529590">
                    <a:tc gridSpan="2">
                      <a:txBody>
                        <a:bodyPr/>
                        <a:lstStyle/>
                        <a:p>
                          <a:pPr algn="ctr">
                            <a:lnSpc>
                              <a:spcPct val="150000"/>
                            </a:lnSpc>
                            <a:spcAft>
                              <a:spcPts val="0"/>
                            </a:spcAft>
                          </a:pPr>
                          <a:r>
                            <a:rPr lang="en-US" sz="1600" kern="100" dirty="0">
                              <a:effectLst/>
                            </a:rPr>
                            <a:t> </a:t>
                          </a:r>
                          <a:endParaRPr lang="zh-CN" sz="1600" kern="100" dirty="0">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a:lnSpc>
                              <a:spcPct val="150000"/>
                            </a:lnSpc>
                            <a:spcAft>
                              <a:spcPts val="0"/>
                            </a:spcAft>
                          </a:pPr>
                          <a:r>
                            <a:rPr lang="zh-CN" sz="2000" b="1" kern="100" dirty="0">
                              <a:solidFill>
                                <a:schemeClr val="tx1"/>
                              </a:solidFill>
                              <a:effectLst/>
                            </a:rPr>
                            <a:t>等差数列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000" b="1" kern="100" dirty="0">
                              <a:solidFill>
                                <a:schemeClr val="tx1"/>
                              </a:solidFill>
                              <a:effectLst/>
                            </a:rPr>
                            <a:t>等比数列</a:t>
                          </a:r>
                          <a:endParaRPr lang="zh-CN" sz="2000" b="1" kern="100" dirty="0">
                            <a:solidFill>
                              <a:schemeClr val="tx1"/>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42818">
                    <a:tc>
                      <a:txBody>
                        <a:bodyPr/>
                        <a:lstStyle/>
                        <a:p>
                          <a:pPr algn="ctr">
                            <a:lnSpc>
                              <a:spcPct val="100000"/>
                            </a:lnSpc>
                            <a:spcAft>
                              <a:spcPts val="0"/>
                            </a:spcAft>
                          </a:pPr>
                          <a:r>
                            <a:rPr lang="zh-CN" altLang="zh-CN" sz="1800" b="1" kern="1200" dirty="0" smtClean="0">
                              <a:solidFill>
                                <a:schemeClr val="tx1"/>
                              </a:solidFill>
                              <a:effectLst/>
                              <a:latin typeface="+mn-lt"/>
                              <a:ea typeface="+mn-ea"/>
                              <a:cs typeface="+mn-cs"/>
                            </a:rPr>
                            <a:t>数列中的项与序号的关系</a:t>
                          </a:r>
                          <a:endParaRPr lang="zh-CN" altLang="zh-CN" sz="1800" b="1" kern="100" dirty="0">
                            <a:solidFill>
                              <a:schemeClr val="tx1"/>
                            </a:solidFill>
                            <a:effectLst/>
                            <a:latin typeface="Calibri"/>
                            <a:ea typeface="+mn-ea"/>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zh-CN" altLang="en-US" sz="2000" b="1" kern="100" dirty="0" smtClean="0">
                              <a:solidFill>
                                <a:srgbClr val="0000FF"/>
                              </a:solidFill>
                              <a:effectLst/>
                              <a:latin typeface="Calibri"/>
                              <a:ea typeface="宋体"/>
                              <a:cs typeface="Times New Roman"/>
                            </a:rPr>
                            <a:t>性质</a:t>
                          </a:r>
                          <a:r>
                            <a:rPr lang="en-US" altLang="zh-CN" sz="2000" b="1" kern="100" dirty="0" smtClean="0">
                              <a:solidFill>
                                <a:srgbClr val="0000FF"/>
                              </a:solidFill>
                              <a:effectLst/>
                              <a:latin typeface="+mn-lt"/>
                              <a:ea typeface="宋体"/>
                              <a:cs typeface="Times New Roman"/>
                            </a:rPr>
                            <a:t>4</a:t>
                          </a:r>
                          <a:endParaRPr lang="zh-CN" sz="2000" b="1" kern="100" dirty="0">
                            <a:solidFill>
                              <a:srgbClr val="0000FF"/>
                            </a:solidFill>
                            <a:effectLst/>
                            <a:latin typeface="+mn-lt"/>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p>
                      </a:txBody>
                      <a:tcPr marL="68580" marR="68580" marT="36195" marB="3619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17825" t="-16860" r="-100000" b="-1938"/>
                          </a:stretch>
                        </a:blipFill>
                      </a:tcPr>
                    </a:tc>
                    <a:tc>
                      <a:txBody>
                        <a:bodyPr/>
                        <a:lstStyle/>
                        <a:p>
                          <a:pPr algn="ctr">
                            <a:lnSpc>
                              <a:spcPct val="100000"/>
                            </a:lnSpc>
                            <a:spcAft>
                              <a:spcPts val="0"/>
                            </a:spcAft>
                          </a:pPr>
                          <a:endParaRPr lang="zh-CN" sz="2400" b="1" i="1" kern="100" dirty="0">
                            <a:solidFill>
                              <a:srgbClr val="FF0000"/>
                            </a:solidFill>
                            <a:effectLst/>
                            <a:latin typeface="Calibri"/>
                            <a:ea typeface="宋体"/>
                            <a:cs typeface="Times New Roman"/>
                          </a:endParaRPr>
                        </a:p>
                      </a:txBody>
                      <a:tcPr marL="68580" marR="68580" marT="36195" marB="3619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Fallback>
      </mc:AlternateContent>
      <mc:AlternateContent xmlns:mc="http://schemas.openxmlformats.org/markup-compatibility/2006" xmlns:a14="http://schemas.microsoft.com/office/drawing/2010/main">
        <mc:Choice Requires="a14">
          <p:sp>
            <p:nvSpPr>
              <p:cNvPr id="9" name="矩形 8"/>
              <p:cNvSpPr/>
              <p:nvPr/>
            </p:nvSpPr>
            <p:spPr>
              <a:xfrm>
                <a:off x="4932040" y="1301855"/>
                <a:ext cx="3888432" cy="2378728"/>
              </a:xfrm>
              <a:prstGeom prst="rect">
                <a:avLst/>
              </a:prstGeom>
            </p:spPr>
            <p:txBody>
              <a:bodyPr wrap="square">
                <a:spAutoFit/>
              </a:bodyPr>
              <a:lstStyle/>
              <a:p>
                <a:pPr>
                  <a:lnSpc>
                    <a:spcPct val="150000"/>
                  </a:lnSpc>
                </a:pPr>
                <a:r>
                  <a:rPr lang="en-US" altLang="zh-CN" sz="2400" dirty="0" smtClean="0">
                    <a:latin typeface="+mn-lt"/>
                  </a:rPr>
                  <a:t>   </a:t>
                </a:r>
                <a:r>
                  <a:rPr lang="zh-CN" altLang="zh-CN" sz="2400" b="1" dirty="0" smtClean="0">
                    <a:solidFill>
                      <a:srgbClr val="FF0000"/>
                    </a:solidFill>
                    <a:latin typeface="+mn-lt"/>
                  </a:rPr>
                  <a:t>若</a:t>
                </a:r>
                <a:r>
                  <a:rPr lang="zh-CN" altLang="zh-CN" sz="2400" b="1" dirty="0">
                    <a:solidFill>
                      <a:srgbClr val="FF0000"/>
                    </a:solidFill>
                    <a:latin typeface="+mn-lt"/>
                  </a:rPr>
                  <a:t>数列</a:t>
                </a:r>
                <a:r>
                  <a:rPr lang="en-US" altLang="zh-CN" sz="2400" b="1" dirty="0">
                    <a:solidFill>
                      <a:srgbClr val="FF0000"/>
                    </a:solidFill>
                    <a:latin typeface="+mn-lt"/>
                  </a:rPr>
                  <a:t>{</a:t>
                </a:r>
                <a:r>
                  <a:rPr lang="en-US" altLang="zh-CN" sz="2400" b="1" i="1" dirty="0">
                    <a:solidFill>
                      <a:srgbClr val="FF0000"/>
                    </a:solidFill>
                    <a:latin typeface="+mn-lt"/>
                  </a:rPr>
                  <a:t>a</a:t>
                </a:r>
                <a:r>
                  <a:rPr lang="en-US" altLang="zh-CN" sz="2400" b="1" i="1" baseline="-25000" dirty="0">
                    <a:solidFill>
                      <a:srgbClr val="FF0000"/>
                    </a:solidFill>
                    <a:latin typeface="+mn-lt"/>
                  </a:rPr>
                  <a:t>n</a:t>
                </a:r>
                <a:r>
                  <a:rPr lang="en-US" altLang="zh-CN" sz="2400" b="1" dirty="0">
                    <a:solidFill>
                      <a:srgbClr val="FF0000"/>
                    </a:solidFill>
                    <a:latin typeface="+mn-lt"/>
                  </a:rPr>
                  <a:t>}</a:t>
                </a:r>
                <a:r>
                  <a:rPr lang="zh-CN" altLang="zh-CN" sz="2400" b="1" dirty="0">
                    <a:solidFill>
                      <a:srgbClr val="FF0000"/>
                    </a:solidFill>
                    <a:latin typeface="+mn-lt"/>
                  </a:rPr>
                  <a:t>是等比数列，公比为</a:t>
                </a:r>
                <a14:m>
                  <m:oMath xmlns:m="http://schemas.openxmlformats.org/officeDocument/2006/math">
                    <m:r>
                      <a:rPr lang="en-US" altLang="zh-CN" sz="2400" b="1" i="1">
                        <a:solidFill>
                          <a:srgbClr val="FF0000"/>
                        </a:solidFill>
                        <a:latin typeface="Cambria Math"/>
                      </a:rPr>
                      <m:t>𝒒</m:t>
                    </m:r>
                  </m:oMath>
                </a14:m>
                <a:r>
                  <a:rPr lang="zh-CN" altLang="zh-CN" sz="2400" b="1" dirty="0" smtClean="0">
                    <a:solidFill>
                      <a:srgbClr val="FF0000"/>
                    </a:solidFill>
                    <a:latin typeface="+mn-lt"/>
                  </a:rPr>
                  <a:t>，</a:t>
                </a:r>
                <a:r>
                  <a:rPr lang="en-US" altLang="zh-CN" sz="2400" b="1" dirty="0" smtClean="0">
                    <a:solidFill>
                      <a:srgbClr val="FF0000"/>
                    </a:solidFill>
                    <a:latin typeface="+mn-lt"/>
                  </a:rPr>
                  <a:t>{</a:t>
                </a:r>
                <a:r>
                  <a:rPr lang="en-US" altLang="zh-CN" sz="2400" b="1" i="1" dirty="0" err="1">
                    <a:solidFill>
                      <a:srgbClr val="FF0000"/>
                    </a:solidFill>
                    <a:latin typeface="+mn-lt"/>
                  </a:rPr>
                  <a:t>k</a:t>
                </a:r>
                <a:r>
                  <a:rPr lang="en-US" altLang="zh-CN" sz="2400" b="1" i="1" baseline="-25000" dirty="0" err="1">
                    <a:solidFill>
                      <a:srgbClr val="FF0000"/>
                    </a:solidFill>
                    <a:latin typeface="+mn-lt"/>
                  </a:rPr>
                  <a:t>n</a:t>
                </a:r>
                <a:r>
                  <a:rPr lang="en-US" altLang="zh-CN" sz="2400" b="1" dirty="0">
                    <a:solidFill>
                      <a:srgbClr val="FF0000"/>
                    </a:solidFill>
                    <a:latin typeface="+mn-lt"/>
                  </a:rPr>
                  <a:t>}</a:t>
                </a:r>
                <a:r>
                  <a:rPr lang="zh-CN" altLang="zh-CN" sz="2400" b="1" dirty="0">
                    <a:solidFill>
                      <a:srgbClr val="FF0000"/>
                    </a:solidFill>
                    <a:latin typeface="+mn-lt"/>
                  </a:rPr>
                  <a:t>是等差数列，公差为</a:t>
                </a:r>
                <a14:m>
                  <m:oMath xmlns:m="http://schemas.openxmlformats.org/officeDocument/2006/math">
                    <m:r>
                      <a:rPr lang="en-US" altLang="zh-CN" sz="2400" b="1" i="1">
                        <a:solidFill>
                          <a:srgbClr val="FF0000"/>
                        </a:solidFill>
                        <a:latin typeface="Cambria Math"/>
                      </a:rPr>
                      <m:t>𝒅</m:t>
                    </m:r>
                  </m:oMath>
                </a14:m>
                <a:r>
                  <a:rPr lang="zh-CN" altLang="zh-CN" sz="2400" b="1" dirty="0">
                    <a:solidFill>
                      <a:srgbClr val="FF0000"/>
                    </a:solidFill>
                    <a:latin typeface="+mn-lt"/>
                  </a:rPr>
                  <a:t>，则 </a:t>
                </a:r>
                <a14:m>
                  <m:oMath xmlns:m="http://schemas.openxmlformats.org/officeDocument/2006/math">
                    <m:r>
                      <a:rPr lang="en-US" altLang="zh-CN" sz="2400" b="1">
                        <a:solidFill>
                          <a:srgbClr val="FF0000"/>
                        </a:solidFill>
                        <a:latin typeface="Cambria Math"/>
                      </a:rPr>
                      <m:t>{</m:t>
                    </m:r>
                    <m:sSub>
                      <m:sSubPr>
                        <m:ctrlPr>
                          <a:rPr lang="zh-CN" altLang="zh-CN" sz="2400" b="1" i="1">
                            <a:solidFill>
                              <a:srgbClr val="FF0000"/>
                            </a:solidFill>
                            <a:latin typeface="Cambria Math"/>
                          </a:rPr>
                        </m:ctrlPr>
                      </m:sSubPr>
                      <m:e>
                        <m:r>
                          <a:rPr lang="en-US" altLang="zh-CN" sz="2400" b="1" i="1">
                            <a:solidFill>
                              <a:srgbClr val="FF0000"/>
                            </a:solidFill>
                            <a:latin typeface="Cambria Math"/>
                          </a:rPr>
                          <m:t>𝒂</m:t>
                        </m:r>
                      </m:e>
                      <m:sub>
                        <m:sSub>
                          <m:sSubPr>
                            <m:ctrlPr>
                              <a:rPr lang="zh-CN" altLang="zh-CN" sz="2400" b="1" i="1">
                                <a:solidFill>
                                  <a:srgbClr val="FF0000"/>
                                </a:solidFill>
                                <a:latin typeface="Cambria Math"/>
                              </a:rPr>
                            </m:ctrlPr>
                          </m:sSubPr>
                          <m:e>
                            <m:r>
                              <a:rPr lang="en-US" altLang="zh-CN" sz="2400" b="1" i="1">
                                <a:solidFill>
                                  <a:srgbClr val="FF0000"/>
                                </a:solidFill>
                                <a:latin typeface="Cambria Math"/>
                              </a:rPr>
                              <m:t>𝒌</m:t>
                            </m:r>
                          </m:e>
                          <m:sub>
                            <m:r>
                              <a:rPr lang="en-US" altLang="zh-CN" sz="2400" b="1" i="1">
                                <a:solidFill>
                                  <a:srgbClr val="FF0000"/>
                                </a:solidFill>
                                <a:latin typeface="Cambria Math"/>
                              </a:rPr>
                              <m:t>𝒏</m:t>
                            </m:r>
                          </m:sub>
                        </m:sSub>
                      </m:sub>
                    </m:sSub>
                    <m:r>
                      <a:rPr lang="en-US" altLang="zh-CN" sz="2400" b="1" i="1">
                        <a:solidFill>
                          <a:srgbClr val="FF0000"/>
                        </a:solidFill>
                        <a:latin typeface="Cambria Math"/>
                      </a:rPr>
                      <m:t>}</m:t>
                    </m:r>
                  </m:oMath>
                </a14:m>
                <a:r>
                  <a:rPr lang="en-US" altLang="zh-CN" sz="2400" b="1" dirty="0">
                    <a:solidFill>
                      <a:srgbClr val="FF0000"/>
                    </a:solidFill>
                    <a:latin typeface="+mn-lt"/>
                  </a:rPr>
                  <a:t> </a:t>
                </a:r>
                <a:r>
                  <a:rPr lang="zh-CN" altLang="zh-CN" sz="2400" b="1" dirty="0">
                    <a:solidFill>
                      <a:srgbClr val="FF0000"/>
                    </a:solidFill>
                    <a:latin typeface="+mn-lt"/>
                  </a:rPr>
                  <a:t>是等比数列，且公比为</a:t>
                </a:r>
                <a14:m>
                  <m:oMath xmlns:m="http://schemas.openxmlformats.org/officeDocument/2006/math">
                    <m:sSup>
                      <m:sSupPr>
                        <m:ctrlPr>
                          <a:rPr lang="zh-CN" altLang="zh-CN" sz="2400" b="1" i="1">
                            <a:solidFill>
                              <a:srgbClr val="FF0000"/>
                            </a:solidFill>
                            <a:latin typeface="Cambria Math"/>
                          </a:rPr>
                        </m:ctrlPr>
                      </m:sSupPr>
                      <m:e>
                        <m:r>
                          <a:rPr lang="en-US" altLang="zh-CN" sz="2400" b="1" i="1">
                            <a:solidFill>
                              <a:srgbClr val="FF0000"/>
                            </a:solidFill>
                            <a:latin typeface="Cambria Math"/>
                          </a:rPr>
                          <m:t>𝒒</m:t>
                        </m:r>
                      </m:e>
                      <m:sup>
                        <m:r>
                          <a:rPr lang="en-US" altLang="zh-CN" sz="2400" b="1" i="1">
                            <a:solidFill>
                              <a:srgbClr val="FF0000"/>
                            </a:solidFill>
                            <a:latin typeface="Cambria Math"/>
                          </a:rPr>
                          <m:t>𝒅</m:t>
                        </m:r>
                      </m:sup>
                    </m:sSup>
                  </m:oMath>
                </a14:m>
                <a:r>
                  <a:rPr lang="en-US" altLang="zh-CN" sz="2400" b="1" dirty="0">
                    <a:solidFill>
                      <a:srgbClr val="FF0000"/>
                    </a:solidFill>
                    <a:latin typeface="+mn-lt"/>
                  </a:rPr>
                  <a:t>.</a:t>
                </a:r>
                <a:endParaRPr lang="zh-CN" altLang="zh-CN" sz="2200" b="1" i="1" kern="100" dirty="0">
                  <a:solidFill>
                    <a:srgbClr val="FF0000"/>
                  </a:solidFill>
                  <a:latin typeface="+mn-lt"/>
                  <a:cs typeface="Times New Roman"/>
                </a:endParaRPr>
              </a:p>
            </p:txBody>
          </p:sp>
        </mc:Choice>
        <mc:Fallback xmlns="">
          <p:sp>
            <p:nvSpPr>
              <p:cNvPr id="9" name="矩形 8"/>
              <p:cNvSpPr>
                <a:spLocks noRot="1" noChangeAspect="1" noMove="1" noResize="1" noEditPoints="1" noAdjustHandles="1" noChangeArrowheads="1" noChangeShapeType="1" noTextEdit="1"/>
              </p:cNvSpPr>
              <p:nvPr/>
            </p:nvSpPr>
            <p:spPr>
              <a:xfrm>
                <a:off x="4932040" y="1301855"/>
                <a:ext cx="3888432" cy="2378728"/>
              </a:xfrm>
              <a:prstGeom prst="rect">
                <a:avLst/>
              </a:prstGeom>
              <a:blipFill rotWithShape="1">
                <a:blip r:embed="rId3"/>
                <a:stretch>
                  <a:fillRect l="-2351" r="-10345" b="-20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4705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650TGp_Proper_pride_light">
  <a:themeElements>
    <a:clrScheme name="650TGp_Proper_pride_light 3">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fontScheme name="数学课件字体">
      <a:majorFont>
        <a:latin typeface="Times New Roman"/>
        <a:ea typeface="宋体"/>
        <a:cs typeface=""/>
      </a:majorFont>
      <a:minorFont>
        <a:latin typeface="Times New Roman"/>
        <a:ea typeface="宋体"/>
        <a:cs typeface=""/>
      </a:minorFont>
    </a:fontScheme>
    <a:fmtScheme name="穿越">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650TGp_Proper_pride_light 1">
        <a:dk1>
          <a:srgbClr val="000000"/>
        </a:dk1>
        <a:lt1>
          <a:srgbClr val="ABC5C2"/>
        </a:lt1>
        <a:dk2>
          <a:srgbClr val="003F3E"/>
        </a:dk2>
        <a:lt2>
          <a:srgbClr val="808080"/>
        </a:lt2>
        <a:accent1>
          <a:srgbClr val="54B1B8"/>
        </a:accent1>
        <a:accent2>
          <a:srgbClr val="F79D25"/>
        </a:accent2>
        <a:accent3>
          <a:srgbClr val="D2DFDD"/>
        </a:accent3>
        <a:accent4>
          <a:srgbClr val="000000"/>
        </a:accent4>
        <a:accent5>
          <a:srgbClr val="B3D5D8"/>
        </a:accent5>
        <a:accent6>
          <a:srgbClr val="E08E20"/>
        </a:accent6>
        <a:hlink>
          <a:srgbClr val="8ECA52"/>
        </a:hlink>
        <a:folHlink>
          <a:srgbClr val="E05E5E"/>
        </a:folHlink>
      </a:clrScheme>
      <a:clrMap bg1="lt1" tx1="dk1" bg2="lt2" tx2="dk2" accent1="accent1" accent2="accent2" accent3="accent3" accent4="accent4" accent5="accent5" accent6="accent6" hlink="hlink" folHlink="folHlink"/>
    </a:extraClrScheme>
    <a:extraClrScheme>
      <a:clrScheme name="650TGp_Proper_pride_light 2">
        <a:dk1>
          <a:srgbClr val="000000"/>
        </a:dk1>
        <a:lt1>
          <a:srgbClr val="C4D1E6"/>
        </a:lt1>
        <a:dk2>
          <a:srgbClr val="000066"/>
        </a:dk2>
        <a:lt2>
          <a:srgbClr val="808080"/>
        </a:lt2>
        <a:accent1>
          <a:srgbClr val="465CBA"/>
        </a:accent1>
        <a:accent2>
          <a:srgbClr val="589CE6"/>
        </a:accent2>
        <a:accent3>
          <a:srgbClr val="DEE5F0"/>
        </a:accent3>
        <a:accent4>
          <a:srgbClr val="000000"/>
        </a:accent4>
        <a:accent5>
          <a:srgbClr val="B0B5D9"/>
        </a:accent5>
        <a:accent6>
          <a:srgbClr val="4F8DD0"/>
        </a:accent6>
        <a:hlink>
          <a:srgbClr val="A6B743"/>
        </a:hlink>
        <a:folHlink>
          <a:srgbClr val="63C9B6"/>
        </a:folHlink>
      </a:clrScheme>
      <a:clrMap bg1="lt1" tx1="dk1" bg2="lt2" tx2="dk2" accent1="accent1" accent2="accent2" accent3="accent3" accent4="accent4" accent5="accent5" accent6="accent6" hlink="hlink" folHlink="folHlink"/>
    </a:extraClrScheme>
    <a:extraClrScheme>
      <a:clrScheme name="650TGp_Proper_pride_light 3">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数学课件模板.potx" id="{E31E65B4-3CB4-44FC-8BC6-45AF1FEBA736}" vid="{DCE916F6-B9CC-495B-BDAA-62EA6B1E237E}"/>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4090</TotalTime>
  <Words>2538</Words>
  <Application>Microsoft Office PowerPoint</Application>
  <PresentationFormat>全屏显示(16:9)</PresentationFormat>
  <Paragraphs>215</Paragraphs>
  <Slides>22</Slides>
  <Notes>1</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650TGp_Proper_pride_light</vt:lpstr>
      <vt:lpstr>§2.4   等比数列</vt:lpstr>
      <vt:lpstr>目标定位</vt:lpstr>
      <vt:lpstr>新知探究</vt:lpstr>
      <vt:lpstr>新知探究</vt:lpstr>
      <vt:lpstr>新知探究</vt:lpstr>
      <vt:lpstr>新知探究</vt:lpstr>
      <vt:lpstr>新知探究</vt:lpstr>
      <vt:lpstr>新知探究</vt:lpstr>
      <vt:lpstr>新知探究</vt:lpstr>
      <vt:lpstr>典例突破</vt:lpstr>
      <vt:lpstr>典例突破</vt:lpstr>
      <vt:lpstr>典例突破</vt:lpstr>
      <vt:lpstr>典例突破</vt:lpstr>
      <vt:lpstr>典例突破</vt:lpstr>
      <vt:lpstr>典例突破</vt:lpstr>
      <vt:lpstr>典例突破</vt:lpstr>
      <vt:lpstr>典例突破</vt:lpstr>
      <vt:lpstr>典例突破</vt:lpstr>
      <vt:lpstr>典例突破</vt:lpstr>
      <vt:lpstr>典例突破</vt:lpstr>
      <vt:lpstr>典例突破</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User</dc:creator>
  <cp:lastModifiedBy>User</cp:lastModifiedBy>
  <cp:revision>769</cp:revision>
  <dcterms:created xsi:type="dcterms:W3CDTF">2011-09-29T10:22:55Z</dcterms:created>
  <dcterms:modified xsi:type="dcterms:W3CDTF">2015-05-17T07:54:31Z</dcterms:modified>
</cp:coreProperties>
</file>