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1" r:id="rId2"/>
    <p:sldId id="288" r:id="rId3"/>
    <p:sldId id="330" r:id="rId4"/>
    <p:sldId id="442" r:id="rId5"/>
    <p:sldId id="414" r:id="rId6"/>
    <p:sldId id="458" r:id="rId7"/>
    <p:sldId id="402" r:id="rId8"/>
    <p:sldId id="443" r:id="rId9"/>
    <p:sldId id="460" r:id="rId10"/>
    <p:sldId id="459" r:id="rId11"/>
    <p:sldId id="445" r:id="rId12"/>
    <p:sldId id="446" r:id="rId13"/>
    <p:sldId id="447" r:id="rId14"/>
    <p:sldId id="449" r:id="rId15"/>
    <p:sldId id="450" r:id="rId16"/>
    <p:sldId id="451" r:id="rId17"/>
    <p:sldId id="434" r:id="rId18"/>
    <p:sldId id="452" r:id="rId19"/>
    <p:sldId id="453" r:id="rId20"/>
    <p:sldId id="454" r:id="rId21"/>
    <p:sldId id="461" r:id="rId22"/>
    <p:sldId id="456" r:id="rId23"/>
    <p:sldId id="457" r:id="rId24"/>
    <p:sldId id="327" r:id="rId25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95808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55576" y="1491630"/>
            <a:ext cx="7936414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§2.1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数列的概念与简单表示法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611560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数列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典例突破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（一）数列的表示方法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323528" y="699542"/>
                <a:ext cx="856895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1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对于数列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5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10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15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20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，你能否用上述几种方法</a:t>
                </a:r>
                <a:r>
                  <a:rPr lang="zh-CN" altLang="zh-CN" sz="2400" dirty="0" smtClean="0"/>
                  <a:t>表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</a:t>
                </a:r>
                <a:r>
                  <a:rPr lang="zh-CN" altLang="zh-CN" sz="2400" dirty="0" smtClean="0"/>
                  <a:t>示</a:t>
                </a:r>
                <a:r>
                  <a:rPr lang="zh-CN" altLang="zh-CN" sz="2400" dirty="0"/>
                  <a:t>出来？</a:t>
                </a: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568952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67" r="-996" b="-3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58235" y="1851670"/>
                <a:ext cx="536589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1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）解析法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>
                        <a:latin typeface="Cambria Math"/>
                      </a:rPr>
                      <m:t>∈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N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∗</m:t>
                        </m:r>
                      </m:sup>
                    </m:sSup>
                  </m:oMath>
                </a14:m>
                <a:r>
                  <a:rPr lang="zh-CN" altLang="zh-CN" sz="2400" dirty="0"/>
                  <a:t>；</a:t>
                </a: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235" y="1851670"/>
                <a:ext cx="5365893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818" t="-14667" r="-1932" b="-3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179512" y="2326109"/>
            <a:ext cx="2202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）列表法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表格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4384897"/>
                  </p:ext>
                </p:extLst>
              </p:nvPr>
            </p:nvGraphicFramePr>
            <p:xfrm>
              <a:off x="1043608" y="3033414"/>
              <a:ext cx="4320480" cy="112251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20080"/>
                    <a:gridCol w="720080"/>
                    <a:gridCol w="720080"/>
                    <a:gridCol w="720080"/>
                    <a:gridCol w="720080"/>
                    <a:gridCol w="720080"/>
                  </a:tblGrid>
                  <a:tr h="561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b="1" i="1" kern="1200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zh-CN" sz="2400" b="1" i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34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61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altLang="zh-CN" sz="2400" b="1" i="1" kern="1200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1" i="1" kern="12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zh-CN" sz="2400" b="1" i="1" kern="12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sz="2400" b="1" kern="1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表格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4384897"/>
                  </p:ext>
                </p:extLst>
              </p:nvPr>
            </p:nvGraphicFramePr>
            <p:xfrm>
              <a:off x="1043608" y="3033414"/>
              <a:ext cx="4320480" cy="112251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20080"/>
                    <a:gridCol w="720080"/>
                    <a:gridCol w="720080"/>
                    <a:gridCol w="720080"/>
                    <a:gridCol w="720080"/>
                    <a:gridCol w="720080"/>
                  </a:tblGrid>
                  <a:tr h="5612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1087" r="-500847" b="-120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34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612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101087" r="-500847" b="-20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2" name="矩形 11"/>
          <p:cNvSpPr/>
          <p:nvPr/>
        </p:nvSpPr>
        <p:spPr>
          <a:xfrm>
            <a:off x="5292080" y="1203598"/>
            <a:ext cx="2354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</a:rPr>
              <a:t>）图象法：</a:t>
            </a:r>
          </a:p>
        </p:txBody>
      </p:sp>
      <p:pic>
        <p:nvPicPr>
          <p:cNvPr id="13" name="图片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59938"/>
            <a:ext cx="3219181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138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99542"/>
                <a:ext cx="8568952" cy="16842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2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已知数列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的通项公式分别为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(−1)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𝜋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，请分别写出</a:t>
                </a:r>
                <a:r>
                  <a:rPr lang="zh-CN" altLang="zh-CN" sz="2400" dirty="0" smtClean="0">
                    <a:latin typeface="+mn-lt"/>
                  </a:rPr>
                  <a:t>这两</a:t>
                </a:r>
                <a:r>
                  <a:rPr lang="zh-CN" altLang="zh-CN" sz="2400" dirty="0">
                    <a:latin typeface="+mn-lt"/>
                  </a:rPr>
                  <a:t>个数列，并指出它们是否表示同一个数列？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568952" cy="1684244"/>
              </a:xfrm>
              <a:prstGeom prst="rect">
                <a:avLst/>
              </a:prstGeom>
              <a:blipFill rotWithShape="1">
                <a:blip r:embed="rId2"/>
                <a:stretch>
                  <a:fillRect l="-1067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06724" y="2383786"/>
                <a:ext cx="84969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为：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zh-CN" altLang="zh-CN" sz="2400" dirty="0">
                    <a:latin typeface="+mn-ea"/>
                  </a:rPr>
                  <a:t>…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(−1)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zh-CN" altLang="zh-CN" sz="2400" dirty="0">
                    <a:latin typeface="+mn-ea"/>
                  </a:rPr>
                  <a:t>…</a:t>
                </a:r>
                <a:r>
                  <a:rPr lang="zh-CN" altLang="zh-CN" sz="2400" dirty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24" y="2383786"/>
                <a:ext cx="8496944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148" t="-14474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475656" y="3003798"/>
                <a:ext cx="72008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latin typeface="+mn-lt"/>
                  </a:rPr>
                  <a:t>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i="1" baseline="-25000" dirty="0" err="1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为：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，…，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(−1)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zh-CN" altLang="zh-CN" sz="2400" dirty="0">
                    <a:latin typeface="+mn-ea"/>
                  </a:rPr>
                  <a:t>…</a:t>
                </a:r>
                <a:r>
                  <a:rPr lang="zh-CN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003798"/>
                <a:ext cx="720080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270" t="-14667" b="-3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1475656" y="3706695"/>
            <a:ext cx="5328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+mn-lt"/>
              </a:rPr>
              <a:t>显然</a:t>
            </a:r>
            <a:r>
              <a:rPr lang="zh-CN" altLang="zh-CN" sz="2400" dirty="0">
                <a:latin typeface="+mn-lt"/>
              </a:rPr>
              <a:t>，这两个数列表示同一个数列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152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4609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）如何根据数列的通项公式求数列中的项？</a:t>
            </a:r>
          </a:p>
          <a:p>
            <a:pPr>
              <a:lnSpc>
                <a:spcPct val="150000"/>
              </a:lnSpc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）一个数列的通项公式是否唯一</a:t>
            </a:r>
            <a:r>
              <a:rPr lang="zh-CN" altLang="zh-CN" sz="2400" dirty="0" smtClean="0"/>
              <a:t>？</a:t>
            </a:r>
            <a:endParaRPr lang="zh-CN" altLang="zh-CN" sz="2400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67544" y="2571750"/>
                <a:ext cx="8496944" cy="1128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 答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）根据数列的通项公式求数列中的项，只需将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zh-CN" sz="2400" dirty="0"/>
                  <a:t>的</a:t>
                </a:r>
                <a:r>
                  <a:rPr lang="zh-CN" altLang="zh-CN" sz="2400" dirty="0" smtClean="0"/>
                  <a:t>取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       </a:t>
                </a:r>
                <a:r>
                  <a:rPr lang="zh-CN" altLang="zh-CN" sz="2400" dirty="0" smtClean="0"/>
                  <a:t>值</a:t>
                </a:r>
                <a:r>
                  <a:rPr lang="zh-CN" altLang="zh-CN" sz="2400" dirty="0"/>
                  <a:t>代入通项公式即可；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571750"/>
                <a:ext cx="8496944" cy="1128579"/>
              </a:xfrm>
              <a:prstGeom prst="rect">
                <a:avLst/>
              </a:prstGeom>
              <a:blipFill rotWithShape="1">
                <a:blip r:embed="rId2"/>
                <a:stretch>
                  <a:fillRect l="-143" b="-10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1187624" y="3910285"/>
            <a:ext cx="5981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</a:t>
            </a:r>
            <a:r>
              <a:rPr lang="zh-CN" altLang="zh-CN" sz="2400" b="1" dirty="0">
                <a:solidFill>
                  <a:srgbClr val="FF0000"/>
                </a:solidFill>
              </a:rPr>
              <a:t>不一定</a:t>
            </a:r>
            <a:r>
              <a:rPr lang="zh-CN" altLang="zh-CN" sz="2400" dirty="0"/>
              <a:t>，有的数列的通项公式不唯一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715218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813941"/>
            <a:ext cx="8460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变式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en-US" altLang="zh-CN" sz="2400" dirty="0"/>
              <a:t>. 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根据</a:t>
            </a:r>
            <a:r>
              <a:rPr lang="zh-CN" altLang="zh-CN" sz="2400" dirty="0"/>
              <a:t>数列的通项公式填下表：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571750"/>
            <a:ext cx="849694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 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4554668"/>
                  </p:ext>
                </p:extLst>
              </p:nvPr>
            </p:nvGraphicFramePr>
            <p:xfrm>
              <a:off x="1259632" y="1707654"/>
              <a:ext cx="7488832" cy="18722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458"/>
                    <a:gridCol w="865551"/>
                    <a:gridCol w="839075"/>
                    <a:gridCol w="604867"/>
                    <a:gridCol w="865551"/>
                    <a:gridCol w="580428"/>
                    <a:gridCol w="866569"/>
                    <a:gridCol w="580428"/>
                    <a:gridCol w="1592905"/>
                  </a:tblGrid>
                  <a:tr h="93610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i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</a:t>
                          </a:r>
                          <a:endParaRPr lang="zh-CN" sz="2400" b="1" i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1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i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</a:t>
                          </a:r>
                          <a:endParaRPr lang="zh-CN" sz="2400" b="1" i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2400" b="1" i="1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sz="2400" b="1" i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4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153</a:t>
                          </a: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zh-CN" sz="2400" b="1" i="1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400" b="1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4554668"/>
                  </p:ext>
                </p:extLst>
              </p:nvPr>
            </p:nvGraphicFramePr>
            <p:xfrm>
              <a:off x="1259632" y="1707654"/>
              <a:ext cx="7488832" cy="18722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458"/>
                    <a:gridCol w="865551"/>
                    <a:gridCol w="839075"/>
                    <a:gridCol w="604867"/>
                    <a:gridCol w="865551"/>
                    <a:gridCol w="580428"/>
                    <a:gridCol w="866569"/>
                    <a:gridCol w="580428"/>
                    <a:gridCol w="1592905"/>
                  </a:tblGrid>
                  <a:tr h="93610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i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</a:t>
                          </a:r>
                          <a:endParaRPr lang="zh-CN" sz="2400" b="1" i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1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5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i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</a:t>
                          </a:r>
                          <a:endParaRPr lang="zh-CN" sz="2400" b="1" i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877" t="-100654" r="-978070" b="-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4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153</a:t>
                          </a: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 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…</a:t>
                          </a:r>
                          <a:endParaRPr lang="zh-CN" sz="24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70881" t="-100654" r="-383" b="-65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矩形 9"/>
          <p:cNvSpPr/>
          <p:nvPr/>
        </p:nvSpPr>
        <p:spPr>
          <a:xfrm>
            <a:off x="2147954" y="293179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21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9437" y="293179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33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55196" y="293179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69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9757" y="199568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12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05536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1550"/>
                <a:ext cx="8460940" cy="16825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3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写出下面数列的一个通项公式，使它的前</a:t>
                </a:r>
                <a:r>
                  <a:rPr lang="en-US" altLang="zh-CN" sz="2400" dirty="0">
                    <a:latin typeface="+mn-lt"/>
                  </a:rPr>
                  <a:t>4</a:t>
                </a:r>
                <a:r>
                  <a:rPr lang="zh-CN" altLang="zh-CN" sz="2400" dirty="0">
                    <a:latin typeface="+mn-lt"/>
                  </a:rPr>
                  <a:t>项分别是下列各数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）－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zh-CN" altLang="en-US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 smtClean="0">
                    <a:latin typeface="+mn-lt"/>
                  </a:rPr>
                  <a:t>；（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0.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460940" cy="1682512"/>
              </a:xfrm>
              <a:prstGeom prst="rect">
                <a:avLst/>
              </a:prstGeom>
              <a:blipFill rotWithShape="1">
                <a:blip r:embed="rId2"/>
                <a:stretch>
                  <a:fillRect l="-1081" t="-1449" b="-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571750"/>
            <a:ext cx="849694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 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2499742"/>
                <a:ext cx="8461749" cy="20631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）这个数列的前</a:t>
                </a:r>
                <a:r>
                  <a:rPr lang="en-US" altLang="zh-CN" sz="2400" dirty="0"/>
                  <a:t>4</a:t>
                </a:r>
                <a:r>
                  <a:rPr lang="zh-CN" altLang="zh-CN" sz="2400" dirty="0"/>
                  <a:t>项的绝对值都是序号的倒数，并且奇数项为正，偶数项为负，所以，它的一个通项公式</a:t>
                </a:r>
                <a:r>
                  <a:rPr lang="zh-CN" altLang="zh-CN" sz="2400" dirty="0" smtClean="0"/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CN" sz="2400" b="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CN" sz="2400" i="1" smtClean="0">
                                <a:latin typeface="Cambria Math"/>
                              </a:rPr>
                              <m:t>−1</m:t>
                            </m:r>
                            <m:r>
                              <a:rPr lang="en-US" altLang="zh-CN" sz="2400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latin typeface="Cambria Math"/>
                              </a:rPr>
                              <m:t>+1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499742"/>
                <a:ext cx="8461749" cy="2063194"/>
              </a:xfrm>
              <a:prstGeom prst="rect">
                <a:avLst/>
              </a:prstGeom>
              <a:blipFill rotWithShape="1">
                <a:blip r:embed="rId3"/>
                <a:stretch>
                  <a:fillRect l="-1153" r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27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771550"/>
            <a:ext cx="84609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）这个数列的前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项构成一个摆动数列，奇数项是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，偶数项是</a:t>
            </a:r>
            <a:r>
              <a:rPr lang="en-US" altLang="zh-CN" sz="2400" dirty="0">
                <a:latin typeface="+mn-lt"/>
              </a:rPr>
              <a:t>0</a:t>
            </a:r>
            <a:r>
              <a:rPr lang="zh-CN" altLang="zh-CN" sz="2400" dirty="0">
                <a:latin typeface="+mn-lt"/>
              </a:rPr>
              <a:t>，所以，它的一个通项公式为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(</a:t>
            </a:r>
            <a:r>
              <a:rPr lang="zh-CN" altLang="zh-CN" sz="2400" dirty="0">
                <a:latin typeface="+mn-lt"/>
              </a:rPr>
              <a:t>－</a:t>
            </a:r>
            <a:r>
              <a:rPr lang="en-US" altLang="zh-CN" sz="2400" dirty="0">
                <a:latin typeface="+mn-lt"/>
              </a:rPr>
              <a:t>1)</a:t>
            </a:r>
            <a:r>
              <a:rPr lang="en-US" altLang="zh-CN" sz="2400" i="1" baseline="30000" dirty="0">
                <a:latin typeface="+mn-lt"/>
              </a:rPr>
              <a:t>n</a:t>
            </a:r>
            <a:r>
              <a:rPr lang="zh-CN" altLang="zh-CN" sz="2400" baseline="30000" dirty="0">
                <a:latin typeface="+mn-lt"/>
              </a:rPr>
              <a:t>＋</a:t>
            </a:r>
            <a:r>
              <a:rPr lang="en-US" altLang="zh-CN" sz="2400" baseline="300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1.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2254101"/>
            <a:ext cx="8316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r>
              <a:rPr lang="zh-CN" altLang="zh-CN" sz="2400" b="1" dirty="0"/>
              <a:t>如何由数列的若干项写出其通项公式？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95536" y="2761640"/>
                <a:ext cx="8388932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dirty="0"/>
                  <a:t>求数列的通项公式，即寻找数列中的项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zh-CN" altLang="zh-CN" sz="2400" dirty="0"/>
                  <a:t>与相应的项数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之间的对应关系式，</a:t>
                </a:r>
                <a:r>
                  <a:rPr lang="zh-CN" altLang="zh-CN" sz="2400" dirty="0" smtClean="0"/>
                  <a:t>因而</a:t>
                </a:r>
                <a:r>
                  <a:rPr lang="zh-CN" altLang="zh-CN" sz="2400" dirty="0"/>
                  <a:t>只需观察并分析数列中的项关于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zh-CN" sz="2400" dirty="0" smtClean="0"/>
                  <a:t>的构成</a:t>
                </a:r>
                <a:r>
                  <a:rPr lang="zh-CN" altLang="zh-CN" sz="2400" dirty="0"/>
                  <a:t>规律，然后将项表示为项数的函数关系式即可．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761640"/>
                <a:ext cx="8388932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1163" r="-945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54390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（二）数列的通项公式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71550"/>
                <a:ext cx="8460940" cy="2287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+mn-lt"/>
                  </a:rPr>
                  <a:t>变</a:t>
                </a:r>
                <a:r>
                  <a:rPr lang="zh-CN" altLang="zh-CN" sz="2400" b="1" dirty="0">
                    <a:latin typeface="+mn-lt"/>
                  </a:rPr>
                  <a:t>式</a:t>
                </a:r>
                <a:r>
                  <a:rPr lang="en-US" altLang="zh-CN" sz="2400" b="1" dirty="0">
                    <a:latin typeface="+mn-lt"/>
                  </a:rPr>
                  <a:t>3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分别写出下面两个数列的一个通项公式，数列的前</a:t>
                </a:r>
                <a:r>
                  <a:rPr lang="en-US" altLang="zh-CN" sz="2400" dirty="0">
                    <a:latin typeface="+mn-lt"/>
                  </a:rPr>
                  <a:t>4</a:t>
                </a:r>
                <a:r>
                  <a:rPr lang="zh-CN" altLang="zh-CN" sz="2400" dirty="0" smtClean="0">
                    <a:latin typeface="+mn-lt"/>
                  </a:rPr>
                  <a:t>项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</a:t>
                </a:r>
                <a:r>
                  <a:rPr lang="zh-CN" altLang="zh-CN" sz="2400" dirty="0" smtClean="0">
                    <a:latin typeface="+mn-lt"/>
                  </a:rPr>
                  <a:t>已</a:t>
                </a:r>
                <a:r>
                  <a:rPr lang="zh-CN" altLang="zh-CN" sz="2400" dirty="0">
                    <a:latin typeface="+mn-lt"/>
                  </a:rPr>
                  <a:t>给出．</a:t>
                </a:r>
              </a:p>
              <a:p>
                <a:r>
                  <a:rPr lang="en-US" altLang="zh-CN" sz="2400" dirty="0" smtClean="0">
                    <a:latin typeface="+mn-lt"/>
                  </a:rPr>
                  <a:t>            (</a:t>
                </a:r>
                <a:r>
                  <a:rPr lang="en-US" altLang="zh-CN" sz="2400" dirty="0">
                    <a:latin typeface="+mn-lt"/>
                  </a:rPr>
                  <a:t>1)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12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zh-CN" altLang="en-US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20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(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dirty="0" smtClean="0">
                    <a:latin typeface="+mn-lt"/>
                  </a:rPr>
                  <a:t>)  </a:t>
                </a:r>
                <a:r>
                  <a:rPr lang="en-US" altLang="zh-CN" sz="2400" dirty="0">
                    <a:latin typeface="+mn-lt"/>
                  </a:rPr>
                  <a:t>0.9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0.99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0.999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0.9999</a:t>
                </a:r>
                <a:r>
                  <a:rPr lang="zh-CN" altLang="zh-CN" sz="2400" dirty="0">
                    <a:latin typeface="+mn-lt"/>
                  </a:rPr>
                  <a:t>，…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460940" cy="2287806"/>
              </a:xfrm>
              <a:prstGeom prst="rect">
                <a:avLst/>
              </a:prstGeom>
              <a:blipFill rotWithShape="1">
                <a:blip r:embed="rId2"/>
                <a:stretch>
                  <a:fillRect l="-1081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115616" y="3219822"/>
                <a:ext cx="2860078" cy="6737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【答案】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(1)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219822"/>
                <a:ext cx="2860078" cy="673711"/>
              </a:xfrm>
              <a:prstGeom prst="rect">
                <a:avLst/>
              </a:prstGeom>
              <a:blipFill rotWithShape="1">
                <a:blip r:embed="rId3"/>
                <a:stretch>
                  <a:fillRect l="-3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439210" y="3219822"/>
                <a:ext cx="1848839" cy="625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 (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2)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solidFill>
                          <a:srgbClr val="FF0000"/>
                        </a:solidFill>
                        <a:latin typeface="Cambria Math"/>
                      </a:rPr>
                      <m:t>  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𝟏</m:t>
                    </m:r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210" y="3219822"/>
                <a:ext cx="1848839" cy="625812"/>
              </a:xfrm>
              <a:prstGeom prst="rect">
                <a:avLst/>
              </a:prstGeom>
              <a:blipFill rotWithShape="1">
                <a:blip r:embed="rId4"/>
                <a:stretch>
                  <a:fillRect l="-987" b="-7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89337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23528" y="699542"/>
                <a:ext cx="8496944" cy="24201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/>
                  <a:t>例</a:t>
                </a:r>
                <a:r>
                  <a:rPr lang="en-US" altLang="zh-CN" sz="2400" b="1" dirty="0"/>
                  <a:t>4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已知数列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400">
                        <a:latin typeface="Cambria Math"/>
                      </a:rPr>
                      <m:t>，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400">
                        <a:latin typeface="Cambria Math"/>
                      </a:rPr>
                      <m:t>，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11</m:t>
                        </m:r>
                      </m:e>
                    </m:rad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⋯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</a:t>
                </a: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）写出数列的一个通项公式，并求出它的第</a:t>
                </a:r>
                <a:r>
                  <a:rPr lang="en-US" altLang="zh-CN" sz="2400" dirty="0"/>
                  <a:t>20</a:t>
                </a:r>
                <a:r>
                  <a:rPr lang="zh-CN" altLang="zh-CN" sz="2400" dirty="0"/>
                  <a:t>项；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</a:t>
                </a: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）判断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4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/>
                  <a:t>和</a:t>
                </a:r>
                <a:r>
                  <a:rPr lang="en-US" altLang="zh-CN" sz="2400" dirty="0"/>
                  <a:t>10</a:t>
                </a:r>
                <a:r>
                  <a:rPr lang="zh-CN" altLang="zh-CN" sz="2400" dirty="0"/>
                  <a:t>是不是该数列中的项？若是，指出是</a:t>
                </a:r>
                <a:r>
                  <a:rPr lang="zh-CN" altLang="zh-CN" sz="2400" dirty="0" smtClean="0"/>
                  <a:t>数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     </a:t>
                </a:r>
                <a:r>
                  <a:rPr lang="zh-CN" altLang="zh-CN" sz="2400" dirty="0" smtClean="0"/>
                  <a:t>列</a:t>
                </a:r>
                <a:r>
                  <a:rPr lang="zh-CN" altLang="zh-CN" sz="2400" dirty="0"/>
                  <a:t>的第几项，若不是，请说明理由</a:t>
                </a:r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496944" cy="2420150"/>
              </a:xfrm>
              <a:prstGeom prst="rect">
                <a:avLst/>
              </a:prstGeom>
              <a:blipFill rotWithShape="1">
                <a:blip r:embed="rId2"/>
                <a:stretch>
                  <a:fillRect l="-1076" r="-502" b="-2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51520" y="3065502"/>
                <a:ext cx="8640960" cy="1306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）由于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dirty="0"/>
                  <a:t>，所以该数列前</a:t>
                </a:r>
                <a:r>
                  <a:rPr lang="en-US" altLang="zh-CN" sz="2400" dirty="0"/>
                  <a:t>4</a:t>
                </a:r>
                <a:r>
                  <a:rPr lang="zh-CN" altLang="zh-CN" sz="2400" dirty="0"/>
                  <a:t>项中，根号下的数依次相差</a:t>
                </a:r>
                <a:r>
                  <a:rPr lang="en-US" altLang="zh-CN" sz="2400" dirty="0"/>
                  <a:t>3</a:t>
                </a:r>
                <a:r>
                  <a:rPr lang="zh-CN" altLang="zh-CN" sz="2400" dirty="0"/>
                  <a:t>，所以它的一个通项公式为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zh-CN" sz="2400" dirty="0"/>
                  <a:t>；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065502"/>
                <a:ext cx="8640960" cy="1306448"/>
              </a:xfrm>
              <a:prstGeom prst="rect">
                <a:avLst/>
              </a:prstGeom>
              <a:blipFill rotWithShape="1">
                <a:blip r:embed="rId3"/>
                <a:stretch>
                  <a:fillRect l="-1058" r="-71" b="-4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07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23528" y="699542"/>
                <a:ext cx="8496944" cy="31625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4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，两边平方整理得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3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33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，是正整数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，两边平方整理得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3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101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101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，不是正整数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是</a:t>
                </a:r>
                <a:r>
                  <a:rPr lang="zh-CN" altLang="zh-CN" sz="2400" dirty="0">
                    <a:latin typeface="+mn-lt"/>
                  </a:rPr>
                  <a:t>数列的第</a:t>
                </a:r>
                <a:r>
                  <a:rPr lang="en-US" altLang="zh-CN" sz="2400" dirty="0">
                    <a:latin typeface="+mn-lt"/>
                  </a:rPr>
                  <a:t>11</a:t>
                </a:r>
                <a:r>
                  <a:rPr lang="zh-CN" altLang="zh-CN" sz="2400" dirty="0">
                    <a:latin typeface="+mn-lt"/>
                  </a:rPr>
                  <a:t>项，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10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不是</a:t>
                </a:r>
                <a:r>
                  <a:rPr lang="zh-CN" altLang="zh-CN" sz="2400" dirty="0">
                    <a:latin typeface="+mn-lt"/>
                  </a:rPr>
                  <a:t>数列中的项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496944" cy="3162532"/>
              </a:xfrm>
              <a:prstGeom prst="rect">
                <a:avLst/>
              </a:prstGeom>
              <a:blipFill rotWithShape="1">
                <a:blip r:embed="rId2"/>
                <a:stretch>
                  <a:fillRect l="-1076" r="-4735" b="-1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5983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813941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r>
              <a:rPr lang="zh-CN" altLang="zh-CN" sz="2400" b="1" dirty="0"/>
              <a:t>如何判断某数是不是数列中的项</a:t>
            </a:r>
            <a:r>
              <a:rPr lang="zh-CN" altLang="zh-CN" sz="2400" b="1" dirty="0" smtClean="0"/>
              <a:t>？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467544" y="1419622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判断某数列是否为数列中的项，只需将它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代入</a:t>
            </a:r>
            <a:r>
              <a:rPr lang="zh-CN" altLang="zh-CN" sz="2400" dirty="0">
                <a:latin typeface="+mn-lt"/>
              </a:rPr>
              <a:t>通项公式，通过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解方程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求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400" dirty="0">
                <a:latin typeface="+mn-lt"/>
              </a:rPr>
              <a:t>的值，若能求出方程有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正整数解</a:t>
            </a:r>
            <a:r>
              <a:rPr lang="zh-CN" altLang="zh-CN" sz="2400" dirty="0">
                <a:latin typeface="+mn-lt"/>
              </a:rPr>
              <a:t>，则说明该数是数列中的项，否则就不是该数列中的项．</a:t>
            </a:r>
          </a:p>
        </p:txBody>
      </p:sp>
    </p:spTree>
    <p:extLst>
      <p:ext uri="{BB962C8B-B14F-4D97-AF65-F5344CB8AC3E}">
        <p14:creationId xmlns:p14="http://schemas.microsoft.com/office/powerpoint/2010/main" val="8503649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625722" y="1177464"/>
            <a:ext cx="72586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1. </a:t>
            </a:r>
            <a:r>
              <a:rPr lang="zh-CN" altLang="zh-CN" sz="2400" dirty="0"/>
              <a:t>掌握数列的几种简单表示法；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2. </a:t>
            </a:r>
            <a:r>
              <a:rPr lang="zh-CN" altLang="zh-CN" sz="2400" dirty="0"/>
              <a:t>发现数列的规律，找出数列可能的通项公式；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3. </a:t>
            </a:r>
            <a:r>
              <a:rPr lang="zh-CN" altLang="zh-CN" sz="2400" dirty="0"/>
              <a:t>掌握数列通项公式与数列中项的关系．</a:t>
            </a:r>
          </a:p>
        </p:txBody>
      </p:sp>
      <p:sp>
        <p:nvSpPr>
          <p:cNvPr id="7" name="矩形 6"/>
          <p:cNvSpPr/>
          <p:nvPr/>
        </p:nvSpPr>
        <p:spPr>
          <a:xfrm>
            <a:off x="255996" y="2931790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584501" y="3651870"/>
            <a:ext cx="83079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/>
              <a:t>重点</a:t>
            </a:r>
            <a:r>
              <a:rPr lang="zh-CN" altLang="zh-CN" sz="2400" b="1" dirty="0" smtClean="0"/>
              <a:t>：</a:t>
            </a:r>
            <a:r>
              <a:rPr lang="zh-CN" altLang="zh-CN" sz="2400" dirty="0"/>
              <a:t>发现数列的规律，找出数列可能的通项公式</a:t>
            </a:r>
            <a:r>
              <a:rPr lang="en-US" altLang="zh-CN" sz="2400" dirty="0" smtClean="0"/>
              <a:t>.</a:t>
            </a:r>
          </a:p>
          <a:p>
            <a:pPr>
              <a:lnSpc>
                <a:spcPct val="125000"/>
              </a:lnSpc>
            </a:pPr>
            <a:r>
              <a:rPr lang="zh-CN" altLang="zh-CN" sz="2400" b="1" dirty="0" smtClean="0"/>
              <a:t>难点</a:t>
            </a:r>
            <a:r>
              <a:rPr lang="zh-CN" altLang="zh-CN" sz="2400" dirty="0" smtClean="0"/>
              <a:t>：</a:t>
            </a:r>
            <a:r>
              <a:rPr lang="zh-CN" altLang="zh-CN" sz="2400" dirty="0"/>
              <a:t>函数与数列的关系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（三）判断数列中的项与项数的关系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95536" y="819457"/>
                <a:ext cx="8496944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变式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4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+mn-lt"/>
                  </a:rPr>
                  <a:t>.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下列四个数中，哪个是数列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</m:t>
                            </m:r>
                          </m:e>
                        </m:d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中的项（ </a:t>
                </a: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）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A.380   </a:t>
                </a:r>
                <a:r>
                  <a:rPr lang="en-US" altLang="zh-CN" sz="2400" dirty="0">
                    <a:latin typeface="+mn-lt"/>
                  </a:rPr>
                  <a:t>B.392   C.321   D.232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819457"/>
                <a:ext cx="8496944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148" b="-5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7764916" y="91556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14323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（四）数列的递推公式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问题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dirty="0">
                <a:solidFill>
                  <a:srgbClr val="FF0000"/>
                </a:solidFill>
                <a:latin typeface="+mn-lt"/>
              </a:rPr>
              <a:t>. </a:t>
            </a:r>
            <a:r>
              <a:rPr lang="zh-CN" altLang="zh-CN" sz="2400" dirty="0">
                <a:latin typeface="+mn-lt"/>
              </a:rPr>
              <a:t>还记得上节课由函数</a:t>
            </a:r>
            <a:r>
              <a:rPr lang="en-US" altLang="zh-CN" sz="2400" i="1" dirty="0">
                <a:latin typeface="+mn-lt"/>
              </a:rPr>
              <a:t>y 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7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和</a:t>
            </a:r>
            <a:r>
              <a:rPr lang="en-US" altLang="zh-CN" sz="2400" i="1" dirty="0">
                <a:latin typeface="+mn-lt"/>
              </a:rPr>
              <a:t>y 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3</a:t>
            </a:r>
            <a:r>
              <a:rPr lang="en-US" altLang="zh-CN" sz="2400" i="1" baseline="30000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的函数值值构造的两个数列吗？你能否把它们的特点用数列符号表示出来？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1707654"/>
                <a:ext cx="8496944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答：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）由</a:t>
                </a:r>
                <a:r>
                  <a:rPr lang="en-US" altLang="zh-CN" sz="2400" i="1" dirty="0">
                    <a:latin typeface="+mn-lt"/>
                  </a:rPr>
                  <a:t>y 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en-US" altLang="zh-CN" sz="2400" i="1" dirty="0">
                    <a:latin typeface="+mn-lt"/>
                  </a:rPr>
                  <a:t>x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的得到的数列的特点是：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=7 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；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07654"/>
                <a:ext cx="8496944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1076" t="-2395" b="-5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79512" y="2730349"/>
                <a:ext cx="8352928" cy="626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）由</a:t>
                </a:r>
                <a:r>
                  <a:rPr lang="en-US" altLang="zh-CN" sz="2400" i="1" dirty="0">
                    <a:latin typeface="+mn-lt"/>
                  </a:rPr>
                  <a:t>y 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en-US" altLang="zh-CN" sz="2400" i="1" dirty="0">
                    <a:latin typeface="+mn-lt"/>
                  </a:rPr>
                  <a:t>x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的得到的数列的特点是：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=3 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．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730349"/>
                <a:ext cx="8352928" cy="626582"/>
              </a:xfrm>
              <a:prstGeom prst="rect">
                <a:avLst/>
              </a:prstGeom>
              <a:blipFill rotWithShape="1">
                <a:blip r:embed="rId3"/>
                <a:stretch>
                  <a:fillRect l="-1094" t="-5825" r="-146" b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23528" y="3291830"/>
                <a:ext cx="8568952" cy="1683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</a:t>
                </a:r>
                <a:r>
                  <a:rPr lang="zh-CN" altLang="zh-CN" sz="2400" dirty="0" smtClean="0"/>
                  <a:t>像</a:t>
                </a:r>
                <a:r>
                  <a:rPr lang="zh-CN" altLang="zh-CN" sz="2400" dirty="0"/>
                  <a:t>这样给出数列任意相邻两项之间的数量关系的方法叫做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递推法</a:t>
                </a:r>
                <a:r>
                  <a:rPr lang="zh-CN" altLang="zh-CN" sz="2400" dirty="0"/>
                  <a:t>，其中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=7 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zh-CN" altLang="zh-CN" sz="2400" dirty="0"/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=3 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≥2</m:t>
                        </m:r>
                      </m:e>
                    </m:d>
                    <m:r>
                      <a:rPr lang="zh-CN" altLang="zh-CN" sz="2400">
                        <a:latin typeface="Cambria Math"/>
                      </a:rPr>
                      <m:t>称为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</a:rPr>
                  <a:t>递推公式</a:t>
                </a:r>
                <a:r>
                  <a:rPr lang="en-US" altLang="zh-CN" sz="2400" dirty="0"/>
                  <a:t>.</a:t>
                </a:r>
                <a:endParaRPr lang="zh-CN" altLang="en-US" sz="2400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291830"/>
                <a:ext cx="8568952" cy="1683474"/>
              </a:xfrm>
              <a:prstGeom prst="rect">
                <a:avLst/>
              </a:prstGeom>
              <a:blipFill rotWithShape="1">
                <a:blip r:embed="rId4"/>
                <a:stretch>
                  <a:fillRect l="-1067" t="-1449" r="-996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161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（四）数列的递推公式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99542"/>
                <a:ext cx="8640960" cy="1420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5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设数列</a:t>
                </a:r>
                <a:r>
                  <a:rPr lang="en-US" altLang="zh-CN" sz="2400" dirty="0">
                    <a:latin typeface="+mn-lt"/>
                  </a:rPr>
                  <a:t>{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i="1" baseline="-25000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=1                             </m:t>
                            </m:r>
                          </m:e>
                          <m:e>
                            <m:sSub>
                              <m:sSub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/>
                              </a:rPr>
                              <m:t>=1+</m:t>
                            </m:r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zh-CN" sz="2400" i="1">
                                        <a:latin typeface="Cambria Math"/>
                                      </a:rPr>
                                      <m:t>−1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altLang="zh-CN" sz="2400" i="1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&gt;1)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latin typeface="+mn-lt"/>
                  </a:rPr>
                  <a:t>写出这个数列的</a:t>
                </a:r>
                <a:r>
                  <a:rPr lang="zh-CN" altLang="zh-CN" sz="2400" dirty="0" smtClean="0">
                    <a:latin typeface="+mn-lt"/>
                  </a:rPr>
                  <a:t>前</a:t>
                </a:r>
                <a:endParaRPr lang="en-US" altLang="zh-CN" sz="2400" dirty="0" smtClean="0">
                  <a:latin typeface="+mn-lt"/>
                </a:endParaRPr>
              </a:p>
              <a:p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五</a:t>
                </a:r>
                <a:r>
                  <a:rPr lang="zh-CN" altLang="zh-CN" sz="2400" dirty="0">
                    <a:latin typeface="+mn-lt"/>
                  </a:rPr>
                  <a:t>项．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640960" cy="1420902"/>
              </a:xfrm>
              <a:prstGeom prst="rect">
                <a:avLst/>
              </a:prstGeom>
              <a:blipFill rotWithShape="1">
                <a:blip r:embed="rId2"/>
                <a:stretch>
                  <a:fillRect l="-1058" b="-7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51520" y="2126814"/>
                <a:ext cx="8568952" cy="2227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由题意可知：</a:t>
                </a:r>
              </a:p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=1</m:t>
                      </m:r>
                      <m:r>
                        <a:rPr lang="zh-CN" altLang="zh-CN" sz="2400">
                          <a:latin typeface="Cambria Math"/>
                        </a:rPr>
                        <m:t>，</m:t>
                      </m:r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=1+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altLang="zh-CN" sz="2400" i="1">
                          <a:latin typeface="Cambria Math"/>
                        </a:rPr>
                        <m:t>=2</m:t>
                      </m:r>
                      <m:r>
                        <a:rPr lang="zh-CN" altLang="zh-CN" sz="2400">
                          <a:latin typeface="Cambria Math"/>
                        </a:rPr>
                        <m:t>，</m:t>
                      </m:r>
                      <m:sSub>
                        <m:sSub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400" i="1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altLang="zh-CN" sz="2400" i="1">
                          <a:latin typeface="Cambria Math"/>
                        </a:rPr>
                        <m:t>=1+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altLang="zh-CN" sz="2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zh-CN" altLang="zh-CN" sz="2400">
                          <a:latin typeface="Cambria Math"/>
                        </a:rPr>
                        <m:t>，</m:t>
                      </m:r>
                    </m:oMath>
                  </m:oMathPara>
                </a14:m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zh-CN" altLang="zh-CN" sz="2400">
                        <a:latin typeface="Cambria Math"/>
                      </a:rPr>
                      <m:t>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=1+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4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.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126814"/>
                <a:ext cx="8568952" cy="2227469"/>
              </a:xfrm>
              <a:prstGeom prst="rect">
                <a:avLst/>
              </a:prstGeom>
              <a:blipFill rotWithShape="1">
                <a:blip r:embed="rId3"/>
                <a:stretch>
                  <a:fillRect l="-1067" t="-1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257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（四）数列的递推公式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【解题反思】</a:t>
            </a:r>
            <a:r>
              <a:rPr lang="zh-CN" altLang="zh-CN" sz="2400" dirty="0"/>
              <a:t>用递推公式表示数列，除了递推公式外，还需要知道什么条件</a:t>
            </a:r>
            <a:r>
              <a:rPr lang="zh-CN" altLang="zh-CN" sz="2400" dirty="0" smtClean="0"/>
              <a:t>？</a:t>
            </a:r>
            <a:endParaRPr lang="zh-CN" altLang="zh-CN" sz="2400" dirty="0"/>
          </a:p>
        </p:txBody>
      </p:sp>
      <p:sp>
        <p:nvSpPr>
          <p:cNvPr id="7" name="矩形 6"/>
          <p:cNvSpPr/>
          <p:nvPr/>
        </p:nvSpPr>
        <p:spPr>
          <a:xfrm>
            <a:off x="323528" y="2126814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数列的首项（或数列中的任意一项）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73351198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627534"/>
                <a:ext cx="8712968" cy="1130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例</a:t>
                </a:r>
                <a:r>
                  <a:rPr lang="en-US" altLang="zh-CN" sz="2400" dirty="0">
                    <a:latin typeface="+mn-lt"/>
                  </a:rPr>
                  <a:t>3. </a:t>
                </a:r>
                <a:r>
                  <a:rPr lang="zh-CN" altLang="zh-CN" sz="2400" dirty="0">
                    <a:latin typeface="+mn-lt"/>
                  </a:rPr>
                  <a:t>某种笔记本的单价是</a:t>
                </a:r>
                <a:r>
                  <a:rPr lang="en-US" altLang="zh-CN" sz="2400" dirty="0">
                    <a:latin typeface="+mn-lt"/>
                  </a:rPr>
                  <a:t>5</a:t>
                </a:r>
                <a:r>
                  <a:rPr lang="zh-CN" altLang="zh-CN" sz="2400" dirty="0">
                    <a:latin typeface="+mn-lt"/>
                  </a:rPr>
                  <a:t>元，买</a:t>
                </a:r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/>
                      </a:rPr>
                      <m:t>𝑥</m:t>
                    </m:r>
                    <m:d>
                      <m:dPr>
                        <m:begChr m:val="（"/>
                        <m:endChr m:val="）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𝑥</m:t>
                        </m:r>
                        <m:r>
                          <a:rPr lang="en-US" altLang="zh-CN" sz="2400">
                            <a:latin typeface="Cambria Math"/>
                          </a:rPr>
                          <m:t>∈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smtClean="0">
                                <a:latin typeface="Cambria Math"/>
                              </a:rPr>
                              <m:t>1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2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3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4</m:t>
                            </m:r>
                            <m:r>
                              <a:rPr lang="zh-CN" altLang="zh-CN" sz="2400">
                                <a:latin typeface="Cambria Math"/>
                              </a:rPr>
                              <m:t>，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5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个笔记本需要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𝑦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元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试用函数的三种表示法表示函数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𝑦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27534"/>
                <a:ext cx="8712968" cy="1130246"/>
              </a:xfrm>
              <a:prstGeom prst="rect">
                <a:avLst/>
              </a:prstGeom>
              <a:blipFill rotWithShape="1">
                <a:blip r:embed="rId2"/>
                <a:stretch>
                  <a:fillRect l="-1049" b="-12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51520" y="2283718"/>
                <a:ext cx="864096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</a:rPr>
                  <a:t>【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</a:rPr>
                  <a:t>解析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</a:rPr>
                  <a:t>】</a:t>
                </a:r>
                <a:r>
                  <a:rPr lang="zh-CN" altLang="zh-CN" sz="2400" dirty="0" smtClean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/>
                  <a:t>）解析法：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  <m:r>
                      <a:rPr lang="en-US" altLang="zh-CN" sz="2400" i="1">
                        <a:latin typeface="Cambria Math"/>
                      </a:rPr>
                      <m:t>𝑥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𝑥</m:t>
                    </m:r>
                    <m:r>
                      <a:rPr lang="en-US" altLang="zh-CN" sz="2400">
                        <a:latin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  <m:r>
                          <a:rPr lang="zh-CN" altLang="zh-CN" sz="2400">
                            <a:latin typeface="Cambria Math"/>
                          </a:rPr>
                          <m:t>，</m:t>
                        </m:r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  <m:r>
                          <a:rPr lang="zh-CN" altLang="zh-CN" sz="2400">
                            <a:latin typeface="Cambria Math"/>
                          </a:rPr>
                          <m:t>，</m:t>
                        </m:r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  <m:r>
                          <a:rPr lang="zh-CN" altLang="zh-CN" sz="2400">
                            <a:latin typeface="Cambria Math"/>
                          </a:rPr>
                          <m:t>，</m:t>
                        </m:r>
                        <m:r>
                          <a:rPr lang="en-US" altLang="zh-CN" sz="2400">
                            <a:latin typeface="Cambria Math"/>
                          </a:rPr>
                          <m:t>4</m:t>
                        </m:r>
                        <m:r>
                          <a:rPr lang="zh-CN" altLang="zh-CN" sz="2400">
                            <a:latin typeface="Cambria Math"/>
                          </a:rPr>
                          <m:t>，</m:t>
                        </m:r>
                        <m:r>
                          <a:rPr lang="en-US" altLang="zh-CN" sz="2400">
                            <a:latin typeface="Cambria Math"/>
                          </a:rPr>
                          <m:t>5</m:t>
                        </m:r>
                      </m:e>
                    </m:d>
                  </m:oMath>
                </a14:m>
                <a:r>
                  <a:rPr lang="zh-CN" altLang="zh-CN" sz="2400" dirty="0"/>
                  <a:t>；</a:t>
                </a: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283718"/>
                <a:ext cx="864096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058" t="-14667" b="-3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505057" y="2787774"/>
            <a:ext cx="2202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）列表法：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6340861"/>
                  </p:ext>
                </p:extLst>
              </p:nvPr>
            </p:nvGraphicFramePr>
            <p:xfrm>
              <a:off x="2411759" y="3363838"/>
              <a:ext cx="5328593" cy="128016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44217"/>
                    <a:gridCol w="720080"/>
                    <a:gridCol w="648072"/>
                    <a:gridCol w="720080"/>
                    <a:gridCol w="648072"/>
                    <a:gridCol w="648072"/>
                  </a:tblGrid>
                  <a:tr h="582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笔记本数</a:t>
                          </a:r>
                          <a14:m>
                            <m:oMath xmlns:m="http://schemas.openxmlformats.org/officeDocument/2006/math">
                              <m:r>
                                <a:rPr lang="en-US" sz="2800" b="1" i="1" kern="1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</a:rPr>
                                <m:t>𝒙</m:t>
                              </m:r>
                            </m:oMath>
                          </a14:m>
                          <a:endParaRPr lang="zh-CN" sz="2800" b="1" i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1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34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4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5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824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kern="100" dirty="0" smtClean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钱数 </a:t>
                          </a:r>
                          <a14:m>
                            <m:oMath xmlns:m="http://schemas.openxmlformats.org/officeDocument/2006/math">
                              <m:r>
                                <a:rPr lang="en-US" sz="2800" b="1" i="1" kern="1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zh-CN" sz="2800" b="1" i="1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</a:rPr>
                                    <m:t>𝒙</m:t>
                                  </m:r>
                                </m:e>
                              </m:d>
                            </m:oMath>
                          </a14:m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5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10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15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20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25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6340861"/>
                  </p:ext>
                </p:extLst>
              </p:nvPr>
            </p:nvGraphicFramePr>
            <p:xfrm>
              <a:off x="2411759" y="3363838"/>
              <a:ext cx="5328593" cy="116490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44217"/>
                    <a:gridCol w="720080"/>
                    <a:gridCol w="648072"/>
                    <a:gridCol w="720080"/>
                    <a:gridCol w="648072"/>
                    <a:gridCol w="648072"/>
                  </a:tblGrid>
                  <a:tr h="5824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13" t="-1042" r="-173981" b="-1322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1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34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4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5</a:t>
                          </a:r>
                          <a:endParaRPr lang="zh-CN" sz="2800" b="1" kern="10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824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13" t="-102105" r="-173981" b="-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5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10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15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20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kern="100" dirty="0">
                              <a:solidFill>
                                <a:schemeClr val="tx1"/>
                              </a:solidFill>
                              <a:effectLst/>
                              <a:latin typeface="+mn-ea"/>
                              <a:ea typeface="+mn-ea"/>
                            </a:rPr>
                            <a:t>25</a:t>
                          </a:r>
                          <a:endParaRPr lang="zh-CN" sz="2800" b="1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858366"/>
            <a:ext cx="2354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）图象法：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19622"/>
            <a:ext cx="3168352" cy="3010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40219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540" y="813941"/>
            <a:ext cx="7938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1. </a:t>
            </a:r>
            <a:r>
              <a:rPr lang="zh-CN" altLang="zh-CN" sz="2400" b="1" dirty="0"/>
              <a:t>什么是数列的通项公式？</a:t>
            </a:r>
            <a:endParaRPr lang="zh-CN" altLang="zh-CN" sz="2400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41962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答</a:t>
            </a:r>
            <a:r>
              <a:rPr lang="zh-CN" altLang="zh-CN" sz="2400" dirty="0"/>
              <a:t>：当数列</a:t>
            </a:r>
            <a:r>
              <a:rPr lang="en-US" altLang="zh-CN" sz="2400" dirty="0">
                <a:latin typeface="+mn-lt"/>
              </a:rPr>
              <a:t>{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en-US" altLang="zh-CN" sz="2400" i="1" baseline="-25000" dirty="0">
                <a:latin typeface="+mn-lt"/>
              </a:rPr>
              <a:t>n</a:t>
            </a:r>
            <a:r>
              <a:rPr lang="en-US" altLang="zh-CN" sz="2400" dirty="0">
                <a:latin typeface="+mn-lt"/>
              </a:rPr>
              <a:t>}</a:t>
            </a:r>
            <a:r>
              <a:rPr lang="zh-CN" altLang="zh-CN" sz="2400" dirty="0"/>
              <a:t>的第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/>
              <a:t>项与序号</a:t>
            </a:r>
            <a:r>
              <a:rPr lang="en-US" altLang="zh-CN" sz="2400" i="1" dirty="0">
                <a:latin typeface="+mn-lt"/>
              </a:rPr>
              <a:t>n</a:t>
            </a:r>
            <a:r>
              <a:rPr lang="zh-CN" altLang="zh-CN" sz="2400" dirty="0"/>
              <a:t>之间的关系可以用一个</a:t>
            </a:r>
            <a:r>
              <a:rPr lang="en-US" altLang="zh-CN" sz="2400" dirty="0"/>
              <a:t>______</a:t>
            </a:r>
            <a:r>
              <a:rPr lang="zh-CN" altLang="zh-CN" sz="2400" dirty="0"/>
              <a:t>来表示时，这个</a:t>
            </a:r>
            <a:r>
              <a:rPr lang="en-US" altLang="zh-CN" sz="2400" dirty="0"/>
              <a:t>______</a:t>
            </a:r>
            <a:r>
              <a:rPr lang="zh-CN" altLang="zh-CN" sz="2400" dirty="0"/>
              <a:t>就叫做这个数列的</a:t>
            </a:r>
            <a:r>
              <a:rPr lang="zh-CN" altLang="zh-CN" sz="2400" b="1" dirty="0"/>
              <a:t>通项公式</a:t>
            </a:r>
            <a:r>
              <a:rPr lang="zh-CN" altLang="zh-CN" sz="2400" dirty="0"/>
              <a:t>．所以，</a:t>
            </a:r>
            <a:r>
              <a:rPr lang="zh-CN" altLang="zh-CN" sz="2400" b="1" dirty="0">
                <a:solidFill>
                  <a:srgbClr val="FF0000"/>
                </a:solidFill>
              </a:rPr>
              <a:t>通项公式可以看成是数列的函数解析式</a:t>
            </a:r>
            <a:r>
              <a:rPr lang="zh-CN" altLang="zh-CN" sz="2400" dirty="0"/>
              <a:t>，我们可以根据数列的通项公式写出数列或数列的项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p:sp>
        <p:nvSpPr>
          <p:cNvPr id="11" name="矩形 10"/>
          <p:cNvSpPr/>
          <p:nvPr/>
        </p:nvSpPr>
        <p:spPr>
          <a:xfrm>
            <a:off x="2699792" y="2038077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公式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0372" y="1491630"/>
            <a:ext cx="900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式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子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557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4983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2. </a:t>
            </a:r>
            <a:r>
              <a:rPr lang="zh-CN" altLang="zh-CN" sz="2400" dirty="0">
                <a:latin typeface="+mn-lt"/>
              </a:rPr>
              <a:t>还记得上节课由函数</a:t>
            </a:r>
            <a:r>
              <a:rPr lang="en-US" altLang="zh-CN" sz="2400" i="1" dirty="0">
                <a:latin typeface="+mn-lt"/>
              </a:rPr>
              <a:t>y 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7</a:t>
            </a:r>
            <a:r>
              <a:rPr lang="en-US" altLang="zh-CN" sz="2400" i="1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＋</a:t>
            </a:r>
            <a:r>
              <a:rPr lang="en-US" altLang="zh-CN" sz="2400" dirty="0">
                <a:latin typeface="+mn-lt"/>
              </a:rPr>
              <a:t>9</a:t>
            </a:r>
            <a:r>
              <a:rPr lang="zh-CN" altLang="zh-CN" sz="2400" dirty="0">
                <a:latin typeface="+mn-lt"/>
              </a:rPr>
              <a:t>和</a:t>
            </a:r>
            <a:r>
              <a:rPr lang="en-US" altLang="zh-CN" sz="2400" i="1" dirty="0">
                <a:latin typeface="+mn-lt"/>
              </a:rPr>
              <a:t>y </a:t>
            </a:r>
            <a:r>
              <a:rPr lang="zh-CN" altLang="zh-CN" sz="2400" dirty="0">
                <a:latin typeface="+mn-lt"/>
              </a:rPr>
              <a:t>＝</a:t>
            </a:r>
            <a:r>
              <a:rPr lang="en-US" altLang="zh-CN" sz="2400" dirty="0">
                <a:latin typeface="+mn-lt"/>
              </a:rPr>
              <a:t>3</a:t>
            </a:r>
            <a:r>
              <a:rPr lang="en-US" altLang="zh-CN" sz="2400" i="1" baseline="30000" dirty="0">
                <a:latin typeface="+mn-lt"/>
              </a:rPr>
              <a:t>x</a:t>
            </a:r>
            <a:r>
              <a:rPr lang="zh-CN" altLang="zh-CN" sz="2400" dirty="0">
                <a:latin typeface="+mn-lt"/>
              </a:rPr>
              <a:t>的函数值值构造的两个数列吗？你能否把它们的特点用数列符号表示出来？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1707654"/>
                <a:ext cx="8496944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答：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）由</a:t>
                </a:r>
                <a:r>
                  <a:rPr lang="en-US" altLang="zh-CN" sz="2400" i="1" dirty="0">
                    <a:latin typeface="+mn-lt"/>
                  </a:rPr>
                  <a:t>y 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en-US" altLang="zh-CN" sz="2400" i="1" dirty="0">
                    <a:latin typeface="+mn-lt"/>
                  </a:rPr>
                  <a:t>x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的得到的数列的特点是：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=7 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；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07654"/>
                <a:ext cx="8496944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1076" t="-2395" b="-5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79512" y="2730349"/>
                <a:ext cx="8352928" cy="626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）由</a:t>
                </a:r>
                <a:r>
                  <a:rPr lang="en-US" altLang="zh-CN" sz="2400" i="1" dirty="0">
                    <a:latin typeface="+mn-lt"/>
                  </a:rPr>
                  <a:t>y 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7</a:t>
                </a:r>
                <a:r>
                  <a:rPr lang="en-US" altLang="zh-CN" sz="2400" i="1" dirty="0">
                    <a:latin typeface="+mn-lt"/>
                  </a:rPr>
                  <a:t>x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的得到的数列的特点是：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=3 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．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730349"/>
                <a:ext cx="8352928" cy="626582"/>
              </a:xfrm>
              <a:prstGeom prst="rect">
                <a:avLst/>
              </a:prstGeom>
              <a:blipFill rotWithShape="1">
                <a:blip r:embed="rId3"/>
                <a:stretch>
                  <a:fillRect l="-1094" t="-5825" r="-146" b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23528" y="3291830"/>
                <a:ext cx="8568952" cy="1683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      </a:t>
                </a:r>
                <a:r>
                  <a:rPr lang="zh-CN" altLang="zh-CN" sz="2400" dirty="0" smtClean="0"/>
                  <a:t>像</a:t>
                </a:r>
                <a:r>
                  <a:rPr lang="zh-CN" altLang="zh-CN" sz="2400" dirty="0"/>
                  <a:t>这样给出数列任意相邻两项之间的数量关系的方法叫做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递推法</a:t>
                </a:r>
                <a:r>
                  <a:rPr lang="zh-CN" altLang="zh-CN" sz="2400" dirty="0"/>
                  <a:t>，其中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=7 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≥2)</m:t>
                    </m:r>
                  </m:oMath>
                </a14:m>
                <a:r>
                  <a:rPr lang="zh-CN" altLang="zh-CN" sz="2400" dirty="0"/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2400" i="1">
                        <a:latin typeface="Cambria Math"/>
                      </a:rPr>
                      <m:t>=3 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/>
                          </a:rPr>
                          <m:t>≥2</m:t>
                        </m:r>
                      </m:e>
                    </m:d>
                    <m:r>
                      <a:rPr lang="zh-CN" altLang="zh-CN" sz="2400">
                        <a:latin typeface="Cambria Math"/>
                      </a:rPr>
                      <m:t>称为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</a:rPr>
                  <a:t>递推公式</a:t>
                </a:r>
                <a:r>
                  <a:rPr lang="en-US" altLang="zh-CN" sz="2400" dirty="0"/>
                  <a:t>.</a:t>
                </a:r>
                <a:endParaRPr lang="zh-CN" altLang="en-US" sz="2400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291830"/>
                <a:ext cx="8568952" cy="1683474"/>
              </a:xfrm>
              <a:prstGeom prst="rect">
                <a:avLst/>
              </a:prstGeom>
              <a:blipFill rotWithShape="1">
                <a:blip r:embed="rId4"/>
                <a:stretch>
                  <a:fillRect l="-1067" t="-1449" r="-996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10611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699542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lt"/>
              </a:rPr>
              <a:t>问题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en-US" altLang="zh-CN" sz="2400" dirty="0" smtClean="0">
                <a:latin typeface="+mn-lt"/>
              </a:rPr>
              <a:t>. </a:t>
            </a:r>
            <a:r>
              <a:rPr lang="en-US" altLang="zh-CN" sz="2400" dirty="0" smtClean="0"/>
              <a:t> </a:t>
            </a:r>
            <a:r>
              <a:rPr lang="zh-CN" altLang="zh-CN" sz="2400" dirty="0"/>
              <a:t>数列是特殊的函数，根据函数的表示方法，推理数列</a:t>
            </a:r>
            <a:r>
              <a:rPr lang="zh-CN" altLang="zh-CN" sz="2400" dirty="0" smtClean="0"/>
              <a:t>的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</a:t>
            </a:r>
            <a:r>
              <a:rPr lang="zh-CN" altLang="zh-CN" sz="2400" dirty="0" smtClean="0"/>
              <a:t>表示</a:t>
            </a:r>
            <a:r>
              <a:rPr lang="zh-CN" altLang="zh-CN" sz="2400" dirty="0"/>
              <a:t>方法有哪些？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899871"/>
            <a:ext cx="4272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：</a:t>
            </a:r>
            <a:r>
              <a:rPr lang="zh-CN" altLang="zh-CN" sz="2400" dirty="0"/>
              <a:t>解析法，列表法，图象法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7837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651341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问题</a:t>
            </a:r>
            <a:r>
              <a:rPr lang="en-US" altLang="zh-CN" sz="2400" dirty="0" smtClean="0"/>
              <a:t>2</a:t>
            </a:r>
            <a:r>
              <a:rPr lang="en-US" altLang="zh-CN" sz="2400" dirty="0"/>
              <a:t>. </a:t>
            </a:r>
            <a:r>
              <a:rPr lang="zh-CN" altLang="zh-CN" sz="2400" dirty="0"/>
              <a:t>我们说数列是一种特殊的函数，结合例</a:t>
            </a:r>
            <a:r>
              <a:rPr lang="en-US" altLang="zh-CN" sz="2400" dirty="0"/>
              <a:t>1</a:t>
            </a:r>
            <a:r>
              <a:rPr lang="zh-CN" altLang="zh-CN" sz="2400" dirty="0"/>
              <a:t>，谈谈你对数列特殊性的认识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323528" y="1851670"/>
                <a:ext cx="8496944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答：</a:t>
                </a:r>
                <a:r>
                  <a:rPr lang="zh-CN" altLang="zh-CN" sz="2400" dirty="0">
                    <a:latin typeface="+mn-lt"/>
                  </a:rPr>
                  <a:t>作为特殊的函数，数列的特殊性主要表现在以下三个方面：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① </a:t>
                </a:r>
                <a:r>
                  <a:rPr lang="zh-CN" altLang="zh-CN" sz="2400" dirty="0">
                    <a:latin typeface="+mn-lt"/>
                  </a:rPr>
                  <a:t>数列是以正整数集</a:t>
                </a:r>
                <a:r>
                  <a:rPr lang="en-US" altLang="zh-CN" sz="2400" b="1" dirty="0">
                    <a:latin typeface="+mn-lt"/>
                  </a:rPr>
                  <a:t>N</a:t>
                </a:r>
                <a:r>
                  <a:rPr lang="en-US" altLang="zh-CN" sz="2400" baseline="30000" dirty="0">
                    <a:latin typeface="+mn-lt"/>
                  </a:rPr>
                  <a:t>*</a:t>
                </a:r>
                <a:r>
                  <a:rPr lang="zh-CN" altLang="zh-CN" sz="2400" dirty="0">
                    <a:latin typeface="+mn-lt"/>
                  </a:rPr>
                  <a:t>或它的有限子集</a:t>
                </a:r>
                <a:r>
                  <a:rPr lang="en-US" altLang="zh-CN" sz="2400" dirty="0">
                    <a:latin typeface="+mn-lt"/>
                  </a:rPr>
                  <a:t>{1,2,3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…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en-US" altLang="zh-CN" sz="2400" dirty="0">
                    <a:latin typeface="+mn-lt"/>
                  </a:rPr>
                  <a:t>}</a:t>
                </a:r>
                <a:r>
                  <a:rPr lang="zh-CN" altLang="zh-CN" sz="2400" dirty="0">
                    <a:latin typeface="+mn-lt"/>
                  </a:rPr>
                  <a:t>为</a:t>
                </a:r>
                <a:r>
                  <a:rPr lang="zh-CN" altLang="zh-CN" sz="2400" dirty="0" smtClean="0">
                    <a:latin typeface="+mn-lt"/>
                  </a:rPr>
                  <a:t>定义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 smtClean="0">
                    <a:latin typeface="+mn-lt"/>
                  </a:rPr>
                  <a:t>域</a:t>
                </a:r>
                <a:r>
                  <a:rPr lang="zh-CN" altLang="zh-CN" sz="2400" dirty="0">
                    <a:latin typeface="+mn-lt"/>
                  </a:rPr>
                  <a:t>的函数；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② </a:t>
                </a:r>
                <a:r>
                  <a:rPr lang="zh-CN" altLang="zh-CN" sz="2400" dirty="0">
                    <a:latin typeface="+mn-lt"/>
                  </a:rPr>
                  <a:t>数列的函数值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+mn-lt"/>
                  </a:rPr>
                  <a:t>是与它在数列中的序号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相对应的；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③ </a:t>
                </a:r>
                <a:r>
                  <a:rPr lang="zh-CN" altLang="zh-CN" sz="2400" dirty="0">
                    <a:latin typeface="+mn-lt"/>
                  </a:rPr>
                  <a:t>数列的图象是一些孤立的点，这些点的横坐标即为</a:t>
                </a:r>
                <a:r>
                  <a:rPr lang="en-US" altLang="zh-CN" sz="2400" i="1" dirty="0">
                    <a:latin typeface="+mn-lt"/>
                  </a:rPr>
                  <a:t>n</a:t>
                </a:r>
                <a:r>
                  <a:rPr lang="zh-CN" altLang="zh-CN" sz="2400" dirty="0">
                    <a:latin typeface="+mn-lt"/>
                  </a:rPr>
                  <a:t>的取值</a:t>
                </a:r>
                <a:r>
                  <a:rPr lang="zh-CN" altLang="zh-CN" sz="2400" dirty="0" smtClean="0">
                    <a:latin typeface="+mn-lt"/>
                  </a:rPr>
                  <a:t>：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1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….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851670"/>
                <a:ext cx="8496944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076" t="-853" r="-3802" b="-2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68187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（三）拓展探究法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333283" y="830403"/>
                <a:ext cx="8568952" cy="1212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</a:rPr>
                  <a:t> </a:t>
                </a:r>
                <a:r>
                  <a:rPr lang="en-US" altLang="zh-CN" sz="2400" b="1" dirty="0" smtClean="0">
                    <a:latin typeface="+mn-lt"/>
                  </a:rPr>
                  <a:t>        </a:t>
                </a:r>
                <a:r>
                  <a:rPr lang="zh-CN" altLang="zh-CN" sz="2400" dirty="0" smtClean="0">
                    <a:latin typeface="+mn-lt"/>
                  </a:rPr>
                  <a:t>结合</a:t>
                </a:r>
                <a:r>
                  <a:rPr lang="zh-CN" altLang="zh-CN" sz="2400" dirty="0">
                    <a:latin typeface="+mn-lt"/>
                  </a:rPr>
                  <a:t>函数的图像与性质，以及数列的特殊性，思考：若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 i="1">
                        <a:latin typeface="Cambria Math"/>
                      </a:rPr>
                      <m:t>𝑘𝑛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(</m:t>
                    </m:r>
                    <m:r>
                      <a:rPr lang="en-US" altLang="zh-CN" sz="2400" i="1">
                        <a:latin typeface="Cambria Math"/>
                      </a:rPr>
                      <m:t>𝑛</m:t>
                    </m:r>
                    <m:r>
                      <a:rPr lang="en-US" altLang="zh-CN" sz="2400" i="1">
                        <a:latin typeface="Cambria Math"/>
                      </a:rPr>
                      <m:t>∈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𝑁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∗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)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是递增数列，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𝑘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的取值范围是什么？</a:t>
                </a: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283" y="830403"/>
                <a:ext cx="8568952" cy="1212833"/>
              </a:xfrm>
              <a:prstGeom prst="rect">
                <a:avLst/>
              </a:prstGeom>
              <a:blipFill rotWithShape="1">
                <a:blip r:embed="rId2"/>
                <a:stretch>
                  <a:fillRect b="-3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23528" y="2302322"/>
                <a:ext cx="3235629" cy="6294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dirty="0"/>
                  <a:t>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𝑘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得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𝑘</m:t>
                    </m:r>
                    <m:r>
                      <a:rPr lang="en-US" altLang="zh-CN" sz="2400">
                        <a:latin typeface="Cambria Math"/>
                      </a:rPr>
                      <m:t>&lt;3</m:t>
                    </m:r>
                  </m:oMath>
                </a14:m>
                <a:r>
                  <a:rPr lang="en-US" altLang="zh-CN" sz="2400" dirty="0"/>
                  <a:t>.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302322"/>
                <a:ext cx="3235629" cy="629468"/>
              </a:xfrm>
              <a:prstGeom prst="rect">
                <a:avLst/>
              </a:prstGeom>
              <a:blipFill rotWithShape="1">
                <a:blip r:embed="rId3"/>
                <a:stretch>
                  <a:fillRect l="-2825" r="-1883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63835" y="3147814"/>
                <a:ext cx="4380173" cy="6294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【注意】</a:t>
                </a:r>
                <a:r>
                  <a:rPr lang="zh-CN" altLang="zh-CN" sz="2400" dirty="0"/>
                  <a:t>不是由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𝑘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得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𝑘</m:t>
                    </m:r>
                    <m:r>
                      <a:rPr lang="en-US" altLang="zh-CN" sz="2400">
                        <a:latin typeface="Cambria Math"/>
                      </a:rPr>
                      <m:t>&lt;1</m:t>
                    </m:r>
                  </m:oMath>
                </a14:m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835" y="3147814"/>
                <a:ext cx="4380173" cy="629468"/>
              </a:xfrm>
              <a:prstGeom prst="rect">
                <a:avLst/>
              </a:prstGeom>
              <a:blipFill rotWithShape="1">
                <a:blip r:embed="rId4"/>
                <a:stretch>
                  <a:fillRect l="-2086" r="-1252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03965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3327</TotalTime>
  <Words>2162</Words>
  <Application>Microsoft Office PowerPoint</Application>
  <PresentationFormat>全屏显示(16:9)</PresentationFormat>
  <Paragraphs>180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650TGp_Proper_pride_light</vt:lpstr>
      <vt:lpstr>§2.1  数列的概念与简单表示法</vt:lpstr>
      <vt:lpstr>目标定位</vt:lpstr>
      <vt:lpstr>知识链接</vt:lpstr>
      <vt:lpstr>知识链接</vt:lpstr>
      <vt:lpstr>自主探究</vt:lpstr>
      <vt:lpstr>自主探究</vt:lpstr>
      <vt:lpstr>自主探究</vt:lpstr>
      <vt:lpstr>自主探究</vt:lpstr>
      <vt:lpstr>自主探究</vt:lpstr>
      <vt:lpstr>典例突破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新知探究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552</cp:revision>
  <dcterms:created xsi:type="dcterms:W3CDTF">2011-09-29T10:22:55Z</dcterms:created>
  <dcterms:modified xsi:type="dcterms:W3CDTF">2015-05-17T07:47:47Z</dcterms:modified>
</cp:coreProperties>
</file>