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1" r:id="rId2"/>
    <p:sldId id="288" r:id="rId3"/>
    <p:sldId id="472" r:id="rId4"/>
    <p:sldId id="473" r:id="rId5"/>
    <p:sldId id="487" r:id="rId6"/>
    <p:sldId id="488" r:id="rId7"/>
    <p:sldId id="494" r:id="rId8"/>
    <p:sldId id="402" r:id="rId9"/>
    <p:sldId id="471" r:id="rId10"/>
    <p:sldId id="465" r:id="rId11"/>
    <p:sldId id="466" r:id="rId12"/>
    <p:sldId id="474" r:id="rId13"/>
    <p:sldId id="489" r:id="rId14"/>
    <p:sldId id="475" r:id="rId15"/>
    <p:sldId id="477" r:id="rId16"/>
    <p:sldId id="490" r:id="rId17"/>
    <p:sldId id="491" r:id="rId18"/>
    <p:sldId id="492" r:id="rId19"/>
    <p:sldId id="493" r:id="rId20"/>
    <p:sldId id="327" r:id="rId21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94468" y="1508722"/>
            <a:ext cx="7128792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§2.3 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等差数列的前</a:t>
            </a:r>
            <a:r>
              <a:rPr lang="en-US" altLang="zh-CN" sz="3600" i="1" dirty="0" smtClean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7155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变</a:t>
            </a:r>
            <a:r>
              <a:rPr lang="zh-CN" altLang="zh-CN" sz="2400" b="1" dirty="0" smtClean="0">
                <a:latin typeface="+mn-lt"/>
              </a:rPr>
              <a:t>式</a:t>
            </a:r>
            <a:r>
              <a:rPr lang="en-US" altLang="zh-CN" sz="2400" b="1" dirty="0" smtClean="0">
                <a:latin typeface="+mn-lt"/>
              </a:rPr>
              <a:t>1-2</a:t>
            </a:r>
            <a:r>
              <a:rPr lang="en-US" altLang="zh-CN" sz="2400" b="1" dirty="0">
                <a:latin typeface="+mn-lt"/>
              </a:rPr>
              <a:t>. 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已知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满足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na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1)(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2)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求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i="1" baseline="-25000" dirty="0" smtClean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1563638"/>
                <a:ext cx="8640960" cy="3323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令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na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</a:t>
                </a:r>
                <a:r>
                  <a:rPr lang="zh-CN" altLang="zh-CN" sz="2400" dirty="0" smtClean="0">
                    <a:latin typeface="+mn-lt"/>
                  </a:rPr>
                  <a:t>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i="1" dirty="0" smtClean="0">
                    <a:latin typeface="+mn-lt"/>
                  </a:rPr>
                  <a:t>                 </a:t>
                </a:r>
                <a:r>
                  <a:rPr lang="en-US" altLang="zh-CN" sz="2400" i="1" dirty="0" err="1" smtClean="0">
                    <a:latin typeface="+mn-lt"/>
                  </a:rPr>
                  <a:t>S</a:t>
                </a:r>
                <a:r>
                  <a:rPr lang="en-US" altLang="zh-CN" sz="2400" i="1" baseline="-25000" dirty="0" err="1" smtClean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1)(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2)</a:t>
                </a:r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baseline="-25000" dirty="0">
                    <a:latin typeface="+mn-lt"/>
                  </a:rPr>
                  <a:t>－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1)(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2)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1)·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·(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en-US" altLang="zh-CN" sz="2400" dirty="0" smtClean="0">
                    <a:latin typeface="+mn-lt"/>
                  </a:rPr>
                  <a:t>)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                              </a:t>
                </a:r>
                <a:r>
                  <a:rPr lang="zh-CN" altLang="zh-CN" sz="2400" dirty="0" smtClean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1)</a:t>
                </a:r>
                <a:r>
                  <a:rPr lang="zh-CN" altLang="zh-CN" sz="2400" dirty="0">
                    <a:latin typeface="+mn-lt"/>
                  </a:rPr>
                  <a:t>．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显然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也适合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1)   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1)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563638"/>
                <a:ext cx="8640960" cy="3323987"/>
              </a:xfrm>
              <a:prstGeom prst="rect">
                <a:avLst/>
              </a:prstGeom>
              <a:blipFill rotWithShape="1">
                <a:blip r:embed="rId2"/>
                <a:stretch>
                  <a:fillRect l="-1058" t="-734" b="-2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2"/>
              <p:cNvSpPr txBox="1">
                <a:spLocks noChangeArrowheads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（一）通过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endParaRPr lang="zh-CN" altLang="en-US" dirty="0">
                  <a:solidFill>
                    <a:srgbClr val="FFFF00"/>
                  </a:solidFill>
                  <a:latin typeface="+mj-ea"/>
                </a:endParaRPr>
              </a:p>
            </p:txBody>
          </p:sp>
        </mc:Choice>
        <mc:Fallback xmlns="">
          <p:sp>
            <p:nvSpPr>
              <p:cNvPr id="6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blipFill rotWithShape="1">
                <a:blip r:embed="rId3"/>
                <a:stretch>
                  <a:fillRect l="-1948" t="-18987" b="-3670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160929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62227" y="843558"/>
                <a:ext cx="85282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【解题反思】</a:t>
                </a:r>
                <a:r>
                  <a:rPr lang="zh-CN" altLang="zh-CN" sz="2400" dirty="0">
                    <a:latin typeface="+mn-lt"/>
                  </a:rPr>
                  <a:t>如何由数列的前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</a:t>
                </a:r>
                <a:r>
                  <a:rPr lang="zh-CN" altLang="zh-CN" sz="2400" dirty="0" smtClean="0">
                    <a:latin typeface="+mn-lt"/>
                  </a:rPr>
                  <a:t>和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 smtClean="0">
                    <a:latin typeface="+mn-lt"/>
                  </a:rPr>
                  <a:t>=</a:t>
                </a:r>
                <a:r>
                  <a:rPr lang="en-US" altLang="zh-CN" sz="2400" i="1" dirty="0" smtClean="0">
                    <a:latin typeface="+mn-lt"/>
                  </a:rPr>
                  <a:t>f </a:t>
                </a:r>
                <a:r>
                  <a:rPr lang="en-US" altLang="zh-CN" sz="2400" dirty="0" smtClean="0">
                    <a:latin typeface="+mn-lt"/>
                  </a:rPr>
                  <a:t>(</a:t>
                </a:r>
                <a:r>
                  <a:rPr lang="en-US" altLang="zh-CN" sz="2400" i="1" dirty="0" smtClean="0">
                    <a:latin typeface="+mn-lt"/>
                  </a:rPr>
                  <a:t>n</a:t>
                </a:r>
                <a:r>
                  <a:rPr lang="en-US" altLang="zh-CN" sz="2400" dirty="0" smtClean="0">
                    <a:latin typeface="+mn-lt"/>
                  </a:rPr>
                  <a:t>) </a:t>
                </a:r>
                <a:r>
                  <a:rPr lang="zh-CN" altLang="zh-CN" sz="2400" dirty="0" smtClean="0">
                    <a:latin typeface="+mn-lt"/>
                  </a:rPr>
                  <a:t>求</a:t>
                </a:r>
                <a:r>
                  <a:rPr lang="zh-CN" altLang="zh-CN" sz="2400" dirty="0">
                    <a:latin typeface="+mn-lt"/>
                  </a:rPr>
                  <a:t>数列的通项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 smtClean="0">
                    <a:latin typeface="+mn-lt"/>
                  </a:rPr>
                  <a:t>？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227" y="843558"/>
                <a:ext cx="8528232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072" t="-14474" r="-143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1275606"/>
                <a:ext cx="8424936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+mn-lt"/>
                  </a:rPr>
                  <a:t>：</a:t>
                </a:r>
                <a:r>
                  <a:rPr lang="zh-CN" altLang="zh-CN" sz="2400" dirty="0">
                    <a:latin typeface="+mn-lt"/>
                  </a:rPr>
                  <a:t>解题时要分类讨论</a:t>
                </a:r>
                <a:r>
                  <a:rPr lang="zh-CN" altLang="zh-CN" sz="2400" dirty="0" smtClean="0">
                    <a:latin typeface="+mn-lt"/>
                  </a:rPr>
                  <a:t>：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baseline="-25000" dirty="0">
                    <a:latin typeface="+mn-lt"/>
                  </a:rPr>
                  <a:t>－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zh-CN" altLang="zh-CN" sz="2400">
                        <a:latin typeface="Cambria Math"/>
                      </a:rPr>
                      <m:t>＝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zh-CN" sz="2400" dirty="0" smtClean="0">
                    <a:latin typeface="+mn-lt"/>
                  </a:rPr>
                  <a:t>最后</a:t>
                </a:r>
                <a:r>
                  <a:rPr lang="zh-CN" altLang="zh-CN" sz="2400" dirty="0">
                    <a:latin typeface="+mn-lt"/>
                  </a:rPr>
                  <a:t>再验证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是否符合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，若符合，则统一用一个</a:t>
                </a:r>
                <a:r>
                  <a:rPr lang="zh-CN" altLang="zh-CN" sz="2400" dirty="0" smtClean="0">
                    <a:latin typeface="+mn-lt"/>
                  </a:rPr>
                  <a:t>解析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式</a:t>
                </a:r>
                <a:r>
                  <a:rPr lang="zh-CN" altLang="zh-CN" sz="2400" dirty="0">
                    <a:latin typeface="+mn-lt"/>
                  </a:rPr>
                  <a:t>表示，否则就要写成分段式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但</a:t>
                </a:r>
                <a:r>
                  <a:rPr lang="zh-CN" altLang="zh-CN" sz="2400" dirty="0">
                    <a:latin typeface="+mn-lt"/>
                  </a:rPr>
                  <a:t>要注意以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的展开式表示的前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项和，比如变式</a:t>
                </a:r>
                <a:r>
                  <a:rPr lang="en-US" altLang="zh-CN" sz="2400" dirty="0">
                    <a:latin typeface="+mn-lt"/>
                  </a:rPr>
                  <a:t>2 </a:t>
                </a:r>
                <a:r>
                  <a:rPr lang="en-US" altLang="zh-CN" sz="2400" b="1" dirty="0">
                    <a:latin typeface="+mn-lt"/>
                  </a:rPr>
                  <a:t>.</a:t>
                </a:r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275606"/>
                <a:ext cx="8424936" cy="3416320"/>
              </a:xfrm>
              <a:prstGeom prst="rect">
                <a:avLst/>
              </a:prstGeom>
              <a:blipFill rotWithShape="1">
                <a:blip r:embed="rId3"/>
                <a:stretch>
                  <a:fillRect l="-1158" b="-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2"/>
              <p:cNvSpPr txBox="1">
                <a:spLocks noChangeArrowheads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（一）通过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endParaRPr lang="zh-CN" altLang="en-US" dirty="0">
                  <a:solidFill>
                    <a:srgbClr val="FFFF00"/>
                  </a:solidFill>
                  <a:latin typeface="+mj-ea"/>
                </a:endParaRPr>
              </a:p>
            </p:txBody>
          </p:sp>
        </mc:Choice>
        <mc:Fallback xmlns="">
          <p:sp>
            <p:nvSpPr>
              <p:cNvPr id="7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blipFill rotWithShape="1">
                <a:blip r:embed="rId4"/>
                <a:stretch>
                  <a:fillRect l="-1948" t="-18987" b="-3670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3028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763999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．一个等差数列的前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项之和为</a:t>
            </a:r>
            <a:r>
              <a:rPr lang="en-US" altLang="zh-CN" sz="24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，前</a:t>
            </a:r>
            <a:r>
              <a:rPr lang="en-US" altLang="zh-CN" sz="24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项之和为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</a:t>
            </a:r>
            <a:r>
              <a:rPr lang="zh-CN" altLang="zh-CN" sz="2400" dirty="0" smtClean="0">
                <a:latin typeface="+mn-lt"/>
              </a:rPr>
              <a:t>求</a:t>
            </a:r>
            <a:r>
              <a:rPr lang="zh-CN" altLang="zh-CN" sz="2400" dirty="0">
                <a:latin typeface="+mn-lt"/>
              </a:rPr>
              <a:t>前</a:t>
            </a:r>
            <a:r>
              <a:rPr lang="en-US" altLang="zh-CN" sz="2400" dirty="0">
                <a:latin typeface="+mn-lt"/>
              </a:rPr>
              <a:t>110</a:t>
            </a:r>
            <a:r>
              <a:rPr lang="zh-CN" altLang="zh-CN" sz="2400" dirty="0">
                <a:latin typeface="+mn-lt"/>
              </a:rPr>
              <a:t>项之和．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1789581"/>
                <a:ext cx="8838056" cy="2870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b="1" dirty="0">
                    <a:latin typeface="+mn-lt"/>
                  </a:rPr>
                  <a:t>（方法一）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zh-CN" altLang="zh-CN" sz="2400" dirty="0" smtClean="0">
                    <a:latin typeface="+mn-lt"/>
                  </a:rPr>
                  <a:t>设</a:t>
                </a:r>
                <a:r>
                  <a:rPr lang="zh-CN" altLang="zh-CN" sz="2400" dirty="0">
                    <a:latin typeface="+mn-lt"/>
                  </a:rPr>
                  <a:t>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的公差为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，前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10×9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=100    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100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100×99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=10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1099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100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  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50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110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=110×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1099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110×109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50</m:t>
                            </m:r>
                          </m:den>
                        </m:f>
                      </m:e>
                    </m:d>
                    <m:r>
                      <a:rPr lang="en-US" altLang="zh-CN" sz="2400" i="1">
                        <a:latin typeface="Cambria Math"/>
                      </a:rPr>
                      <m:t>=−110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89581"/>
                <a:ext cx="8838056" cy="2870401"/>
              </a:xfrm>
              <a:prstGeom prst="rect">
                <a:avLst/>
              </a:prstGeom>
              <a:blipFill rotWithShape="1">
                <a:blip r:embed="rId2"/>
                <a:stretch>
                  <a:fillRect l="-1034" t="-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 </a:t>
            </a:r>
            <a:r>
              <a:rPr lang="en-US" altLang="zh-CN" i="1" dirty="0" smtClean="0">
                <a:solidFill>
                  <a:srgbClr val="FFFF00"/>
                </a:solidFill>
                <a:latin typeface="+mj-ea"/>
              </a:rPr>
              <a:t>n 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项和的综合应用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345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63256" y="843558"/>
                <a:ext cx="8694040" cy="399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（方法二）</a:t>
                </a:r>
                <a:endParaRPr lang="zh-CN" altLang="zh-CN" sz="2400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设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en-US" altLang="zh-CN" sz="2400" i="1" dirty="0" err="1" smtClean="0">
                    <a:latin typeface="+mn-lt"/>
                  </a:rPr>
                  <a:t>S</a:t>
                </a:r>
                <a:r>
                  <a:rPr lang="en-US" altLang="zh-CN" sz="2400" i="1" baseline="-25000" dirty="0" err="1" smtClean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an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bn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100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100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  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+10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=100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100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+100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=10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100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 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111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     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∴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den>
                    </m:f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111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den>
                    </m:f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×110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111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×110=−110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56" y="843558"/>
                <a:ext cx="8694040" cy="3990131"/>
              </a:xfrm>
              <a:prstGeom prst="rect">
                <a:avLst/>
              </a:prstGeom>
              <a:blipFill rotWithShape="1">
                <a:blip r:embed="rId2"/>
                <a:stretch>
                  <a:fillRect l="-1052" t="-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700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sz="2700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sz="2700" dirty="0" smtClean="0">
                <a:solidFill>
                  <a:srgbClr val="FFFF00"/>
                </a:solidFill>
                <a:latin typeface="+mj-ea"/>
              </a:rPr>
              <a:t>项和的综合应用</a:t>
            </a:r>
            <a:endParaRPr lang="zh-CN" altLang="en-US" sz="2700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018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771550"/>
            <a:ext cx="8178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【解题反思】</a:t>
            </a:r>
            <a:r>
              <a:rPr lang="zh-CN" altLang="zh-CN" sz="2400" dirty="0">
                <a:latin typeface="+mn-lt"/>
              </a:rPr>
              <a:t>如何求涉及等差数列前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项和的综合问题？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1275606"/>
            <a:ext cx="8251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涉及等差数列前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项和的综合问题，可以用基本量求解，也可以用待定系数法求解</a:t>
            </a:r>
            <a:r>
              <a:rPr lang="en-US" altLang="zh-CN" sz="2400" dirty="0">
                <a:latin typeface="+mn-lt"/>
              </a:rPr>
              <a:t>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272" y="2715766"/>
            <a:ext cx="8253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dirty="0">
                <a:latin typeface="+mn-lt"/>
              </a:rPr>
              <a:t>.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的前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项和为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，若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12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84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460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</a:t>
            </a:r>
            <a:r>
              <a:rPr lang="zh-CN" altLang="zh-CN" sz="2400" dirty="0" smtClean="0">
                <a:latin typeface="+mn-lt"/>
              </a:rPr>
              <a:t>求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28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083918"/>
            <a:ext cx="2037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【答案】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1092</a:t>
            </a:r>
            <a:endParaRPr lang="zh-CN" altLang="zh-CN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项和的综合应用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007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836007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17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，问数列前多少项</a:t>
            </a:r>
            <a:r>
              <a:rPr lang="zh-CN" altLang="zh-CN" sz="2400" dirty="0" smtClean="0">
                <a:latin typeface="+mn-lt"/>
              </a:rPr>
              <a:t>之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和</a:t>
            </a:r>
            <a:r>
              <a:rPr lang="zh-CN" altLang="zh-CN" sz="2400" dirty="0">
                <a:latin typeface="+mn-lt"/>
              </a:rPr>
              <a:t>最大，并求此最大值．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项和的最值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23528" y="1772593"/>
                <a:ext cx="8568952" cy="3175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【解析】（方法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1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）</a:t>
                </a:r>
                <a:endParaRPr lang="zh-CN" altLang="zh-CN" sz="2400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dirty="0">
                    <a:latin typeface="+mn-lt"/>
                  </a:rPr>
                  <a:t>17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17×16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9×8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×(−2)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13)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169.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二次函数的图像和性质，该数列前</a:t>
                </a:r>
                <a:r>
                  <a:rPr lang="en-US" altLang="zh-CN" sz="2400" dirty="0">
                    <a:latin typeface="+mn-lt"/>
                  </a:rPr>
                  <a:t>13</a:t>
                </a:r>
                <a:r>
                  <a:rPr lang="zh-CN" altLang="zh-CN" sz="2400" dirty="0">
                    <a:latin typeface="+mn-lt"/>
                  </a:rPr>
                  <a:t>项之和最大，最大</a:t>
                </a:r>
                <a:r>
                  <a:rPr lang="zh-CN" altLang="zh-CN" sz="2400" dirty="0" smtClean="0">
                    <a:latin typeface="+mn-lt"/>
                  </a:rPr>
                  <a:t>值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是</a:t>
                </a:r>
                <a:r>
                  <a:rPr lang="en-US" altLang="zh-CN" sz="2400" dirty="0">
                    <a:latin typeface="+mn-lt"/>
                  </a:rPr>
                  <a:t>169.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72593"/>
                <a:ext cx="8568952" cy="3175421"/>
              </a:xfrm>
              <a:prstGeom prst="rect">
                <a:avLst/>
              </a:prstGeom>
              <a:blipFill rotWithShape="1">
                <a:blip r:embed="rId2"/>
                <a:stretch>
                  <a:fillRect l="-1067" t="-2111" b="-1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32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项和的最值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87524" y="843558"/>
                <a:ext cx="8568952" cy="37634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（方法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）</a:t>
                </a:r>
                <a:endParaRPr lang="zh-CN" altLang="zh-CN" sz="2400" dirty="0">
                  <a:solidFill>
                    <a:srgbClr val="FF0000"/>
                  </a:solidFill>
                  <a:latin typeface="+mn-lt"/>
                </a:endParaRPr>
              </a:p>
              <a:p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dirty="0">
                    <a:latin typeface="+mn-lt"/>
                  </a:rPr>
                  <a:t>17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17×16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9×8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ea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0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baseline="-25000" dirty="0" smtClean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16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ea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13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14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0.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又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25&gt;0   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13</a:t>
                </a:r>
                <a:r>
                  <a:rPr lang="en-US" altLang="zh-CN" sz="2400" dirty="0">
                    <a:latin typeface="+mn-lt"/>
                  </a:rPr>
                  <a:t>&gt;0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14</a:t>
                </a:r>
                <a:r>
                  <a:rPr lang="en-US" altLang="zh-CN" sz="2400" dirty="0">
                    <a:latin typeface="+mn-lt"/>
                  </a:rPr>
                  <a:t>&lt;0. 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13</a:t>
                </a:r>
                <a:r>
                  <a:rPr lang="zh-CN" altLang="zh-CN" sz="2400" dirty="0">
                    <a:latin typeface="+mn-lt"/>
                  </a:rPr>
                  <a:t>最大，最大值为</a:t>
                </a:r>
                <a:r>
                  <a:rPr lang="en-US" altLang="zh-CN" sz="2400" dirty="0">
                    <a:latin typeface="+mn-lt"/>
                  </a:rPr>
                  <a:t>169.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43558"/>
                <a:ext cx="8568952" cy="3763403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780" b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823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项和的最值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87524" y="843558"/>
                <a:ext cx="8568952" cy="3724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（方法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）</a:t>
                </a:r>
                <a:endParaRPr lang="zh-CN" altLang="zh-CN" sz="2400" dirty="0">
                  <a:solidFill>
                    <a:srgbClr val="FF0000"/>
                  </a:solidFill>
                  <a:latin typeface="+mn-lt"/>
                </a:endParaRPr>
              </a:p>
              <a:p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17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dirty="0">
                    <a:latin typeface="+mn-lt"/>
                  </a:rPr>
                  <a:t>17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17×16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9×8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25&gt;0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=25−2(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−1)≥0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=25−2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≤0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27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≤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≤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𝑁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+mn-lt"/>
                  </a:rPr>
                  <a:t> 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当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13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有最大值</a:t>
                </a:r>
                <a:r>
                  <a:rPr lang="en-US" altLang="zh-CN" sz="2400" dirty="0">
                    <a:latin typeface="+mn-lt"/>
                  </a:rPr>
                  <a:t>169.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43558"/>
                <a:ext cx="8568952" cy="3724096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800" b="-1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702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项和的最值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84355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【解题反思】</a:t>
            </a:r>
            <a:r>
              <a:rPr lang="zh-CN" altLang="zh-CN" sz="2400" dirty="0">
                <a:latin typeface="+mn-lt"/>
              </a:rPr>
              <a:t>怎么求等差数列前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的最值？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120359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：</a:t>
            </a:r>
            <a:r>
              <a:rPr lang="en-US" altLang="zh-CN" sz="2400" dirty="0">
                <a:latin typeface="+mn-lt"/>
              </a:rPr>
              <a:t>(1)</a:t>
            </a:r>
            <a:r>
              <a:rPr lang="zh-CN" altLang="zh-CN" sz="2400" dirty="0">
                <a:latin typeface="+mn-lt"/>
              </a:rPr>
              <a:t>用等差数列前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项和的函数表达式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An</a:t>
            </a:r>
            <a:r>
              <a:rPr lang="en-US" altLang="zh-CN" sz="2400" baseline="30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 err="1">
                <a:latin typeface="+mn-lt"/>
              </a:rPr>
              <a:t>Bn</a:t>
            </a:r>
            <a:r>
              <a:rPr lang="zh-CN" altLang="zh-CN" sz="2400" dirty="0">
                <a:latin typeface="+mn-lt"/>
              </a:rPr>
              <a:t>，通过配方或求二次函数最值的方法求得．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67544" y="2413472"/>
                <a:ext cx="8379104" cy="2390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latin typeface="+mn-lt"/>
                  </a:rPr>
                  <a:t>(2</a:t>
                </a:r>
                <a:r>
                  <a:rPr lang="en-US" altLang="zh-CN" sz="2400" dirty="0" smtClean="0">
                    <a:latin typeface="+mn-lt"/>
                  </a:rPr>
                  <a:t>) </a:t>
                </a:r>
                <a:r>
                  <a:rPr lang="zh-CN" altLang="zh-CN" sz="2400" dirty="0" smtClean="0">
                    <a:latin typeface="+mn-lt"/>
                  </a:rPr>
                  <a:t>在</a:t>
                </a:r>
                <a:r>
                  <a:rPr lang="zh-CN" altLang="zh-CN" sz="2400" dirty="0">
                    <a:latin typeface="+mn-lt"/>
                  </a:rPr>
                  <a:t>等差数列中有关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的最值问题除了借助二次函数图象</a:t>
                </a:r>
                <a:r>
                  <a:rPr lang="zh-CN" altLang="zh-CN" sz="2400" dirty="0" smtClean="0">
                    <a:latin typeface="+mn-lt"/>
                  </a:rPr>
                  <a:t>求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解</a:t>
                </a:r>
                <a:r>
                  <a:rPr lang="zh-CN" altLang="zh-CN" sz="2400" dirty="0">
                    <a:latin typeface="+mn-lt"/>
                  </a:rPr>
                  <a:t>，还常用邻项变号法来求解，即 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① </a:t>
                </a:r>
                <a:r>
                  <a:rPr lang="zh-CN" altLang="zh-CN" sz="2400" dirty="0">
                    <a:latin typeface="+mn-lt"/>
                  </a:rPr>
                  <a:t>当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&gt;0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en-US" altLang="zh-CN" sz="2400" dirty="0">
                    <a:latin typeface="+mn-lt"/>
                  </a:rPr>
                  <a:t>&lt;0</a:t>
                </a:r>
                <a:r>
                  <a:rPr lang="zh-CN" altLang="zh-CN" sz="2400" dirty="0">
                    <a:latin typeface="+mn-lt"/>
                  </a:rPr>
                  <a:t>时，满足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≥0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≤0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的项数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，使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取最大值；</a:t>
                </a:r>
              </a:p>
              <a:p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② </a:t>
                </a:r>
                <a:r>
                  <a:rPr lang="zh-CN" altLang="zh-CN" sz="2400" dirty="0">
                    <a:latin typeface="+mn-lt"/>
                  </a:rPr>
                  <a:t>当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&lt;0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en-US" altLang="zh-CN" sz="2400" dirty="0">
                    <a:latin typeface="+mn-lt"/>
                  </a:rPr>
                  <a:t>&gt;0</a:t>
                </a:r>
                <a:r>
                  <a:rPr lang="zh-CN" altLang="zh-CN" sz="2400" dirty="0">
                    <a:latin typeface="+mn-lt"/>
                  </a:rPr>
                  <a:t>时，满足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≤0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≥0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的项数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，使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取最小值．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413472"/>
                <a:ext cx="8379104" cy="2390526"/>
              </a:xfrm>
              <a:prstGeom prst="rect">
                <a:avLst/>
              </a:prstGeom>
              <a:blipFill rotWithShape="1">
                <a:blip r:embed="rId2"/>
                <a:stretch>
                  <a:fillRect l="-1164" t="-2806" r="-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2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项和的最值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836007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3. </a:t>
            </a:r>
            <a:r>
              <a:rPr lang="zh-CN" altLang="zh-CN" sz="2400" dirty="0">
                <a:latin typeface="+mn-lt"/>
              </a:rPr>
              <a:t>已知等差数列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，求等差数列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 smtClean="0">
                <a:latin typeface="+mn-lt"/>
              </a:rPr>
              <a:t>的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</a:t>
            </a:r>
            <a:r>
              <a:rPr lang="zh-CN" altLang="zh-CN" sz="2400" dirty="0" smtClean="0">
                <a:latin typeface="+mn-lt"/>
              </a:rPr>
              <a:t>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的最大值．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1851670"/>
                <a:ext cx="8460940" cy="25542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∵ </a:t>
                </a:r>
                <a:r>
                  <a:rPr lang="zh-CN" altLang="zh-CN" sz="2400" dirty="0">
                    <a:latin typeface="+mn-lt"/>
                  </a:rPr>
                  <a:t>在等差数列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=−4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pt-BR" altLang="zh-CN" sz="2400" dirty="0">
                    <a:latin typeface="+mn-lt"/>
                  </a:rPr>
                  <a:t>2</a:t>
                </a:r>
                <a:r>
                  <a:rPr lang="pt-BR" altLang="zh-CN" sz="2400" i="1" dirty="0">
                    <a:latin typeface="+mn-lt"/>
                  </a:rPr>
                  <a:t>n</a:t>
                </a:r>
                <a:r>
                  <a:rPr lang="pt-BR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dirty="0">
                    <a:latin typeface="+mn-lt"/>
                  </a:rPr>
                  <a:t>9</a:t>
                </a:r>
                <a:r>
                  <a:rPr lang="pt-BR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pt-BR" altLang="zh-CN" sz="2400" dirty="0">
                    <a:latin typeface="+mn-lt"/>
                  </a:rPr>
                  <a:t>2(</a:t>
                </a:r>
                <a:r>
                  <a:rPr lang="pt-BR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)</a:t>
                </a:r>
                <a:r>
                  <a:rPr lang="pt-BR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81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∴ 当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的最大值是</a:t>
                </a:r>
                <a:r>
                  <a:rPr lang="en-US" altLang="zh-CN" sz="2400" dirty="0">
                    <a:latin typeface="+mn-lt"/>
                  </a:rPr>
                  <a:t>10.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851670"/>
                <a:ext cx="8460940" cy="2554289"/>
              </a:xfrm>
              <a:prstGeom prst="rect">
                <a:avLst/>
              </a:prstGeom>
              <a:blipFill rotWithShape="1">
                <a:blip r:embed="rId2"/>
                <a:stretch>
                  <a:fillRect l="-1081" t="-2625" b="-1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2146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05456"/>
            <a:ext cx="82667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． 进一步熟练掌握等差数列的前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 掌握等差数列前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项和的最值问题；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． 理解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的关系，能根据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求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94456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25722" y="3507854"/>
            <a:ext cx="81227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重点</a:t>
            </a:r>
            <a:r>
              <a:rPr lang="zh-CN" altLang="zh-CN" sz="2400" b="1" dirty="0" smtClean="0"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等差数列的前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</a:t>
            </a:r>
            <a:r>
              <a:rPr lang="zh-CN" altLang="zh-CN" sz="2400" dirty="0" smtClean="0">
                <a:latin typeface="+mn-lt"/>
              </a:rPr>
              <a:t>公式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</a:rPr>
              <a:t>难点</a:t>
            </a:r>
            <a:r>
              <a:rPr lang="zh-CN" altLang="zh-CN" sz="2400" dirty="0" smtClean="0"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理解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的关系，能根据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求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i="1" baseline="-25000" dirty="0" smtClean="0">
                <a:latin typeface="+mn-lt"/>
              </a:rPr>
              <a:t>n</a:t>
            </a:r>
            <a:r>
              <a:rPr lang="zh-CN" altLang="zh-CN" sz="2400" dirty="0" smtClean="0">
                <a:latin typeface="+mn-lt"/>
              </a:rPr>
              <a:t>．</a:t>
            </a:r>
            <a:endParaRPr lang="zh-CN" altLang="zh-CN" sz="2400" dirty="0"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00588"/>
                <a:ext cx="871296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+mn-lt"/>
                  </a:rPr>
                  <a:t>问题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根据数列前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项和的定义，你能用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表示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吗？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00588"/>
                <a:ext cx="871296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050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67544" y="1563638"/>
                <a:ext cx="8280920" cy="778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+mn-lt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 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latin typeface="Cambria Math"/>
                              </a:rPr>
                              <m:t>               </m:t>
                            </m:r>
                            <m:r>
                              <a:rPr lang="zh-CN" altLang="en-US" sz="2400" b="0" i="1" smtClean="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latin typeface="Cambria Math"/>
                              </a:rPr>
                              <m:t>=1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>
                                <a:latin typeface="Cambria Math"/>
                              </a:rPr>
                              <m:t> 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sz="240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en-US" sz="2400" i="1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 smtClean="0">
                                <a:latin typeface="Cambria Math"/>
                                <a:ea typeface="Cambria Math"/>
                              </a:rPr>
                              <m:t>≥</m:t>
                            </m:r>
                            <m:r>
                              <a:rPr lang="en-US" altLang="zh-CN" sz="2400" b="0" i="1" smtClean="0">
                                <a:latin typeface="Cambria Math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 smtClean="0">
                    <a:latin typeface="+mn-lt"/>
                  </a:rPr>
                  <a:t>；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563638"/>
                <a:ext cx="8280920" cy="778290"/>
              </a:xfrm>
              <a:prstGeom prst="rect">
                <a:avLst/>
              </a:prstGeom>
              <a:blipFill rotWithShape="1">
                <a:blip r:embed="rId4"/>
                <a:stretch>
                  <a:fillRect l="-1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9532" y="771550"/>
                <a:ext cx="8604956" cy="2662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+mn-lt"/>
                  </a:rPr>
                  <a:t>1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）等差数列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}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的通项公式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  <m:r>
                          <a:rPr lang="en-US" altLang="zh-CN" sz="240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与二</a:t>
                </a:r>
                <a:r>
                  <a:rPr lang="zh-CN" altLang="zh-CN" sz="2400" dirty="0" smtClean="0">
                    <a:latin typeface="+mn-lt"/>
                  </a:rPr>
                  <a:t>次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</a:t>
                </a:r>
                <a:r>
                  <a:rPr lang="zh-CN" altLang="zh-CN" sz="2400" dirty="0" smtClean="0">
                    <a:latin typeface="+mn-lt"/>
                  </a:rPr>
                  <a:t>函数</a:t>
                </a:r>
                <a:r>
                  <a:rPr lang="zh-CN" altLang="zh-CN" sz="2400" dirty="0">
                    <a:latin typeface="+mn-lt"/>
                  </a:rPr>
                  <a:t>有什么关系？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 smtClean="0">
                    <a:latin typeface="+mn-lt"/>
                  </a:rPr>
                  <a:t>）若</a:t>
                </a:r>
                <a:r>
                  <a:rPr lang="zh-CN" altLang="zh-CN" sz="2400" dirty="0">
                    <a:latin typeface="+mn-lt"/>
                  </a:rPr>
                  <a:t>数列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的通项公式是二次函数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𝑞𝑛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𝑟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</a:t>
                </a:r>
                <a:r>
                  <a:rPr lang="zh-CN" altLang="zh-CN" sz="2400" dirty="0" smtClean="0">
                    <a:latin typeface="+mn-lt"/>
                  </a:rPr>
                  <a:t>其中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r>
                      <a:rPr lang="en-US" altLang="zh-CN" sz="2400" i="1">
                        <a:latin typeface="Cambria Math"/>
                      </a:rPr>
                      <m:t>≠0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为常数，那么这个数列是等差数列吗</a:t>
                </a:r>
                <a:r>
                  <a:rPr lang="zh-CN" altLang="zh-CN" sz="2400" dirty="0" smtClean="0">
                    <a:latin typeface="+mn-lt"/>
                  </a:rPr>
                  <a:t>？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771550"/>
                <a:ext cx="8604956" cy="2662396"/>
              </a:xfrm>
              <a:prstGeom prst="rect">
                <a:avLst/>
              </a:prstGeom>
              <a:blipFill rotWithShape="1">
                <a:blip r:embed="rId2"/>
                <a:stretch>
                  <a:fillRect l="-1133" r="-425" b="-1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098754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9532" y="771550"/>
                <a:ext cx="8424936" cy="33657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+mn-lt"/>
                  </a:rPr>
                  <a:t>：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）∵ 数列是关于序号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的函数，为此将数列的通项公式变形为关于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的函数：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+(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)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显然</a:t>
                </a:r>
                <a:r>
                  <a:rPr lang="zh-CN" altLang="zh-CN" sz="2400" dirty="0">
                    <a:latin typeface="+mn-lt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≠0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是关于序号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的二次函数，其图像是抛物线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zh-CN" altLang="zh-CN" sz="2400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+(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)</m:t>
                    </m:r>
                    <m:r>
                      <a:rPr lang="en-US" altLang="zh-CN" sz="2400" i="1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上一系列孤立的点，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决定了该抛物线的开口方向</a:t>
                </a:r>
                <a:r>
                  <a:rPr lang="en-US" altLang="zh-CN" sz="2400" dirty="0" smtClean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771550"/>
                <a:ext cx="8424936" cy="3365793"/>
              </a:xfrm>
              <a:prstGeom prst="rect">
                <a:avLst/>
              </a:prstGeom>
              <a:blipFill rotWithShape="1">
                <a:blip r:embed="rId2"/>
                <a:stretch>
                  <a:fillRect l="-1158" r="-289" b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84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9532" y="699542"/>
                <a:ext cx="8424936" cy="4219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𝑞𝑛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𝑟</m:t>
                    </m:r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≥1)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 ①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r>
                      <a:rPr lang="en-US" altLang="zh-CN" sz="240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 ②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时，由①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②得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𝑝𝑛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 ④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又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………… ③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𝑟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时，③式也适合④式，则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𝑝𝑛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𝑝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𝑟</m:t>
                    </m:r>
                    <m:r>
                      <a:rPr lang="en-US" altLang="zh-CN" sz="2400" i="1">
                        <a:latin typeface="Cambria Math"/>
                      </a:rPr>
                      <m:t>≠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时，③式不适合④式，则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𝑟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     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𝑝𝑛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𝑝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等差数列与一次函数的关系，当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𝑟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是等差数列； 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𝑟</m:t>
                    </m:r>
                    <m:r>
                      <a:rPr lang="en-US" altLang="zh-CN" sz="2400" i="1">
                        <a:latin typeface="Cambria Math"/>
                      </a:rPr>
                      <m:t>≠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不是等差数列</a:t>
                </a:r>
                <a:r>
                  <a:rPr lang="en-US" altLang="zh-CN" sz="2400" dirty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699542"/>
                <a:ext cx="8424936" cy="4219681"/>
              </a:xfrm>
              <a:prstGeom prst="rect">
                <a:avLst/>
              </a:prstGeom>
              <a:blipFill rotWithShape="1">
                <a:blip r:embed="rId2"/>
                <a:stretch>
                  <a:fillRect l="-1158" t="-289" r="-362" b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39752" y="10221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84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5" y="763999"/>
            <a:ext cx="84969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+mn-lt"/>
              </a:rPr>
              <a:t>2. </a:t>
            </a:r>
            <a:r>
              <a:rPr lang="zh-CN" altLang="zh-CN" sz="2400" dirty="0">
                <a:latin typeface="+mn-lt"/>
              </a:rPr>
              <a:t>根据二次函数的图像和性质，讨论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何时有最大值</a:t>
            </a:r>
            <a:r>
              <a:rPr lang="zh-CN" altLang="zh-CN" sz="2400" dirty="0" smtClean="0">
                <a:latin typeface="+mn-lt"/>
              </a:rPr>
              <a:t>？何时有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</a:t>
            </a:r>
            <a:r>
              <a:rPr lang="zh-CN" altLang="zh-CN" sz="2400" dirty="0" smtClean="0">
                <a:latin typeface="+mn-lt"/>
              </a:rPr>
              <a:t>最小值</a:t>
            </a:r>
            <a:r>
              <a:rPr lang="zh-CN" altLang="zh-CN" sz="2400" dirty="0">
                <a:latin typeface="+mn-lt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429414" y="1797660"/>
                <a:ext cx="8463065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+mn-lt"/>
                  </a:rPr>
                  <a:t>：</a:t>
                </a:r>
                <a:r>
                  <a:rPr lang="zh-CN" altLang="zh-CN" sz="2400" dirty="0">
                    <a:latin typeface="+mn-lt"/>
                  </a:rPr>
                  <a:t>根据等差数列前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项和与二次函数的关系和二次函数的性质，（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）当</a:t>
                </a:r>
                <a:r>
                  <a:rPr lang="en-US" altLang="zh-CN" sz="2400" i="1" dirty="0">
                    <a:latin typeface="+mn-lt"/>
                  </a:rPr>
                  <a:t>d </a:t>
                </a:r>
                <a:r>
                  <a:rPr lang="en-US" altLang="zh-CN" sz="2400" dirty="0">
                    <a:latin typeface="+mn-lt"/>
                  </a:rPr>
                  <a:t>&gt; 0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有最小值；（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）当</a:t>
                </a:r>
                <a:r>
                  <a:rPr lang="en-US" altLang="zh-CN" sz="2400" i="1" dirty="0">
                    <a:latin typeface="+mn-lt"/>
                  </a:rPr>
                  <a:t>d </a:t>
                </a:r>
                <a:r>
                  <a:rPr lang="en-US" altLang="zh-CN" sz="2400" dirty="0">
                    <a:latin typeface="+mn-lt"/>
                  </a:rPr>
                  <a:t>&lt; 0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有最大值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特别</a:t>
                </a:r>
                <a:r>
                  <a:rPr lang="zh-CN" altLang="zh-CN" sz="2400" dirty="0">
                    <a:latin typeface="+mn-lt"/>
                  </a:rPr>
                  <a:t>地，当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&gt;0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时，数列的前若干项为正数，把这些项相加即得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的最大值．当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&lt;0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&gt;0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时，数列的前若干项为负数，把这些项相加即得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的最小值；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14" y="1797660"/>
                <a:ext cx="8463065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080" t="-853" b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13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53547"/>
                <a:ext cx="8712968" cy="1026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＝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，求数列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的通项</a:t>
                </a:r>
                <a:r>
                  <a:rPr lang="zh-CN" altLang="zh-CN" sz="2400" dirty="0" smtClean="0">
                    <a:latin typeface="+mn-lt"/>
                  </a:rPr>
                  <a:t>公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式</a:t>
                </a:r>
                <a:r>
                  <a:rPr lang="zh-CN" altLang="zh-CN" sz="2400" dirty="0">
                    <a:latin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53547"/>
                <a:ext cx="8712968" cy="1026115"/>
              </a:xfrm>
              <a:prstGeom prst="rect">
                <a:avLst/>
              </a:prstGeom>
              <a:blipFill rotWithShape="1">
                <a:blip r:embed="rId2"/>
                <a:stretch>
                  <a:fillRect l="-1049" t="-1190" r="-629" b="-6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79512" y="1635646"/>
                <a:ext cx="8784976" cy="3041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由题意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 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≥1)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 ①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  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r>
                      <a:rPr lang="en-US" altLang="zh-CN" sz="2400">
                        <a:latin typeface="Cambria Math"/>
                      </a:rPr>
                      <m:t>(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………… ②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时，由①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②得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 ③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又 </a:t>
                </a:r>
                <a:r>
                  <a:rPr lang="zh-CN" altLang="zh-CN" sz="2400" dirty="0">
                    <a:latin typeface="+mn-lt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也满足③式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的通项公式为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635646"/>
                <a:ext cx="8784976" cy="3041474"/>
              </a:xfrm>
              <a:prstGeom prst="rect">
                <a:avLst/>
              </a:prstGeom>
              <a:blipFill rotWithShape="1">
                <a:blip r:embed="rId3"/>
                <a:stretch>
                  <a:fillRect l="-1040" t="-401" b="-1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2"/>
              <p:cNvSpPr txBox="1">
                <a:spLocks noChangeArrowheads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（一）通过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endParaRPr lang="zh-CN" altLang="en-US" dirty="0">
                  <a:solidFill>
                    <a:srgbClr val="FFFF00"/>
                  </a:solidFill>
                  <a:latin typeface="+mj-ea"/>
                </a:endParaRPr>
              </a:p>
            </p:txBody>
          </p:sp>
        </mc:Choice>
        <mc:Fallback xmlns="">
          <p:sp>
            <p:nvSpPr>
              <p:cNvPr id="10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blipFill rotWithShape="1">
                <a:blip r:embed="rId4"/>
                <a:stretch>
                  <a:fillRect l="-1948" t="-18987" b="-3670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71296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 smtClean="0">
                    <a:latin typeface="+mn-lt"/>
                  </a:rPr>
                  <a:t>1-1.  </a:t>
                </a:r>
                <a:r>
                  <a:rPr lang="zh-CN" altLang="zh-CN" sz="2400" dirty="0" smtClean="0">
                    <a:latin typeface="+mn-lt"/>
                  </a:rPr>
                  <a:t>已知</a:t>
                </a:r>
                <a:r>
                  <a:rPr lang="zh-CN" altLang="zh-CN" sz="2400" dirty="0">
                    <a:latin typeface="+mn-lt"/>
                  </a:rPr>
                  <a:t>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＝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+1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，求数列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 smtClean="0">
                    <a:latin typeface="+mn-lt"/>
                  </a:rPr>
                  <a:t>}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的通项</a:t>
                </a:r>
                <a:r>
                  <a:rPr lang="zh-CN" altLang="zh-CN" sz="2400" dirty="0">
                    <a:latin typeface="+mn-lt"/>
                  </a:rPr>
                  <a:t>公式．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712968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1050" t="-2410" r="-560" b="-6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563638"/>
                <a:ext cx="8496944" cy="34038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由题意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+1 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≥1)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………… ① </a:t>
                </a:r>
              </a:p>
              <a:p>
                <a:r>
                  <a:rPr lang="en-US" altLang="zh-CN" sz="2400" dirty="0"/>
                  <a:t>           </a:t>
                </a:r>
                <a:r>
                  <a:rPr lang="en-US" altLang="zh-CN" sz="2400" dirty="0" smtClean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 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>
                        <a:latin typeface="Cambria Math"/>
                      </a:rPr>
                      <m:t>+1</m:t>
                    </m:r>
                  </m:oMath>
                </a14:m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 smtClean="0"/>
                  <a:t>……</a:t>
                </a:r>
                <a:r>
                  <a:rPr lang="zh-CN" altLang="zh-CN" sz="2400" dirty="0"/>
                  <a:t>… ② </a:t>
                </a:r>
              </a:p>
              <a:p>
                <a:r>
                  <a:rPr lang="en-US" altLang="zh-CN" sz="2400" dirty="0" smtClean="0"/>
                  <a:t>             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时，由①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zh-CN" altLang="zh-CN" sz="2400" dirty="0"/>
                  <a:t>②得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………… ③ </a:t>
                </a:r>
              </a:p>
              <a:p>
                <a:r>
                  <a:rPr lang="en-US" altLang="zh-CN" sz="2400" dirty="0" smtClean="0"/>
                  <a:t>               </a:t>
                </a:r>
                <a:r>
                  <a:rPr lang="zh-CN" altLang="zh-CN" sz="2400" dirty="0" smtClean="0"/>
                  <a:t>又 </a:t>
                </a:r>
                <a:r>
                  <a:rPr lang="zh-CN" altLang="zh-CN" sz="2400" dirty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/>
                  <a:t>. </a:t>
                </a:r>
                <a:r>
                  <a:rPr lang="zh-CN" altLang="zh-CN" sz="2400" dirty="0"/>
                  <a:t>显然不满足③式</a:t>
                </a:r>
                <a:r>
                  <a:rPr lang="en-US" altLang="zh-CN" sz="2400" dirty="0"/>
                  <a:t>. </a:t>
                </a:r>
                <a:endParaRPr lang="zh-CN" altLang="zh-CN" sz="2400" dirty="0"/>
              </a:p>
              <a:p>
                <a:r>
                  <a:rPr lang="en-US" altLang="zh-CN" sz="2400" dirty="0" smtClean="0"/>
                  <a:t>              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数列</a:t>
                </a:r>
                <a:r>
                  <a:rPr lang="en-US" altLang="zh-CN" sz="2400" dirty="0"/>
                  <a:t>{</a:t>
                </a:r>
                <a:r>
                  <a:rPr lang="en-US" altLang="zh-CN" sz="2400" i="1" dirty="0"/>
                  <a:t>a</a:t>
                </a:r>
                <a:r>
                  <a:rPr lang="en-US" altLang="zh-CN" sz="2400" i="1" baseline="-25000" dirty="0"/>
                  <a:t>n</a:t>
                </a:r>
                <a:r>
                  <a:rPr lang="en-US" altLang="zh-CN" sz="2400" dirty="0"/>
                  <a:t>}</a:t>
                </a:r>
                <a:r>
                  <a:rPr lang="zh-CN" altLang="zh-CN" sz="2400" dirty="0"/>
                  <a:t>的通项公式为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        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=1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≥2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/>
                  <a:t> 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563638"/>
                <a:ext cx="8496944" cy="3403881"/>
              </a:xfrm>
              <a:prstGeom prst="rect">
                <a:avLst/>
              </a:prstGeom>
              <a:blipFill rotWithShape="1">
                <a:blip r:embed="rId3"/>
                <a:stretch>
                  <a:fillRect l="-1076" r="-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2"/>
              <p:cNvSpPr txBox="1">
                <a:spLocks noChangeArrowheads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>
                    <a:solidFill>
                      <a:srgbClr val="FFFFFF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（一）通过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dirty="0" smtClean="0">
                    <a:solidFill>
                      <a:srgbClr val="FFFF00"/>
                    </a:solidFill>
                    <a:latin typeface="+mj-ea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endParaRPr lang="zh-CN" altLang="en-US" dirty="0">
                  <a:solidFill>
                    <a:srgbClr val="FFFF00"/>
                  </a:solidFill>
                  <a:latin typeface="+mj-ea"/>
                </a:endParaRPr>
              </a:p>
            </p:txBody>
          </p:sp>
        </mc:Choice>
        <mc:Fallback xmlns="">
          <p:sp>
            <p:nvSpPr>
              <p:cNvPr id="8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gray">
              <a:xfrm>
                <a:off x="2394176" y="74513"/>
                <a:ext cx="6570312" cy="481013"/>
              </a:xfrm>
              <a:prstGeom prst="rect">
                <a:avLst/>
              </a:prstGeom>
              <a:blipFill rotWithShape="1">
                <a:blip r:embed="rId4"/>
                <a:stretch>
                  <a:fillRect l="-1948" t="-18987" b="-3670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3835</TotalTime>
  <Words>2497</Words>
  <Application>Microsoft Office PowerPoint</Application>
  <PresentationFormat>全屏显示(16:9)</PresentationFormat>
  <Paragraphs>145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650TGp_Proper_pride_light</vt:lpstr>
      <vt:lpstr>§2.3   等差数列的前n项和</vt:lpstr>
      <vt:lpstr>目标定位</vt:lpstr>
      <vt:lpstr>自主探究</vt:lpstr>
      <vt:lpstr>自主探究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687</cp:revision>
  <dcterms:created xsi:type="dcterms:W3CDTF">2011-09-29T10:22:55Z</dcterms:created>
  <dcterms:modified xsi:type="dcterms:W3CDTF">2015-05-17T07:53:54Z</dcterms:modified>
</cp:coreProperties>
</file>