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1" r:id="rId2"/>
    <p:sldId id="288" r:id="rId3"/>
    <p:sldId id="472" r:id="rId4"/>
    <p:sldId id="494" r:id="rId5"/>
    <p:sldId id="402" r:id="rId6"/>
    <p:sldId id="471" r:id="rId7"/>
    <p:sldId id="495" r:id="rId8"/>
    <p:sldId id="496" r:id="rId9"/>
    <p:sldId id="497" r:id="rId10"/>
    <p:sldId id="465" r:id="rId11"/>
    <p:sldId id="474" r:id="rId12"/>
    <p:sldId id="489" r:id="rId13"/>
    <p:sldId id="475" r:id="rId14"/>
    <p:sldId id="476" r:id="rId15"/>
    <p:sldId id="498" r:id="rId16"/>
    <p:sldId id="477" r:id="rId17"/>
    <p:sldId id="490" r:id="rId18"/>
    <p:sldId id="491" r:id="rId19"/>
    <p:sldId id="492" r:id="rId20"/>
    <p:sldId id="499" r:id="rId21"/>
    <p:sldId id="500" r:id="rId22"/>
    <p:sldId id="327" r:id="rId23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691680" y="1923678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43608" y="1491630"/>
            <a:ext cx="7128792" cy="864096"/>
          </a:xfrm>
        </p:spPr>
        <p:txBody>
          <a:bodyPr/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§2.4   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等比数列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611560" y="663539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第二章  数列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2"/>
              <p:cNvSpPr txBox="1">
                <a:spLocks noChangeArrowheads="1"/>
              </p:cNvSpPr>
              <p:nvPr/>
            </p:nvSpPr>
            <p:spPr bwMode="gray">
              <a:xfrm>
                <a:off x="2394176" y="74513"/>
                <a:ext cx="6570312" cy="4810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zh-CN" altLang="en-US" dirty="0" smtClean="0">
                    <a:solidFill>
                      <a:srgbClr val="FFFF00"/>
                    </a:solidFill>
                    <a:latin typeface="+mj-ea"/>
                  </a:rPr>
                  <a:t>（一）等差数列前</a:t>
                </a:r>
                <a:r>
                  <a:rPr lang="en-US" altLang="zh-CN" i="1" dirty="0" smtClean="0">
                    <a:solidFill>
                      <a:srgbClr val="FFFF00"/>
                    </a:solidFill>
                    <a:latin typeface="+mn-lt"/>
                  </a:rPr>
                  <a:t>n</a:t>
                </a:r>
                <a:r>
                  <a:rPr lang="zh-CN" altLang="en-US" dirty="0" smtClean="0">
                    <a:solidFill>
                      <a:srgbClr val="FFFF00"/>
                    </a:solidFill>
                    <a:latin typeface="+mj-ea"/>
                  </a:rPr>
                  <a:t>项</a:t>
                </a:r>
                <a:r>
                  <a:rPr lang="zh-CN" altLang="en-US" dirty="0">
                    <a:solidFill>
                      <a:srgbClr val="FFFF00"/>
                    </a:solidFill>
                    <a:latin typeface="+mj-ea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altLang="zh-CN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zh-CN" altLang="en-US" dirty="0" smtClean="0">
                    <a:solidFill>
                      <a:srgbClr val="FFFF00"/>
                    </a:solidFill>
                    <a:latin typeface="+mj-ea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zh-CN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zh-CN" altLang="en-US" dirty="0" smtClean="0">
                    <a:solidFill>
                      <a:srgbClr val="FFFF00"/>
                    </a:solidFill>
                    <a:latin typeface="+mj-ea"/>
                  </a:rPr>
                  <a:t>的关系</a:t>
                </a:r>
                <a:endParaRPr lang="zh-CN" altLang="en-US" dirty="0">
                  <a:solidFill>
                    <a:srgbClr val="FFFF00"/>
                  </a:solidFill>
                  <a:latin typeface="+mj-ea"/>
                </a:endParaRPr>
              </a:p>
            </p:txBody>
          </p:sp>
        </mc:Choice>
        <mc:Fallback xmlns="">
          <p:sp>
            <p:nvSpPr>
              <p:cNvPr id="7" name="Rectang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gray">
              <a:xfrm>
                <a:off x="2394176" y="74513"/>
                <a:ext cx="6570312" cy="481013"/>
              </a:xfrm>
              <a:prstGeom prst="rect">
                <a:avLst/>
              </a:prstGeom>
              <a:blipFill rotWithShape="1">
                <a:blip r:embed="rId2"/>
                <a:stretch>
                  <a:fillRect l="-1948" t="-20253" b="-4050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355343"/>
              </p:ext>
            </p:extLst>
          </p:nvPr>
        </p:nvGraphicFramePr>
        <p:xfrm>
          <a:off x="251520" y="975157"/>
          <a:ext cx="8640959" cy="35408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7225"/>
                <a:gridCol w="446871"/>
                <a:gridCol w="3888432"/>
                <a:gridCol w="3888431"/>
              </a:tblGrid>
              <a:tr h="288032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5078" marR="65078" marT="34347" marB="3434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等差数列</a:t>
                      </a:r>
                      <a:endParaRPr lang="zh-CN" sz="200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5078" marR="65078" marT="34347" marB="3434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等比数列</a:t>
                      </a:r>
                      <a:endParaRPr lang="zh-CN" sz="200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5078" marR="65078" marT="34347" marB="3434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4226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chemeClr val="tx1"/>
                          </a:solidFill>
                          <a:effectLst/>
                        </a:rPr>
                        <a:t>中</a:t>
                      </a:r>
                      <a:endParaRPr lang="en-US" altLang="zh-CN" sz="2000" kern="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chemeClr val="tx1"/>
                          </a:solidFill>
                          <a:effectLst/>
                        </a:rPr>
                        <a:t>项</a:t>
                      </a:r>
                      <a:endParaRPr lang="zh-CN" sz="200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5078" marR="65078" marT="34347" marB="3434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FF"/>
                          </a:solidFill>
                          <a:effectLst/>
                        </a:rPr>
                        <a:t>定义</a:t>
                      </a:r>
                      <a:endParaRPr lang="zh-CN" sz="1800" b="1" kern="100" dirty="0">
                        <a:solidFill>
                          <a:srgbClr val="0000FF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5078" marR="65078" marT="34347" marB="3434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0" dirty="0">
                          <a:effectLst/>
                          <a:latin typeface="+mn-lt"/>
                        </a:rPr>
                        <a:t>    </a:t>
                      </a:r>
                      <a:r>
                        <a:rPr lang="zh-CN" sz="2200" kern="0" dirty="0">
                          <a:effectLst/>
                          <a:latin typeface="+mn-lt"/>
                        </a:rPr>
                        <a:t>当三个数 </a:t>
                      </a:r>
                      <a:r>
                        <a:rPr lang="en-US" sz="2200" i="1" kern="0" dirty="0">
                          <a:effectLst/>
                          <a:latin typeface="+mn-lt"/>
                        </a:rPr>
                        <a:t>a</a:t>
                      </a:r>
                      <a:r>
                        <a:rPr lang="zh-CN" sz="2200" kern="0" dirty="0">
                          <a:effectLst/>
                          <a:latin typeface="+mn-lt"/>
                        </a:rPr>
                        <a:t>，</a:t>
                      </a:r>
                      <a:r>
                        <a:rPr lang="en-US" sz="2200" i="1" kern="0" dirty="0">
                          <a:effectLst/>
                          <a:latin typeface="+mn-lt"/>
                        </a:rPr>
                        <a:t>A</a:t>
                      </a:r>
                      <a:r>
                        <a:rPr lang="zh-CN" sz="2200" kern="0" dirty="0">
                          <a:effectLst/>
                          <a:latin typeface="+mn-lt"/>
                        </a:rPr>
                        <a:t>，</a:t>
                      </a:r>
                      <a:r>
                        <a:rPr lang="en-US" sz="2200" i="1" kern="0" dirty="0">
                          <a:effectLst/>
                          <a:latin typeface="+mn-lt"/>
                        </a:rPr>
                        <a:t>b</a:t>
                      </a:r>
                      <a:r>
                        <a:rPr lang="zh-CN" sz="2200" kern="0" dirty="0">
                          <a:effectLst/>
                          <a:latin typeface="+mn-lt"/>
                        </a:rPr>
                        <a:t>成</a:t>
                      </a:r>
                      <a:r>
                        <a:rPr lang="zh-CN" sz="2200" kern="0" dirty="0" smtClean="0">
                          <a:effectLst/>
                          <a:latin typeface="+mn-lt"/>
                        </a:rPr>
                        <a:t>等差数列时</a:t>
                      </a:r>
                      <a:r>
                        <a:rPr lang="zh-CN" sz="2200" kern="0" dirty="0">
                          <a:effectLst/>
                          <a:latin typeface="+mn-lt"/>
                        </a:rPr>
                        <a:t>，</a:t>
                      </a:r>
                      <a:r>
                        <a:rPr lang="en-US" sz="2200" i="1" kern="0" dirty="0">
                          <a:effectLst/>
                          <a:latin typeface="+mn-lt"/>
                        </a:rPr>
                        <a:t>A</a:t>
                      </a:r>
                      <a:r>
                        <a:rPr lang="zh-CN" sz="2200" kern="0" dirty="0">
                          <a:effectLst/>
                          <a:latin typeface="+mn-lt"/>
                        </a:rPr>
                        <a:t>叫做</a:t>
                      </a:r>
                      <a:r>
                        <a:rPr lang="en-US" sz="2200" i="1" kern="0" dirty="0">
                          <a:effectLst/>
                          <a:latin typeface="+mn-lt"/>
                        </a:rPr>
                        <a:t>a</a:t>
                      </a:r>
                      <a:r>
                        <a:rPr lang="zh-CN" sz="2200" kern="0" dirty="0">
                          <a:effectLst/>
                          <a:latin typeface="+mn-lt"/>
                        </a:rPr>
                        <a:t>与</a:t>
                      </a:r>
                      <a:r>
                        <a:rPr lang="en-US" sz="2200" i="1" kern="0" dirty="0">
                          <a:effectLst/>
                          <a:latin typeface="+mn-lt"/>
                        </a:rPr>
                        <a:t>b</a:t>
                      </a:r>
                      <a:r>
                        <a:rPr lang="zh-CN" sz="2200" kern="0" dirty="0">
                          <a:effectLst/>
                          <a:latin typeface="+mn-lt"/>
                        </a:rPr>
                        <a:t>的等差中项</a:t>
                      </a:r>
                      <a:r>
                        <a:rPr lang="en-US" sz="2200" kern="0" dirty="0">
                          <a:effectLst/>
                          <a:latin typeface="+mn-lt"/>
                        </a:rPr>
                        <a:t>.</a:t>
                      </a:r>
                      <a:endParaRPr lang="zh-CN" sz="22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5078" marR="65078" marT="34347" marB="3434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5078" marR="65078" marT="34347" marB="3434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050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FF"/>
                          </a:solidFill>
                          <a:effectLst/>
                        </a:rPr>
                        <a:t>性质</a:t>
                      </a:r>
                      <a:endParaRPr lang="zh-CN" sz="1800" b="1" kern="100" dirty="0">
                        <a:solidFill>
                          <a:srgbClr val="0000FF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5078" marR="65078" marT="34347" marB="3434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effectLst/>
                          <a:latin typeface="+mn-lt"/>
                        </a:rPr>
                        <a:t>2</a:t>
                      </a:r>
                      <a:r>
                        <a:rPr lang="en-US" sz="2400" i="1" kern="100" dirty="0" smtClean="0">
                          <a:effectLst/>
                          <a:latin typeface="+mn-lt"/>
                        </a:rPr>
                        <a:t>A</a:t>
                      </a:r>
                      <a:r>
                        <a:rPr lang="zh-CN" sz="2400" kern="100" dirty="0">
                          <a:effectLst/>
                          <a:latin typeface="+mn-lt"/>
                        </a:rPr>
                        <a:t>＝</a:t>
                      </a:r>
                      <a:r>
                        <a:rPr lang="en-US" sz="2400" i="1" kern="100" dirty="0">
                          <a:effectLst/>
                          <a:latin typeface="+mn-lt"/>
                        </a:rPr>
                        <a:t>a</a:t>
                      </a:r>
                      <a:r>
                        <a:rPr lang="zh-CN" sz="2400" kern="100" dirty="0">
                          <a:effectLst/>
                          <a:latin typeface="+mn-lt"/>
                        </a:rPr>
                        <a:t>＋</a:t>
                      </a:r>
                      <a:r>
                        <a:rPr lang="en-US" sz="2400" i="1" kern="100" dirty="0" smtClean="0">
                          <a:effectLst/>
                          <a:latin typeface="+mn-lt"/>
                        </a:rPr>
                        <a:t>b</a:t>
                      </a:r>
                      <a:endParaRPr lang="zh-CN" sz="2400" kern="100" dirty="0">
                        <a:effectLst/>
                        <a:latin typeface="+mn-lt"/>
                        <a:ea typeface="宋体"/>
                        <a:cs typeface="Courier New"/>
                      </a:endParaRPr>
                    </a:p>
                  </a:txBody>
                  <a:tcPr marL="65078" marR="65078" marT="34347" marB="3434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5078" marR="65078" marT="34347" marB="3434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8807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0000FF"/>
                          </a:solidFill>
                          <a:effectLst/>
                        </a:rPr>
                        <a:t>注意事项</a:t>
                      </a:r>
                      <a:endParaRPr lang="zh-CN" sz="1600" b="1" kern="100" dirty="0">
                        <a:solidFill>
                          <a:srgbClr val="0000FF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5078" marR="65078" marT="34347" marB="3434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 dirty="0">
                          <a:effectLst/>
                          <a:latin typeface="+mn-lt"/>
                        </a:rPr>
                        <a:t>任意两个数</a:t>
                      </a:r>
                      <a:r>
                        <a:rPr lang="en-US" sz="2200" b="0" i="1" kern="100" dirty="0">
                          <a:effectLst/>
                          <a:latin typeface="+mn-lt"/>
                        </a:rPr>
                        <a:t>a</a:t>
                      </a:r>
                      <a:r>
                        <a:rPr lang="zh-CN" sz="2200" kern="100" dirty="0">
                          <a:effectLst/>
                          <a:latin typeface="+mn-lt"/>
                        </a:rPr>
                        <a:t>与</a:t>
                      </a:r>
                      <a:r>
                        <a:rPr lang="en-US" sz="2200" i="1" kern="100" dirty="0">
                          <a:effectLst/>
                          <a:latin typeface="+mn-lt"/>
                        </a:rPr>
                        <a:t>b</a:t>
                      </a:r>
                      <a:r>
                        <a:rPr lang="zh-CN" sz="2200" kern="100" dirty="0">
                          <a:effectLst/>
                          <a:latin typeface="+mn-lt"/>
                        </a:rPr>
                        <a:t>都有等差中项，且等差中项是唯一的</a:t>
                      </a:r>
                      <a:r>
                        <a:rPr lang="en-US" sz="2200" kern="100" dirty="0">
                          <a:effectLst/>
                          <a:latin typeface="+mn-lt"/>
                        </a:rPr>
                        <a:t>.</a:t>
                      </a:r>
                      <a:endParaRPr lang="zh-CN" sz="22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5078" marR="65078" marT="34347" marB="3434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27622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5078" marR="65078" marT="34347" marB="3434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004049" y="1390005"/>
            <a:ext cx="3816424" cy="89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2200" b="1" kern="0" dirty="0" smtClean="0">
                <a:solidFill>
                  <a:srgbClr val="FF0000"/>
                </a:solidFill>
              </a:rPr>
              <a:t>   </a:t>
            </a:r>
            <a:r>
              <a:rPr lang="zh-CN" altLang="zh-CN" sz="2200" b="1" kern="0" dirty="0" smtClean="0">
                <a:solidFill>
                  <a:srgbClr val="FF0000"/>
                </a:solidFill>
                <a:latin typeface="+mn-lt"/>
              </a:rPr>
              <a:t>当</a:t>
            </a:r>
            <a:r>
              <a:rPr lang="zh-CN" altLang="zh-CN" sz="2200" b="1" kern="0" dirty="0">
                <a:solidFill>
                  <a:srgbClr val="FF0000"/>
                </a:solidFill>
                <a:latin typeface="+mn-lt"/>
              </a:rPr>
              <a:t>三个数 </a:t>
            </a:r>
            <a:r>
              <a:rPr lang="en-US" altLang="zh-CN" sz="2200" b="1" i="1" kern="0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zh-CN" sz="2200" b="1" kern="0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200" b="1" i="1" kern="0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zh-CN" sz="2200" b="1" kern="0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200" b="1" i="1" kern="0" dirty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zh-CN" sz="2200" b="1" kern="0" dirty="0">
                <a:solidFill>
                  <a:srgbClr val="FF0000"/>
                </a:solidFill>
                <a:latin typeface="+mn-lt"/>
              </a:rPr>
              <a:t>成</a:t>
            </a:r>
            <a:r>
              <a:rPr lang="zh-CN" altLang="zh-CN" sz="2200" b="1" kern="0" dirty="0" smtClean="0">
                <a:solidFill>
                  <a:srgbClr val="FF0000"/>
                </a:solidFill>
                <a:latin typeface="+mn-lt"/>
              </a:rPr>
              <a:t>等</a:t>
            </a:r>
            <a:r>
              <a:rPr lang="zh-CN" altLang="en-US" sz="2200" b="1" kern="0" dirty="0" smtClean="0">
                <a:solidFill>
                  <a:srgbClr val="FF0000"/>
                </a:solidFill>
                <a:latin typeface="+mn-lt"/>
              </a:rPr>
              <a:t>比</a:t>
            </a:r>
            <a:r>
              <a:rPr lang="zh-CN" altLang="zh-CN" sz="2200" b="1" kern="0" dirty="0" smtClean="0">
                <a:solidFill>
                  <a:srgbClr val="FF0000"/>
                </a:solidFill>
                <a:latin typeface="+mn-lt"/>
              </a:rPr>
              <a:t>数列</a:t>
            </a:r>
            <a:r>
              <a:rPr lang="zh-CN" altLang="zh-CN" sz="2200" b="1" kern="0" dirty="0">
                <a:solidFill>
                  <a:srgbClr val="FF0000"/>
                </a:solidFill>
                <a:latin typeface="+mn-lt"/>
              </a:rPr>
              <a:t>时，</a:t>
            </a:r>
            <a:r>
              <a:rPr lang="en-US" altLang="zh-CN" sz="2200" b="1" i="1" kern="0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zh-CN" sz="2200" b="1" kern="0" dirty="0">
                <a:solidFill>
                  <a:srgbClr val="FF0000"/>
                </a:solidFill>
                <a:latin typeface="+mn-lt"/>
              </a:rPr>
              <a:t>叫做</a:t>
            </a:r>
            <a:r>
              <a:rPr lang="en-US" altLang="zh-CN" sz="2200" b="1" i="1" kern="0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zh-CN" sz="2200" b="1" kern="0" dirty="0">
                <a:solidFill>
                  <a:srgbClr val="FF0000"/>
                </a:solidFill>
                <a:latin typeface="+mn-lt"/>
              </a:rPr>
              <a:t>与</a:t>
            </a:r>
            <a:r>
              <a:rPr lang="en-US" altLang="zh-CN" sz="2200" b="1" i="1" kern="0" dirty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zh-CN" sz="2200" b="1" kern="0" dirty="0">
                <a:solidFill>
                  <a:srgbClr val="FF0000"/>
                </a:solidFill>
                <a:latin typeface="+mn-lt"/>
              </a:rPr>
              <a:t>的</a:t>
            </a:r>
            <a:r>
              <a:rPr lang="zh-CN" altLang="zh-CN" sz="2200" b="1" kern="0" dirty="0" smtClean="0">
                <a:solidFill>
                  <a:srgbClr val="FF0000"/>
                </a:solidFill>
                <a:latin typeface="+mn-lt"/>
              </a:rPr>
              <a:t>等</a:t>
            </a:r>
            <a:r>
              <a:rPr lang="zh-CN" altLang="en-US" sz="2200" b="1" kern="0" dirty="0" smtClean="0">
                <a:solidFill>
                  <a:srgbClr val="FF0000"/>
                </a:solidFill>
                <a:latin typeface="+mn-lt"/>
              </a:rPr>
              <a:t>比</a:t>
            </a:r>
            <a:r>
              <a:rPr lang="zh-CN" altLang="zh-CN" sz="2200" b="1" kern="0" dirty="0" smtClean="0">
                <a:solidFill>
                  <a:srgbClr val="FF0000"/>
                </a:solidFill>
                <a:latin typeface="+mn-lt"/>
              </a:rPr>
              <a:t>中</a:t>
            </a:r>
            <a:r>
              <a:rPr lang="zh-CN" altLang="zh-CN" sz="2200" b="1" kern="0" dirty="0">
                <a:solidFill>
                  <a:srgbClr val="FF0000"/>
                </a:solidFill>
                <a:latin typeface="+mn-lt"/>
              </a:rPr>
              <a:t>项</a:t>
            </a:r>
            <a:r>
              <a:rPr lang="en-US" altLang="zh-CN" sz="2200" b="1" kern="0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zh-CN" sz="2200" b="1" kern="100" dirty="0">
              <a:solidFill>
                <a:srgbClr val="FF0000"/>
              </a:solidFill>
              <a:latin typeface="+mn-lt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5868145" y="2551240"/>
                <a:ext cx="2088231" cy="5949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  <a:spcAft>
                    <a:spcPts val="0"/>
                  </a:spcAft>
                </a:pPr>
                <a:r>
                  <a:rPr lang="en-US" altLang="zh-CN" sz="2400" b="1" i="1" kern="0" dirty="0" smtClean="0">
                    <a:solidFill>
                      <a:srgbClr val="FF0000"/>
                    </a:solidFill>
                    <a:latin typeface="+mn-lt"/>
                  </a:rPr>
                  <a:t>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𝑨</m:t>
                        </m:r>
                      </m:e>
                      <m:sup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𝒂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+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𝒃</m:t>
                    </m:r>
                  </m:oMath>
                </a14:m>
                <a:endParaRPr lang="zh-CN" altLang="zh-CN" sz="2400" b="1" i="1" kern="100" dirty="0">
                  <a:solidFill>
                    <a:srgbClr val="FF0000"/>
                  </a:solidFill>
                  <a:latin typeface="+mn-lt"/>
                  <a:cs typeface="Times New Roman"/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5" y="2551240"/>
                <a:ext cx="2088231" cy="59490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5076055" y="3363838"/>
                <a:ext cx="3816425" cy="11387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    </a:t>
                </a:r>
                <a:r>
                  <a:rPr lang="zh-CN" altLang="zh-CN" sz="2200" b="1" dirty="0" smtClean="0">
                    <a:solidFill>
                      <a:srgbClr val="FF0000"/>
                    </a:solidFill>
                    <a:latin typeface="+mn-lt"/>
                  </a:rPr>
                  <a:t>只有</a:t>
                </a:r>
                <a:r>
                  <a:rPr lang="zh-CN" altLang="zh-CN" sz="2200" b="1" dirty="0">
                    <a:solidFill>
                      <a:srgbClr val="FF0000"/>
                    </a:solidFill>
                    <a:latin typeface="+mn-lt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/>
                      </a:rPr>
                      <m:t>𝒂𝒃</m:t>
                    </m:r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/>
                      </a:rPr>
                      <m:t>&gt;</m:t>
                    </m:r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zh-CN" altLang="zh-CN" sz="2200" b="1" dirty="0">
                    <a:solidFill>
                      <a:srgbClr val="FF0000"/>
                    </a:solidFill>
                    <a:latin typeface="+mn-lt"/>
                  </a:rPr>
                  <a:t>时，</a:t>
                </a:r>
                <a:r>
                  <a:rPr lang="en-US" altLang="zh-CN" sz="2200" b="1" i="1" dirty="0">
                    <a:solidFill>
                      <a:srgbClr val="FF0000"/>
                    </a:solidFill>
                    <a:latin typeface="+mn-lt"/>
                  </a:rPr>
                  <a:t>a</a:t>
                </a:r>
                <a:r>
                  <a:rPr lang="zh-CN" altLang="zh-CN" sz="2200" b="1" dirty="0">
                    <a:solidFill>
                      <a:srgbClr val="FF0000"/>
                    </a:solidFill>
                    <a:latin typeface="+mn-lt"/>
                  </a:rPr>
                  <a:t>与</a:t>
                </a:r>
                <a:r>
                  <a:rPr lang="en-US" altLang="zh-CN" sz="2200" b="1" i="1" dirty="0">
                    <a:solidFill>
                      <a:srgbClr val="FF0000"/>
                    </a:solidFill>
                    <a:latin typeface="+mn-lt"/>
                  </a:rPr>
                  <a:t>b</a:t>
                </a:r>
                <a:r>
                  <a:rPr lang="zh-CN" altLang="zh-CN" sz="2200" b="1" dirty="0" smtClean="0">
                    <a:solidFill>
                      <a:srgbClr val="FF0000"/>
                    </a:solidFill>
                    <a:latin typeface="+mn-lt"/>
                  </a:rPr>
                  <a:t>才</a:t>
                </a:r>
                <a:endParaRPr lang="en-US" altLang="zh-CN" sz="2200" b="1" dirty="0" smtClean="0">
                  <a:solidFill>
                    <a:srgbClr val="FF0000"/>
                  </a:solidFill>
                  <a:latin typeface="+mn-lt"/>
                </a:endParaRPr>
              </a:p>
              <a:p>
                <a:r>
                  <a:rPr lang="zh-CN" altLang="zh-CN" sz="2200" b="1" dirty="0" smtClean="0">
                    <a:solidFill>
                      <a:srgbClr val="FF0000"/>
                    </a:solidFill>
                    <a:latin typeface="+mn-lt"/>
                  </a:rPr>
                  <a:t>有等比中</a:t>
                </a:r>
                <a:r>
                  <a:rPr lang="zh-CN" altLang="zh-CN" sz="2200" b="1" dirty="0">
                    <a:solidFill>
                      <a:srgbClr val="FF0000"/>
                    </a:solidFill>
                    <a:latin typeface="+mn-lt"/>
                  </a:rPr>
                  <a:t>项，且等比中项</a:t>
                </a:r>
                <a:r>
                  <a:rPr lang="zh-CN" altLang="zh-CN" sz="2200" b="1" dirty="0" smtClean="0">
                    <a:solidFill>
                      <a:srgbClr val="FF0000"/>
                    </a:solidFill>
                    <a:latin typeface="+mn-lt"/>
                  </a:rPr>
                  <a:t>有</a:t>
                </a:r>
                <a:endParaRPr lang="en-US" altLang="zh-CN" sz="2200" b="1" dirty="0" smtClean="0">
                  <a:solidFill>
                    <a:srgbClr val="FF0000"/>
                  </a:solidFill>
                  <a:latin typeface="+mn-lt"/>
                </a:endParaRPr>
              </a:p>
              <a:p>
                <a:r>
                  <a:rPr lang="zh-CN" altLang="zh-CN" sz="2200" b="1" dirty="0" smtClean="0">
                    <a:solidFill>
                      <a:srgbClr val="FF0000"/>
                    </a:solidFill>
                    <a:latin typeface="+mn-lt"/>
                  </a:rPr>
                  <a:t>两</a:t>
                </a:r>
                <a:r>
                  <a:rPr lang="zh-CN" altLang="zh-CN" sz="2200" b="1" dirty="0">
                    <a:solidFill>
                      <a:srgbClr val="FF0000"/>
                    </a:solidFill>
                    <a:latin typeface="+mn-lt"/>
                  </a:rPr>
                  <a:t>个，它们互为相反数</a:t>
                </a:r>
                <a:r>
                  <a:rPr lang="en-US" altLang="zh-CN" sz="2200" b="1" dirty="0">
                    <a:solidFill>
                      <a:srgbClr val="FF0000"/>
                    </a:solidFill>
                    <a:latin typeface="+mn-lt"/>
                  </a:rPr>
                  <a:t>.</a:t>
                </a:r>
                <a:endParaRPr lang="zh-CN" altLang="zh-CN" sz="2200" b="1" kern="100" dirty="0">
                  <a:solidFill>
                    <a:srgbClr val="FF0000"/>
                  </a:solidFill>
                  <a:latin typeface="+mn-lt"/>
                  <a:cs typeface="Times New Roman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5" y="3363838"/>
                <a:ext cx="3816425" cy="1138773"/>
              </a:xfrm>
              <a:prstGeom prst="rect">
                <a:avLst/>
              </a:prstGeom>
              <a:blipFill rotWithShape="1">
                <a:blip r:embed="rId5"/>
                <a:stretch>
                  <a:fillRect l="-2077" t="-3209" b="-101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609297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763999"/>
            <a:ext cx="88042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>
                <a:latin typeface="+mn-lt"/>
                <a:ea typeface="+mj-ea"/>
              </a:rPr>
              <a:t>例</a:t>
            </a:r>
            <a:r>
              <a:rPr lang="en-US" altLang="zh-CN" sz="2400" b="1" dirty="0">
                <a:latin typeface="+mn-lt"/>
                <a:ea typeface="+mj-ea"/>
              </a:rPr>
              <a:t>1</a:t>
            </a:r>
            <a:r>
              <a:rPr lang="en-US" altLang="zh-CN" sz="2400" dirty="0">
                <a:latin typeface="+mn-lt"/>
                <a:ea typeface="+mj-ea"/>
              </a:rPr>
              <a:t>. </a:t>
            </a:r>
            <a:r>
              <a:rPr lang="zh-CN" altLang="zh-CN" sz="2400" dirty="0">
                <a:latin typeface="+mn-lt"/>
                <a:ea typeface="+mj-ea"/>
              </a:rPr>
              <a:t>某种放射性物质不断变化为其他物质，每经过一年剩留的这种物质是原来的</a:t>
            </a:r>
            <a:r>
              <a:rPr lang="en-US" altLang="zh-CN" sz="2400" dirty="0">
                <a:latin typeface="+mn-lt"/>
                <a:ea typeface="+mj-ea"/>
              </a:rPr>
              <a:t>84%</a:t>
            </a:r>
            <a:r>
              <a:rPr lang="zh-CN" altLang="zh-CN" sz="2400" dirty="0" smtClean="0">
                <a:latin typeface="+mn-lt"/>
                <a:ea typeface="+mj-ea"/>
              </a:rPr>
              <a:t>，这种</a:t>
            </a:r>
            <a:r>
              <a:rPr lang="zh-CN" altLang="zh-CN" sz="2400" dirty="0">
                <a:latin typeface="+mn-lt"/>
                <a:ea typeface="+mj-ea"/>
              </a:rPr>
              <a:t>物质的半衰期为多长</a:t>
            </a:r>
            <a:r>
              <a:rPr lang="en-US" altLang="zh-CN" sz="2400" dirty="0">
                <a:latin typeface="+mn-lt"/>
                <a:ea typeface="+mj-ea"/>
              </a:rPr>
              <a:t>(</a:t>
            </a:r>
            <a:r>
              <a:rPr lang="zh-CN" altLang="zh-CN" sz="2400" dirty="0">
                <a:latin typeface="+mn-lt"/>
                <a:ea typeface="+mj-ea"/>
              </a:rPr>
              <a:t>精确到</a:t>
            </a:r>
            <a:r>
              <a:rPr lang="en-US" altLang="zh-CN" sz="2400" dirty="0">
                <a:latin typeface="+mn-lt"/>
                <a:ea typeface="+mj-ea"/>
              </a:rPr>
              <a:t>1</a:t>
            </a:r>
            <a:r>
              <a:rPr lang="zh-CN" altLang="zh-CN" sz="2400" dirty="0">
                <a:latin typeface="+mn-lt"/>
                <a:ea typeface="+mj-ea"/>
              </a:rPr>
              <a:t>年</a:t>
            </a:r>
            <a:r>
              <a:rPr lang="en-US" altLang="zh-CN" sz="2400" dirty="0">
                <a:latin typeface="+mn-lt"/>
                <a:ea typeface="+mj-ea"/>
              </a:rPr>
              <a:t>)</a:t>
            </a:r>
            <a:r>
              <a:rPr lang="zh-CN" altLang="zh-CN" sz="2400" dirty="0">
                <a:latin typeface="+mn-lt"/>
                <a:ea typeface="+mj-ea"/>
              </a:rPr>
              <a:t>？</a:t>
            </a:r>
            <a:r>
              <a:rPr lang="en-US" altLang="zh-CN" sz="2400" dirty="0">
                <a:latin typeface="+mn-lt"/>
                <a:ea typeface="+mj-ea"/>
              </a:rPr>
              <a:t>(</a:t>
            </a:r>
            <a:r>
              <a:rPr lang="zh-CN" altLang="zh-CN" sz="2400" dirty="0">
                <a:latin typeface="+mn-lt"/>
                <a:ea typeface="+mj-ea"/>
              </a:rPr>
              <a:t>放射性物质衰变到原来的一半所需时间称为这种物质的半衰期</a:t>
            </a:r>
            <a:r>
              <a:rPr lang="en-US" altLang="zh-CN" sz="2400" dirty="0">
                <a:latin typeface="+mn-lt"/>
                <a:ea typeface="+mj-ea"/>
              </a:rPr>
              <a:t>)</a:t>
            </a:r>
            <a:endParaRPr lang="zh-CN" altLang="zh-CN" sz="2400" dirty="0">
              <a:latin typeface="+mn-lt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1732" y="2283718"/>
            <a:ext cx="86940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【解析】</a:t>
            </a:r>
            <a:r>
              <a:rPr lang="zh-CN" altLang="zh-CN" sz="2400" dirty="0">
                <a:latin typeface="+mn-lt"/>
              </a:rPr>
              <a:t>设这种物质最初的质量是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，经过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年，剩留量是</a:t>
            </a:r>
            <a:r>
              <a:rPr lang="en-US" altLang="zh-CN" sz="2400" i="1" dirty="0" smtClean="0">
                <a:latin typeface="+mn-lt"/>
              </a:rPr>
              <a:t>a</a:t>
            </a:r>
            <a:r>
              <a:rPr lang="en-US" altLang="zh-CN" sz="2400" i="1" baseline="-25000" dirty="0" smtClean="0">
                <a:latin typeface="+mn-lt"/>
              </a:rPr>
              <a:t>n</a:t>
            </a:r>
            <a:r>
              <a:rPr lang="en-US" altLang="zh-CN" sz="2400" dirty="0" smtClean="0">
                <a:latin typeface="+mn-lt"/>
              </a:rPr>
              <a:t>.</a:t>
            </a:r>
            <a:endParaRPr lang="zh-CN" altLang="zh-CN" sz="2400" dirty="0"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zh-CN" altLang="zh-CN" sz="2400" dirty="0">
                <a:latin typeface="+mn-lt"/>
              </a:rPr>
              <a:t>由条件可得数列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是一个等比数列．其中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0.84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 smtClean="0">
                <a:latin typeface="+mn-lt"/>
              </a:rPr>
              <a:t>0.84.</a:t>
            </a:r>
            <a:endParaRPr lang="zh-CN" altLang="zh-CN" sz="2400" dirty="0"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zh-CN" altLang="zh-CN" sz="2400" dirty="0">
                <a:latin typeface="+mn-lt"/>
              </a:rPr>
              <a:t>设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0.5</a:t>
            </a:r>
            <a:r>
              <a:rPr lang="zh-CN" altLang="zh-CN" sz="2400" dirty="0">
                <a:latin typeface="+mn-lt"/>
              </a:rPr>
              <a:t>，则</a:t>
            </a:r>
            <a:r>
              <a:rPr lang="en-US" altLang="zh-CN" sz="2400" dirty="0">
                <a:latin typeface="+mn-lt"/>
              </a:rPr>
              <a:t>0.84</a:t>
            </a:r>
            <a:r>
              <a:rPr lang="en-US" altLang="zh-CN" sz="2400" i="1" baseline="30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0.5.  </a:t>
            </a:r>
            <a:r>
              <a:rPr lang="zh-CN" altLang="zh-CN" sz="2400" dirty="0">
                <a:latin typeface="+mn-lt"/>
              </a:rPr>
              <a:t>两边取对数，得</a:t>
            </a:r>
            <a:r>
              <a:rPr lang="en-US" altLang="zh-CN" sz="2400" i="1" dirty="0" err="1">
                <a:latin typeface="+mn-lt"/>
              </a:rPr>
              <a:t>n</a:t>
            </a:r>
            <a:r>
              <a:rPr lang="en-US" altLang="zh-CN" sz="2400" dirty="0" err="1">
                <a:latin typeface="+mn-lt"/>
              </a:rPr>
              <a:t>lg</a:t>
            </a:r>
            <a:r>
              <a:rPr lang="en-US" altLang="zh-CN" sz="2400" dirty="0">
                <a:latin typeface="+mn-lt"/>
              </a:rPr>
              <a:t> 0.84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 err="1">
                <a:latin typeface="+mn-lt"/>
              </a:rPr>
              <a:t>lg</a:t>
            </a:r>
            <a:r>
              <a:rPr lang="en-US" altLang="zh-CN" sz="2400" dirty="0">
                <a:latin typeface="+mn-lt"/>
              </a:rPr>
              <a:t> 0.5</a:t>
            </a:r>
            <a:r>
              <a:rPr lang="zh-CN" altLang="zh-CN" sz="2400" dirty="0">
                <a:latin typeface="+mn-lt"/>
              </a:rPr>
              <a:t>，用计算器算得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≈4.</a:t>
            </a:r>
            <a:endParaRPr lang="zh-CN" altLang="zh-CN" sz="2400" dirty="0"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zh-CN" altLang="zh-CN" sz="2400" dirty="0">
                <a:latin typeface="+mn-lt"/>
              </a:rPr>
              <a:t>∴ 这种物质的半衰期大约为</a:t>
            </a:r>
            <a:r>
              <a:rPr lang="en-US" altLang="zh-CN" sz="2400" dirty="0">
                <a:latin typeface="+mn-lt"/>
              </a:rPr>
              <a:t>4</a:t>
            </a:r>
            <a:r>
              <a:rPr lang="zh-CN" altLang="zh-CN" sz="2400" dirty="0">
                <a:latin typeface="+mn-lt"/>
              </a:rPr>
              <a:t>年．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gray">
          <a:xfrm>
            <a:off x="2339752" y="102212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（一）等比数列通项公式的应用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3345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843558"/>
            <a:ext cx="8694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【解题反思】</a:t>
            </a:r>
            <a:r>
              <a:rPr lang="zh-CN" altLang="zh-CN" sz="2400" dirty="0"/>
              <a:t>如何求解等比数列应用题</a:t>
            </a:r>
            <a:r>
              <a:rPr lang="zh-CN" altLang="zh-CN" sz="2400" dirty="0" smtClean="0"/>
              <a:t>？</a:t>
            </a:r>
            <a:endParaRPr lang="zh-CN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323528" y="1563638"/>
            <a:ext cx="86940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</a:rPr>
              <a:t>答：</a:t>
            </a:r>
            <a:r>
              <a:rPr lang="zh-CN" altLang="zh-CN" sz="2400" dirty="0" smtClean="0"/>
              <a:t>求解</a:t>
            </a:r>
            <a:r>
              <a:rPr lang="zh-CN" altLang="zh-CN" sz="2400" dirty="0"/>
              <a:t>数列应用题的关键是读懂题意，建立数学模型，弄清问题的哪一部分是数列问题，是哪种数列．在求解过程中应注意首项的确立，时间的推算．不要在运算中出现问题．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39752" y="102212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（一）等比数列通项公式的应用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2018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23528" y="725091"/>
                <a:ext cx="8640960" cy="18466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latin typeface="+mj-lt"/>
                  </a:rPr>
                  <a:t>变式</a:t>
                </a:r>
                <a:r>
                  <a:rPr lang="en-US" altLang="zh-CN" sz="2400" dirty="0">
                    <a:latin typeface="+mj-lt"/>
                  </a:rPr>
                  <a:t>. </a:t>
                </a:r>
                <a:r>
                  <a:rPr lang="zh-CN" altLang="zh-CN" sz="2400" dirty="0">
                    <a:latin typeface="+mj-lt"/>
                  </a:rPr>
                  <a:t>某人买了一辆价值</a:t>
                </a:r>
                <a:r>
                  <a:rPr lang="en-US" altLang="zh-CN" sz="2400" dirty="0">
                    <a:latin typeface="+mj-lt"/>
                  </a:rPr>
                  <a:t>13.5</a:t>
                </a:r>
                <a:r>
                  <a:rPr lang="zh-CN" altLang="zh-CN" sz="2400" dirty="0">
                    <a:latin typeface="+mj-lt"/>
                  </a:rPr>
                  <a:t>万元的新车</a:t>
                </a:r>
                <a:r>
                  <a:rPr lang="en-US" altLang="zh-CN" sz="2400" dirty="0">
                    <a:latin typeface="+mj-lt"/>
                  </a:rPr>
                  <a:t>.</a:t>
                </a:r>
                <a:r>
                  <a:rPr lang="zh-CN" altLang="zh-CN" sz="2400" dirty="0">
                    <a:latin typeface="+mj-lt"/>
                  </a:rPr>
                  <a:t>专家预测这种车</a:t>
                </a:r>
                <a:r>
                  <a:rPr lang="zh-CN" altLang="zh-CN" sz="2400" dirty="0" smtClean="0">
                    <a:latin typeface="+mj-lt"/>
                  </a:rPr>
                  <a:t>每年</a:t>
                </a:r>
                <a:endParaRPr lang="en-US" altLang="zh-CN" sz="2400" dirty="0" smtClean="0">
                  <a:latin typeface="+mj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j-lt"/>
                  </a:rPr>
                  <a:t> </a:t>
                </a:r>
                <a:r>
                  <a:rPr lang="en-US" altLang="zh-CN" sz="2400" dirty="0" smtClean="0">
                    <a:latin typeface="+mj-lt"/>
                  </a:rPr>
                  <a:t>        </a:t>
                </a:r>
                <a:r>
                  <a:rPr lang="zh-CN" altLang="zh-CN" sz="2400" dirty="0" smtClean="0">
                    <a:latin typeface="+mj-lt"/>
                  </a:rPr>
                  <a:t>按</a:t>
                </a:r>
                <a:r>
                  <a:rPr lang="en-US" altLang="zh-CN" sz="2400" dirty="0">
                    <a:latin typeface="+mj-lt"/>
                  </a:rPr>
                  <a:t>10%</a:t>
                </a:r>
                <a:r>
                  <a:rPr lang="zh-CN" altLang="zh-CN" sz="2400" dirty="0">
                    <a:latin typeface="+mj-lt"/>
                  </a:rPr>
                  <a:t>的速度折旧</a:t>
                </a:r>
                <a:r>
                  <a:rPr lang="en-US" altLang="zh-CN" sz="2400" dirty="0">
                    <a:latin typeface="+mj-lt"/>
                  </a:rPr>
                  <a:t>.</a:t>
                </a:r>
                <a:endParaRPr lang="zh-CN" altLang="zh-CN" sz="2400" dirty="0">
                  <a:latin typeface="+mj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+mj-lt"/>
                  </a:rPr>
                  <a:t>（</a:t>
                </a:r>
                <a:r>
                  <a:rPr lang="en-US" altLang="zh-CN" sz="2400" dirty="0">
                    <a:latin typeface="+mj-lt"/>
                  </a:rPr>
                  <a:t>1</a:t>
                </a:r>
                <a:r>
                  <a:rPr lang="zh-CN" altLang="zh-CN" sz="2400" dirty="0">
                    <a:latin typeface="+mj-lt"/>
                  </a:rPr>
                  <a:t>）用一个式子表示</a:t>
                </a:r>
                <a:r>
                  <a:rPr lang="en-US" altLang="zh-CN" sz="2400" i="1" dirty="0">
                    <a:latin typeface="+mj-lt"/>
                  </a:rPr>
                  <a:t>n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∈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N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∗</m:t>
                        </m:r>
                      </m:sup>
                    </m:sSup>
                    <m:r>
                      <a:rPr lang="en-US" altLang="zh-CN" sz="2400">
                        <a:latin typeface="Cambria Math"/>
                      </a:rPr>
                      <m:t>)</m:t>
                    </m:r>
                  </m:oMath>
                </a14:m>
                <a:r>
                  <a:rPr lang="en-US" altLang="zh-CN" sz="2400" i="1" dirty="0">
                    <a:latin typeface="+mj-lt"/>
                  </a:rPr>
                  <a:t> </a:t>
                </a:r>
                <a:r>
                  <a:rPr lang="zh-CN" altLang="zh-CN" sz="2400" dirty="0">
                    <a:latin typeface="+mj-lt"/>
                  </a:rPr>
                  <a:t>年后这辆车的价值；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+mj-lt"/>
                  </a:rPr>
                  <a:t>（</a:t>
                </a:r>
                <a:r>
                  <a:rPr lang="en-US" altLang="zh-CN" sz="2400" dirty="0">
                    <a:latin typeface="+mj-lt"/>
                  </a:rPr>
                  <a:t>2</a:t>
                </a:r>
                <a:r>
                  <a:rPr lang="zh-CN" altLang="zh-CN" sz="2400" dirty="0">
                    <a:latin typeface="+mj-lt"/>
                  </a:rPr>
                  <a:t>）如果他打算用满</a:t>
                </a:r>
                <a:r>
                  <a:rPr lang="en-US" altLang="zh-CN" sz="2400" dirty="0">
                    <a:latin typeface="+mj-lt"/>
                  </a:rPr>
                  <a:t>4</a:t>
                </a:r>
                <a:r>
                  <a:rPr lang="zh-CN" altLang="zh-CN" sz="2400" dirty="0">
                    <a:latin typeface="+mj-lt"/>
                  </a:rPr>
                  <a:t>年时卖掉这辆车，他大概能得多少钱？</a:t>
                </a: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25091"/>
                <a:ext cx="8640960" cy="1846659"/>
              </a:xfrm>
              <a:prstGeom prst="rect">
                <a:avLst/>
              </a:prstGeom>
              <a:blipFill rotWithShape="1">
                <a:blip r:embed="rId2"/>
                <a:stretch>
                  <a:fillRect l="-1058" t="-3630" b="-4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251520" y="2499742"/>
                <a:ext cx="8568952" cy="2453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）设</a:t>
                </a:r>
                <a:r>
                  <a:rPr lang="en-US" altLang="zh-CN" sz="2400" i="1" dirty="0">
                    <a:latin typeface="+mn-lt"/>
                  </a:rPr>
                  <a:t>n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∈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N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∗</m:t>
                        </m:r>
                      </m:sup>
                    </m:sSup>
                    <m:r>
                      <a:rPr lang="en-US" altLang="zh-CN" sz="2400">
                        <a:latin typeface="Cambria Math"/>
                      </a:rPr>
                      <m:t>)</m:t>
                    </m:r>
                  </m:oMath>
                </a14:m>
                <a:r>
                  <a:rPr lang="en-US" altLang="zh-CN" sz="2400" i="1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年后这辆车的价值为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         </a:t>
                </a:r>
                <a:r>
                  <a:rPr lang="zh-CN" altLang="zh-CN" sz="2400" dirty="0" smtClean="0">
                    <a:latin typeface="+mn-lt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13.5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(1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10%)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）用满</a:t>
                </a:r>
                <a:r>
                  <a:rPr lang="en-US" altLang="zh-CN" sz="2400" dirty="0">
                    <a:latin typeface="+mn-lt"/>
                  </a:rPr>
                  <a:t>4</a:t>
                </a:r>
                <a:r>
                  <a:rPr lang="zh-CN" altLang="zh-CN" sz="2400" dirty="0">
                    <a:latin typeface="+mn-lt"/>
                  </a:rPr>
                  <a:t>年时，这两车的价值为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13.5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(1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10%)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≈88573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（元）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    </a:t>
                </a:r>
                <a:r>
                  <a:rPr lang="en-US" altLang="zh-CN" sz="2400" dirty="0" smtClean="0">
                    <a:latin typeface="+mn-lt"/>
                  </a:rPr>
                  <a:t>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zh-CN" altLang="zh-CN" sz="2400" dirty="0">
                    <a:latin typeface="+mn-lt"/>
                  </a:rPr>
                  <a:t>他大概能得到约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88573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元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499742"/>
                <a:ext cx="8568952" cy="2453942"/>
              </a:xfrm>
              <a:prstGeom prst="rect">
                <a:avLst/>
              </a:prstGeom>
              <a:blipFill rotWithShape="1">
                <a:blip r:embed="rId3"/>
                <a:stretch>
                  <a:fillRect l="-1067" t="-993" b="-2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2339752" y="102212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（一）等比数列通项公式的应用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007535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（二）等比数列的判定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763999"/>
            <a:ext cx="6408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>
                <a:latin typeface="+mn-lt"/>
              </a:rPr>
              <a:t>例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US" altLang="zh-CN" sz="2400" dirty="0">
                <a:latin typeface="+mn-lt"/>
              </a:rPr>
              <a:t>. 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zh-CN" altLang="zh-CN" sz="2400" dirty="0" smtClean="0">
                <a:latin typeface="+mn-lt"/>
              </a:rPr>
              <a:t>根据</a:t>
            </a:r>
            <a:r>
              <a:rPr lang="zh-CN" altLang="zh-CN" sz="2400" dirty="0">
                <a:latin typeface="+mn-lt"/>
              </a:rPr>
              <a:t>下图中的框图，写出所</a:t>
            </a:r>
            <a:r>
              <a:rPr lang="zh-CN" altLang="zh-CN" sz="2400" dirty="0" smtClean="0">
                <a:latin typeface="+mn-lt"/>
              </a:rPr>
              <a:t>打印数</a:t>
            </a:r>
            <a:r>
              <a:rPr lang="zh-CN" altLang="zh-CN" sz="2400" dirty="0">
                <a:latin typeface="+mn-lt"/>
              </a:rPr>
              <a:t>列的前</a:t>
            </a:r>
            <a:r>
              <a:rPr lang="en-US" altLang="zh-CN" sz="2400" dirty="0" smtClean="0">
                <a:latin typeface="+mn-lt"/>
              </a:rPr>
              <a:t>5 </a:t>
            </a:r>
            <a:r>
              <a:rPr lang="zh-CN" altLang="zh-CN" sz="2400" dirty="0" smtClean="0">
                <a:latin typeface="+mn-lt"/>
              </a:rPr>
              <a:t>项</a:t>
            </a:r>
            <a:r>
              <a:rPr lang="zh-CN" altLang="zh-CN" sz="2400" dirty="0">
                <a:latin typeface="+mn-lt"/>
              </a:rPr>
              <a:t>，并建立</a:t>
            </a:r>
            <a:r>
              <a:rPr lang="zh-CN" altLang="zh-CN" sz="2400" dirty="0" smtClean="0">
                <a:latin typeface="+mn-lt"/>
              </a:rPr>
              <a:t>数列的</a:t>
            </a:r>
            <a:r>
              <a:rPr lang="zh-CN" altLang="zh-CN" sz="2400" dirty="0">
                <a:latin typeface="+mn-lt"/>
              </a:rPr>
              <a:t>递推公式．这个数列是</a:t>
            </a:r>
            <a:r>
              <a:rPr lang="zh-CN" altLang="zh-CN" sz="2400" dirty="0" smtClean="0">
                <a:latin typeface="+mn-lt"/>
              </a:rPr>
              <a:t>等比数列</a:t>
            </a:r>
            <a:r>
              <a:rPr lang="zh-CN" altLang="zh-CN" sz="2400" dirty="0">
                <a:latin typeface="+mn-lt"/>
              </a:rPr>
              <a:t>吗？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51520" y="2067694"/>
                <a:ext cx="6543936" cy="27982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若将打印出来的数依次记为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en-US" altLang="zh-CN" sz="2400" dirty="0">
                    <a:latin typeface="+mn-lt"/>
                  </a:rPr>
                  <a:t>(</a:t>
                </a:r>
                <a:r>
                  <a:rPr lang="zh-CN" altLang="zh-CN" sz="2400" dirty="0">
                    <a:latin typeface="+mn-lt"/>
                  </a:rPr>
                  <a:t>即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dirty="0">
                    <a:latin typeface="+mn-lt"/>
                  </a:rPr>
                  <a:t>)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ea"/>
                  </a:rPr>
                  <a:t>…</a:t>
                </a: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.</a:t>
                </a:r>
                <a:r>
                  <a:rPr lang="zh-CN" altLang="zh-CN" sz="2400" dirty="0" smtClean="0">
                    <a:latin typeface="+mn-lt"/>
                  </a:rPr>
                  <a:t>由</a:t>
                </a:r>
                <a:r>
                  <a:rPr lang="zh-CN" altLang="zh-CN" sz="2400" dirty="0">
                    <a:latin typeface="+mn-lt"/>
                  </a:rPr>
                  <a:t>框图可知</a:t>
                </a:r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i="1" dirty="0" smtClean="0">
                    <a:latin typeface="+mn-lt"/>
                  </a:rPr>
                  <a:t>a</a:t>
                </a:r>
                <a:r>
                  <a:rPr lang="en-US" altLang="zh-CN" sz="2400" baseline="-25000" dirty="0" smtClean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=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=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=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5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=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16</m:t>
                        </m:r>
                      </m:den>
                    </m:f>
                  </m:oMath>
                </a14:m>
                <a:r>
                  <a:rPr lang="pt-BR" altLang="zh-CN" sz="2400" dirty="0" smtClean="0">
                    <a:latin typeface="+mn-lt"/>
                  </a:rPr>
                  <a:t>.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067694"/>
                <a:ext cx="6543936" cy="2798202"/>
              </a:xfrm>
              <a:prstGeom prst="rect">
                <a:avLst/>
              </a:prstGeom>
              <a:blipFill rotWithShape="1">
                <a:blip r:embed="rId2"/>
                <a:stretch>
                  <a:fillRect l="-13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 descr="s6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456" y="636606"/>
            <a:ext cx="2097024" cy="39340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477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（二）等比数列的判定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23528" y="843558"/>
                <a:ext cx="8496944" cy="16866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 smtClean="0"/>
                  <a:t>于是，可得递推公式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=1                        </m:t>
                            </m:r>
                          </m:e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f>
                                  <m:fPr>
                                    <m:ctrlPr>
                                      <a:rPr lang="zh-CN" altLang="zh-CN" sz="2400" i="1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−1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(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&gt;1)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en-US" sz="2400" dirty="0" smtClean="0"/>
                  <a:t>，所以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 smtClean="0"/>
                  <a:t>，</a:t>
                </a:r>
                <a:endParaRPr lang="en-US" altLang="zh-CN" sz="2400" dirty="0" smtClean="0"/>
              </a:p>
              <a:p>
                <a:r>
                  <a:rPr lang="zh-CN" altLang="en-US" sz="2400" dirty="0" smtClean="0"/>
                  <a:t>从而</a:t>
                </a:r>
                <a:r>
                  <a:rPr lang="zh-CN" altLang="zh-CN" sz="2400" dirty="0" smtClean="0"/>
                  <a:t>这个</a:t>
                </a:r>
                <a:r>
                  <a:rPr lang="zh-CN" altLang="zh-CN" sz="2400" dirty="0"/>
                  <a:t>数列是等比数列，其通项公式是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2400" dirty="0"/>
                  <a:t>.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843558"/>
                <a:ext cx="8496944" cy="1686680"/>
              </a:xfrm>
              <a:prstGeom prst="rect">
                <a:avLst/>
              </a:prstGeom>
              <a:blipFill rotWithShape="1">
                <a:blip r:embed="rId2"/>
                <a:stretch>
                  <a:fillRect l="-1076" b="-1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251520" y="2576214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【解题反思】</a:t>
            </a:r>
            <a:r>
              <a:rPr lang="zh-CN" altLang="zh-CN" sz="2400" b="1" dirty="0"/>
              <a:t>如何判定一个数列是否为等比数列？</a:t>
            </a:r>
            <a:endParaRPr lang="zh-CN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467544" y="3219822"/>
                <a:ext cx="8496944" cy="14477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</a:t>
                </a:r>
                <a:r>
                  <a:rPr lang="zh-CN" altLang="zh-CN" sz="2400" dirty="0" smtClean="0">
                    <a:latin typeface="+mn-lt"/>
                  </a:rPr>
                  <a:t>要</a:t>
                </a:r>
                <a:r>
                  <a:rPr lang="zh-CN" altLang="zh-CN" sz="2400" dirty="0">
                    <a:latin typeface="+mn-lt"/>
                  </a:rPr>
                  <a:t>判定一个数列是等比数列，只需证明对于任意正整数</a:t>
                </a:r>
                <a:r>
                  <a:rPr lang="en-US" altLang="zh-CN" sz="2400" i="1" dirty="0">
                    <a:latin typeface="+mn-lt"/>
                  </a:rPr>
                  <a:t>n </a:t>
                </a:r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是一个与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无关的</a:t>
                </a:r>
                <a:r>
                  <a:rPr lang="zh-CN" altLang="zh-CN" sz="2400" dirty="0" smtClean="0">
                    <a:latin typeface="+mn-lt"/>
                  </a:rPr>
                  <a:t>常数就</a:t>
                </a:r>
                <a:r>
                  <a:rPr lang="zh-CN" altLang="zh-CN" sz="2400" dirty="0">
                    <a:latin typeface="+mn-lt"/>
                  </a:rPr>
                  <a:t>可以了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219822"/>
                <a:ext cx="8496944" cy="1447704"/>
              </a:xfrm>
              <a:prstGeom prst="rect">
                <a:avLst/>
              </a:prstGeom>
              <a:blipFill rotWithShape="1">
                <a:blip r:embed="rId3"/>
                <a:stretch>
                  <a:fillRect r="-1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698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23528" y="682893"/>
                <a:ext cx="8640960" cy="14568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 smtClean="0">
                    <a:latin typeface="+mn-lt"/>
                  </a:rPr>
                  <a:t>变式</a:t>
                </a:r>
                <a:r>
                  <a:rPr lang="en-US" altLang="zh-CN" sz="2400" b="1" dirty="0">
                    <a:latin typeface="+mn-lt"/>
                  </a:rPr>
                  <a:t>2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已知数列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的前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项和为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(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en-US" altLang="zh-CN" sz="2400" dirty="0">
                    <a:latin typeface="+mn-lt"/>
                  </a:rPr>
                  <a:t>1) (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altLang="zh-CN" sz="2400" b="1" i="1" smtClean="0">
                        <a:latin typeface="Cambria Math"/>
                      </a:rPr>
                      <m:t>𝐑</m:t>
                    </m:r>
                    <m:r>
                      <a:rPr lang="en-US" altLang="zh-CN" sz="2400" i="1" baseline="30000">
                        <a:latin typeface="Cambria Math"/>
                      </a:rPr>
                      <m:t>∗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)</a:t>
                </a:r>
                <a:r>
                  <a:rPr lang="zh-CN" altLang="zh-CN" sz="2400" dirty="0" smtClean="0">
                    <a:latin typeface="+mn-lt"/>
                  </a:rPr>
                  <a:t>．</a:t>
                </a:r>
                <a:endParaRPr lang="en-US" altLang="zh-CN" sz="2400" dirty="0" smtClean="0">
                  <a:latin typeface="+mn-lt"/>
                </a:endParaRPr>
              </a:p>
              <a:p>
                <a:r>
                  <a:rPr lang="en-US" altLang="zh-CN" sz="2400" dirty="0" smtClean="0">
                    <a:latin typeface="+mn-lt"/>
                  </a:rPr>
                  <a:t>(</a:t>
                </a:r>
                <a:r>
                  <a:rPr lang="en-US" altLang="zh-CN" sz="2400" dirty="0">
                    <a:latin typeface="+mn-lt"/>
                  </a:rPr>
                  <a:t>1) </a:t>
                </a:r>
                <a:r>
                  <a:rPr lang="zh-CN" altLang="zh-CN" sz="2400" dirty="0">
                    <a:latin typeface="+mn-lt"/>
                  </a:rPr>
                  <a:t>求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；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(2) </a:t>
                </a:r>
                <a:r>
                  <a:rPr lang="zh-CN" altLang="zh-CN" sz="2400" dirty="0">
                    <a:latin typeface="+mn-lt"/>
                  </a:rPr>
                  <a:t>求证：数列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是等比数列．</a:t>
                </a: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82893"/>
                <a:ext cx="8640960" cy="1456809"/>
              </a:xfrm>
              <a:prstGeom prst="rect">
                <a:avLst/>
              </a:prstGeom>
              <a:blipFill rotWithShape="1">
                <a:blip r:embed="rId2"/>
                <a:stretch>
                  <a:fillRect l="-1058" b="-58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（二）等比数列的判定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251520" y="2139702"/>
                <a:ext cx="8568952" cy="11592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pt-BR" altLang="zh-CN" sz="2400" dirty="0" smtClean="0">
                    <a:latin typeface="+mn-lt"/>
                  </a:rPr>
                  <a:t>(</a:t>
                </a:r>
                <a:r>
                  <a:rPr lang="pt-BR" altLang="zh-CN" sz="2400" dirty="0">
                    <a:latin typeface="+mn-lt"/>
                  </a:rPr>
                  <a:t>1) </a:t>
                </a:r>
                <a:r>
                  <a:rPr lang="zh-CN" altLang="zh-CN" sz="2400" dirty="0">
                    <a:latin typeface="+mn-lt"/>
                  </a:rPr>
                  <a:t>由</a:t>
                </a:r>
                <a:r>
                  <a:rPr lang="pt-BR" altLang="zh-CN" sz="2400" i="1" dirty="0">
                    <a:latin typeface="+mn-lt"/>
                  </a:rPr>
                  <a:t>S</a:t>
                </a:r>
                <a:r>
                  <a:rPr lang="pt-BR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pt-BR" altLang="zh-CN" sz="2400" dirty="0">
                    <a:latin typeface="+mn-lt"/>
                  </a:rPr>
                  <a:t>(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pt-BR" altLang="zh-CN" sz="2400" dirty="0">
                    <a:latin typeface="+mn-lt"/>
                  </a:rPr>
                  <a:t>1)</a:t>
                </a:r>
                <a:r>
                  <a:rPr lang="zh-CN" altLang="zh-CN" sz="2400" dirty="0">
                    <a:latin typeface="+mn-lt"/>
                  </a:rPr>
                  <a:t>，得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pt-BR" altLang="zh-CN" sz="2400" dirty="0">
                    <a:latin typeface="+mn-lt"/>
                  </a:rPr>
                  <a:t>(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pt-BR" altLang="zh-CN" sz="2400" dirty="0">
                    <a:latin typeface="+mn-lt"/>
                  </a:rPr>
                  <a:t>1)</a:t>
                </a:r>
                <a:r>
                  <a:rPr lang="zh-CN" altLang="zh-CN" sz="2400" dirty="0">
                    <a:latin typeface="+mn-lt"/>
                  </a:rPr>
                  <a:t>，解得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r>
                  <a:rPr lang="en-US" altLang="zh-CN" sz="2400" dirty="0" smtClean="0">
                    <a:latin typeface="+mn-lt"/>
                  </a:rPr>
                  <a:t>                      </a:t>
                </a:r>
                <a:r>
                  <a:rPr lang="zh-CN" altLang="zh-CN" sz="2400" dirty="0" smtClean="0">
                    <a:latin typeface="+mn-lt"/>
                  </a:rPr>
                  <a:t>又</a:t>
                </a:r>
                <a:r>
                  <a:rPr lang="pt-BR" altLang="zh-CN" sz="2400" i="1" dirty="0">
                    <a:latin typeface="+mn-lt"/>
                  </a:rPr>
                  <a:t>S</a:t>
                </a:r>
                <a:r>
                  <a:rPr lang="pt-BR" altLang="zh-CN" sz="2400" baseline="-25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pt-BR" altLang="zh-CN" sz="2400" dirty="0">
                    <a:latin typeface="+mn-lt"/>
                  </a:rPr>
                  <a:t>(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pt-BR" altLang="zh-CN" sz="2400" dirty="0">
                    <a:latin typeface="+mn-lt"/>
                  </a:rPr>
                  <a:t>1)</a:t>
                </a:r>
                <a:r>
                  <a:rPr lang="zh-CN" altLang="zh-CN" sz="2400" dirty="0">
                    <a:latin typeface="+mn-lt"/>
                  </a:rPr>
                  <a:t>，即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pt-BR" altLang="zh-CN" sz="2400" dirty="0">
                    <a:latin typeface="+mn-lt"/>
                  </a:rPr>
                  <a:t>(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pt-BR" altLang="zh-CN" sz="2400" dirty="0">
                    <a:latin typeface="+mn-lt"/>
                  </a:rPr>
                  <a:t>1)</a:t>
                </a:r>
                <a:r>
                  <a:rPr lang="zh-CN" altLang="zh-CN" sz="2400" dirty="0">
                    <a:latin typeface="+mn-lt"/>
                  </a:rPr>
                  <a:t>，得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pt-BR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139702"/>
                <a:ext cx="8568952" cy="1159292"/>
              </a:xfrm>
              <a:prstGeom prst="rect">
                <a:avLst/>
              </a:prstGeom>
              <a:blipFill rotWithShape="1">
                <a:blip r:embed="rId3"/>
                <a:stretch>
                  <a:fillRect l="-1067" b="-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95536" y="3237670"/>
                <a:ext cx="8568952" cy="1494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 smtClean="0">
                    <a:latin typeface="+mn-lt"/>
                    <a:ea typeface="+mj-ea"/>
                  </a:rPr>
                  <a:t>(2) </a:t>
                </a:r>
                <a:r>
                  <a:rPr lang="zh-CN" altLang="zh-CN" sz="2400" dirty="0">
                    <a:latin typeface="+mn-lt"/>
                    <a:ea typeface="+mj-ea"/>
                  </a:rPr>
                  <a:t>证明：当</a:t>
                </a:r>
                <a:r>
                  <a:rPr lang="en-US" altLang="zh-CN" sz="2400" i="1" dirty="0">
                    <a:latin typeface="+mn-lt"/>
                    <a:ea typeface="+mj-ea"/>
                  </a:rPr>
                  <a:t>n</a:t>
                </a:r>
                <a:r>
                  <a:rPr lang="en-US" altLang="zh-CN" sz="2400" dirty="0">
                    <a:latin typeface="+mn-lt"/>
                    <a:ea typeface="+mj-ea"/>
                  </a:rPr>
                  <a:t>≥2</a:t>
                </a:r>
                <a:r>
                  <a:rPr lang="zh-CN" altLang="zh-CN" sz="2400" dirty="0">
                    <a:latin typeface="+mn-lt"/>
                    <a:ea typeface="+mj-ea"/>
                  </a:rPr>
                  <a:t>时，</a:t>
                </a:r>
                <a:r>
                  <a:rPr lang="en-US" altLang="zh-CN" sz="2400" i="1" dirty="0">
                    <a:latin typeface="+mn-lt"/>
                    <a:ea typeface="+mj-ea"/>
                  </a:rPr>
                  <a:t>a</a:t>
                </a:r>
                <a:r>
                  <a:rPr lang="en-US" altLang="zh-CN" sz="2400" i="1" baseline="-25000" dirty="0">
                    <a:latin typeface="+mn-lt"/>
                    <a:ea typeface="+mj-ea"/>
                  </a:rPr>
                  <a:t>n</a:t>
                </a:r>
                <a:r>
                  <a:rPr lang="zh-CN" altLang="zh-CN" sz="2400" dirty="0">
                    <a:latin typeface="+mn-lt"/>
                    <a:ea typeface="+mj-ea"/>
                  </a:rPr>
                  <a:t>＝</a:t>
                </a:r>
                <a:r>
                  <a:rPr lang="en-US" altLang="zh-CN" sz="2400" i="1" dirty="0" err="1">
                    <a:latin typeface="+mn-lt"/>
                    <a:ea typeface="+mj-ea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  <a:ea typeface="+mj-ea"/>
                  </a:rPr>
                  <a:t>n</a:t>
                </a:r>
                <a:r>
                  <a:rPr lang="zh-CN" altLang="zh-CN" sz="2400" dirty="0">
                    <a:latin typeface="+mn-lt"/>
                    <a:ea typeface="+mj-ea"/>
                  </a:rPr>
                  <a:t>－</a:t>
                </a:r>
                <a:r>
                  <a:rPr lang="en-US" altLang="zh-CN" sz="2400" i="1" dirty="0" err="1">
                    <a:latin typeface="+mn-lt"/>
                    <a:ea typeface="+mj-ea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  <a:ea typeface="+mj-ea"/>
                  </a:rPr>
                  <a:t>n</a:t>
                </a:r>
                <a:r>
                  <a:rPr lang="zh-CN" altLang="zh-CN" sz="2400" baseline="-25000" dirty="0">
                    <a:latin typeface="+mn-lt"/>
                    <a:ea typeface="+mj-ea"/>
                  </a:rPr>
                  <a:t>－</a:t>
                </a:r>
                <a:r>
                  <a:rPr lang="en-US" altLang="zh-CN" sz="2400" baseline="-25000" dirty="0">
                    <a:latin typeface="+mn-lt"/>
                    <a:ea typeface="+mj-ea"/>
                  </a:rPr>
                  <a:t>1</a:t>
                </a:r>
                <a:r>
                  <a:rPr lang="zh-CN" altLang="zh-CN" sz="2400" dirty="0">
                    <a:latin typeface="+mn-lt"/>
                    <a:ea typeface="+mj-ea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  <a:ea typeface="+mj-ea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  <a:ea typeface="+mj-ea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  <a:ea typeface="+mj-ea"/>
                  </a:rPr>
                  <a:t> (</a:t>
                </a:r>
                <a:r>
                  <a:rPr lang="en-US" altLang="zh-CN" sz="2400" i="1" dirty="0">
                    <a:latin typeface="+mn-lt"/>
                    <a:ea typeface="+mj-ea"/>
                  </a:rPr>
                  <a:t>a</a:t>
                </a:r>
                <a:r>
                  <a:rPr lang="en-US" altLang="zh-CN" sz="2400" i="1" baseline="-25000" dirty="0">
                    <a:latin typeface="+mn-lt"/>
                    <a:ea typeface="+mj-ea"/>
                  </a:rPr>
                  <a:t>n</a:t>
                </a:r>
                <a:r>
                  <a:rPr lang="zh-CN" altLang="zh-CN" sz="2400" dirty="0">
                    <a:latin typeface="+mn-lt"/>
                    <a:ea typeface="+mj-ea"/>
                  </a:rPr>
                  <a:t>－</a:t>
                </a:r>
                <a:r>
                  <a:rPr lang="en-US" altLang="zh-CN" sz="2400" dirty="0">
                    <a:latin typeface="+mn-lt"/>
                    <a:ea typeface="+mj-ea"/>
                  </a:rPr>
                  <a:t>1)</a:t>
                </a:r>
                <a:r>
                  <a:rPr lang="zh-CN" altLang="zh-CN" sz="2400" dirty="0">
                    <a:latin typeface="+mn-lt"/>
                    <a:ea typeface="+mj-ea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  <a:ea typeface="+mj-ea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  <a:ea typeface="+mj-ea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  <a:ea typeface="+mj-ea"/>
                  </a:rPr>
                  <a:t> (</a:t>
                </a:r>
                <a:r>
                  <a:rPr lang="en-US" altLang="zh-CN" sz="2400" i="1" dirty="0">
                    <a:latin typeface="+mn-lt"/>
                    <a:ea typeface="+mj-ea"/>
                  </a:rPr>
                  <a:t>a</a:t>
                </a:r>
                <a:r>
                  <a:rPr lang="en-US" altLang="zh-CN" sz="2400" i="1" baseline="-25000" dirty="0">
                    <a:latin typeface="+mn-lt"/>
                    <a:ea typeface="+mj-ea"/>
                  </a:rPr>
                  <a:t>n</a:t>
                </a:r>
                <a:r>
                  <a:rPr lang="zh-CN" altLang="zh-CN" sz="2400" baseline="-25000" dirty="0">
                    <a:latin typeface="+mn-lt"/>
                    <a:ea typeface="+mj-ea"/>
                  </a:rPr>
                  <a:t>－</a:t>
                </a:r>
                <a:r>
                  <a:rPr lang="en-US" altLang="zh-CN" sz="2400" baseline="-25000" dirty="0">
                    <a:latin typeface="+mn-lt"/>
                    <a:ea typeface="+mj-ea"/>
                  </a:rPr>
                  <a:t>1</a:t>
                </a:r>
                <a:r>
                  <a:rPr lang="zh-CN" altLang="zh-CN" sz="2400" dirty="0">
                    <a:latin typeface="+mn-lt"/>
                    <a:ea typeface="+mj-ea"/>
                  </a:rPr>
                  <a:t>－</a:t>
                </a:r>
                <a:r>
                  <a:rPr lang="en-US" altLang="zh-CN" sz="2400" dirty="0">
                    <a:latin typeface="+mn-lt"/>
                    <a:ea typeface="+mj-ea"/>
                  </a:rPr>
                  <a:t>1)</a:t>
                </a:r>
                <a:r>
                  <a:rPr lang="zh-CN" altLang="zh-CN" sz="2400" dirty="0" smtClean="0">
                    <a:latin typeface="+mn-lt"/>
                    <a:ea typeface="+mj-ea"/>
                  </a:rPr>
                  <a:t>，</a:t>
                </a:r>
                <a:endParaRPr lang="en-US" altLang="zh-CN" sz="2400" dirty="0" smtClean="0">
                  <a:latin typeface="+mn-lt"/>
                  <a:ea typeface="+mj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  <a:ea typeface="+mj-ea"/>
                  </a:rPr>
                  <a:t>      </a:t>
                </a:r>
                <a:r>
                  <a:rPr lang="zh-CN" altLang="zh-CN" sz="2400" dirty="0" smtClean="0">
                    <a:latin typeface="+mn-lt"/>
                    <a:ea typeface="+mj-ea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  <a:ea typeface="+mj-ea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  <a:ea typeface="+mj-ea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  <a:ea typeface="+mj-ea"/>
                              </a:rPr>
                              <m:t>+1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  <a:ea typeface="+mj-ea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  <a:ea typeface="+mj-ea"/>
                      </a:rPr>
                      <m:t>=−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  <a:ea typeface="+mj-ea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 smtClean="0">
                    <a:latin typeface="+mn-lt"/>
                    <a:ea typeface="+mj-ea"/>
                  </a:rPr>
                  <a:t>    </a:t>
                </a:r>
                <a:r>
                  <a:rPr lang="zh-CN" altLang="zh-CN" sz="2400" dirty="0" smtClean="0">
                    <a:latin typeface="+mn-lt"/>
                    <a:ea typeface="+mj-ea"/>
                  </a:rPr>
                  <a:t>∴</a:t>
                </a:r>
                <a:r>
                  <a:rPr lang="en-US" altLang="zh-CN" sz="2400" dirty="0">
                    <a:latin typeface="+mn-lt"/>
                    <a:ea typeface="+mj-ea"/>
                  </a:rPr>
                  <a:t>{</a:t>
                </a:r>
                <a:r>
                  <a:rPr lang="en-US" altLang="zh-CN" sz="2400" i="1" dirty="0">
                    <a:latin typeface="+mn-lt"/>
                    <a:ea typeface="+mj-ea"/>
                  </a:rPr>
                  <a:t>a</a:t>
                </a:r>
                <a:r>
                  <a:rPr lang="en-US" altLang="zh-CN" sz="2400" i="1" baseline="-25000" dirty="0">
                    <a:latin typeface="+mn-lt"/>
                    <a:ea typeface="+mj-ea"/>
                  </a:rPr>
                  <a:t>n</a:t>
                </a:r>
                <a:r>
                  <a:rPr lang="en-US" altLang="zh-CN" sz="2400" dirty="0">
                    <a:latin typeface="+mn-lt"/>
                    <a:ea typeface="+mj-ea"/>
                  </a:rPr>
                  <a:t>}</a:t>
                </a:r>
                <a:r>
                  <a:rPr lang="zh-CN" altLang="zh-CN" sz="2400" dirty="0">
                    <a:latin typeface="+mn-lt"/>
                    <a:ea typeface="+mj-ea"/>
                  </a:rPr>
                  <a:t>是首项为－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  <a:ea typeface="+mj-ea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  <a:ea typeface="+mj-ea"/>
                  </a:rPr>
                  <a:t>，公比为－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  <a:ea typeface="+mj-ea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  <a:ea typeface="+mj-ea"/>
                  </a:rPr>
                  <a:t>的等比数列．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237670"/>
                <a:ext cx="8568952" cy="1494320"/>
              </a:xfrm>
              <a:prstGeom prst="rect">
                <a:avLst/>
              </a:prstGeom>
              <a:blipFill rotWithShape="1">
                <a:blip r:embed="rId4"/>
                <a:stretch>
                  <a:fillRect l="-1138" r="-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6322946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（三）等差比数列的项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524" y="771550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>
                <a:latin typeface="+mn-lt"/>
              </a:rPr>
              <a:t>例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US" altLang="zh-CN" sz="2400" dirty="0">
                <a:latin typeface="+mn-lt"/>
              </a:rPr>
              <a:t>.</a:t>
            </a:r>
            <a:r>
              <a:rPr lang="zh-CN" altLang="zh-CN" sz="2400" dirty="0">
                <a:latin typeface="+mn-lt"/>
              </a:rPr>
              <a:t>　一个等比数列的第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项与第</a:t>
            </a:r>
            <a:r>
              <a:rPr lang="en-US" altLang="zh-CN" sz="2400" dirty="0">
                <a:latin typeface="+mn-lt"/>
              </a:rPr>
              <a:t>4</a:t>
            </a:r>
            <a:r>
              <a:rPr lang="zh-CN" altLang="zh-CN" sz="2400" dirty="0">
                <a:latin typeface="+mn-lt"/>
              </a:rPr>
              <a:t>项分别是</a:t>
            </a:r>
            <a:r>
              <a:rPr lang="en-US" altLang="zh-CN" sz="2400" dirty="0">
                <a:latin typeface="+mn-lt"/>
              </a:rPr>
              <a:t>12</a:t>
            </a:r>
            <a:r>
              <a:rPr lang="zh-CN" altLang="zh-CN" sz="2400" dirty="0">
                <a:latin typeface="+mn-lt"/>
              </a:rPr>
              <a:t>与</a:t>
            </a:r>
            <a:r>
              <a:rPr lang="en-US" altLang="zh-CN" sz="2400" dirty="0">
                <a:latin typeface="+mn-lt"/>
              </a:rPr>
              <a:t>18</a:t>
            </a:r>
            <a:r>
              <a:rPr lang="zh-CN" altLang="zh-CN" sz="2400" dirty="0">
                <a:latin typeface="+mn-lt"/>
              </a:rPr>
              <a:t>，求它的</a:t>
            </a:r>
            <a:r>
              <a:rPr lang="zh-CN" altLang="zh-CN" sz="2400" dirty="0" smtClean="0">
                <a:latin typeface="+mn-lt"/>
              </a:rPr>
              <a:t>第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1</a:t>
            </a:r>
            <a:r>
              <a:rPr lang="zh-CN" altLang="zh-CN" sz="2400" dirty="0">
                <a:latin typeface="+mn-lt"/>
              </a:rPr>
              <a:t>项与第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项．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79512" y="1635646"/>
                <a:ext cx="8388932" cy="33424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 </a:t>
                </a:r>
                <a:r>
                  <a:rPr lang="zh-CN" altLang="zh-CN" sz="2400" dirty="0">
                    <a:latin typeface="+mn-lt"/>
                  </a:rPr>
                  <a:t>设这个等比数列的第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项是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，公比是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:r>
                  <a:rPr lang="zh-CN" altLang="zh-CN" sz="2400" dirty="0">
                    <a:latin typeface="+mn-lt"/>
                  </a:rPr>
                  <a:t>，那么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2400" i="1" dirty="0" smtClean="0">
                    <a:latin typeface="+mn-lt"/>
                  </a:rPr>
                  <a:t>                 a</a:t>
                </a:r>
                <a:r>
                  <a:rPr lang="en-US" altLang="zh-CN" sz="2400" baseline="-25000" dirty="0" smtClean="0">
                    <a:latin typeface="+mn-lt"/>
                  </a:rPr>
                  <a:t>1</a:t>
                </a:r>
                <a:r>
                  <a:rPr lang="en-US" altLang="zh-CN" sz="2400" i="1" dirty="0" smtClean="0">
                    <a:latin typeface="+mn-lt"/>
                  </a:rPr>
                  <a:t>q</a:t>
                </a:r>
                <a:r>
                  <a:rPr lang="en-US" altLang="zh-CN" sz="2400" baseline="30000" dirty="0" smtClean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 smtClean="0">
                    <a:latin typeface="+mn-lt"/>
                  </a:rPr>
                  <a:t>12</a:t>
                </a:r>
                <a:r>
                  <a:rPr lang="en-US" altLang="zh-CN" sz="2400" dirty="0">
                    <a:latin typeface="+mn-lt"/>
                  </a:rPr>
                  <a:t>	</a:t>
                </a:r>
                <a:r>
                  <a:rPr lang="zh-CN" altLang="zh-CN" sz="2400" dirty="0">
                    <a:latin typeface="+mn-ea"/>
                  </a:rPr>
                  <a:t>……………… </a:t>
                </a:r>
                <a:r>
                  <a:rPr lang="zh-CN" altLang="zh-CN" sz="2400" dirty="0">
                    <a:latin typeface="+mn-lt"/>
                  </a:rPr>
                  <a:t>①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2400" i="1" dirty="0" smtClean="0">
                    <a:latin typeface="+mn-lt"/>
                  </a:rPr>
                  <a:t>                 a</a:t>
                </a:r>
                <a:r>
                  <a:rPr lang="en-US" altLang="zh-CN" sz="2400" baseline="-25000" dirty="0" smtClean="0">
                    <a:latin typeface="+mn-lt"/>
                  </a:rPr>
                  <a:t>1</a:t>
                </a:r>
                <a:r>
                  <a:rPr lang="en-US" altLang="zh-CN" sz="2400" i="1" dirty="0" smtClean="0">
                    <a:latin typeface="+mn-lt"/>
                  </a:rPr>
                  <a:t>q</a:t>
                </a:r>
                <a:r>
                  <a:rPr lang="en-US" altLang="zh-CN" sz="2400" baseline="30000" dirty="0" smtClean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 smtClean="0">
                    <a:latin typeface="+mn-lt"/>
                  </a:rPr>
                  <a:t>18</a:t>
                </a:r>
                <a:r>
                  <a:rPr lang="en-US" altLang="zh-CN" sz="2400" dirty="0">
                    <a:latin typeface="+mn-lt"/>
                  </a:rPr>
                  <a:t>	</a:t>
                </a:r>
                <a:r>
                  <a:rPr lang="zh-CN" altLang="zh-CN" sz="2400" dirty="0">
                    <a:latin typeface="+mn-ea"/>
                  </a:rPr>
                  <a:t>……………… </a:t>
                </a:r>
                <a:r>
                  <a:rPr lang="zh-CN" altLang="zh-CN" sz="2400" dirty="0">
                    <a:latin typeface="+mn-lt"/>
                  </a:rPr>
                  <a:t>②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 </a:t>
                </a:r>
                <a:r>
                  <a:rPr lang="zh-CN" altLang="zh-CN" sz="2400" dirty="0" smtClean="0">
                    <a:latin typeface="+mn-lt"/>
                  </a:rPr>
                  <a:t>由</a:t>
                </a:r>
                <a:r>
                  <a:rPr lang="zh-CN" altLang="zh-CN" sz="2400" dirty="0">
                    <a:latin typeface="+mn-lt"/>
                  </a:rPr>
                  <a:t>②</a:t>
                </a:r>
                <a:r>
                  <a:rPr lang="en-US" altLang="zh-CN" sz="2400" dirty="0">
                    <a:latin typeface="+mn-lt"/>
                  </a:rPr>
                  <a:t>÷</a:t>
                </a:r>
                <a:r>
                  <a:rPr lang="zh-CN" altLang="zh-CN" sz="2400" dirty="0">
                    <a:latin typeface="+mn-lt"/>
                  </a:rPr>
                  <a:t>①，得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:r>
                  <a:rPr lang="zh-CN" altLang="zh-CN" sz="2400" dirty="0">
                    <a:latin typeface="+mn-lt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，将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:r>
                  <a:rPr lang="zh-CN" altLang="zh-CN" sz="2400" dirty="0">
                    <a:latin typeface="+mn-lt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代入①，得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16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:r>
                  <a:rPr lang="zh-CN" altLang="zh-CN" sz="2400" dirty="0">
                    <a:latin typeface="+mn-lt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16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8.</a:t>
                </a:r>
                <a:endParaRPr lang="zh-CN" altLang="zh-CN" sz="2400" dirty="0">
                  <a:latin typeface="+mn-lt"/>
                </a:endParaRPr>
              </a:p>
              <a:p>
                <a:r>
                  <a:rPr lang="en-US" altLang="zh-CN" sz="2400" dirty="0" smtClean="0">
                    <a:latin typeface="+mn-lt"/>
                  </a:rPr>
                  <a:t>  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zh-CN" altLang="zh-CN" sz="2400" dirty="0">
                    <a:latin typeface="+mn-lt"/>
                  </a:rPr>
                  <a:t>这个数列的第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项与第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项分别是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16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与</a:t>
                </a:r>
                <a:r>
                  <a:rPr lang="en-US" altLang="zh-CN" sz="2400" dirty="0">
                    <a:latin typeface="+mn-lt"/>
                  </a:rPr>
                  <a:t>8.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635646"/>
                <a:ext cx="8388932" cy="3342453"/>
              </a:xfrm>
              <a:prstGeom prst="rect">
                <a:avLst/>
              </a:prstGeom>
              <a:blipFill rotWithShape="1">
                <a:blip r:embed="rId2"/>
                <a:stretch>
                  <a:fillRect l="-1089" t="-10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823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524" y="771550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【解题反思】</a:t>
            </a:r>
            <a:r>
              <a:rPr lang="zh-CN" altLang="zh-CN" sz="2400" dirty="0">
                <a:latin typeface="+mn-lt"/>
              </a:rPr>
              <a:t>在等比数列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中，如何求解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中的量？</a:t>
            </a:r>
          </a:p>
        </p:txBody>
      </p:sp>
      <p:sp>
        <p:nvSpPr>
          <p:cNvPr id="2" name="矩形 1"/>
          <p:cNvSpPr/>
          <p:nvPr/>
        </p:nvSpPr>
        <p:spPr>
          <a:xfrm>
            <a:off x="467544" y="1275606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答</a:t>
            </a:r>
            <a:r>
              <a:rPr lang="zh-CN" altLang="zh-CN" sz="2400" dirty="0">
                <a:solidFill>
                  <a:srgbClr val="FF0000"/>
                </a:solidFill>
              </a:rPr>
              <a:t>：</a:t>
            </a:r>
            <a:r>
              <a:rPr lang="zh-CN" altLang="zh-CN" sz="2400" dirty="0"/>
              <a:t>在上述四个量中，至少要知道其中的三个量，才能求其他的量，而且求解时常常利用方程思想，通过方程组解得．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（三）等比数列的项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4702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524" y="843558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+mn-lt"/>
              </a:rPr>
              <a:t>变式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US" altLang="zh-CN" sz="2400" dirty="0">
                <a:latin typeface="+mn-lt"/>
              </a:rPr>
              <a:t>. 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zh-CN" altLang="zh-CN" sz="2400" dirty="0" smtClean="0">
                <a:latin typeface="+mn-lt"/>
              </a:rPr>
              <a:t>在</a:t>
            </a:r>
            <a:r>
              <a:rPr lang="zh-CN" altLang="zh-CN" sz="2400" dirty="0">
                <a:latin typeface="+mn-lt"/>
              </a:rPr>
              <a:t>等比数列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中，已知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18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6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9</a:t>
            </a:r>
            <a:r>
              <a:rPr lang="zh-CN" altLang="zh-CN" sz="2400" dirty="0">
                <a:latin typeface="+mn-lt"/>
              </a:rPr>
              <a:t>，求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.</a:t>
            </a:r>
            <a:endParaRPr lang="zh-CN" altLang="zh-CN" sz="2400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79512" y="1494374"/>
                <a:ext cx="8676964" cy="1745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∵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5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𝑞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𝑞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4</m:t>
                                </m:r>
                              </m:sup>
                            </m:sSup>
                            <m:r>
                              <a:rPr lang="en-US" altLang="zh-CN" sz="2400" i="1">
                                <a:latin typeface="Cambria Math"/>
                              </a:rPr>
                              <m:t>=18</m:t>
                            </m:r>
                          </m:e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6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𝑞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𝑞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5</m:t>
                                </m:r>
                              </m:sup>
                            </m:sSup>
                            <m:r>
                              <a:rPr lang="en-US" altLang="zh-CN" sz="2400" i="1">
                                <a:latin typeface="Cambria Math"/>
                              </a:rPr>
                              <m:t>=9</m:t>
                            </m:r>
                          </m:e>
                        </m:eqArr>
                      </m:e>
                    </m:d>
                    <m:r>
                      <a:rPr lang="en-US" altLang="zh-CN" sz="2400" i="1">
                        <a:latin typeface="Cambria Math"/>
                      </a:rPr>
                      <m:t> 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32.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:r>
                  <a:rPr lang="en-US" altLang="zh-CN" sz="2400" i="1" baseline="30000" dirty="0">
                    <a:latin typeface="+mn-lt"/>
                  </a:rPr>
                  <a:t>n</a:t>
                </a:r>
                <a:r>
                  <a:rPr lang="zh-CN" altLang="zh-CN" sz="2400" baseline="30000" dirty="0">
                    <a:latin typeface="+mn-lt"/>
                  </a:rPr>
                  <a:t>－</a:t>
                </a:r>
                <a:r>
                  <a:rPr lang="en-US" altLang="zh-CN" sz="2400" baseline="30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32×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i="1" baseline="30000" dirty="0">
                    <a:latin typeface="+mn-lt"/>
                  </a:rPr>
                  <a:t>n</a:t>
                </a:r>
                <a:r>
                  <a:rPr lang="zh-CN" altLang="zh-CN" sz="2400" baseline="30000" dirty="0">
                    <a:latin typeface="+mn-lt"/>
                  </a:rPr>
                  <a:t>－</a:t>
                </a:r>
                <a:r>
                  <a:rPr lang="en-US" altLang="zh-CN" sz="2400" baseline="30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en-US" altLang="zh-CN" sz="2400" baseline="30000" dirty="0">
                    <a:latin typeface="+mn-lt"/>
                  </a:rPr>
                  <a:t>6</a:t>
                </a:r>
                <a:r>
                  <a:rPr lang="zh-CN" altLang="zh-CN" sz="2400" baseline="30000" dirty="0">
                    <a:latin typeface="+mn-lt"/>
                  </a:rPr>
                  <a:t>－</a:t>
                </a:r>
                <a:r>
                  <a:rPr lang="en-US" altLang="zh-CN" sz="2400" i="1" baseline="30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494374"/>
                <a:ext cx="8676964" cy="1745221"/>
              </a:xfrm>
              <a:prstGeom prst="rect">
                <a:avLst/>
              </a:prstGeom>
              <a:blipFill rotWithShape="1">
                <a:blip r:embed="rId2"/>
                <a:stretch>
                  <a:fillRect l="-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（三）等差数列的项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7321462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4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627534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【</a:t>
            </a:r>
            <a:r>
              <a:rPr lang="zh-CN" altLang="en-US" sz="2400" b="1" dirty="0"/>
              <a:t>学习目标</a:t>
            </a:r>
            <a:r>
              <a:rPr lang="zh-CN" altLang="zh-CN" sz="2400" b="1" dirty="0"/>
              <a:t>】</a:t>
            </a:r>
            <a:endParaRPr lang="zh-CN" altLang="zh-CN" sz="2400" dirty="0"/>
          </a:p>
        </p:txBody>
      </p:sp>
      <p:sp>
        <p:nvSpPr>
          <p:cNvPr id="4" name="矩形 3"/>
          <p:cNvSpPr/>
          <p:nvPr/>
        </p:nvSpPr>
        <p:spPr>
          <a:xfrm>
            <a:off x="625722" y="1105456"/>
            <a:ext cx="82667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．通过类比，理解等比数列的概念并学会简单应用．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．通过类比，掌握等比中项的概念并会应用．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．通过类比，掌握等比数列的通项公式并了解其推导过程．</a:t>
            </a:r>
          </a:p>
        </p:txBody>
      </p:sp>
      <p:sp>
        <p:nvSpPr>
          <p:cNvPr id="7" name="矩形 6"/>
          <p:cNvSpPr/>
          <p:nvPr/>
        </p:nvSpPr>
        <p:spPr>
          <a:xfrm>
            <a:off x="323528" y="2944564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/>
              <a:t>【重、难点】</a:t>
            </a:r>
            <a:endParaRPr lang="zh-CN" altLang="zh-CN" sz="2400" dirty="0"/>
          </a:p>
        </p:txBody>
      </p:sp>
      <p:sp>
        <p:nvSpPr>
          <p:cNvPr id="8" name="矩形 7"/>
          <p:cNvSpPr/>
          <p:nvPr/>
        </p:nvSpPr>
        <p:spPr>
          <a:xfrm>
            <a:off x="625722" y="3507854"/>
            <a:ext cx="8122741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</a:rPr>
              <a:t>重点</a:t>
            </a:r>
            <a:r>
              <a:rPr lang="zh-CN" altLang="zh-CN" sz="2400" b="1" dirty="0" smtClean="0">
                <a:latin typeface="+mn-lt"/>
              </a:rPr>
              <a:t>：</a:t>
            </a:r>
            <a:r>
              <a:rPr lang="zh-CN" altLang="zh-CN" sz="2400" dirty="0"/>
              <a:t>等比数列的定义和通项公式</a:t>
            </a:r>
            <a:r>
              <a:rPr lang="en-US" altLang="zh-CN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+mn-lt"/>
              </a:rPr>
              <a:t>难点</a:t>
            </a:r>
            <a:r>
              <a:rPr lang="zh-CN" altLang="zh-CN" sz="2400" dirty="0" smtClean="0">
                <a:latin typeface="+mn-lt"/>
              </a:rPr>
              <a:t>：</a:t>
            </a:r>
            <a:r>
              <a:rPr lang="zh-CN" altLang="zh-CN" sz="2400" dirty="0"/>
              <a:t>等比数列与指数函数的关系</a:t>
            </a:r>
            <a:r>
              <a:rPr lang="en-US" altLang="zh-CN" sz="2400" dirty="0"/>
              <a:t>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2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学习目标和重难点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524" y="699542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>
                <a:latin typeface="+mn-lt"/>
              </a:rPr>
              <a:t>例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US" altLang="zh-CN" sz="2400" dirty="0">
                <a:latin typeface="+mn-lt"/>
              </a:rPr>
              <a:t>. </a:t>
            </a:r>
            <a:r>
              <a:rPr lang="zh-CN" altLang="zh-CN" sz="2400" dirty="0">
                <a:latin typeface="+mn-lt"/>
              </a:rPr>
              <a:t>已知等比数列的前三项和为</a:t>
            </a:r>
            <a:r>
              <a:rPr lang="en-US" altLang="zh-CN" sz="2400" dirty="0">
                <a:latin typeface="+mn-lt"/>
              </a:rPr>
              <a:t>168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42</a:t>
            </a:r>
            <a:r>
              <a:rPr lang="zh-CN" altLang="zh-CN" sz="2400" dirty="0">
                <a:latin typeface="+mn-lt"/>
              </a:rPr>
              <a:t>，求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 smtClean="0">
                <a:latin typeface="+mn-lt"/>
              </a:rPr>
              <a:t>a</a:t>
            </a:r>
            <a:r>
              <a:rPr lang="en-US" altLang="zh-CN" sz="2400" baseline="-25000" dirty="0" smtClean="0">
                <a:latin typeface="+mn-lt"/>
              </a:rPr>
              <a:t>7</a:t>
            </a:r>
          </a:p>
          <a:p>
            <a:pPr>
              <a:lnSpc>
                <a:spcPct val="125000"/>
              </a:lnSpc>
            </a:pPr>
            <a:r>
              <a:rPr lang="en-US" altLang="zh-CN" sz="2400" baseline="-25000" dirty="0">
                <a:latin typeface="+mn-lt"/>
              </a:rPr>
              <a:t> </a:t>
            </a:r>
            <a:r>
              <a:rPr lang="en-US" altLang="zh-CN" sz="2400" baseline="-25000" dirty="0" smtClean="0">
                <a:latin typeface="+mn-lt"/>
              </a:rPr>
              <a:t>           </a:t>
            </a:r>
            <a:r>
              <a:rPr lang="zh-CN" altLang="zh-CN" sz="2400" dirty="0" smtClean="0">
                <a:latin typeface="+mn-lt"/>
              </a:rPr>
              <a:t>的</a:t>
            </a:r>
            <a:r>
              <a:rPr lang="zh-CN" altLang="zh-CN" sz="2400" dirty="0">
                <a:latin typeface="+mn-lt"/>
              </a:rPr>
              <a:t>等比中项．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15516" y="1559844"/>
                <a:ext cx="8748972" cy="3174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设该等比数列的公比为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:r>
                  <a:rPr lang="zh-CN" altLang="zh-CN" sz="2400" dirty="0">
                    <a:latin typeface="+mn-lt"/>
                  </a:rPr>
                  <a:t>，首项为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，则</a:t>
                </a:r>
                <a:r>
                  <a:rPr lang="en-US" altLang="zh-CN" sz="2400" dirty="0" smtClean="0">
                    <a:latin typeface="+mn-lt"/>
                  </a:rPr>
                  <a:t>  </a:t>
                </a:r>
              </a:p>
              <a:p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𝑞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𝑞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i="1">
                                <a:latin typeface="Cambria Math"/>
                              </a:rPr>
                              <m:t>=168</m:t>
                            </m:r>
                          </m:e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𝑞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𝑞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4</m:t>
                                </m:r>
                              </m:sup>
                            </m:sSup>
                            <m:r>
                              <a:rPr lang="en-US" altLang="zh-CN" sz="2400" i="1">
                                <a:latin typeface="Cambria Math"/>
                              </a:rPr>
                              <m:t>=42             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dirty="0" smtClean="0">
                    <a:latin typeface="+mn-lt"/>
                    <a:ea typeface="宋体" pitchFamily="2" charset="-122"/>
                  </a:rPr>
                  <a:t>, 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即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1+</m:t>
                                </m:r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𝑞</m:t>
                                </m:r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zh-CN" altLang="zh-CN" sz="24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𝑞</m:t>
                                    </m:r>
                                  </m:e>
                                  <m:sup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d>
                            <m:r>
                              <a:rPr lang="en-US" altLang="zh-CN" sz="2400" i="1">
                                <a:latin typeface="Cambria Math"/>
                              </a:rPr>
                              <m:t>=168</m:t>
                            </m:r>
                          </m:e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𝑞</m:t>
                            </m:r>
                            <m:d>
                              <m:d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1−</m:t>
                                </m:r>
                                <m:sSup>
                                  <m:sSupPr>
                                    <m:ctrlPr>
                                      <a:rPr lang="zh-CN" altLang="zh-CN" sz="24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𝑞</m:t>
                                    </m:r>
                                  </m:e>
                                  <m:sup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3</m:t>
                                    </m:r>
                                  </m:sup>
                                </m:sSup>
                              </m:e>
                            </m:d>
                            <m:r>
                              <a:rPr lang="en-US" altLang="zh-CN" sz="2400" i="1">
                                <a:latin typeface="Cambria Math"/>
                              </a:rPr>
                              <m:t>=42        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dirty="0" smtClean="0">
                    <a:latin typeface="+mn-lt"/>
                  </a:rPr>
                  <a:t>解</a:t>
                </a:r>
                <a:r>
                  <a:rPr lang="zh-CN" altLang="zh-CN" sz="2400" dirty="0">
                    <a:latin typeface="+mn-lt"/>
                  </a:rPr>
                  <a:t>得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96</a:t>
                </a:r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 smtClean="0">
                    <a:latin typeface="+mn-lt"/>
                  </a:rPr>
                  <a:t>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=96×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=6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7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=96×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dirty="0" smtClean="0">
                    <a:latin typeface="+mn-lt"/>
                  </a:rPr>
                  <a:t>设</a:t>
                </a:r>
                <a:r>
                  <a:rPr lang="en-US" altLang="zh-CN" sz="2400" i="1" dirty="0">
                    <a:latin typeface="+mn-lt"/>
                  </a:rPr>
                  <a:t>G</a:t>
                </a:r>
                <a:r>
                  <a:rPr lang="zh-CN" altLang="zh-CN" sz="2400" dirty="0">
                    <a:latin typeface="+mn-lt"/>
                  </a:rPr>
                  <a:t>是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5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7</a:t>
                </a:r>
                <a:r>
                  <a:rPr lang="zh-CN" altLang="zh-CN" sz="2400" dirty="0">
                    <a:latin typeface="+mn-lt"/>
                  </a:rPr>
                  <a:t>的等比中项，则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zh-CN" altLang="zh-CN" sz="24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1" i="1">
                                <a:latin typeface="Cambria Math"/>
                              </a:rPr>
                              <m:t>𝑮</m:t>
                            </m:r>
                          </m:e>
                          <m:sup>
                            <m:r>
                              <a:rPr lang="en-US" altLang="zh-CN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=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∙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7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=9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𝐺</m:t>
                    </m:r>
                    <m:r>
                      <a:rPr lang="en-US" altLang="zh-CN" sz="2400" b="1" i="1">
                        <a:latin typeface="Cambria Math"/>
                      </a:rPr>
                      <m:t>=±</m:t>
                    </m:r>
                    <m:r>
                      <a:rPr lang="en-US" altLang="zh-CN" sz="2400" i="1">
                        <a:latin typeface="Cambria Math"/>
                      </a:rPr>
                      <m:t>3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，即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5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7</a:t>
                </a:r>
                <a:r>
                  <a:rPr lang="zh-CN" altLang="zh-CN" sz="2400" dirty="0">
                    <a:latin typeface="+mn-lt"/>
                  </a:rPr>
                  <a:t>的等比中项为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latin typeface="Cambria Math"/>
                      </a:rPr>
                      <m:t>±</m:t>
                    </m:r>
                    <m:r>
                      <a:rPr lang="en-US" altLang="zh-CN" sz="2400" i="1">
                        <a:latin typeface="Cambria Math"/>
                      </a:rPr>
                      <m:t>3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516" y="1559844"/>
                <a:ext cx="8748972" cy="3174331"/>
              </a:xfrm>
              <a:prstGeom prst="rect">
                <a:avLst/>
              </a:prstGeom>
              <a:blipFill rotWithShape="1">
                <a:blip r:embed="rId2"/>
                <a:stretch>
                  <a:fillRect l="-1045" t="-768" b="-2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（四）等比中项的应用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1915655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524" y="885949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+mn-lt"/>
              </a:rPr>
              <a:t>变式</a:t>
            </a:r>
            <a:r>
              <a:rPr lang="en-US" altLang="zh-CN" sz="2400" dirty="0">
                <a:latin typeface="+mn-lt"/>
              </a:rPr>
              <a:t>4. </a:t>
            </a:r>
            <a:r>
              <a:rPr lang="zh-CN" altLang="zh-CN" sz="2400" dirty="0">
                <a:latin typeface="+mn-lt"/>
              </a:rPr>
              <a:t>若</a:t>
            </a:r>
            <a:r>
              <a:rPr lang="en-US" altLang="zh-CN" sz="2400" i="1" dirty="0">
                <a:latin typeface="+mn-lt"/>
              </a:rPr>
              <a:t>a,</a:t>
            </a:r>
            <a:r>
              <a:rPr lang="en-US" altLang="zh-CN" sz="2400" dirty="0">
                <a:latin typeface="+mn-lt"/>
              </a:rPr>
              <a:t>2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2,3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成等比数列，求实数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的值．</a:t>
            </a:r>
          </a:p>
        </p:txBody>
      </p:sp>
      <p:sp>
        <p:nvSpPr>
          <p:cNvPr id="4" name="矩形 3"/>
          <p:cNvSpPr/>
          <p:nvPr/>
        </p:nvSpPr>
        <p:spPr>
          <a:xfrm>
            <a:off x="215516" y="1559844"/>
            <a:ext cx="87489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【解析】</a:t>
            </a:r>
            <a:r>
              <a:rPr lang="zh-CN" altLang="zh-CN" sz="2400" dirty="0">
                <a:latin typeface="+mn-lt"/>
              </a:rPr>
              <a:t>∵ </a:t>
            </a:r>
            <a:r>
              <a:rPr lang="en-US" altLang="zh-CN" sz="2400" i="1" dirty="0">
                <a:latin typeface="+mn-lt"/>
              </a:rPr>
              <a:t>a,</a:t>
            </a:r>
            <a:r>
              <a:rPr lang="en-US" altLang="zh-CN" sz="2400" dirty="0">
                <a:latin typeface="+mn-lt"/>
              </a:rPr>
              <a:t>2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2,3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成等比数列</a:t>
            </a:r>
            <a:r>
              <a:rPr lang="en-US" altLang="zh-CN" sz="2400" dirty="0">
                <a:latin typeface="+mn-lt"/>
              </a:rPr>
              <a:t>   </a:t>
            </a:r>
            <a:endParaRPr lang="zh-CN" altLang="zh-CN" sz="24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         </a:t>
            </a:r>
            <a:r>
              <a:rPr lang="zh-CN" altLang="zh-CN" sz="2400" dirty="0" smtClean="0">
                <a:latin typeface="+mn-lt"/>
              </a:rPr>
              <a:t>∴ </a:t>
            </a:r>
            <a:r>
              <a:rPr lang="en-US" altLang="zh-CN" sz="2400" dirty="0">
                <a:latin typeface="+mn-lt"/>
              </a:rPr>
              <a:t>(2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2)</a:t>
            </a:r>
            <a:r>
              <a:rPr lang="en-US" altLang="zh-CN" sz="2400" baseline="300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dirty="0">
                <a:latin typeface="+mn-lt"/>
              </a:rPr>
              <a:t>(3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3)</a:t>
            </a:r>
            <a:r>
              <a:rPr lang="zh-CN" altLang="zh-CN" sz="2400" dirty="0">
                <a:latin typeface="+mn-lt"/>
              </a:rPr>
              <a:t>，解得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，或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4.</a:t>
            </a:r>
            <a:endParaRPr lang="zh-CN" altLang="zh-CN" sz="24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         </a:t>
            </a:r>
            <a:r>
              <a:rPr lang="zh-CN" altLang="zh-CN" sz="2400" dirty="0" smtClean="0">
                <a:latin typeface="+mn-lt"/>
              </a:rPr>
              <a:t>当 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时，</a:t>
            </a:r>
            <a:r>
              <a:rPr lang="en-US" altLang="zh-CN" sz="2400" dirty="0">
                <a:latin typeface="+mn-lt"/>
              </a:rPr>
              <a:t>2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2,3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均为</a:t>
            </a:r>
            <a:r>
              <a:rPr lang="en-US" altLang="zh-CN" sz="2400" dirty="0">
                <a:latin typeface="+mn-lt"/>
              </a:rPr>
              <a:t>0</a:t>
            </a:r>
            <a:r>
              <a:rPr lang="zh-CN" altLang="zh-CN" sz="2400" dirty="0">
                <a:latin typeface="+mn-lt"/>
              </a:rPr>
              <a:t>，舍去</a:t>
            </a:r>
            <a:r>
              <a:rPr lang="en-US" altLang="zh-CN" sz="2400" dirty="0">
                <a:latin typeface="+mn-lt"/>
              </a:rPr>
              <a:t>.     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     </a:t>
            </a:r>
            <a:r>
              <a:rPr lang="zh-CN" altLang="zh-CN" sz="2400" dirty="0" smtClean="0">
                <a:latin typeface="+mn-lt"/>
              </a:rPr>
              <a:t>∴ 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4.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（四）等比中项的应用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6123156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ea typeface="叶根友毛笔行书2.0版" pitchFamily="2" charset="-122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57031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ea typeface="叶根友毛笔行书2.0版" pitchFamily="2" charset="-122"/>
              </a:rPr>
              <a:t>（一）等比数列的概念</a:t>
            </a:r>
            <a:endParaRPr lang="zh-CN" altLang="en-US" dirty="0">
              <a:solidFill>
                <a:srgbClr val="FFFF00"/>
              </a:solidFill>
              <a:ea typeface="叶根友毛笔行书2.0版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800588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        </a:t>
            </a:r>
            <a:r>
              <a:rPr lang="zh-CN" altLang="zh-CN" sz="2400" dirty="0" smtClean="0"/>
              <a:t>等比数列</a:t>
            </a:r>
            <a:r>
              <a:rPr lang="zh-CN" altLang="zh-CN" sz="2400" dirty="0"/>
              <a:t>的定义、通项公式的推导、等比中项、等比数列与指数函数的关系等的研究方法都与等差数列相似，你能否根据研究等差数列的方法来研究等比数列呢？请尝试完成下表</a:t>
            </a:r>
            <a:r>
              <a:rPr lang="en-US" altLang="zh-CN" sz="2400" dirty="0"/>
              <a:t>. </a:t>
            </a:r>
            <a:endParaRPr lang="zh-CN" altLang="zh-CN" sz="2400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670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57031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（一）等比数列的概念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502236"/>
              </p:ext>
            </p:extLst>
          </p:nvPr>
        </p:nvGraphicFramePr>
        <p:xfrm>
          <a:off x="179512" y="843558"/>
          <a:ext cx="8712968" cy="3691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1950"/>
                <a:gridCol w="430138"/>
                <a:gridCol w="3888432"/>
                <a:gridCol w="4032448"/>
              </a:tblGrid>
              <a:tr h="601598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36195" marB="3619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</a:rPr>
                        <a:t>等差数列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36195" marB="3619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</a:rPr>
                        <a:t>等比数列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36195" marB="3619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902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</a:rPr>
                        <a:t>定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</a:rPr>
                        <a:t>义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36195" marB="3619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0000FF"/>
                          </a:solidFill>
                          <a:effectLst/>
                        </a:rPr>
                        <a:t>语言描述</a:t>
                      </a:r>
                      <a:endParaRPr lang="zh-CN" sz="2000" b="1" kern="100" dirty="0">
                        <a:solidFill>
                          <a:srgbClr val="0000FF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36195" marB="3619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26162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effectLst/>
                          <a:latin typeface="+mn-lt"/>
                        </a:rPr>
                        <a:t>如果一个数列从第</a:t>
                      </a:r>
                      <a:r>
                        <a:rPr lang="en-US" sz="2000" kern="0" dirty="0">
                          <a:effectLst/>
                          <a:latin typeface="+mn-lt"/>
                        </a:rPr>
                        <a:t>2</a:t>
                      </a:r>
                      <a:r>
                        <a:rPr lang="zh-CN" sz="2000" kern="0" dirty="0">
                          <a:effectLst/>
                          <a:latin typeface="+mn-lt"/>
                        </a:rPr>
                        <a:t>项起，</a:t>
                      </a:r>
                      <a:r>
                        <a:rPr lang="zh-CN" sz="2000" kern="0" dirty="0" smtClean="0">
                          <a:effectLst/>
                          <a:latin typeface="+mn-lt"/>
                        </a:rPr>
                        <a:t>数列的</a:t>
                      </a:r>
                      <a:r>
                        <a:rPr lang="zh-CN" sz="2000" kern="0" dirty="0">
                          <a:effectLst/>
                          <a:latin typeface="+mn-lt"/>
                        </a:rPr>
                        <a:t>每一项与前一项的差都等于同一个常数，那么这个数列就叫做等差数列</a:t>
                      </a:r>
                      <a:r>
                        <a:rPr lang="en-US" sz="2000" kern="0" dirty="0">
                          <a:effectLst/>
                          <a:latin typeface="+mn-lt"/>
                        </a:rPr>
                        <a:t>. </a:t>
                      </a:r>
                      <a:r>
                        <a:rPr lang="zh-CN" sz="2000" kern="0" dirty="0">
                          <a:effectLst/>
                          <a:latin typeface="+mn-lt"/>
                        </a:rPr>
                        <a:t>这个常数叫做等差数列的公差，通常用字母</a:t>
                      </a:r>
                      <a:r>
                        <a:rPr lang="en-US" sz="2000" kern="0" dirty="0">
                          <a:effectLst/>
                          <a:latin typeface="+mn-lt"/>
                        </a:rPr>
                        <a:t>d</a:t>
                      </a:r>
                      <a:r>
                        <a:rPr lang="zh-CN" sz="2000" kern="0" dirty="0">
                          <a:effectLst/>
                          <a:latin typeface="+mn-lt"/>
                        </a:rPr>
                        <a:t>表示</a:t>
                      </a:r>
                      <a:r>
                        <a:rPr lang="en-US" sz="2000" kern="0" dirty="0">
                          <a:effectLst/>
                          <a:latin typeface="+mn-lt"/>
                        </a:rPr>
                        <a:t>.</a:t>
                      </a:r>
                      <a:endParaRPr lang="zh-CN" sz="20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36195" marB="3619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26162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36195" marB="3619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5148064" y="1491630"/>
                <a:ext cx="3528392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162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000" b="1" kern="0" dirty="0" smtClean="0">
                    <a:solidFill>
                      <a:srgbClr val="FF0000"/>
                    </a:solidFill>
                  </a:rPr>
                  <a:t>如果一个数列从第</a:t>
                </a:r>
                <a:r>
                  <a:rPr lang="en-US" altLang="zh-CN" sz="2000" b="1" kern="0" dirty="0">
                    <a:solidFill>
                      <a:srgbClr val="FF0000"/>
                    </a:solidFill>
                  </a:rPr>
                  <a:t>2</a:t>
                </a:r>
                <a:r>
                  <a:rPr lang="zh-CN" altLang="zh-CN" sz="2000" b="1" kern="0" dirty="0">
                    <a:solidFill>
                      <a:srgbClr val="FF0000"/>
                    </a:solidFill>
                  </a:rPr>
                  <a:t>项起，数列的每一项与前一项的比都等于同一个常数，那么这个数列就叫做等差数列</a:t>
                </a:r>
                <a:r>
                  <a:rPr lang="en-US" altLang="zh-CN" sz="2000" b="1" kern="0" dirty="0">
                    <a:solidFill>
                      <a:srgbClr val="FF0000"/>
                    </a:solidFill>
                  </a:rPr>
                  <a:t>. </a:t>
                </a:r>
                <a:r>
                  <a:rPr lang="zh-CN" altLang="zh-CN" sz="2000" b="1" kern="0" dirty="0">
                    <a:solidFill>
                      <a:srgbClr val="FF0000"/>
                    </a:solidFill>
                  </a:rPr>
                  <a:t>这个常数叫做等差数列的公差，通常用字母</a:t>
                </a:r>
                <a:r>
                  <a:rPr lang="en-US" altLang="zh-CN" sz="2000" b="1" i="1" kern="0" dirty="0">
                    <a:solidFill>
                      <a:srgbClr val="FF0000"/>
                    </a:solidFill>
                    <a:latin typeface="+mn-lt"/>
                  </a:rPr>
                  <a:t>q</a:t>
                </a:r>
                <a14:m>
                  <m:oMath xmlns:m="http://schemas.openxmlformats.org/officeDocument/2006/math">
                    <m:r>
                      <a:rPr lang="en-US" altLang="zh-CN" sz="2000" b="1" kern="0">
                        <a:solidFill>
                          <a:srgbClr val="FF0000"/>
                        </a:solidFill>
                        <a:latin typeface="Cambria Math"/>
                      </a:rPr>
                      <m:t>(</m:t>
                    </m:r>
                    <m:r>
                      <a:rPr lang="en-US" altLang="zh-CN" sz="2000" b="1" i="1" kern="0">
                        <a:solidFill>
                          <a:srgbClr val="FF0000"/>
                        </a:solidFill>
                        <a:latin typeface="Cambria Math"/>
                      </a:rPr>
                      <m:t>𝒒</m:t>
                    </m:r>
                    <m:r>
                      <a:rPr lang="en-US" altLang="zh-CN" sz="2000" b="1" kern="0">
                        <a:solidFill>
                          <a:srgbClr val="FF0000"/>
                        </a:solidFill>
                        <a:latin typeface="Cambria Math"/>
                      </a:rPr>
                      <m:t>≠</m:t>
                    </m:r>
                    <m:r>
                      <a:rPr lang="en-US" altLang="zh-CN" sz="2000" b="1" i="1" kern="0">
                        <a:solidFill>
                          <a:srgbClr val="FF0000"/>
                        </a:solidFill>
                        <a:latin typeface="Cambria Math"/>
                      </a:rPr>
                      <m:t>𝟎</m:t>
                    </m:r>
                    <m:r>
                      <a:rPr lang="en-US" altLang="zh-CN" sz="2000" b="1" kern="0">
                        <a:solidFill>
                          <a:srgbClr val="FF000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zh-CN" altLang="zh-CN" sz="2000" b="1" kern="0" dirty="0">
                    <a:solidFill>
                      <a:srgbClr val="FF0000"/>
                    </a:solidFill>
                  </a:rPr>
                  <a:t>表示</a:t>
                </a:r>
                <a:r>
                  <a:rPr lang="en-US" altLang="zh-CN" sz="2000" b="1" kern="0" dirty="0">
                    <a:solidFill>
                      <a:srgbClr val="FF0000"/>
                    </a:solidFill>
                  </a:rPr>
                  <a:t>.</a:t>
                </a:r>
                <a:endParaRPr lang="zh-CN" altLang="zh-CN" sz="2000" b="1" kern="100" dirty="0">
                  <a:solidFill>
                    <a:srgbClr val="FF0000"/>
                  </a:solidFill>
                  <a:latin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1491630"/>
                <a:ext cx="3528392" cy="2862322"/>
              </a:xfrm>
              <a:prstGeom prst="rect">
                <a:avLst/>
              </a:prstGeom>
              <a:blipFill rotWithShape="1">
                <a:blip r:embed="rId2"/>
                <a:stretch>
                  <a:fillRect l="-1727" r="-1727" b="-1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443554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57031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（一）等比数列的概念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8117530"/>
                  </p:ext>
                </p:extLst>
              </p:nvPr>
            </p:nvGraphicFramePr>
            <p:xfrm>
              <a:off x="179512" y="843558"/>
              <a:ext cx="8712968" cy="367240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1950"/>
                    <a:gridCol w="430138"/>
                    <a:gridCol w="3888432"/>
                    <a:gridCol w="4032448"/>
                  </a:tblGrid>
                  <a:tr h="360040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 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等差数列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等比数列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14281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定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义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rgbClr val="0000FF"/>
                              </a:solidFill>
                              <a:effectLst/>
                            </a:rPr>
                            <a:t>符号表示</a:t>
                          </a:r>
                          <a:endParaRPr lang="zh-CN" sz="2000" b="1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2400" i="1" kern="100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kern="100">
                                        <a:effectLst/>
                                        <a:latin typeface="Cambria Math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kern="100">
                                        <a:effectLst/>
                                        <a:latin typeface="Cambria Math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US" sz="2400" kern="10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zh-CN" sz="2400" i="1" kern="100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kern="100">
                                        <a:effectLst/>
                                        <a:latin typeface="Cambria Math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kern="100">
                                        <a:effectLst/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en-US" sz="2400" kern="100">
                                        <a:effectLst/>
                                        <a:latin typeface="Cambria Math"/>
                                      </a:rPr>
                                      <m:t>−1</m:t>
                                    </m:r>
                                  </m:sub>
                                </m:sSub>
                                <m:r>
                                  <a:rPr lang="en-US" sz="2400" kern="100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kern="100">
                                    <a:effectLst/>
                                    <a:latin typeface="Cambria Math"/>
                                  </a:rPr>
                                  <m:t>𝑑</m:t>
                                </m:r>
                                <m:r>
                                  <a:rPr lang="en-US" sz="2400" kern="100">
                                    <a:effectLst/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sz="2400" kern="100">
                                    <a:effectLst/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sz="2400" kern="100">
                                    <a:effectLst/>
                                    <a:latin typeface="Cambria Math"/>
                                  </a:rPr>
                                  <m:t>≥2)</m:t>
                                </m:r>
                              </m:oMath>
                            </m:oMathPara>
                          </a14:m>
                          <a:endParaRPr lang="zh-CN" sz="2400" kern="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kern="100" dirty="0">
                              <a:effectLst/>
                            </a:rPr>
                            <a:t>或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2400" i="1" kern="100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kern="100">
                                        <a:effectLst/>
                                        <a:latin typeface="Cambria Math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kern="100">
                                        <a:effectLst/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en-US" sz="2400" kern="100">
                                        <a:effectLst/>
                                        <a:latin typeface="Cambria Math"/>
                                      </a:rPr>
                                      <m:t>+1</m:t>
                                    </m:r>
                                  </m:sub>
                                </m:sSub>
                                <m:r>
                                  <a:rPr lang="en-US" sz="2400" kern="10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zh-CN" sz="2400" i="1" kern="100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kern="100">
                                        <a:effectLst/>
                                        <a:latin typeface="Cambria Math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kern="100">
                                        <a:effectLst/>
                                        <a:latin typeface="Cambria Math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US" sz="2400" kern="100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kern="100">
                                    <a:effectLst/>
                                    <a:latin typeface="Cambria Math"/>
                                  </a:rPr>
                                  <m:t>𝑑</m:t>
                                </m:r>
                                <m:r>
                                  <a:rPr lang="en-US" sz="2400" kern="100">
                                    <a:effectLst/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sz="2400" kern="100">
                                    <a:effectLst/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sz="2400" kern="100">
                                    <a:effectLst/>
                                    <a:latin typeface="Cambria Math"/>
                                  </a:rPr>
                                  <m:t>≥1)</m:t>
                                </m:r>
                              </m:oMath>
                            </m:oMathPara>
                          </a14:m>
                          <a:endParaRPr lang="zh-CN" sz="24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endParaRPr lang="zh-CN" sz="2400" b="1" i="1" kern="100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8117530"/>
                  </p:ext>
                </p:extLst>
              </p:nvPr>
            </p:nvGraphicFramePr>
            <p:xfrm>
              <a:off x="179512" y="843558"/>
              <a:ext cx="8712968" cy="367240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1950"/>
                    <a:gridCol w="430138"/>
                    <a:gridCol w="3888432"/>
                    <a:gridCol w="4032448"/>
                  </a:tblGrid>
                  <a:tr h="529590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 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等差数列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等比数列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14281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定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义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rgbClr val="0000FF"/>
                              </a:solidFill>
                              <a:effectLst/>
                            </a:rPr>
                            <a:t>符号表示</a:t>
                          </a:r>
                          <a:endParaRPr lang="zh-CN" sz="2000" b="1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0376" t="-16860" r="-103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endParaRPr lang="zh-CN" sz="2400" b="1" i="1" kern="100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5148064" y="2157167"/>
                <a:ext cx="3528392" cy="15667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000" b="1" i="1" kern="10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zh-CN" sz="2000" b="1" i="1" kern="10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b="1" i="1" kern="10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en-US" altLang="zh-CN" sz="2000" b="1" i="1" kern="10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zh-CN" sz="2000" b="1" i="1" kern="10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b="1" i="1" kern="10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en-US" altLang="zh-CN" sz="2000" b="1" i="1" kern="10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𝒏</m:t>
                              </m:r>
                              <m:r>
                                <a:rPr lang="en-US" altLang="zh-CN" sz="2000" b="1" i="1" kern="10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zh-CN" sz="2000" b="1" i="1" kern="10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𝒒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(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𝒒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≠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𝟎</m:t>
                      </m:r>
                      <m:r>
                        <a:rPr lang="zh-CN" altLang="en-US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，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𝒏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≥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CN" altLang="zh-CN" sz="2000" b="1" i="1" kern="100" dirty="0">
                  <a:solidFill>
                    <a:srgbClr val="FF0000"/>
                  </a:solidFill>
                </a:endParaRPr>
              </a:p>
              <a:p>
                <a:pPr algn="ctr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zh-CN" altLang="zh-CN" sz="2000" b="1" kern="100" dirty="0">
                    <a:solidFill>
                      <a:srgbClr val="FF0000"/>
                    </a:solidFill>
                  </a:rPr>
                  <a:t>或</a:t>
                </a:r>
              </a:p>
              <a:p>
                <a:pPr algn="ctr">
                  <a:lnSpc>
                    <a:spcPct val="100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000" b="1" i="1" kern="10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zh-CN" sz="2000" b="1" i="1" kern="10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b="1" i="1" kern="10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en-US" altLang="zh-CN" sz="2000" b="1" i="1" kern="10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𝒏</m:t>
                              </m:r>
                              <m:r>
                                <a:rPr lang="en-US" altLang="zh-CN" sz="2000" b="1" i="1" kern="10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zh-CN" sz="2000" b="1" i="1" kern="10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zh-CN" sz="2000" b="1" i="1" kern="10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b="1" i="1" kern="10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en-US" altLang="zh-CN" sz="2000" b="1" i="1" kern="10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𝒏</m:t>
                              </m:r>
                            </m:sub>
                          </m:sSub>
                        </m:den>
                      </m:f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𝒒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(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𝒒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≠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𝟎</m:t>
                      </m:r>
                      <m:r>
                        <a:rPr lang="zh-CN" altLang="en-US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，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𝒏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≥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altLang="zh-CN" sz="2000" b="1" i="1" kern="100">
                          <a:solidFill>
                            <a:srgbClr val="FF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CN" altLang="zh-CN" sz="2000" b="1" i="1" kern="100" dirty="0">
                  <a:solidFill>
                    <a:srgbClr val="FF0000"/>
                  </a:solidFill>
                  <a:latin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2157167"/>
                <a:ext cx="3528392" cy="156671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370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57031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（二）等比数列的通项公式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6011363"/>
                  </p:ext>
                </p:extLst>
              </p:nvPr>
            </p:nvGraphicFramePr>
            <p:xfrm>
              <a:off x="179512" y="843558"/>
              <a:ext cx="8712968" cy="367240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1950"/>
                    <a:gridCol w="430138"/>
                    <a:gridCol w="4032448"/>
                    <a:gridCol w="3888432"/>
                  </a:tblGrid>
                  <a:tr h="360040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 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等差数列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等比数列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14281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kern="100" dirty="0" smtClean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通项公式的推导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kern="100" dirty="0" smtClean="0">
                              <a:solidFill>
                                <a:srgbClr val="0000FF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不完全归纳法</a:t>
                          </a:r>
                          <a:endParaRPr lang="zh-CN" sz="2000" b="1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</a:t>
                          </a:r>
                          <a:r>
                            <a:rPr lang="zh-CN" altLang="zh-CN" sz="24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根据等差数列的定义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+1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</m:oMath>
                          </a14:m>
                          <a:r>
                            <a:rPr lang="zh-CN" altLang="zh-CN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，得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+1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</m:oMath>
                          </a14:m>
                          <a:endParaRPr lang="en-US" altLang="zh-CN" sz="2400" i="1" kern="1200" dirty="0" smtClean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+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</m:oMath>
                          </a14:m>
                          <a:r>
                            <a:rPr lang="en-US" altLang="zh-CN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.</a:t>
                          </a:r>
                          <a:endParaRPr lang="zh-CN" altLang="zh-CN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zh-CN" altLang="zh-CN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∴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+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</m:oMath>
                          </a14:m>
                          <a:r>
                            <a:rPr lang="zh-CN" altLang="zh-CN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，</a:t>
                          </a:r>
                        </a:p>
                        <a:p>
                          <a:r>
                            <a:rPr lang="en-US" altLang="zh-CN" sz="2400" kern="1200" dirty="0" smtClean="0">
                              <a:solidFill>
                                <a:schemeClr val="dk1"/>
                              </a:solidFill>
                              <a:effectLst/>
                              <a:ea typeface="+mn-ea"/>
                              <a:cs typeface="+mn-cs"/>
                            </a:rPr>
                            <a:t> 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+2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</m:oMath>
                          </a14:m>
                          <a:r>
                            <a:rPr lang="zh-CN" altLang="zh-CN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，</a:t>
                          </a:r>
                        </a:p>
                        <a:p>
                          <a:r>
                            <a:rPr lang="en-US" altLang="zh-CN" sz="2400" kern="1200" dirty="0" smtClean="0">
                              <a:solidFill>
                                <a:schemeClr val="dk1"/>
                              </a:solidFill>
                              <a:effectLst/>
                              <a:ea typeface="+mn-ea"/>
                              <a:cs typeface="+mn-cs"/>
                            </a:rPr>
                            <a:t> 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+3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</m:oMath>
                          </a14:m>
                          <a:r>
                            <a:rPr lang="zh-CN" altLang="zh-CN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，</a:t>
                          </a:r>
                        </a:p>
                        <a:p>
                          <a:r>
                            <a:rPr lang="en-US" altLang="zh-CN" sz="24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ea"/>
                              <a:ea typeface="+mn-ea"/>
                              <a:cs typeface="+mn-cs"/>
                            </a:rPr>
                            <a:t>  </a:t>
                          </a:r>
                          <a:r>
                            <a:rPr lang="en-US" altLang="zh-CN" sz="2400" kern="1200" baseline="0" dirty="0" smtClean="0">
                              <a:solidFill>
                                <a:schemeClr val="dk1"/>
                              </a:solidFill>
                              <a:effectLst/>
                              <a:latin typeface="+mn-ea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zh-CN" sz="24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ea"/>
                              <a:ea typeface="+mn-ea"/>
                              <a:cs typeface="+mn-cs"/>
                            </a:rPr>
                            <a:t>…</a:t>
                          </a:r>
                          <a:r>
                            <a:rPr lang="zh-CN" altLang="zh-CN" sz="24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zh-CN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，</a:t>
                          </a:r>
                        </a:p>
                        <a:p>
                          <a:r>
                            <a:rPr lang="en-US" altLang="zh-CN" sz="2400" kern="1200" dirty="0" smtClean="0">
                              <a:solidFill>
                                <a:schemeClr val="dk1"/>
                              </a:solidFill>
                              <a:effectLst/>
                              <a:ea typeface="+mn-ea"/>
                              <a:cs typeface="+mn-cs"/>
                            </a:rPr>
                            <a:t> 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+(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𝑛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−1)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</m:oMath>
                          </a14:m>
                          <a:r>
                            <a:rPr lang="en-US" altLang="zh-CN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.</a:t>
                          </a:r>
                          <a:endParaRPr lang="zh-CN" sz="24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endParaRPr lang="zh-CN" sz="2400" b="1" i="1" kern="100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6011363"/>
                  </p:ext>
                </p:extLst>
              </p:nvPr>
            </p:nvGraphicFramePr>
            <p:xfrm>
              <a:off x="179512" y="843558"/>
              <a:ext cx="8712968" cy="367240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1950"/>
                    <a:gridCol w="430138"/>
                    <a:gridCol w="4032448"/>
                    <a:gridCol w="3888432"/>
                  </a:tblGrid>
                  <a:tr h="529590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 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等差数列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等比数列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14281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kern="100" dirty="0" smtClean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通项公式的推导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kern="100" dirty="0" smtClean="0">
                              <a:solidFill>
                                <a:srgbClr val="0000FF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不完全归纳法</a:t>
                          </a:r>
                          <a:endParaRPr lang="zh-CN" sz="2000" b="1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19637" t="-16860" r="-96375" b="-23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endParaRPr lang="zh-CN" sz="2400" b="1" i="1" kern="100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5148064" y="1491630"/>
                <a:ext cx="3672408" cy="28675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FF0000"/>
                    </a:solidFill>
                  </a:rPr>
                  <a:t>    </a:t>
                </a:r>
                <a:r>
                  <a:rPr lang="zh-CN" altLang="zh-CN" sz="2400" dirty="0" smtClean="0">
                    <a:solidFill>
                      <a:srgbClr val="FF0000"/>
                    </a:solidFill>
                  </a:rPr>
                  <a:t>根据</a:t>
                </a:r>
                <a:r>
                  <a:rPr lang="zh-CN" altLang="zh-CN" sz="2400" dirty="0">
                    <a:solidFill>
                      <a:srgbClr val="FF0000"/>
                    </a:solidFill>
                  </a:rPr>
                  <a:t>等比数列的定义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+1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/>
                      </a:rPr>
                      <m:t>𝑞</m:t>
                    </m:r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</a:rPr>
                  <a:t>，得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/>
                      </a:rPr>
                      <m:t>𝑞</m:t>
                    </m:r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</a:rPr>
                  <a:t> .</a:t>
                </a:r>
                <a:endParaRPr lang="zh-CN" altLang="zh-CN" sz="2400" dirty="0">
                  <a:solidFill>
                    <a:srgbClr val="FF0000"/>
                  </a:solidFill>
                </a:endParaRPr>
              </a:p>
              <a:p>
                <a:r>
                  <a:rPr lang="zh-CN" altLang="zh-CN" sz="2400" dirty="0">
                    <a:solidFill>
                      <a:srgbClr val="FF0000"/>
                    </a:solidFill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/>
                      </a:rPr>
                      <m:t>𝑞</m:t>
                    </m:r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</a:rPr>
                  <a:t>，</a:t>
                </a:r>
              </a:p>
              <a:p>
                <a:r>
                  <a:rPr lang="en-US" altLang="zh-CN" sz="2400" dirty="0" smtClean="0">
                    <a:solidFill>
                      <a:srgbClr val="FF0000"/>
                    </a:solidFill>
                  </a:rPr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/>
                      </a:rPr>
                      <m:t>𝑞</m:t>
                    </m:r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</a:rPr>
                  <a:t>，</a:t>
                </a:r>
              </a:p>
              <a:p>
                <a:r>
                  <a:rPr lang="en-US" altLang="zh-CN" sz="2400" dirty="0" smtClean="0">
                    <a:solidFill>
                      <a:srgbClr val="FF0000"/>
                    </a:solidFill>
                  </a:rPr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/>
                      </a:rPr>
                      <m:t>𝑞</m:t>
                    </m:r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</a:rPr>
                  <a:t>，</a:t>
                </a:r>
              </a:p>
              <a:p>
                <a:r>
                  <a:rPr lang="en-US" altLang="zh-CN" sz="2400" dirty="0" smtClean="0">
                    <a:solidFill>
                      <a:srgbClr val="FF0000"/>
                    </a:solidFill>
                    <a:latin typeface="+mn-ea"/>
                  </a:rPr>
                  <a:t>  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+mn-ea"/>
                  </a:rPr>
                  <a:t>…</a:t>
                </a:r>
                <a:r>
                  <a:rPr lang="zh-CN" altLang="zh-CN" sz="2400" dirty="0" smtClean="0">
                    <a:solidFill>
                      <a:srgbClr val="FF0000"/>
                    </a:solidFill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</a:rPr>
                  <a:t>，</a:t>
                </a:r>
              </a:p>
              <a:p>
                <a:r>
                  <a:rPr lang="en-US" altLang="zh-CN" sz="2400" dirty="0" smtClean="0">
                    <a:solidFill>
                      <a:srgbClr val="FF0000"/>
                    </a:solidFill>
                  </a:rPr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</a:rPr>
                  <a:t> .</a:t>
                </a:r>
                <a:endParaRPr lang="zh-CN" altLang="zh-CN" sz="2400" b="1" i="1" kern="100" dirty="0">
                  <a:solidFill>
                    <a:srgbClr val="FF0000"/>
                  </a:solidFill>
                  <a:latin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1491630"/>
                <a:ext cx="3672408" cy="2867580"/>
              </a:xfrm>
              <a:prstGeom prst="rect">
                <a:avLst/>
              </a:prstGeom>
              <a:blipFill rotWithShape="1">
                <a:blip r:embed="rId3"/>
                <a:stretch>
                  <a:fillRect l="-2488" t="-2340" b="-3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670955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57031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（二）等比数列的通项公式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746943"/>
                  </p:ext>
                </p:extLst>
              </p:nvPr>
            </p:nvGraphicFramePr>
            <p:xfrm>
              <a:off x="179512" y="771550"/>
              <a:ext cx="8712968" cy="381642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1950"/>
                    <a:gridCol w="358130"/>
                    <a:gridCol w="4104456"/>
                    <a:gridCol w="3888432"/>
                  </a:tblGrid>
                  <a:tr h="360039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 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等差数列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等比数列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28683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kern="100" dirty="0" smtClean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通项公式的推导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kern="100" dirty="0" smtClean="0">
                              <a:solidFill>
                                <a:srgbClr val="0000FF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累加法</a:t>
                          </a:r>
                          <a:endParaRPr lang="zh-CN" sz="2000" b="1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</a:t>
                          </a:r>
                          <a:r>
                            <a:rPr lang="zh-CN" altLang="zh-CN" sz="22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根据等差数列的定义，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200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 </m:t>
                                  </m:r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−</m:t>
                              </m:r>
                            </m:oMath>
                          </a14:m>
                          <a:endParaRPr lang="en-US" altLang="zh-CN" sz="2200" i="1" kern="1200" dirty="0" smtClean="0">
                            <a:solidFill>
                              <a:schemeClr val="dk1"/>
                            </a:solidFill>
                            <a:effectLst/>
                            <a:latin typeface="Cambria Math"/>
                            <a:ea typeface="+mn-ea"/>
                            <a:cs typeface="+mn-cs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</m:oMath>
                          </a14:m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−2</m:t>
                                  </m:r>
                                </m:sub>
                              </m:sSub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</m:oMath>
                          </a14:m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−2</m:t>
                                  </m:r>
                                </m:sub>
                              </m:sSub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−3</m:t>
                                  </m:r>
                                </m:sub>
                              </m:sSub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</m:oMath>
                          </a14:m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，</a:t>
                          </a:r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ea"/>
                              <a:ea typeface="+mn-ea"/>
                              <a:cs typeface="+mn-cs"/>
                            </a:rPr>
                            <a:t>…</a:t>
                          </a:r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endParaRPr lang="en-US" altLang="zh-CN" sz="2200" kern="1200" dirty="0" smtClean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en-US" altLang="zh-CN" sz="2200" i="1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r>
                                <a:rPr lang="en-US" altLang="zh-CN" sz="2200" i="1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</m:oMath>
                          </a14:m>
                          <a:r>
                            <a:rPr lang="en-US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. </a:t>
                          </a:r>
                          <a:endParaRPr lang="zh-CN" altLang="zh-CN" sz="22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altLang="zh-CN" sz="22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</a:t>
                          </a:r>
                          <a:r>
                            <a:rPr lang="zh-CN" altLang="zh-CN" sz="22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将</a:t>
                          </a:r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以上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𝑛</m:t>
                              </m:r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−1</m:t>
                              </m:r>
                            </m:oMath>
                          </a14:m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个等式相加，得</a:t>
                          </a:r>
                          <a:endParaRPr lang="en-US" altLang="zh-CN" sz="2200" kern="1200" dirty="0" smtClean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US" altLang="zh-CN" sz="2200" i="1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zh-CN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𝑛</m:t>
                                    </m:r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−1</m:t>
                                    </m:r>
                                  </m:sub>
                                </m:sSub>
                                <m:r>
                                  <a:rPr lang="en-US" altLang="zh-CN" sz="2200" i="1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zh-CN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𝑛</m:t>
                                    </m:r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−1</m:t>
                                    </m:r>
                                  </m:sub>
                                </m:sSub>
                                <m:r>
                                  <a:rPr lang="en-US" altLang="zh-CN" sz="2200" i="1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zh-CN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𝑛</m:t>
                                    </m:r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−2</m:t>
                                    </m:r>
                                  </m:sub>
                                </m:sSub>
                                <m:r>
                                  <a:rPr lang="en-US" altLang="zh-CN" sz="2200" i="1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zh-CN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𝑛</m:t>
                                    </m:r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−2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altLang="zh-CN" sz="2200" i="1" kern="1200" dirty="0" smtClean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altLang="zh-CN" sz="2200" i="1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zh-CN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𝑛</m:t>
                                    </m:r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−3</m:t>
                                    </m:r>
                                  </m:sub>
                                </m:sSub>
                                <m:r>
                                  <a:rPr lang="en-US" altLang="zh-CN" sz="2200" i="1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+⋯+</m:t>
                                </m:r>
                                <m:sSub>
                                  <m:sSubPr>
                                    <m:ctrlPr>
                                      <a:rPr lang="zh-CN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altLang="zh-CN" sz="2200" i="1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zh-CN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altLang="zh-CN" sz="2200" i="1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(</m:t>
                                </m:r>
                                <m:r>
                                  <a:rPr lang="en-US" altLang="zh-CN" sz="2200" i="1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𝑛</m:t>
                                </m:r>
                                <m:r>
                                  <a:rPr lang="en-US" altLang="zh-CN" sz="2200" i="1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−1)</m:t>
                                </m:r>
                                <m:r>
                                  <a:rPr lang="en-US" altLang="zh-CN" sz="2200" i="1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</m:oMath>
                            </m:oMathPara>
                          </a14:m>
                          <a:endParaRPr lang="zh-CN" altLang="zh-CN" sz="22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即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=(</m:t>
                              </m:r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𝑛</m:t>
                              </m:r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−1)</m:t>
                              </m:r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</m:oMath>
                          </a14:m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，</a:t>
                          </a:r>
                        </a:p>
                        <a:p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∴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+</m:t>
                              </m:r>
                              <m:d>
                                <m:d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−1</m:t>
                                  </m:r>
                                </m:e>
                              </m:d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 </m:t>
                              </m:r>
                            </m:oMath>
                          </a14:m>
                          <a:endParaRPr lang="zh-CN" sz="22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endParaRPr lang="zh-CN" sz="2400" b="1" i="1" kern="100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746943"/>
                  </p:ext>
                </p:extLst>
              </p:nvPr>
            </p:nvGraphicFramePr>
            <p:xfrm>
              <a:off x="179512" y="771550"/>
              <a:ext cx="8712968" cy="381642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1950"/>
                    <a:gridCol w="358130"/>
                    <a:gridCol w="4104456"/>
                    <a:gridCol w="3888432"/>
                  </a:tblGrid>
                  <a:tr h="529590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 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等差数列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等比数列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28683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kern="100" dirty="0" smtClean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通项公式的推导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kern="100" dirty="0" smtClean="0">
                              <a:solidFill>
                                <a:srgbClr val="0000FF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累加法</a:t>
                          </a:r>
                          <a:endParaRPr lang="zh-CN" sz="2000" b="1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17507" t="-16327" r="-94659" b="-1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endParaRPr lang="zh-CN" sz="2400" b="1" i="1" kern="100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5004048" y="1400175"/>
                <a:ext cx="3888432" cy="31032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000" b="1" dirty="0" smtClean="0">
                    <a:solidFill>
                      <a:srgbClr val="FF0000"/>
                    </a:solidFill>
                  </a:rPr>
                  <a:t>  </a:t>
                </a:r>
                <a:r>
                  <a:rPr lang="zh-CN" altLang="zh-CN" sz="2000" b="1" dirty="0" smtClean="0">
                    <a:solidFill>
                      <a:srgbClr val="FF0000"/>
                    </a:solidFill>
                  </a:rPr>
                  <a:t>根据等比数列的定义，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den>
                    </m:f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𝒒</m:t>
                    </m:r>
                  </m:oMath>
                </a14:m>
                <a:r>
                  <a:rPr lang="zh-CN" altLang="zh-CN" sz="2000" b="1" dirty="0">
                    <a:solidFill>
                      <a:srgbClr val="FF0000"/>
                    </a:solidFill>
                  </a:rPr>
                  <a:t>，</a:t>
                </a:r>
              </a:p>
              <a:p>
                <a:pPr>
                  <a:lnSpc>
                    <a:spcPct val="125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den>
                    </m:f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𝒒</m:t>
                    </m:r>
                  </m:oMath>
                </a14:m>
                <a:r>
                  <a:rPr lang="zh-CN" altLang="zh-CN" sz="2000" b="1" dirty="0">
                    <a:solidFill>
                      <a:srgbClr val="FF0000"/>
                    </a:solidFill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𝟑</m:t>
                            </m:r>
                          </m:sub>
                        </m:sSub>
                      </m:den>
                    </m:f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𝒒</m:t>
                    </m:r>
                  </m:oMath>
                </a14:m>
                <a:r>
                  <a:rPr lang="zh-CN" altLang="zh-CN" sz="2000" b="1" dirty="0">
                    <a:solidFill>
                      <a:srgbClr val="FF0000"/>
                    </a:solidFill>
                  </a:rPr>
                  <a:t>，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+mn-ea"/>
                  </a:rPr>
                  <a:t>…</a:t>
                </a:r>
                <a:r>
                  <a:rPr lang="zh-CN" altLang="zh-CN" sz="2000" b="1" dirty="0">
                    <a:solidFill>
                      <a:srgbClr val="FF0000"/>
                    </a:solidFill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den>
                    </m:f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𝒒</m:t>
                    </m:r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</a:rPr>
                  <a:t> .</a:t>
                </a:r>
                <a:endParaRPr lang="zh-CN" altLang="zh-CN" sz="2000" b="1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000" b="1" dirty="0">
                    <a:solidFill>
                      <a:srgbClr val="FF0000"/>
                    </a:solidFill>
                  </a:rPr>
                  <a:t>将以上</a:t>
                </a:r>
                <a14:m>
                  <m:oMath xmlns:m="http://schemas.openxmlformats.org/officeDocument/2006/math"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𝒏</m:t>
                    </m:r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zh-CN" altLang="zh-CN" sz="2000" b="1" dirty="0">
                    <a:solidFill>
                      <a:srgbClr val="FF0000"/>
                    </a:solidFill>
                  </a:rPr>
                  <a:t>个等式相乘，得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den>
                    </m:f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den>
                    </m:f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𝟑</m:t>
                            </m:r>
                          </m:sub>
                        </m:sSub>
                      </m:den>
                    </m:f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×⋯×</m:t>
                    </m:r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endParaRPr lang="en-US" altLang="zh-CN" sz="2000" b="1" i="1" dirty="0" smtClean="0">
                  <a:solidFill>
                    <a:srgbClr val="FF0000"/>
                  </a:solidFill>
                </a:endParaRPr>
              </a:p>
              <a:p>
                <a:pPr>
                  <a:lnSpc>
                    <a:spcPct val="1250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𝒒</m:t>
                        </m:r>
                      </m:e>
                      <m:sup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en-US" altLang="zh-CN" sz="2000" b="1" dirty="0" smtClean="0">
                    <a:solidFill>
                      <a:srgbClr val="FF0000"/>
                    </a:solidFill>
                  </a:rPr>
                  <a:t>, </a:t>
                </a:r>
                <a:r>
                  <a:rPr lang="zh-CN" altLang="zh-CN" sz="2000" b="1" dirty="0" smtClean="0">
                    <a:solidFill>
                      <a:srgbClr val="FF0000"/>
                    </a:solidFill>
                  </a:rPr>
                  <a:t>即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den>
                    </m:f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𝒒</m:t>
                        </m:r>
                      </m:e>
                      <m:sup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sup>
                    </m:sSup>
                  </m:oMath>
                </a14:m>
                <a:endParaRPr lang="zh-CN" altLang="zh-CN" sz="2000" b="1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000" b="1" dirty="0">
                    <a:solidFill>
                      <a:srgbClr val="FF0000"/>
                    </a:solidFill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sSup>
                      <m:sSup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𝒒</m:t>
                        </m:r>
                      </m:e>
                      <m:sup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</a:rPr>
                  <a:t> </a:t>
                </a:r>
                <a:endParaRPr lang="zh-CN" altLang="zh-CN" sz="2000" b="1" i="1" kern="100" dirty="0">
                  <a:solidFill>
                    <a:srgbClr val="FF0000"/>
                  </a:solidFill>
                  <a:latin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1400175"/>
                <a:ext cx="3888432" cy="3103285"/>
              </a:xfrm>
              <a:prstGeom prst="rect">
                <a:avLst/>
              </a:prstGeom>
              <a:blipFill rotWithShape="1">
                <a:blip r:embed="rId3"/>
                <a:stretch>
                  <a:fillRect l="-1724" r="-8150" b="-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637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57031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（二）等比数列的通项公式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1066060"/>
                  </p:ext>
                </p:extLst>
              </p:nvPr>
            </p:nvGraphicFramePr>
            <p:xfrm>
              <a:off x="179512" y="843558"/>
              <a:ext cx="8712968" cy="372460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1950"/>
                    <a:gridCol w="358130"/>
                    <a:gridCol w="4032448"/>
                    <a:gridCol w="3960440"/>
                  </a:tblGrid>
                  <a:tr h="385575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 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等差数列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等比数列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19501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kern="100" dirty="0" smtClean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通项公式的推导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kern="100" dirty="0" smtClean="0">
                              <a:solidFill>
                                <a:srgbClr val="0000FF"/>
                              </a:solidFill>
                              <a:effectLst/>
                              <a:latin typeface="Calibri"/>
                              <a:ea typeface="+mn-ea"/>
                              <a:cs typeface="Times New Roman"/>
                            </a:rPr>
                            <a:t>迭代法</a:t>
                          </a:r>
                          <a:endParaRPr lang="zh-CN" sz="2000" b="1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</a:t>
                          </a:r>
                          <a:r>
                            <a:rPr lang="zh-CN" altLang="zh-CN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zh-CN" sz="24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根据等差数列的定义，</a:t>
                          </a:r>
                        </a:p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 </m:t>
                                  </m:r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+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endParaRPr lang="zh-CN" altLang="zh-CN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altLang="zh-CN" sz="2400" kern="1200" dirty="0" smtClean="0">
                              <a:solidFill>
                                <a:schemeClr val="dk1"/>
                              </a:solidFill>
                              <a:effectLst/>
                              <a:ea typeface="+mn-ea"/>
                              <a:cs typeface="+mn-cs"/>
                            </a:rPr>
                            <a:t>    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d>
                                <m:d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zh-CN" altLang="zh-CN" sz="2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𝑛</m:t>
                                      </m:r>
                                      <m:r>
                                        <a:rPr lang="en-US" altLang="zh-CN" sz="2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−2</m:t>
                                      </m:r>
                                    </m:sub>
                                  </m:s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+</m:t>
                                  </m:r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e>
                              </m:d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+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  </m:t>
                              </m:r>
                            </m:oMath>
                          </a14:m>
                          <a:r>
                            <a:rPr lang="en-US" altLang="zh-CN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altLang="zh-CN" sz="24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</a:t>
                          </a:r>
                          <a:endParaRPr lang="zh-CN" altLang="zh-CN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altLang="zh-CN" sz="2400" kern="1200" dirty="0" smtClean="0">
                              <a:solidFill>
                                <a:schemeClr val="dk1"/>
                              </a:solidFill>
                              <a:effectLst/>
                              <a:ea typeface="+mn-ea"/>
                              <a:cs typeface="+mn-cs"/>
                            </a:rPr>
                            <a:t>    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−2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+2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</m:oMath>
                          </a14:m>
                          <a:r>
                            <a:rPr lang="en-US" altLang="zh-CN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endParaRPr lang="zh-CN" altLang="zh-CN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altLang="zh-CN" sz="2400" kern="1200" dirty="0" smtClean="0">
                              <a:solidFill>
                                <a:schemeClr val="dk1"/>
                              </a:solidFill>
                              <a:effectLst/>
                              <a:ea typeface="+mn-ea"/>
                              <a:cs typeface="+mn-cs"/>
                            </a:rPr>
                            <a:t>    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d>
                                <m:d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zh-CN" altLang="zh-CN" sz="2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𝑛</m:t>
                                      </m:r>
                                      <m:r>
                                        <a:rPr lang="en-US" altLang="zh-CN" sz="2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−3</m:t>
                                      </m:r>
                                    </m:sub>
                                  </m:s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+</m:t>
                                  </m:r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e>
                              </m:d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+2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</m:oMath>
                          </a14:m>
                          <a:r>
                            <a:rPr lang="en-US" altLang="zh-CN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</a:t>
                          </a:r>
                          <a:endParaRPr lang="zh-CN" altLang="zh-CN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altLang="zh-CN" sz="2400" kern="1200" dirty="0" smtClean="0">
                              <a:solidFill>
                                <a:schemeClr val="dk1"/>
                              </a:solidFill>
                              <a:effectLst/>
                              <a:ea typeface="+mn-ea"/>
                              <a:cs typeface="+mn-cs"/>
                            </a:rPr>
                            <a:t>    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−3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+3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</m:oMath>
                          </a14:m>
                          <a:r>
                            <a:rPr lang="en-US" altLang="zh-CN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endParaRPr lang="zh-CN" altLang="zh-CN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altLang="zh-CN" sz="2400" kern="1200" dirty="0" smtClean="0">
                              <a:solidFill>
                                <a:schemeClr val="dk1"/>
                              </a:solidFill>
                              <a:effectLst/>
                              <a:ea typeface="+mn-ea"/>
                              <a:cs typeface="+mn-cs"/>
                            </a:rPr>
                            <a:t>    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r>
                                <a:rPr lang="en-US" altLang="zh-CN" sz="24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… </m:t>
                              </m:r>
                            </m:oMath>
                          </a14:m>
                          <a:r>
                            <a:rPr lang="en-US" altLang="zh-CN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endParaRPr lang="zh-CN" altLang="zh-CN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altLang="zh-CN" sz="2400" kern="1200" dirty="0" smtClean="0">
                              <a:solidFill>
                                <a:schemeClr val="dk1"/>
                              </a:solidFill>
                              <a:effectLst/>
                              <a:ea typeface="+mn-ea"/>
                              <a:cs typeface="+mn-cs"/>
                            </a:rPr>
                            <a:t>    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+</m:t>
                              </m:r>
                              <m:d>
                                <m:d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−1</m:t>
                                  </m:r>
                                </m:e>
                              </m:d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   </m:t>
                              </m:r>
                            </m:oMath>
                          </a14:m>
                          <a:r>
                            <a:rPr lang="en-US" altLang="zh-CN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zh-CN" sz="24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endParaRPr lang="zh-CN" sz="2400" b="1" i="1" kern="100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1066060"/>
                  </p:ext>
                </p:extLst>
              </p:nvPr>
            </p:nvGraphicFramePr>
            <p:xfrm>
              <a:off x="179512" y="843558"/>
              <a:ext cx="8712968" cy="372460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1950"/>
                    <a:gridCol w="358130"/>
                    <a:gridCol w="4032448"/>
                    <a:gridCol w="3960440"/>
                  </a:tblGrid>
                  <a:tr h="529590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 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等差数列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等比数列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19501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kern="100" dirty="0" smtClean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通项公式的推导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kern="100" dirty="0" smtClean="0">
                              <a:solidFill>
                                <a:srgbClr val="0000FF"/>
                              </a:solidFill>
                              <a:effectLst/>
                              <a:latin typeface="Calibri"/>
                              <a:ea typeface="+mn-ea"/>
                              <a:cs typeface="Times New Roman"/>
                            </a:rPr>
                            <a:t>迭代法</a:t>
                          </a:r>
                          <a:endParaRPr lang="zh-CN" sz="2000" b="1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17825" t="-16603" r="-98187" b="-15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endParaRPr lang="zh-CN" sz="2400" b="1" i="1" kern="100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5004048" y="1400175"/>
                <a:ext cx="3888432" cy="31720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000" b="1" dirty="0" smtClean="0">
                    <a:solidFill>
                      <a:srgbClr val="FF0000"/>
                    </a:solidFill>
                  </a:rPr>
                  <a:t>根据等比数列的定义，</a:t>
                </a:r>
              </a:p>
              <a:p>
                <a:pPr>
                  <a:lnSpc>
                    <a:spcPct val="12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𝒒</m:t>
                    </m:r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</a:rPr>
                  <a:t> </a:t>
                </a:r>
                <a:endParaRPr lang="zh-CN" altLang="zh-CN" sz="2000" b="1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000" b="1" dirty="0" smtClean="0">
                    <a:solidFill>
                      <a:srgbClr val="FF0000"/>
                    </a:solidFill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𝒒</m:t>
                    </m:r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×</m:t>
                    </m:r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𝒒</m:t>
                    </m:r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  </m:t>
                    </m:r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</a:rPr>
                  <a:t> </a:t>
                </a:r>
                <a:endParaRPr lang="zh-CN" altLang="zh-CN" sz="2000" b="1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000" b="1" dirty="0" smtClean="0">
                    <a:solidFill>
                      <a:srgbClr val="FF0000"/>
                    </a:solidFill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  <m:sSup>
                      <m:sSup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𝒒</m:t>
                        </m:r>
                      </m:e>
                      <m:sup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</a:rPr>
                  <a:t> </a:t>
                </a:r>
                <a:endParaRPr lang="zh-CN" altLang="zh-CN" sz="2000" b="1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000" b="1" dirty="0" smtClean="0">
                    <a:solidFill>
                      <a:srgbClr val="FF0000"/>
                    </a:solidFill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𝟑</m:t>
                        </m:r>
                      </m:sub>
                    </m:sSub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𝒒</m:t>
                    </m:r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×</m:t>
                    </m:r>
                    <m:sSup>
                      <m:sSup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𝒒</m:t>
                        </m:r>
                      </m:e>
                      <m:sup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</a:rPr>
                  <a:t>  </a:t>
                </a:r>
                <a:endParaRPr lang="zh-CN" altLang="zh-CN" sz="2000" b="1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000" b="1" dirty="0" smtClean="0">
                    <a:solidFill>
                      <a:srgbClr val="FF0000"/>
                    </a:solidFill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𝟑</m:t>
                        </m:r>
                      </m:sub>
                    </m:sSub>
                    <m:sSup>
                      <m:sSup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𝒒</m:t>
                        </m:r>
                      </m:e>
                      <m:sup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</a:rPr>
                  <a:t> </a:t>
                </a:r>
                <a:endParaRPr lang="zh-CN" altLang="zh-CN" sz="2000" b="1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000" b="1" dirty="0" smtClean="0">
                    <a:solidFill>
                      <a:srgbClr val="FF0000"/>
                    </a:solidFill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en-US" altLang="zh-CN" sz="2000" b="1">
                        <a:solidFill>
                          <a:srgbClr val="FF0000"/>
                        </a:solidFill>
                        <a:latin typeface="Cambria Math"/>
                      </a:rPr>
                      <m:t>… </m:t>
                    </m:r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</a:rPr>
                  <a:t> </a:t>
                </a:r>
                <a:endParaRPr lang="zh-CN" altLang="zh-CN" sz="2000" b="1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000" b="1" dirty="0" smtClean="0">
                    <a:solidFill>
                      <a:srgbClr val="FF0000"/>
                    </a:solidFill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zh-CN" sz="2000" b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sSup>
                      <m:sSup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𝒒</m:t>
                        </m:r>
                      </m:e>
                      <m:sup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sup>
                    </m:sSup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/>
                      </a:rPr>
                      <m:t>  </m:t>
                    </m:r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</a:rPr>
                  <a:t>.</a:t>
                </a:r>
                <a:endParaRPr lang="zh-CN" altLang="zh-CN" sz="2000" b="1" i="1" kern="100" dirty="0">
                  <a:solidFill>
                    <a:srgbClr val="FF0000"/>
                  </a:solidFill>
                  <a:latin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1400175"/>
                <a:ext cx="3888432" cy="3172087"/>
              </a:xfrm>
              <a:prstGeom prst="rect">
                <a:avLst/>
              </a:prstGeom>
              <a:blipFill rotWithShape="1">
                <a:blip r:embed="rId3"/>
                <a:stretch>
                  <a:fillRect l="-1724" t="-192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270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57031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（二）等比数列的通项公式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2744458"/>
                  </p:ext>
                </p:extLst>
              </p:nvPr>
            </p:nvGraphicFramePr>
            <p:xfrm>
              <a:off x="179512" y="843557"/>
              <a:ext cx="8712968" cy="385225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1950"/>
                    <a:gridCol w="358130"/>
                    <a:gridCol w="4032448"/>
                    <a:gridCol w="490565"/>
                    <a:gridCol w="3469875"/>
                  </a:tblGrid>
                  <a:tr h="484368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 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等差数列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等比数列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</a:tr>
                  <a:tr h="681356"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kern="100" dirty="0" smtClean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通项公式的推导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rgbClr val="0000FF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通项公式</a:t>
                          </a:r>
                          <a:endParaRPr lang="zh-CN" sz="2000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 </m:t>
                                    </m:r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US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宋体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zh-CN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2400" i="1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宋体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zh-CN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𝑛</m:t>
                                    </m:r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−1</m:t>
                                    </m:r>
                                  </m:e>
                                </m:d>
                                <m:r>
                                  <a:rPr lang="en-US" sz="2400" i="1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宋体"/>
                                    <a:cs typeface="Times New Roman"/>
                                  </a:rPr>
                                  <m:t>𝑑</m:t>
                                </m:r>
                              </m:oMath>
                            </m:oMathPara>
                          </a14:m>
                          <a:endParaRPr lang="zh-CN" sz="24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zh-CN" sz="24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</a:tr>
                  <a:tr h="478465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en-US" sz="24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en-US" sz="240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</a:tr>
                  <a:tr h="85060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 </m:t>
                                    </m:r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US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宋体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zh-CN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𝑚</m:t>
                                    </m:r>
                                  </m:sub>
                                </m:sSub>
                                <m:r>
                                  <a:rPr lang="en-US" sz="2400" i="1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宋体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zh-CN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𝑛</m:t>
                                    </m:r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𝑚</m:t>
                                    </m:r>
                                  </m:e>
                                </m:d>
                                <m:r>
                                  <a:rPr lang="en-US" sz="2400" i="1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宋体"/>
                                    <a:cs typeface="Times New Roman"/>
                                  </a:rPr>
                                  <m:t>𝑑</m:t>
                                </m:r>
                              </m:oMath>
                            </m:oMathPara>
                          </a14:m>
                          <a:endParaRPr lang="zh-CN" sz="240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zh-CN" sz="24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</a:tr>
                  <a:tr h="1061836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rgbClr val="0000FF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公差</a:t>
                          </a:r>
                          <a:endParaRPr lang="zh-CN" sz="2000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i="1" kern="100">
                                    <a:effectLst/>
                                    <a:latin typeface="Cambria Math"/>
                                    <a:ea typeface="宋体"/>
                                    <a:cs typeface="Times New Roman"/>
                                  </a:rPr>
                                  <m:t>𝑑</m:t>
                                </m:r>
                                <m:r>
                                  <a:rPr lang="en-US" sz="2400" kern="100">
                                    <a:effectLst/>
                                    <a:latin typeface="Cambria Math"/>
                                    <a:ea typeface="宋体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zh-CN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zh-CN" sz="2400" i="1" kern="10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Cambria Math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 kern="10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宋体"/>
                                            <a:cs typeface="Times New Roman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 kern="10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宋体"/>
                                            <a:cs typeface="Times New Roman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zh-CN" sz="2400" i="1" kern="10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Cambria Math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 kern="10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宋体"/>
                                            <a:cs typeface="Times New Roman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 kern="10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宋体"/>
                                            <a:cs typeface="Times New Roman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𝑛</m:t>
                                    </m:r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i="1" kern="1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𝑚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40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b="1" kern="100" dirty="0" smtClean="0"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公</a:t>
                          </a:r>
                          <a:endParaRPr lang="en-US" altLang="zh-CN" sz="2400" b="1" kern="100" dirty="0" smtClean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b="1" kern="100" dirty="0" smtClean="0"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比</a:t>
                          </a:r>
                          <a:endParaRPr lang="zh-CN" sz="24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zh-CN" sz="24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2744458"/>
                  </p:ext>
                </p:extLst>
              </p:nvPr>
            </p:nvGraphicFramePr>
            <p:xfrm>
              <a:off x="179512" y="843557"/>
              <a:ext cx="8712968" cy="374441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1950"/>
                    <a:gridCol w="358130"/>
                    <a:gridCol w="4032448"/>
                    <a:gridCol w="490565"/>
                    <a:gridCol w="3469875"/>
                  </a:tblGrid>
                  <a:tr h="484368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 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等差数列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等比数列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</a:tr>
                  <a:tr h="681356"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kern="100" dirty="0" smtClean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通项公式的推导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rgbClr val="0000FF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通项公式</a:t>
                          </a:r>
                          <a:endParaRPr lang="zh-CN" sz="2000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17825" t="-72072" r="-98187" b="-400000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zh-CN" sz="24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</a:tr>
                  <a:tr h="62103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en-US" sz="24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en-US" sz="2400" kern="1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</a:tr>
                  <a:tr h="85060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17825" t="-209286" r="-98187" b="-144286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zh-CN" sz="24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</a:tr>
                  <a:tr h="1107059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rgbClr val="0000FF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公差</a:t>
                          </a:r>
                          <a:endParaRPr lang="zh-CN" sz="2000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17825" t="-237912" r="-98187" b="-10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b="1" kern="100" dirty="0" smtClean="0"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公</a:t>
                          </a:r>
                          <a:endParaRPr lang="en-US" altLang="zh-CN" sz="2400" b="1" kern="100" dirty="0" smtClean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b="1" kern="100" dirty="0" smtClean="0"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比</a:t>
                          </a:r>
                          <a:endParaRPr lang="zh-CN" sz="24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zh-CN" sz="24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5580112" y="1390005"/>
                <a:ext cx="290868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en-US" altLang="zh-CN" sz="2400" b="1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1390005"/>
                <a:ext cx="2908681" cy="461665"/>
              </a:xfrm>
              <a:prstGeom prst="rect">
                <a:avLst/>
              </a:prstGeom>
              <a:blipFill rotWithShape="1">
                <a:blip r:embed="rId3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下箭头 3"/>
          <p:cNvSpPr/>
          <p:nvPr/>
        </p:nvSpPr>
        <p:spPr>
          <a:xfrm>
            <a:off x="2627784" y="2139702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6828721" y="2139702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5436096" y="2830165"/>
                <a:ext cx="308340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en-US" altLang="zh-CN" sz="2400" b="1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𝒎</m:t>
                          </m:r>
                        </m:sub>
                      </m:sSub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𝒎</m:t>
                          </m:r>
                        </m:e>
                      </m:d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2830165"/>
                <a:ext cx="3083408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6300192" y="3425711"/>
                <a:ext cx="1856406" cy="11835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𝒒</m:t>
                      </m:r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radPr>
                        <m:deg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𝒎</m:t>
                          </m:r>
                        </m:deg>
                        <m:e>
                          <m:f>
                            <m:fPr>
                              <m:ctrlPr>
                                <a:rPr lang="zh-CN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zh-CN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𝒏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zh-CN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𝒎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2" y="3425711"/>
                <a:ext cx="1856406" cy="118352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715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3979</TotalTime>
  <Words>2873</Words>
  <Application>Microsoft Office PowerPoint</Application>
  <PresentationFormat>全屏显示(16:9)</PresentationFormat>
  <Paragraphs>218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650TGp_Proper_pride_light</vt:lpstr>
      <vt:lpstr>§2.4   等比数列</vt:lpstr>
      <vt:lpstr>目标定位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734</cp:revision>
  <dcterms:created xsi:type="dcterms:W3CDTF">2011-09-29T10:22:55Z</dcterms:created>
  <dcterms:modified xsi:type="dcterms:W3CDTF">2015-05-17T07:54:55Z</dcterms:modified>
</cp:coreProperties>
</file>