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1" r:id="rId2"/>
    <p:sldId id="288" r:id="rId3"/>
    <p:sldId id="330" r:id="rId4"/>
    <p:sldId id="402" r:id="rId5"/>
    <p:sldId id="415" r:id="rId6"/>
    <p:sldId id="414" r:id="rId7"/>
    <p:sldId id="432" r:id="rId8"/>
    <p:sldId id="433" r:id="rId9"/>
    <p:sldId id="434" r:id="rId10"/>
    <p:sldId id="435" r:id="rId11"/>
    <p:sldId id="419" r:id="rId12"/>
    <p:sldId id="436" r:id="rId13"/>
    <p:sldId id="437" r:id="rId14"/>
    <p:sldId id="438" r:id="rId15"/>
    <p:sldId id="439" r:id="rId16"/>
    <p:sldId id="440" r:id="rId17"/>
    <p:sldId id="441" r:id="rId18"/>
    <p:sldId id="327" r:id="rId19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28464" y="156363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19702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755576" y="1491630"/>
            <a:ext cx="793641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6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§2.1  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数列的概念与简单表示法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（一）概念辨析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699542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400" dirty="0" smtClean="0">
                <a:latin typeface="+mn-lt"/>
              </a:rPr>
              <a:t>. </a:t>
            </a:r>
            <a:r>
              <a:rPr lang="zh-CN" altLang="zh-CN" sz="2400" dirty="0" smtClean="0">
                <a:latin typeface="+mn-lt"/>
              </a:rPr>
              <a:t>下列</a:t>
            </a:r>
            <a:r>
              <a:rPr lang="zh-CN" altLang="zh-CN" sz="2400" dirty="0">
                <a:latin typeface="+mn-lt"/>
              </a:rPr>
              <a:t>说法哪些是正确的？哪些是错误的？并说明理由．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(</a:t>
            </a:r>
            <a:r>
              <a:rPr lang="en-US" altLang="zh-CN" sz="2400" dirty="0">
                <a:latin typeface="+mn-lt"/>
              </a:rPr>
              <a:t>1) {0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4}</a:t>
            </a:r>
            <a:r>
              <a:rPr lang="zh-CN" altLang="zh-CN" sz="2400" dirty="0">
                <a:latin typeface="+mn-lt"/>
              </a:rPr>
              <a:t>是有穷数列；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(</a:t>
            </a:r>
            <a:r>
              <a:rPr lang="en-US" altLang="zh-CN" sz="2400" dirty="0">
                <a:latin typeface="+mn-lt"/>
              </a:rPr>
              <a:t>2) </a:t>
            </a:r>
            <a:r>
              <a:rPr lang="zh-CN" altLang="zh-CN" sz="2400" dirty="0">
                <a:latin typeface="+mn-lt"/>
              </a:rPr>
              <a:t>所有自然数能构成数列；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(</a:t>
            </a:r>
            <a:r>
              <a:rPr lang="en-US" altLang="zh-CN" sz="2400" dirty="0">
                <a:latin typeface="+mn-lt"/>
              </a:rPr>
              <a:t>3) 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11</a:t>
            </a:r>
            <a:r>
              <a:rPr lang="zh-CN" altLang="zh-CN" sz="2400" dirty="0">
                <a:latin typeface="+mn-lt"/>
              </a:rPr>
              <a:t>是一个项数为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的数列；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(</a:t>
            </a:r>
            <a:r>
              <a:rPr lang="en-US" altLang="zh-CN" sz="2400" dirty="0">
                <a:latin typeface="+mn-lt"/>
              </a:rPr>
              <a:t>4) </a:t>
            </a:r>
            <a:r>
              <a:rPr lang="zh-CN" altLang="zh-CN" sz="2400" dirty="0">
                <a:latin typeface="+mn-lt"/>
              </a:rPr>
              <a:t>数列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  <a:ea typeface="宋体" pitchFamily="2" charset="-122"/>
              </a:rPr>
              <a:t>…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  <a:ea typeface="宋体" pitchFamily="2" charset="-122"/>
              </a:rPr>
              <a:t>…</a:t>
            </a:r>
            <a:r>
              <a:rPr lang="zh-CN" altLang="zh-CN" sz="2400" dirty="0">
                <a:latin typeface="+mn-lt"/>
              </a:rPr>
              <a:t>的通项公式</a:t>
            </a:r>
            <a:r>
              <a:rPr lang="zh-CN" altLang="zh-CN" sz="2400" dirty="0" smtClean="0">
                <a:latin typeface="+mn-lt"/>
              </a:rPr>
              <a:t>是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              a</a:t>
            </a:r>
            <a:r>
              <a:rPr lang="en-US" altLang="zh-CN" sz="2400" i="1" baseline="-25000" dirty="0" smtClean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1.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9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</a:t>
            </a:r>
            <a:r>
              <a:rPr lang="zh-CN" altLang="en-US" smtClean="0">
                <a:solidFill>
                  <a:srgbClr val="FFFF00"/>
                </a:solidFill>
                <a:latin typeface="+mj-ea"/>
              </a:rPr>
              <a:t>一）已知两边和夹角求面积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771550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【解析】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(</a:t>
            </a:r>
            <a:r>
              <a:rPr lang="en-US" altLang="zh-CN" sz="2400" dirty="0">
                <a:latin typeface="+mn-lt"/>
              </a:rPr>
              <a:t>1</a:t>
            </a:r>
            <a:r>
              <a:rPr lang="en-US" altLang="zh-CN" sz="2400" dirty="0" smtClean="0">
                <a:latin typeface="+mn-lt"/>
              </a:rPr>
              <a:t>)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错误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．</a:t>
            </a:r>
            <a:r>
              <a:rPr lang="en-US" altLang="zh-CN" sz="2400" dirty="0">
                <a:latin typeface="+mn-lt"/>
              </a:rPr>
              <a:t>{0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4}</a:t>
            </a:r>
            <a:r>
              <a:rPr lang="zh-CN" altLang="zh-CN" sz="2400" dirty="0">
                <a:latin typeface="+mn-lt"/>
              </a:rPr>
              <a:t>是集合，不是数列．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+mn-lt"/>
              </a:rPr>
              <a:t> (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dirty="0" smtClean="0">
                <a:latin typeface="+mn-lt"/>
              </a:rPr>
              <a:t>)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正确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．</a:t>
            </a:r>
            <a:r>
              <a:rPr lang="zh-CN" altLang="zh-CN" sz="2400" dirty="0">
                <a:latin typeface="+mn-lt"/>
              </a:rPr>
              <a:t>如将所有自然数按从小到大的顺序排列．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+mn-lt"/>
              </a:rPr>
              <a:t> (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dirty="0" smtClean="0">
                <a:latin typeface="+mn-lt"/>
              </a:rPr>
              <a:t>)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错误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．</a:t>
            </a:r>
            <a:r>
              <a:rPr lang="zh-CN" altLang="zh-CN" sz="2400" dirty="0">
                <a:latin typeface="+mn-lt"/>
              </a:rPr>
              <a:t>当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代表数时为项数为</a:t>
            </a:r>
            <a:r>
              <a:rPr lang="en-US" altLang="zh-CN" sz="2400" dirty="0">
                <a:latin typeface="+mn-lt"/>
              </a:rPr>
              <a:t>8</a:t>
            </a:r>
            <a:r>
              <a:rPr lang="zh-CN" altLang="zh-CN" sz="2400" dirty="0">
                <a:latin typeface="+mn-lt"/>
              </a:rPr>
              <a:t>的数列；当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中有一个不代表数时，便不是数列，这是因为数列必须是由</a:t>
            </a:r>
            <a:r>
              <a:rPr lang="zh-CN" altLang="zh-CN" sz="2400" b="1" dirty="0">
                <a:latin typeface="+mn-lt"/>
              </a:rPr>
              <a:t>一列数</a:t>
            </a:r>
            <a:r>
              <a:rPr lang="zh-CN" altLang="zh-CN" sz="2400" dirty="0">
                <a:latin typeface="+mn-lt"/>
              </a:rPr>
              <a:t>按一定的次序排列所组成．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+mn-lt"/>
              </a:rPr>
              <a:t> (</a:t>
            </a:r>
            <a:r>
              <a:rPr lang="en-US" altLang="zh-CN" sz="2400" dirty="0">
                <a:latin typeface="+mn-lt"/>
              </a:rPr>
              <a:t>4</a:t>
            </a:r>
            <a:r>
              <a:rPr lang="en-US" altLang="zh-CN" sz="2400" dirty="0" smtClean="0">
                <a:latin typeface="+mn-lt"/>
              </a:rPr>
              <a:t>)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错误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．</a:t>
            </a:r>
            <a:r>
              <a:rPr lang="zh-CN" altLang="zh-CN" sz="2400" dirty="0">
                <a:latin typeface="+mn-lt"/>
              </a:rPr>
              <a:t>数列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…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…</a:t>
            </a:r>
            <a:r>
              <a:rPr lang="zh-CN" altLang="zh-CN" sz="2400" dirty="0">
                <a:latin typeface="+mn-lt"/>
              </a:rPr>
              <a:t>的第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项为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，故通项公式为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1.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000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34739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（二）数列的分类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699542"/>
                <a:ext cx="8496944" cy="41898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/>
                  <a:t>例</a:t>
                </a:r>
                <a:r>
                  <a:rPr lang="en-US" altLang="zh-CN" sz="2400" b="1" dirty="0"/>
                  <a:t>2</a:t>
                </a:r>
                <a:r>
                  <a:rPr lang="zh-CN" altLang="zh-CN" sz="2400" dirty="0"/>
                  <a:t>．</a:t>
                </a:r>
                <a:r>
                  <a:rPr lang="zh-CN" altLang="zh-CN" sz="2400" b="1" dirty="0"/>
                  <a:t> </a:t>
                </a:r>
                <a:r>
                  <a:rPr lang="zh-CN" altLang="zh-CN" sz="2400" dirty="0"/>
                  <a:t>已知下列数列：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latin typeface="宋体"/>
                    <a:ea typeface="宋体"/>
                  </a:rPr>
                  <a:t>①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60</m:t>
                        </m:r>
                      </m:sup>
                    </m:sSup>
                  </m:oMath>
                </a14:m>
                <a:r>
                  <a:rPr lang="zh-CN" altLang="zh-CN" sz="2400" dirty="0" smtClean="0"/>
                  <a:t>；</a:t>
                </a:r>
                <a:r>
                  <a:rPr lang="en-US" altLang="zh-CN" sz="2400" dirty="0" smtClean="0"/>
                  <a:t> </a:t>
                </a:r>
                <a:r>
                  <a:rPr lang="zh-CN" altLang="en-US" sz="2400" dirty="0" smtClean="0">
                    <a:latin typeface="宋体"/>
                    <a:ea typeface="宋体"/>
                  </a:rPr>
                  <a:t>②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0.5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0.5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0.5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zh-CN" altLang="zh-CN" sz="2400" dirty="0"/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latin typeface="宋体"/>
                  </a:rPr>
                  <a:t>③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zh-CN" altLang="zh-CN" sz="2400" dirty="0" smtClean="0"/>
                  <a:t>；</a:t>
                </a:r>
                <a:r>
                  <a:rPr lang="en-US" altLang="zh-CN" sz="2400" dirty="0" smtClean="0"/>
                  <a:t>       </a:t>
                </a:r>
                <a:r>
                  <a:rPr lang="zh-CN" altLang="en-US" sz="2400" dirty="0" smtClean="0">
                    <a:latin typeface="宋体"/>
                  </a:rPr>
                  <a:t>④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latin typeface="宋体"/>
                  </a:rPr>
                  <a:t>⑤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；</a:t>
                </a: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>
                    <a:latin typeface="宋体"/>
                  </a:rPr>
                  <a:t>⑥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en-US" altLang="zh-CN" sz="2400" dirty="0"/>
                  <a:t> .</a:t>
                </a:r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其中有穷数列是</a:t>
                </a:r>
                <a:r>
                  <a:rPr lang="en-US" altLang="zh-CN" sz="2400" dirty="0" smtClean="0"/>
                  <a:t>___________</a:t>
                </a:r>
                <a:r>
                  <a:rPr lang="zh-CN" altLang="zh-CN" sz="2400" dirty="0" smtClean="0"/>
                  <a:t>；无穷数列是</a:t>
                </a:r>
                <a:r>
                  <a:rPr lang="en-US" altLang="zh-CN" sz="2400" dirty="0" smtClean="0"/>
                  <a:t>______________</a:t>
                </a:r>
                <a:r>
                  <a:rPr lang="zh-CN" altLang="zh-CN" sz="2400" dirty="0" smtClean="0"/>
                  <a:t>；递增数列是</a:t>
                </a:r>
                <a:r>
                  <a:rPr lang="en-US" altLang="zh-CN" sz="2400" dirty="0" smtClean="0"/>
                  <a:t>___________</a:t>
                </a:r>
                <a:r>
                  <a:rPr lang="zh-CN" altLang="zh-CN" sz="2400" dirty="0" smtClean="0"/>
                  <a:t>；递减数列是</a:t>
                </a:r>
                <a:r>
                  <a:rPr lang="en-US" altLang="zh-CN" sz="2400" dirty="0" smtClean="0"/>
                  <a:t>___________</a:t>
                </a:r>
                <a:r>
                  <a:rPr lang="zh-CN" altLang="zh-CN" sz="2400" dirty="0" smtClean="0"/>
                  <a:t>；摆动数列是</a:t>
                </a:r>
                <a:r>
                  <a:rPr lang="en-US" altLang="zh-CN" sz="2400" dirty="0" smtClean="0"/>
                  <a:t>___________</a:t>
                </a:r>
                <a:r>
                  <a:rPr lang="zh-CN" altLang="zh-CN" sz="2400" dirty="0" smtClean="0"/>
                  <a:t>；常数列是</a:t>
                </a:r>
                <a:r>
                  <a:rPr lang="en-US" altLang="zh-CN" sz="2400" dirty="0" smtClean="0"/>
                  <a:t>___________. (</a:t>
                </a:r>
                <a:r>
                  <a:rPr lang="zh-CN" altLang="zh-CN" sz="2400" dirty="0" smtClean="0"/>
                  <a:t>填写序号</a:t>
                </a:r>
                <a:r>
                  <a:rPr lang="en-US" altLang="zh-CN" sz="2400" dirty="0" smtClean="0"/>
                  <a:t>)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9542"/>
                <a:ext cx="8496944" cy="4189865"/>
              </a:xfrm>
              <a:prstGeom prst="rect">
                <a:avLst/>
              </a:prstGeom>
              <a:blipFill rotWithShape="1">
                <a:blip r:embed="rId2"/>
                <a:stretch>
                  <a:fillRect l="-1076" t="-582" r="-3443" b="-1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059832" y="336383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①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8184" y="3363838"/>
            <a:ext cx="2353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/>
              </a:rPr>
              <a:t>④</a:t>
            </a:r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/>
              </a:rPr>
              <a:t>⑤</a:t>
            </a:r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 ⑥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6939" y="3867894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 ⑤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8144" y="386789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②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640" y="4311036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/>
              </a:rPr>
              <a:t>③ ⑥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2050" y="429994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/>
              </a:rPr>
              <a:t>④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6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6" grpId="0"/>
      <p:bldP spid="10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34739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（二）数列的分类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699542"/>
                <a:ext cx="8712968" cy="1766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变式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1</a:t>
                </a:r>
                <a:r>
                  <a:rPr lang="en-US" altLang="zh-CN" sz="2400" dirty="0" smtClean="0">
                    <a:latin typeface="+mn-lt"/>
                  </a:rPr>
                  <a:t>.  </a:t>
                </a:r>
                <a:r>
                  <a:rPr lang="zh-CN" altLang="zh-CN" sz="2400" dirty="0" smtClean="0">
                    <a:latin typeface="+mn-lt"/>
                  </a:rPr>
                  <a:t>数列</a:t>
                </a:r>
                <a:r>
                  <a:rPr lang="zh-CN" altLang="zh-CN" sz="2400" b="1" dirty="0" smtClean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20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27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…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12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…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是（</a:t>
                </a: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）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    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A</a:t>
                </a:r>
                <a:r>
                  <a:rPr lang="zh-CN" altLang="zh-CN" sz="2400" dirty="0">
                    <a:latin typeface="+mn-lt"/>
                  </a:rPr>
                  <a:t>．递增数列</a:t>
                </a:r>
                <a:r>
                  <a:rPr lang="en-US" altLang="zh-CN" sz="2400" dirty="0">
                    <a:latin typeface="+mn-lt"/>
                  </a:rPr>
                  <a:t>    B</a:t>
                </a:r>
                <a:r>
                  <a:rPr lang="zh-CN" altLang="zh-CN" sz="2400" dirty="0">
                    <a:latin typeface="+mn-lt"/>
                  </a:rPr>
                  <a:t>．递减数列</a:t>
                </a:r>
                <a:r>
                  <a:rPr lang="en-US" altLang="zh-CN" sz="2400" dirty="0">
                    <a:latin typeface="+mn-lt"/>
                  </a:rPr>
                  <a:t>     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C</a:t>
                </a:r>
                <a:r>
                  <a:rPr lang="zh-CN" altLang="zh-CN" sz="2400" dirty="0">
                    <a:latin typeface="+mn-lt"/>
                  </a:rPr>
                  <a:t>．常数列</a:t>
                </a:r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en-US" altLang="zh-CN" sz="2400" dirty="0">
                    <a:latin typeface="+mn-lt"/>
                  </a:rPr>
                  <a:t>D</a:t>
                </a:r>
                <a:r>
                  <a:rPr lang="zh-CN" altLang="zh-CN" sz="2400" dirty="0">
                    <a:latin typeface="+mn-lt"/>
                  </a:rPr>
                  <a:t>．摆动数列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9542"/>
                <a:ext cx="8712968" cy="1766830"/>
              </a:xfrm>
              <a:prstGeom prst="rect">
                <a:avLst/>
              </a:prstGeom>
              <a:blipFill rotWithShape="1">
                <a:blip r:embed="rId2"/>
                <a:stretch>
                  <a:fillRect l="-1049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07504" y="2571750"/>
                <a:ext cx="8784976" cy="18268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该数列从第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项起，第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项与第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-1</a:t>
                </a:r>
                <a:r>
                  <a:rPr lang="zh-CN" altLang="zh-CN" sz="2400" dirty="0">
                    <a:latin typeface="+mn-lt"/>
                  </a:rPr>
                  <a:t>项的差为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latin typeface="Cambria Math"/>
                          </a:rPr>
                          <m:t>−12</m:t>
                        </m:r>
                        <m:r>
                          <a:rPr lang="en-US" altLang="zh-CN" sz="2400" b="0" i="1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altLang="zh-CN" sz="2400" b="0" i="1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b="0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zh-CN" sz="2400" b="0" i="1">
                                    <a:latin typeface="Cambria Math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latin typeface="Cambria Math"/>
                          </a:rPr>
                          <m:t>−12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</m:e>
                    </m:d>
                    <m:r>
                      <a:rPr lang="en-US" altLang="zh-CN" sz="2400" b="0">
                        <a:latin typeface="Cambria Math"/>
                      </a:rPr>
                      <m:t>=</m:t>
                    </m:r>
                    <m:r>
                      <a:rPr lang="en-US" altLang="zh-CN" sz="2400" b="0" i="1">
                        <a:latin typeface="Cambria Math"/>
                      </a:rPr>
                      <m:t>2</m:t>
                    </m:r>
                    <m:r>
                      <a:rPr lang="en-US" altLang="zh-CN" sz="2400" b="0" i="1">
                        <a:latin typeface="Cambria Math"/>
                      </a:rPr>
                      <m:t>𝑛</m:t>
                    </m:r>
                    <m:r>
                      <a:rPr lang="en-US" altLang="zh-CN" sz="2400" b="0" i="1">
                        <a:latin typeface="Cambria Math"/>
                      </a:rPr>
                      <m:t>−13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，所以该数列的前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项单调递减，从第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项往后单调递增，故选</a:t>
                </a:r>
                <a:r>
                  <a:rPr lang="en-US" altLang="zh-CN" sz="2400" dirty="0">
                    <a:latin typeface="+mn-lt"/>
                  </a:rPr>
                  <a:t>D.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571750"/>
                <a:ext cx="8784976" cy="1826847"/>
              </a:xfrm>
              <a:prstGeom prst="rect">
                <a:avLst/>
              </a:prstGeom>
              <a:blipFill rotWithShape="1">
                <a:blip r:embed="rId3"/>
                <a:stretch>
                  <a:fillRect l="-1110" r="-4511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7999888" y="81394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 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46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34739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（三）数列的表示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627534"/>
                <a:ext cx="8712968" cy="24848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例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3</a:t>
                </a:r>
                <a:r>
                  <a:rPr lang="en-US" altLang="zh-CN" sz="2400" dirty="0" smtClean="0">
                    <a:solidFill>
                      <a:srgbClr val="FF0000"/>
                    </a:solidFill>
                  </a:rPr>
                  <a:t>.  </a:t>
                </a:r>
                <a:r>
                  <a:rPr lang="zh-CN" altLang="zh-CN" sz="2400" dirty="0" smtClean="0"/>
                  <a:t>分别</a:t>
                </a:r>
                <a:r>
                  <a:rPr lang="zh-CN" altLang="zh-CN" sz="2400" dirty="0"/>
                  <a:t>写出下面的数列</a:t>
                </a:r>
                <a:r>
                  <a:rPr lang="en-US" altLang="zh-CN" sz="2400" dirty="0"/>
                  <a:t>.</a:t>
                </a:r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(</a:t>
                </a:r>
                <a:r>
                  <a:rPr lang="en-US" altLang="zh-CN" sz="2400" dirty="0"/>
                  <a:t>1)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0~20</m:t>
                    </m:r>
                  </m:oMath>
                </a14:m>
                <a:r>
                  <a:rPr lang="zh-CN" altLang="zh-CN" sz="2400" dirty="0"/>
                  <a:t>之间的质数按从小到大的顺序构成的数列；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(</a:t>
                </a:r>
                <a:r>
                  <a:rPr lang="en-US" altLang="zh-CN" sz="2400" dirty="0"/>
                  <a:t>2) </a:t>
                </a:r>
                <a:r>
                  <a:rPr lang="zh-CN" altLang="zh-CN" sz="2400" dirty="0"/>
                  <a:t>由所有的非负偶数按从小到大的顺序构成的数列；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(</a:t>
                </a:r>
                <a:r>
                  <a:rPr lang="en-US" altLang="zh-CN" sz="2400" dirty="0"/>
                  <a:t>3) </a:t>
                </a:r>
                <a:r>
                  <a:rPr lang="zh-CN" altLang="zh-CN" sz="2400" dirty="0"/>
                  <a:t>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/>
                  <a:t>的所有取值构成的数列</a:t>
                </a:r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27534"/>
                <a:ext cx="8712968" cy="2484847"/>
              </a:xfrm>
              <a:prstGeom prst="rect">
                <a:avLst/>
              </a:prstGeom>
              <a:blipFill rotWithShape="1">
                <a:blip r:embed="rId2"/>
                <a:stretch>
                  <a:fillRect l="-1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07504" y="2945156"/>
                <a:ext cx="6696744" cy="19308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【答案】</a:t>
                </a:r>
                <a:r>
                  <a:rPr lang="en-US" altLang="zh-CN" sz="2400" dirty="0"/>
                  <a:t>(1)  2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3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5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7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11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13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17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19 </a:t>
                </a:r>
                <a:r>
                  <a:rPr lang="zh-CN" altLang="zh-CN" sz="2400" dirty="0"/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      (</a:t>
                </a:r>
                <a:r>
                  <a:rPr lang="en-US" altLang="zh-CN" sz="2400" dirty="0"/>
                  <a:t>2) 0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4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6</a:t>
                </a:r>
                <a:r>
                  <a:rPr lang="zh-CN" altLang="zh-CN" sz="2400" dirty="0"/>
                  <a:t>，</a:t>
                </a:r>
                <a:r>
                  <a:rPr lang="en-US" altLang="zh-CN" sz="2400" dirty="0">
                    <a:latin typeface="宋体" pitchFamily="2" charset="-122"/>
                    <a:ea typeface="宋体" pitchFamily="2" charset="-122"/>
                  </a:rPr>
                  <a:t>…</a:t>
                </a:r>
                <a:r>
                  <a:rPr lang="en-US" altLang="zh-CN" sz="2400" dirty="0"/>
                  <a:t> 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2</a:t>
                </a:r>
                <a:r>
                  <a:rPr lang="en-US" altLang="zh-CN" sz="2400" i="1" dirty="0"/>
                  <a:t>n</a:t>
                </a:r>
                <a:r>
                  <a:rPr lang="zh-CN" altLang="zh-CN" sz="2400" dirty="0"/>
                  <a:t>，</a:t>
                </a:r>
                <a:r>
                  <a:rPr lang="en-US" altLang="zh-CN" sz="2400" dirty="0">
                    <a:latin typeface="宋体" pitchFamily="2" charset="-122"/>
                    <a:ea typeface="宋体" pitchFamily="2" charset="-122"/>
                  </a:rPr>
                  <a:t>…</a:t>
                </a:r>
                <a:r>
                  <a:rPr lang="en-US" altLang="zh-CN" sz="2400" dirty="0"/>
                  <a:t> </a:t>
                </a:r>
                <a:r>
                  <a:rPr lang="zh-CN" altLang="zh-CN" sz="2400" dirty="0"/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        (</a:t>
                </a:r>
                <a:r>
                  <a:rPr lang="en-US" altLang="zh-CN" sz="2400" dirty="0"/>
                  <a:t>3) 0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-1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0</a:t>
                </a:r>
                <a:r>
                  <a:rPr lang="zh-CN" altLang="zh-CN" sz="2400" dirty="0"/>
                  <a:t>，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，</a:t>
                </a:r>
                <a:r>
                  <a:rPr lang="en-US" altLang="zh-CN" sz="2400" dirty="0">
                    <a:latin typeface="宋体" pitchFamily="2" charset="-122"/>
                    <a:ea typeface="宋体" pitchFamily="2" charset="-122"/>
                  </a:rPr>
                  <a:t>…</a:t>
                </a:r>
                <a:r>
                  <a:rPr lang="en-US" altLang="zh-CN" sz="2400" dirty="0"/>
                  <a:t> </a:t>
                </a:r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/>
                  <a:t>，</a:t>
                </a:r>
                <a:r>
                  <a:rPr lang="en-US" altLang="zh-CN" sz="2400" dirty="0">
                    <a:latin typeface="宋体" pitchFamily="2" charset="-122"/>
                    <a:ea typeface="宋体" pitchFamily="2" charset="-122"/>
                  </a:rPr>
                  <a:t>…</a:t>
                </a:r>
                <a:r>
                  <a:rPr lang="en-US" altLang="zh-CN" sz="2400" dirty="0"/>
                  <a:t> 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945156"/>
                <a:ext cx="6696744" cy="1930850"/>
              </a:xfrm>
              <a:prstGeom prst="rect">
                <a:avLst/>
              </a:prstGeom>
              <a:blipFill rotWithShape="1">
                <a:blip r:embed="rId3"/>
                <a:stretch>
                  <a:fillRect l="-1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133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34739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（三）数列的表示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690842"/>
                <a:ext cx="8712968" cy="1304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变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式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2.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精确到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r>
                  <a:rPr lang="zh-CN" altLang="zh-CN" sz="2400" dirty="0">
                    <a:latin typeface="+mn-lt"/>
                  </a:rPr>
                  <a:t>的不足近似值与过剩近似值分别构成的数列</a:t>
                </a:r>
                <a:r>
                  <a:rPr lang="en-US" altLang="zh-CN" sz="2400" dirty="0">
                    <a:latin typeface="+mn-lt"/>
                  </a:rPr>
                  <a:t>.</a:t>
                </a:r>
                <a:r>
                  <a:rPr lang="zh-CN" altLang="zh-CN" sz="2400" dirty="0">
                    <a:latin typeface="+mn-lt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≈1.7320508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）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0842"/>
                <a:ext cx="8712968" cy="1304844"/>
              </a:xfrm>
              <a:prstGeom prst="rect">
                <a:avLst/>
              </a:prstGeom>
              <a:blipFill rotWithShape="1">
                <a:blip r:embed="rId2"/>
                <a:stretch>
                  <a:fillRect l="-1049" b="-3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236198" y="2016889"/>
            <a:ext cx="85122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【答案】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）不足近似值构成的数列</a:t>
            </a:r>
            <a:r>
              <a:rPr lang="zh-CN" altLang="zh-CN" sz="2400" dirty="0" smtClean="0">
                <a:latin typeface="+mn-lt"/>
              </a:rPr>
              <a:t>：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1.73205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1.732050</a:t>
            </a:r>
            <a:r>
              <a:rPr lang="zh-CN" altLang="zh-CN" sz="2400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）过剩近似值构成的数列</a:t>
            </a:r>
            <a:r>
              <a:rPr lang="zh-CN" altLang="zh-CN" sz="2400" dirty="0" smtClean="0">
                <a:latin typeface="+mn-lt"/>
              </a:rPr>
              <a:t>：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   2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1.8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1.74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1.7321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1.73206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1.732051.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242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34739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（四）数列的规律性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690842"/>
                <a:ext cx="8712968" cy="18121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例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4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观察下面数列的特点，用适当的数填空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(</a:t>
                </a:r>
                <a:r>
                  <a:rPr lang="en-US" altLang="zh-CN" sz="2400" dirty="0">
                    <a:latin typeface="+mn-lt"/>
                  </a:rPr>
                  <a:t>1) 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），</a:t>
                </a:r>
                <a:r>
                  <a:rPr lang="en-US" altLang="zh-CN" sz="2400" dirty="0">
                    <a:latin typeface="+mn-lt"/>
                  </a:rPr>
                  <a:t>-4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 smtClean="0">
                    <a:latin typeface="+mn-lt"/>
                  </a:rPr>
                  <a:t>，（</a:t>
                </a: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），</a:t>
                </a:r>
                <a:r>
                  <a:rPr lang="en-US" altLang="zh-CN" sz="2400" dirty="0" smtClean="0">
                    <a:latin typeface="+mn-lt"/>
                  </a:rPr>
                  <a:t>25</a:t>
                </a:r>
                <a:r>
                  <a:rPr lang="zh-CN" altLang="zh-CN" sz="2400" dirty="0" smtClean="0">
                    <a:latin typeface="+mn-lt"/>
                  </a:rPr>
                  <a:t>，（</a:t>
                </a: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），</a:t>
                </a:r>
                <a:r>
                  <a:rPr lang="en-US" altLang="zh-CN" sz="2400" dirty="0">
                    <a:latin typeface="+mn-lt"/>
                  </a:rPr>
                  <a:t>49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(</a:t>
                </a:r>
                <a:r>
                  <a:rPr lang="en-US" altLang="zh-CN" sz="2400" dirty="0">
                    <a:latin typeface="+mn-lt"/>
                  </a:rPr>
                  <a:t>2) </a:t>
                </a:r>
                <a:r>
                  <a:rPr lang="en-US" altLang="zh-CN" sz="2400" dirty="0" smtClean="0">
                    <a:latin typeface="+mn-lt"/>
                  </a:rPr>
                  <a:t>  1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 smtClean="0">
                    <a:latin typeface="+mn-lt"/>
                  </a:rPr>
                  <a:t>，（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），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 smtClean="0">
                    <a:latin typeface="+mn-lt"/>
                  </a:rPr>
                  <a:t>，（</a:t>
                </a:r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>
                    <a:latin typeface="+mn-lt"/>
                  </a:rPr>
                  <a:t>），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0842"/>
                <a:ext cx="8712968" cy="1812163"/>
              </a:xfrm>
              <a:prstGeom prst="rect">
                <a:avLst/>
              </a:prstGeom>
              <a:blipFill rotWithShape="1">
                <a:blip r:embed="rId2"/>
                <a:stretch>
                  <a:fillRect l="-1049" b="-2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475656" y="136609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212067" y="1896186"/>
                <a:ext cx="656077" cy="5052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𝟔</m:t>
                          </m:r>
                        </m:e>
                      </m:rad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067" y="1896186"/>
                <a:ext cx="656077" cy="5052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635896" y="1347613"/>
            <a:ext cx="683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99792" y="1922531"/>
                <a:ext cx="635239" cy="496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1922531"/>
                <a:ext cx="635239" cy="49648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5596327" y="1347614"/>
            <a:ext cx="683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36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55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/>
      <p:bldP spid="1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34739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（四）数列的规律性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323528" y="773016"/>
                <a:ext cx="8640960" cy="1254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变式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3</a:t>
                </a:r>
                <a:r>
                  <a:rPr lang="en-US" altLang="zh-CN" sz="2400" dirty="0">
                    <a:solidFill>
                      <a:srgbClr val="FF0000"/>
                    </a:solidFill>
                  </a:rPr>
                  <a:t>.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 </a:t>
                </a:r>
                <a:r>
                  <a:rPr lang="zh-CN" altLang="zh-CN" sz="2400" dirty="0"/>
                  <a:t>已知数列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/>
                  <a:t>，</a:t>
                </a:r>
                <a:r>
                  <a:rPr lang="en-US" altLang="zh-CN" sz="2400" dirty="0"/>
                  <a:t>…</a:t>
                </a:r>
                <a:r>
                  <a:rPr lang="zh-CN" altLang="zh-CN" sz="2400" dirty="0"/>
                  <a:t>，那么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/>
                  <a:t>是这个数列</a:t>
                </a:r>
                <a:r>
                  <a:rPr lang="zh-CN" altLang="zh-CN" sz="2400" dirty="0" smtClean="0"/>
                  <a:t>的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</a:t>
                </a:r>
                <a:r>
                  <a:rPr lang="zh-CN" altLang="zh-CN" sz="2400" dirty="0" smtClean="0"/>
                  <a:t>第</a:t>
                </a:r>
                <a:r>
                  <a:rPr lang="en-US" altLang="zh-CN" sz="2400" dirty="0"/>
                  <a:t>______</a:t>
                </a:r>
                <a:r>
                  <a:rPr lang="zh-CN" altLang="zh-CN" sz="2400" dirty="0"/>
                  <a:t>项．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3016"/>
                <a:ext cx="8640960" cy="1254318"/>
              </a:xfrm>
              <a:prstGeom prst="rect">
                <a:avLst/>
              </a:prstGeom>
              <a:blipFill rotWithShape="1">
                <a:blip r:embed="rId2"/>
                <a:stretch>
                  <a:fillRect l="-1058" r="-564" b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2067694"/>
                <a:ext cx="8640959" cy="1862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观察可见，数列可以改写为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…. </a:t>
                </a:r>
                <a:r>
                  <a:rPr lang="zh-CN" altLang="zh-CN" sz="2400" dirty="0">
                    <a:latin typeface="+mn-lt"/>
                  </a:rPr>
                  <a:t>显然，该数列中的后一项的被开方数比前一项大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，所以第</a:t>
                </a:r>
                <a:r>
                  <a:rPr lang="en-US" altLang="zh-CN" sz="2400" dirty="0">
                    <a:latin typeface="+mn-lt"/>
                  </a:rPr>
                  <a:t>5</a:t>
                </a:r>
                <a:r>
                  <a:rPr lang="zh-CN" altLang="zh-CN" sz="2400" dirty="0">
                    <a:latin typeface="+mn-lt"/>
                  </a:rPr>
                  <a:t>项为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，第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项为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12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067694"/>
                <a:ext cx="8640959" cy="1862305"/>
              </a:xfrm>
              <a:prstGeom prst="rect">
                <a:avLst/>
              </a:prstGeom>
              <a:blipFill rotWithShape="1">
                <a:blip r:embed="rId3"/>
                <a:stretch>
                  <a:fillRect l="-1058" b="-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1979712" y="149163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17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625722" y="1055514"/>
            <a:ext cx="84107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了解数列是一种特殊的函数数列与函数的关系；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掌握数列的几种简单表示法；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对于比较简单的数列，会根据其前几项写出它的一个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通项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公式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</a:p>
        </p:txBody>
      </p:sp>
      <p:sp>
        <p:nvSpPr>
          <p:cNvPr id="7" name="矩形 6"/>
          <p:cNvSpPr/>
          <p:nvPr/>
        </p:nvSpPr>
        <p:spPr>
          <a:xfrm>
            <a:off x="255996" y="3189501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【重、难点】</a:t>
            </a:r>
          </a:p>
        </p:txBody>
      </p:sp>
      <p:sp>
        <p:nvSpPr>
          <p:cNvPr id="8" name="矩形 7"/>
          <p:cNvSpPr/>
          <p:nvPr/>
        </p:nvSpPr>
        <p:spPr>
          <a:xfrm>
            <a:off x="584501" y="3651870"/>
            <a:ext cx="8307979" cy="96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重点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理解数列及其有关概念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难点：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认识数列是一种特殊的函数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6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915566"/>
                <a:ext cx="8642644" cy="31085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函数的概念：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设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是两个非空的数集，如果按照某种确定的对应关系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，使对于集合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中的任意一个数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，在集合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中都有唯一确定的数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和它对应，那么就称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: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→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为集合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到集合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的一个函数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记作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y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𝑥</m:t>
                    </m:r>
                    <m:r>
                      <a:rPr lang="en-US" altLang="zh-CN" sz="2800" b="0" i="0" baseline="0">
                        <a:latin typeface="Cambria Math"/>
                      </a:rPr>
                      <m:t>∈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，其中，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叫做自变量，</a:t>
                </a:r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的取值范围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叫做函数的定义域，与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对应的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值叫做函数值，函数值的集合叫做函数的值域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915566"/>
                <a:ext cx="8642644" cy="3108543"/>
              </a:xfrm>
              <a:prstGeom prst="rect">
                <a:avLst/>
              </a:prstGeom>
              <a:blipFill rotWithShape="1">
                <a:blip r:embed="rId2"/>
                <a:stretch>
                  <a:fillRect l="-1410" t="-2549" b="-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（一）数列的概念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34382"/>
                <a:ext cx="8784976" cy="4247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问题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1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观察下面的一些数：（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）三角形数：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 smtClean="0">
                    <a:latin typeface="+mn-ea"/>
                  </a:rPr>
                  <a:t>…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；（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）正方形数：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4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16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 smtClean="0">
                    <a:latin typeface="+mn-ea"/>
                  </a:rPr>
                  <a:t>…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）自然数：</a:t>
                </a:r>
                <a:r>
                  <a:rPr lang="en-US" altLang="zh-CN" sz="2400" dirty="0">
                    <a:latin typeface="+mn-lt"/>
                  </a:rPr>
                  <a:t>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 smtClean="0">
                    <a:latin typeface="+mn-ea"/>
                  </a:rPr>
                  <a:t>…</a:t>
                </a:r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它们的共同特点</a:t>
                </a:r>
                <a:r>
                  <a:rPr lang="zh-CN" altLang="zh-CN" sz="2400" dirty="0" smtClean="0">
                    <a:latin typeface="+mn-lt"/>
                  </a:rPr>
                  <a:t>是</a:t>
                </a:r>
                <a:r>
                  <a:rPr lang="en-US" altLang="zh-CN" sz="2400" dirty="0" smtClean="0">
                    <a:latin typeface="+mn-lt"/>
                  </a:rPr>
                  <a:t>_________________________.</a:t>
                </a:r>
                <a:r>
                  <a:rPr lang="zh-CN" altLang="zh-CN" sz="2400" dirty="0" smtClean="0">
                    <a:latin typeface="+mn-lt"/>
                  </a:rPr>
                  <a:t>具有</a:t>
                </a:r>
                <a:r>
                  <a:rPr lang="zh-CN" altLang="zh-CN" sz="2400" dirty="0">
                    <a:latin typeface="+mn-lt"/>
                  </a:rPr>
                  <a:t>这种特点的数我们就称为数列，即</a:t>
                </a:r>
                <a:r>
                  <a:rPr lang="zh-CN" altLang="zh-CN" sz="2400" dirty="0" smtClean="0">
                    <a:latin typeface="+mn-lt"/>
                  </a:rPr>
                  <a:t>按照</a:t>
                </a:r>
                <a:r>
                  <a:rPr lang="en-US" altLang="zh-CN" sz="2400" dirty="0" smtClean="0">
                    <a:latin typeface="+mn-lt"/>
                  </a:rPr>
                  <a:t>____________</a:t>
                </a:r>
                <a:r>
                  <a:rPr lang="zh-CN" altLang="zh-CN" sz="2400" dirty="0">
                    <a:latin typeface="+mn-lt"/>
                  </a:rPr>
                  <a:t>排列着的一列数称为</a:t>
                </a:r>
                <a:r>
                  <a:rPr lang="zh-CN" altLang="zh-CN" sz="2400" b="1" dirty="0">
                    <a:latin typeface="+mn-lt"/>
                  </a:rPr>
                  <a:t>数列</a:t>
                </a:r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数列</a:t>
                </a:r>
                <a:r>
                  <a:rPr lang="zh-CN" altLang="zh-CN" sz="2400" dirty="0">
                    <a:latin typeface="+mn-lt"/>
                  </a:rPr>
                  <a:t>中的</a:t>
                </a:r>
                <a:r>
                  <a:rPr lang="en-US" altLang="zh-CN" sz="2400" dirty="0">
                    <a:latin typeface="+mn-lt"/>
                  </a:rPr>
                  <a:t>__________</a:t>
                </a:r>
                <a:r>
                  <a:rPr lang="zh-CN" altLang="zh-CN" sz="2400" dirty="0">
                    <a:latin typeface="+mn-lt"/>
                  </a:rPr>
                  <a:t>叫做这个</a:t>
                </a:r>
                <a:r>
                  <a:rPr lang="zh-CN" altLang="zh-CN" sz="2400" b="1" dirty="0">
                    <a:latin typeface="+mn-lt"/>
                  </a:rPr>
                  <a:t>数列的项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数列中的每一项都和它的</a:t>
                </a:r>
                <a:r>
                  <a:rPr lang="en-US" altLang="zh-CN" sz="2400" dirty="0">
                    <a:latin typeface="+mn-lt"/>
                  </a:rPr>
                  <a:t>______</a:t>
                </a:r>
                <a:r>
                  <a:rPr lang="zh-CN" altLang="zh-CN" sz="2400" dirty="0">
                    <a:latin typeface="+mn-lt"/>
                  </a:rPr>
                  <a:t>有关，排在第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位的数称为这个数列的</a:t>
                </a:r>
                <a:r>
                  <a:rPr lang="en-US" altLang="zh-CN" sz="2400" dirty="0">
                    <a:latin typeface="+mn-lt"/>
                  </a:rPr>
                  <a:t>_______</a:t>
                </a:r>
                <a:r>
                  <a:rPr lang="zh-CN" altLang="zh-CN" sz="2400" dirty="0">
                    <a:latin typeface="+mn-lt"/>
                  </a:rPr>
                  <a:t>，其一般形式可写成</a:t>
                </a:r>
                <a:r>
                  <a:rPr lang="en-US" altLang="zh-CN" sz="2400" dirty="0">
                    <a:latin typeface="+mn-lt"/>
                  </a:rPr>
                  <a:t>_____________________________</a:t>
                </a:r>
                <a:r>
                  <a:rPr lang="zh-CN" altLang="zh-CN" sz="2400" dirty="0">
                    <a:latin typeface="+mn-lt"/>
                  </a:rPr>
                  <a:t>，简记为</a:t>
                </a:r>
                <a:r>
                  <a:rPr lang="en-US" altLang="zh-CN" sz="2400" dirty="0">
                    <a:latin typeface="+mn-lt"/>
                  </a:rPr>
                  <a:t>_____. </a:t>
                </a:r>
                <a:r>
                  <a:rPr lang="zh-CN" altLang="zh-CN" sz="2400" dirty="0">
                    <a:latin typeface="+mn-lt"/>
                  </a:rPr>
                  <a:t>特别地，我们通常称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为数列的</a:t>
                </a:r>
                <a:r>
                  <a:rPr lang="en-US" altLang="zh-CN" sz="2400" dirty="0">
                    <a:latin typeface="+mn-lt"/>
                  </a:rPr>
                  <a:t>______.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34382"/>
                <a:ext cx="8784976" cy="4247317"/>
              </a:xfrm>
              <a:prstGeom prst="rect">
                <a:avLst/>
              </a:prstGeom>
              <a:blipFill rotWithShape="1">
                <a:blip r:embed="rId2"/>
                <a:stretch>
                  <a:fillRect l="-1041" t="-574" r="-2082" b="-1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4335" y="1678037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都是按照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一定</a:t>
            </a:r>
            <a:r>
              <a:rPr lang="zh-CN" altLang="zh-CN" sz="2400" b="1" dirty="0">
                <a:solidFill>
                  <a:srgbClr val="FF0000"/>
                </a:solidFill>
              </a:rPr>
              <a:t>的顺序排列的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676" y="211008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一定</a:t>
            </a:r>
            <a:r>
              <a:rPr lang="zh-CN" altLang="zh-CN" sz="2400" b="1" dirty="0">
                <a:solidFill>
                  <a:srgbClr val="FF0000"/>
                </a:solidFill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顺序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20124" y="304618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每一个数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640" y="350604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序号</a:t>
            </a:r>
          </a:p>
        </p:txBody>
      </p:sp>
      <p:sp>
        <p:nvSpPr>
          <p:cNvPr id="12" name="矩形 11"/>
          <p:cNvSpPr/>
          <p:nvPr/>
        </p:nvSpPr>
        <p:spPr>
          <a:xfrm>
            <a:off x="7236296" y="349625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第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400" b="1" dirty="0">
                <a:solidFill>
                  <a:srgbClr val="FF0000"/>
                </a:solidFill>
              </a:rPr>
              <a:t>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736144" y="3910285"/>
                <a:ext cx="385208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zh-CN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zh-CN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zh-CN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⋯</m:t>
                      </m:r>
                      <m:r>
                        <a:rPr lang="zh-CN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sSub>
                        <m:sSub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zh-CN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，</m:t>
                      </m:r>
                      <m:r>
                        <a:rPr lang="en-US" altLang="zh-CN" sz="2400" b="1">
                          <a:solidFill>
                            <a:srgbClr val="FF0000"/>
                          </a:solidFill>
                          <a:latin typeface="Cambria Math"/>
                        </a:rPr>
                        <m:t>⋯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6144" y="3910285"/>
                <a:ext cx="3852080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8100392" y="3910285"/>
                <a:ext cx="8574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0392" y="3910285"/>
                <a:ext cx="857414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4644008" y="441434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首项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1" grpId="0"/>
      <p:bldP spid="12" grpId="0"/>
      <p:bldP spid="8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获取新知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（一）数列的概念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771550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问题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+mn-lt"/>
              </a:rPr>
              <a:t>. 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的含义一样吗？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1268055"/>
                <a:ext cx="856895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 b="1" smtClean="0">
                          <a:solidFill>
                            <a:srgbClr val="FF0000"/>
                          </a:solidFill>
                          <a:latin typeface="+mn-lt"/>
                        </a:rPr>
                        <m:t>答：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不一样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+mn-lt"/>
                        </a:rPr>
                        <m:t>. </m:t>
                      </m:r>
                      <m:r>
                        <m:rPr>
                          <m:nor/>
                        </m:rPr>
                        <a:rPr lang="en-US" altLang="zh-CN" sz="2400" smtClean="0">
                          <a:latin typeface="+mn-lt"/>
                        </a:rPr>
                        <m:t>{</m:t>
                      </m:r>
                      <m:r>
                        <m:rPr>
                          <m:nor/>
                        </m:rPr>
                        <a:rPr lang="en-US" altLang="zh-CN" sz="2400" i="1" smtClean="0">
                          <a:latin typeface="+mn-lt"/>
                        </a:rPr>
                        <m:t>a</m:t>
                      </m:r>
                      <m:r>
                        <m:rPr>
                          <m:nor/>
                        </m:rPr>
                        <a:rPr lang="en-US" altLang="zh-CN" sz="2400" i="1" baseline="-25000">
                          <a:latin typeface="+mn-lt"/>
                        </a:rPr>
                        <m:t>n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+mn-lt"/>
                        </a:rPr>
                        <m:t>}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表示数列</m:t>
                      </m:r>
                      <m:r>
                        <m:rPr>
                          <m:nor/>
                        </m:rPr>
                        <a:rPr lang="en-US" altLang="zh-CN" sz="2400" i="1">
                          <a:latin typeface="+mn-lt"/>
                        </a:rPr>
                        <m:t>a</m:t>
                      </m:r>
                      <m:r>
                        <m:rPr>
                          <m:nor/>
                        </m:rPr>
                        <a:rPr lang="en-US" altLang="zh-CN" sz="2400" baseline="-25000">
                          <a:latin typeface="+mn-lt"/>
                        </a:rPr>
                        <m:t>1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，</m:t>
                      </m:r>
                      <m:r>
                        <m:rPr>
                          <m:nor/>
                        </m:rPr>
                        <a:rPr lang="en-US" altLang="zh-CN" sz="2400" i="1">
                          <a:latin typeface="+mn-lt"/>
                        </a:rPr>
                        <m:t>a</m:t>
                      </m:r>
                      <m:r>
                        <m:rPr>
                          <m:nor/>
                        </m:rPr>
                        <a:rPr lang="en-US" altLang="zh-CN" sz="2400" baseline="-25000">
                          <a:latin typeface="+mn-lt"/>
                        </a:rPr>
                        <m:t>2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，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+mn-lt"/>
                        </a:rPr>
                        <m:t>…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，</m:t>
                      </m:r>
                      <m:r>
                        <m:rPr>
                          <m:nor/>
                        </m:rPr>
                        <a:rPr lang="en-US" altLang="zh-CN" sz="2400" i="1">
                          <a:latin typeface="+mn-lt"/>
                        </a:rPr>
                        <m:t>a</m:t>
                      </m:r>
                      <m:r>
                        <m:rPr>
                          <m:nor/>
                        </m:rPr>
                        <a:rPr lang="en-US" altLang="zh-CN" sz="2400" i="1" baseline="-25000">
                          <a:latin typeface="+mn-lt"/>
                        </a:rPr>
                        <m:t>n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，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+mn-lt"/>
                        </a:rPr>
                        <m:t>…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，而</m:t>
                      </m:r>
                      <m:r>
                        <m:rPr>
                          <m:nor/>
                        </m:rPr>
                        <a:rPr lang="en-US" altLang="zh-CN" sz="2400" i="1">
                          <a:latin typeface="+mn-lt"/>
                        </a:rPr>
                        <m:t>a</m:t>
                      </m:r>
                      <m:r>
                        <m:rPr>
                          <m:nor/>
                        </m:rPr>
                        <a:rPr lang="en-US" altLang="zh-CN" sz="2400" i="1" baseline="-25000">
                          <a:latin typeface="+mn-lt"/>
                        </a:rPr>
                        <m:t>n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只表示</m:t>
                      </m:r>
                    </m:oMath>
                  </m:oMathPara>
                </a14:m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数列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+mn-lt"/>
                        </a:rPr>
                        <m:t>{</m:t>
                      </m:r>
                      <m:r>
                        <m:rPr>
                          <m:nor/>
                        </m:rPr>
                        <a:rPr lang="en-US" altLang="zh-CN" sz="2400" i="1">
                          <a:latin typeface="+mn-lt"/>
                        </a:rPr>
                        <m:t>a</m:t>
                      </m:r>
                      <m:r>
                        <m:rPr>
                          <m:nor/>
                        </m:rPr>
                        <a:rPr lang="en-US" altLang="zh-CN" sz="2400" i="1" baseline="-25000">
                          <a:latin typeface="+mn-lt"/>
                        </a:rPr>
                        <m:t>n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+mn-lt"/>
                        </a:rPr>
                        <m:t>}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的第</m:t>
                      </m:r>
                      <m:r>
                        <m:rPr>
                          <m:nor/>
                        </m:rPr>
                        <a:rPr lang="en-US" altLang="zh-CN" sz="2400" i="1">
                          <a:latin typeface="+mn-lt"/>
                        </a:rPr>
                        <m:t>n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+mn-lt"/>
                        </a:rPr>
                        <m:t>项．</m:t>
                      </m:r>
                    </m:oMath>
                  </m:oMathPara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268055"/>
                <a:ext cx="8568952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325508" y="2931790"/>
            <a:ext cx="85669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）数列中的数是有序的，而数集中的数是无序的</a:t>
            </a:r>
            <a:r>
              <a:rPr lang="zh-CN" altLang="zh-CN" sz="2400" dirty="0" smtClean="0"/>
              <a:t>，</a:t>
            </a: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   </a:t>
            </a:r>
            <a:r>
              <a:rPr lang="zh-CN" altLang="zh-CN" sz="2400" dirty="0" smtClean="0"/>
              <a:t>比如</a:t>
            </a:r>
            <a:r>
              <a:rPr lang="zh-CN" altLang="zh-CN" sz="2400" dirty="0"/>
              <a:t>：</a:t>
            </a:r>
            <a:r>
              <a:rPr lang="en-US" altLang="zh-CN" sz="2400" dirty="0"/>
              <a:t>{1</a:t>
            </a:r>
            <a:r>
              <a:rPr lang="zh-CN" altLang="zh-CN" sz="2400" dirty="0"/>
              <a:t>，</a:t>
            </a:r>
            <a:r>
              <a:rPr lang="en-US" altLang="zh-CN" sz="2400" dirty="0"/>
              <a:t>2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4</a:t>
            </a:r>
            <a:r>
              <a:rPr lang="en-US" altLang="zh-CN" sz="2400" dirty="0" smtClean="0"/>
              <a:t>}</a:t>
            </a:r>
            <a:r>
              <a:rPr lang="zh-CN" altLang="zh-CN" sz="2400" dirty="0" smtClean="0"/>
              <a:t>与</a:t>
            </a:r>
            <a:r>
              <a:rPr lang="en-US" altLang="zh-CN" sz="2400" dirty="0"/>
              <a:t>{1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2</a:t>
            </a:r>
            <a:r>
              <a:rPr lang="zh-CN" altLang="zh-CN" sz="2400" dirty="0"/>
              <a:t>，</a:t>
            </a:r>
            <a:r>
              <a:rPr lang="en-US" altLang="zh-CN" sz="2400" dirty="0"/>
              <a:t>4}</a:t>
            </a:r>
            <a:r>
              <a:rPr lang="zh-CN" altLang="zh-CN" sz="2400" dirty="0"/>
              <a:t>表示相同的数集</a:t>
            </a:r>
            <a:r>
              <a:rPr lang="zh-CN" altLang="zh-CN" sz="2400" dirty="0" smtClean="0"/>
              <a:t>，</a:t>
            </a: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zh-CN" sz="2400" dirty="0" smtClean="0"/>
              <a:t>而</a:t>
            </a:r>
            <a:r>
              <a:rPr lang="en-US" altLang="zh-CN" sz="2400" dirty="0" smtClean="0"/>
              <a:t>1</a:t>
            </a:r>
            <a:r>
              <a:rPr lang="zh-CN" altLang="zh-CN" sz="2400" dirty="0"/>
              <a:t>，</a:t>
            </a:r>
            <a:r>
              <a:rPr lang="en-US" altLang="zh-CN" sz="2400" dirty="0"/>
              <a:t>2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4</a:t>
            </a:r>
            <a:r>
              <a:rPr lang="zh-CN" altLang="zh-CN" sz="2400" dirty="0"/>
              <a:t>和</a:t>
            </a:r>
            <a:r>
              <a:rPr lang="en-US" altLang="zh-CN" sz="2400" dirty="0"/>
              <a:t>1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2</a:t>
            </a:r>
            <a:r>
              <a:rPr lang="zh-CN" altLang="zh-CN" sz="2400" dirty="0"/>
              <a:t>，</a:t>
            </a:r>
            <a:r>
              <a:rPr lang="en-US" altLang="zh-CN" sz="2400" dirty="0"/>
              <a:t>4</a:t>
            </a:r>
            <a:r>
              <a:rPr lang="zh-CN" altLang="zh-CN" sz="2400" dirty="0"/>
              <a:t>表示不同的数列；</a:t>
            </a:r>
          </a:p>
        </p:txBody>
      </p:sp>
      <p:sp>
        <p:nvSpPr>
          <p:cNvPr id="5" name="矩形 4"/>
          <p:cNvSpPr/>
          <p:nvPr/>
        </p:nvSpPr>
        <p:spPr>
          <a:xfrm>
            <a:off x="98338" y="4371950"/>
            <a:ext cx="7570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）数列中的数可以相同，而数集中的数是互异的．</a:t>
            </a:r>
          </a:p>
        </p:txBody>
      </p:sp>
      <p:sp>
        <p:nvSpPr>
          <p:cNvPr id="7" name="矩形 6"/>
          <p:cNvSpPr/>
          <p:nvPr/>
        </p:nvSpPr>
        <p:spPr>
          <a:xfrm>
            <a:off x="323528" y="2398117"/>
            <a:ext cx="4530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问题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en-US" altLang="zh-CN" sz="2400" dirty="0">
                <a:solidFill>
                  <a:srgbClr val="FF0000"/>
                </a:solidFill>
              </a:rPr>
              <a:t>. </a:t>
            </a:r>
            <a:r>
              <a:rPr lang="zh-CN" altLang="zh-CN" sz="2400" dirty="0"/>
              <a:t>数列与数集有什么不同？</a:t>
            </a:r>
          </a:p>
        </p:txBody>
      </p:sp>
    </p:spTree>
    <p:extLst>
      <p:ext uri="{BB962C8B-B14F-4D97-AF65-F5344CB8AC3E}">
        <p14:creationId xmlns:p14="http://schemas.microsoft.com/office/powerpoint/2010/main" val="56420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（二）数列的分类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4609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问题</a:t>
            </a:r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r>
              <a:rPr lang="en-US" altLang="zh-CN" sz="2400" dirty="0">
                <a:solidFill>
                  <a:srgbClr val="FF0000"/>
                </a:solidFill>
              </a:rPr>
              <a:t>. </a:t>
            </a: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）根据定义，数列对其项数有限制吗？如果按项数的多少对数列分类，该怎样分？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77966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没有限制</a:t>
            </a:r>
            <a:r>
              <a:rPr lang="en-US" altLang="zh-CN" sz="2400" dirty="0"/>
              <a:t>. </a:t>
            </a:r>
            <a:r>
              <a:rPr lang="zh-CN" altLang="zh-CN" sz="2400" dirty="0"/>
              <a:t>如果按项数的多少对数列分类，应分为：有穷数列和无穷数列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107504" y="3046189"/>
            <a:ext cx="5400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 （</a:t>
            </a:r>
            <a:r>
              <a:rPr lang="en-US" altLang="zh-CN" sz="2400" dirty="0"/>
              <a:t>2</a:t>
            </a:r>
            <a:r>
              <a:rPr lang="zh-CN" altLang="zh-CN" sz="2400" dirty="0"/>
              <a:t>）</a:t>
            </a:r>
            <a:r>
              <a:rPr lang="en-US" altLang="zh-CN" sz="2400" dirty="0"/>
              <a:t>1,2,3,4</a:t>
            </a:r>
            <a:r>
              <a:rPr lang="zh-CN" altLang="zh-CN" sz="2400" dirty="0"/>
              <a:t>和</a:t>
            </a:r>
            <a:r>
              <a:rPr lang="en-US" altLang="zh-CN" sz="2400" dirty="0"/>
              <a:t>1,2,3,4</a:t>
            </a:r>
            <a:r>
              <a:rPr lang="zh-CN" altLang="zh-CN" sz="2400" dirty="0"/>
              <a:t>，</a:t>
            </a:r>
            <a:r>
              <a:rPr lang="en-US" altLang="zh-CN" sz="2400" dirty="0"/>
              <a:t>…</a:t>
            </a:r>
            <a:r>
              <a:rPr lang="zh-CN" altLang="zh-CN" sz="2400" dirty="0"/>
              <a:t>有区别吗？</a:t>
            </a:r>
          </a:p>
        </p:txBody>
      </p:sp>
      <p:sp>
        <p:nvSpPr>
          <p:cNvPr id="10" name="矩形 9"/>
          <p:cNvSpPr/>
          <p:nvPr/>
        </p:nvSpPr>
        <p:spPr>
          <a:xfrm>
            <a:off x="359532" y="350785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有区别．数列</a:t>
            </a:r>
            <a:r>
              <a:rPr lang="en-US" altLang="zh-CN" sz="2400" dirty="0"/>
              <a:t>1,2,3,4</a:t>
            </a:r>
            <a:r>
              <a:rPr lang="zh-CN" altLang="zh-CN" sz="2400" dirty="0"/>
              <a:t>表示有穷数列，而</a:t>
            </a:r>
            <a:r>
              <a:rPr lang="en-US" altLang="zh-CN" sz="2400" dirty="0"/>
              <a:t>1,2,3,4</a:t>
            </a:r>
            <a:r>
              <a:rPr lang="zh-CN" altLang="zh-CN" sz="2400" dirty="0"/>
              <a:t>，</a:t>
            </a:r>
            <a:r>
              <a:rPr lang="en-US" altLang="zh-CN" sz="2400" dirty="0"/>
              <a:t>…</a:t>
            </a:r>
            <a:r>
              <a:rPr lang="zh-CN" altLang="zh-CN" sz="2400" dirty="0"/>
              <a:t>表示无穷数列．</a:t>
            </a:r>
          </a:p>
        </p:txBody>
      </p:sp>
    </p:spTree>
    <p:extLst>
      <p:ext uri="{BB962C8B-B14F-4D97-AF65-F5344CB8AC3E}">
        <p14:creationId xmlns:p14="http://schemas.microsoft.com/office/powerpoint/2010/main" val="22527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（二）数列的分类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4609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问题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en-US" altLang="zh-CN" sz="2400" dirty="0">
                <a:solidFill>
                  <a:srgbClr val="FF0000"/>
                </a:solidFill>
              </a:rPr>
              <a:t>. </a:t>
            </a:r>
            <a:r>
              <a:rPr lang="en-US" altLang="zh-CN" sz="2400" dirty="0"/>
              <a:t>(1</a:t>
            </a:r>
            <a:r>
              <a:rPr lang="en-US" altLang="zh-CN" sz="2400" dirty="0" smtClean="0"/>
              <a:t>) </a:t>
            </a:r>
            <a:r>
              <a:rPr lang="zh-CN" altLang="zh-CN" sz="2400" dirty="0" smtClean="0"/>
              <a:t>根据</a:t>
            </a:r>
            <a:r>
              <a:rPr lang="zh-CN" altLang="zh-CN" sz="2400" dirty="0"/>
              <a:t>定义，数列对其项的大小顺序有限制吗？如果按项的大小对数列分类，该怎样分？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844119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r>
              <a:rPr lang="zh-CN" altLang="zh-CN" sz="2400" dirty="0" smtClean="0"/>
              <a:t>没有</a:t>
            </a:r>
            <a:r>
              <a:rPr lang="zh-CN" altLang="zh-CN" sz="2400" dirty="0"/>
              <a:t>限制</a:t>
            </a:r>
            <a:r>
              <a:rPr lang="en-US" altLang="zh-CN" sz="2400" dirty="0"/>
              <a:t>. </a:t>
            </a:r>
            <a:r>
              <a:rPr lang="zh-CN" altLang="zh-CN" sz="2400" dirty="0"/>
              <a:t>如果按项的大小对数列分类，应分为：递增数列，递减数列，常数列和摆动数列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251520" y="2865006"/>
            <a:ext cx="869981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/>
              <a:t> </a:t>
            </a:r>
            <a:r>
              <a:rPr lang="en-US" altLang="zh-CN" sz="2400" dirty="0"/>
              <a:t>(2</a:t>
            </a:r>
            <a:r>
              <a:rPr lang="en-US" altLang="zh-CN" sz="2400" dirty="0" smtClean="0"/>
              <a:t>) </a:t>
            </a:r>
            <a:r>
              <a:rPr lang="zh-CN" altLang="zh-CN" sz="2400" dirty="0" smtClean="0"/>
              <a:t>你</a:t>
            </a:r>
            <a:r>
              <a:rPr lang="zh-CN" altLang="zh-CN" sz="2400" dirty="0"/>
              <a:t>能从项的大小上对下面的数列进行分类吗</a:t>
            </a:r>
            <a:r>
              <a:rPr lang="zh-CN" altLang="zh-CN" sz="2400" dirty="0" smtClean="0"/>
              <a:t>？</a:t>
            </a: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      </a:t>
            </a:r>
            <a:r>
              <a:rPr lang="zh-CN" altLang="zh-CN" sz="2400" dirty="0" smtClean="0"/>
              <a:t> </a:t>
            </a:r>
            <a:r>
              <a:rPr lang="zh-CN" altLang="zh-CN" sz="2400" dirty="0"/>
              <a:t>①</a:t>
            </a:r>
            <a:r>
              <a:rPr lang="en-US" altLang="zh-CN" sz="2400" dirty="0"/>
              <a:t> 1</a:t>
            </a:r>
            <a:r>
              <a:rPr lang="zh-CN" altLang="zh-CN" sz="2400" dirty="0"/>
              <a:t>，</a:t>
            </a:r>
            <a:r>
              <a:rPr lang="en-US" altLang="zh-CN" sz="2400" dirty="0"/>
              <a:t>0.1</a:t>
            </a:r>
            <a:r>
              <a:rPr lang="zh-CN" altLang="zh-CN" sz="2400" dirty="0"/>
              <a:t>，</a:t>
            </a:r>
            <a:r>
              <a:rPr lang="en-US" altLang="zh-CN" sz="2400" dirty="0"/>
              <a:t>0.01</a:t>
            </a:r>
            <a:r>
              <a:rPr lang="zh-CN" altLang="zh-CN" sz="2400" dirty="0"/>
              <a:t>，</a:t>
            </a:r>
            <a:r>
              <a:rPr lang="en-US" altLang="zh-CN" sz="2400" dirty="0"/>
              <a:t>0.001</a:t>
            </a:r>
            <a:r>
              <a:rPr lang="zh-CN" altLang="zh-CN" sz="2400" dirty="0"/>
              <a:t>，…… ；②</a:t>
            </a:r>
            <a:r>
              <a:rPr lang="en-US" altLang="zh-CN" sz="2400" dirty="0"/>
              <a:t> 1</a:t>
            </a:r>
            <a:r>
              <a:rPr lang="zh-CN" altLang="zh-CN" sz="2400" dirty="0"/>
              <a:t>，</a:t>
            </a:r>
            <a:r>
              <a:rPr lang="en-US" altLang="zh-CN" sz="2400" dirty="0"/>
              <a:t>0</a:t>
            </a:r>
            <a:r>
              <a:rPr lang="zh-CN" altLang="zh-CN" sz="2400" dirty="0"/>
              <a:t>，</a:t>
            </a:r>
            <a:r>
              <a:rPr lang="en-US" altLang="zh-CN" sz="2400" dirty="0"/>
              <a:t>1</a:t>
            </a:r>
            <a:r>
              <a:rPr lang="zh-CN" altLang="zh-CN" sz="2400" dirty="0"/>
              <a:t>，</a:t>
            </a:r>
            <a:r>
              <a:rPr lang="en-US" altLang="zh-CN" sz="2400" dirty="0"/>
              <a:t>0</a:t>
            </a:r>
            <a:r>
              <a:rPr lang="zh-CN" altLang="zh-CN" sz="2400" dirty="0"/>
              <a:t>，…… </a:t>
            </a:r>
            <a:r>
              <a:rPr lang="zh-CN" altLang="zh-CN" sz="2400" dirty="0" smtClean="0"/>
              <a:t>；</a:t>
            </a:r>
            <a:endParaRPr lang="en-US" altLang="zh-CN" sz="2400" dirty="0" smtClean="0"/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③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</a:t>
            </a:r>
            <a:r>
              <a:rPr lang="en-US" altLang="zh-CN" sz="2400" dirty="0"/>
              <a:t>3</a:t>
            </a:r>
            <a:r>
              <a:rPr lang="zh-CN" altLang="zh-CN" sz="2400" dirty="0"/>
              <a:t>，……</a:t>
            </a:r>
            <a:r>
              <a:rPr lang="en-US" altLang="zh-CN" sz="2400" dirty="0"/>
              <a:t>.</a:t>
            </a:r>
            <a:endParaRPr lang="zh-CN" altLang="zh-CN" sz="2400" dirty="0"/>
          </a:p>
          <a:p>
            <a:pPr>
              <a:lnSpc>
                <a:spcPct val="125000"/>
              </a:lnSpc>
            </a:pPr>
            <a:endParaRPr lang="zh-CN" altLang="zh-CN" sz="2400" dirty="0"/>
          </a:p>
        </p:txBody>
      </p:sp>
      <p:sp>
        <p:nvSpPr>
          <p:cNvPr id="10" name="矩形 9"/>
          <p:cNvSpPr/>
          <p:nvPr/>
        </p:nvSpPr>
        <p:spPr>
          <a:xfrm>
            <a:off x="413538" y="4229417"/>
            <a:ext cx="6462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 ① 递减数列；② 摆动数列；③ 常数列</a:t>
            </a:r>
            <a:r>
              <a:rPr lang="en-US" altLang="zh-CN" sz="2400" dirty="0" smtClean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03485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（三）数列与函数的关系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741933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问题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6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en-US" altLang="zh-CN" sz="2400" b="1" dirty="0" smtClean="0"/>
              <a:t> </a:t>
            </a:r>
            <a:r>
              <a:rPr lang="zh-CN" altLang="zh-CN" sz="2400" dirty="0" smtClean="0"/>
              <a:t>数列</a:t>
            </a:r>
            <a:r>
              <a:rPr lang="zh-CN" altLang="zh-CN" sz="2400" dirty="0"/>
              <a:t>与函数有关系吗？如果有，是什么关系？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347614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r>
              <a:rPr lang="zh-CN" altLang="zh-CN" sz="2400" dirty="0" smtClean="0"/>
              <a:t>有关系</a:t>
            </a:r>
            <a:r>
              <a:rPr lang="zh-CN" altLang="zh-CN" sz="2400" dirty="0"/>
              <a:t>，是特殊与一般的关系，即数列是一种特殊的函数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10" name="矩形 9"/>
          <p:cNvSpPr/>
          <p:nvPr/>
        </p:nvSpPr>
        <p:spPr>
          <a:xfrm>
            <a:off x="395536" y="1797660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</a:t>
            </a:r>
            <a:r>
              <a:rPr lang="zh-CN" altLang="zh-CN" sz="2400" dirty="0" smtClean="0">
                <a:latin typeface="+mn-lt"/>
              </a:rPr>
              <a:t>事实上</a:t>
            </a:r>
            <a:r>
              <a:rPr lang="zh-CN" altLang="zh-CN" sz="2400" dirty="0">
                <a:latin typeface="+mn-lt"/>
              </a:rPr>
              <a:t>，数列可以看成以正整数集</a:t>
            </a:r>
            <a:r>
              <a:rPr lang="en-US" altLang="zh-CN" sz="2400" b="1" dirty="0">
                <a:latin typeface="+mn-lt"/>
              </a:rPr>
              <a:t>N</a:t>
            </a:r>
            <a:r>
              <a:rPr lang="en-US" altLang="zh-CN" sz="2400" baseline="30000" dirty="0">
                <a:latin typeface="+mn-lt"/>
              </a:rPr>
              <a:t>*</a:t>
            </a:r>
            <a:r>
              <a:rPr lang="zh-CN" altLang="zh-CN" sz="2400" dirty="0">
                <a:latin typeface="+mn-lt"/>
              </a:rPr>
              <a:t>（或它的有限子集</a:t>
            </a:r>
            <a:r>
              <a:rPr lang="en-US" altLang="zh-CN" sz="2400" dirty="0">
                <a:latin typeface="+mn-lt"/>
              </a:rPr>
              <a:t>{1,2,3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…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>
                <a:latin typeface="+mn-lt"/>
              </a:rPr>
              <a:t>）为定义域的</a:t>
            </a:r>
            <a:r>
              <a:rPr lang="zh-CN" altLang="zh-CN" sz="2400" dirty="0" smtClean="0">
                <a:latin typeface="+mn-lt"/>
              </a:rPr>
              <a:t>函数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f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，当自变量从小到大依次取值时对应的一列函数值．反过来，对于函数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i="1" dirty="0">
                <a:latin typeface="+mn-lt"/>
              </a:rPr>
              <a:t>f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，如果</a:t>
            </a:r>
            <a:r>
              <a:rPr lang="en-US" altLang="zh-CN" sz="2400" i="1" dirty="0">
                <a:latin typeface="+mn-lt"/>
              </a:rPr>
              <a:t>f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i</a:t>
            </a:r>
            <a:r>
              <a:rPr lang="en-US" altLang="zh-CN" sz="2400" dirty="0">
                <a:latin typeface="+mn-lt"/>
              </a:rPr>
              <a:t>)(</a:t>
            </a:r>
            <a:r>
              <a:rPr lang="en-US" altLang="zh-CN" sz="2400" i="1" dirty="0">
                <a:latin typeface="+mn-lt"/>
              </a:rPr>
              <a:t>i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dirty="0">
                <a:latin typeface="+mn-lt"/>
              </a:rPr>
              <a:t>4…)</a:t>
            </a:r>
            <a:r>
              <a:rPr lang="zh-CN" altLang="zh-CN" sz="2400" dirty="0">
                <a:latin typeface="+mn-lt"/>
              </a:rPr>
              <a:t>有意义，那么我们可以得到一个数列</a:t>
            </a:r>
            <a:r>
              <a:rPr lang="en-US" altLang="zh-CN" sz="2400" i="1" dirty="0">
                <a:latin typeface="+mn-lt"/>
              </a:rPr>
              <a:t>f</a:t>
            </a:r>
            <a:r>
              <a:rPr lang="en-US" altLang="zh-CN" sz="2400" dirty="0">
                <a:latin typeface="+mn-lt"/>
              </a:rPr>
              <a:t>(1</a:t>
            </a:r>
            <a:r>
              <a:rPr lang="en-US" altLang="zh-CN" sz="2400" dirty="0" smtClean="0">
                <a:latin typeface="+mn-lt"/>
              </a:rPr>
              <a:t>)</a:t>
            </a:r>
            <a:r>
              <a:rPr lang="zh-CN" altLang="en-US" sz="2400" dirty="0" smtClean="0">
                <a:latin typeface="+mn-lt"/>
              </a:rPr>
              <a:t>，</a:t>
            </a:r>
            <a:r>
              <a:rPr lang="en-US" altLang="zh-CN" sz="2400" i="1" dirty="0" smtClean="0">
                <a:latin typeface="+mn-lt"/>
              </a:rPr>
              <a:t>f</a:t>
            </a:r>
            <a:r>
              <a:rPr lang="en-US" altLang="zh-CN" sz="2400" dirty="0" smtClean="0">
                <a:latin typeface="+mn-lt"/>
              </a:rPr>
              <a:t>(2)</a:t>
            </a:r>
            <a:r>
              <a:rPr lang="zh-CN" altLang="en-US" sz="2400" dirty="0" smtClean="0">
                <a:latin typeface="+mn-lt"/>
              </a:rPr>
              <a:t>，</a:t>
            </a:r>
            <a:r>
              <a:rPr lang="en-US" altLang="zh-CN" sz="2400" i="1" dirty="0" smtClean="0">
                <a:latin typeface="+mn-lt"/>
              </a:rPr>
              <a:t>f</a:t>
            </a:r>
            <a:r>
              <a:rPr lang="en-US" altLang="zh-CN" sz="2400" dirty="0" smtClean="0">
                <a:latin typeface="+mn-lt"/>
              </a:rPr>
              <a:t>(3)</a:t>
            </a:r>
            <a:r>
              <a:rPr lang="zh-CN" altLang="en-US" sz="2400" dirty="0" smtClean="0">
                <a:latin typeface="+mn-lt"/>
              </a:rPr>
              <a:t>，</a:t>
            </a:r>
            <a:r>
              <a:rPr lang="en-US" altLang="zh-CN" sz="2400" i="1" dirty="0" smtClean="0">
                <a:latin typeface="+mn-lt"/>
              </a:rPr>
              <a:t>f</a:t>
            </a:r>
            <a:r>
              <a:rPr lang="en-US" altLang="zh-CN" sz="2400" dirty="0" smtClean="0">
                <a:latin typeface="+mn-lt"/>
              </a:rPr>
              <a:t>(4)</a:t>
            </a:r>
            <a:r>
              <a:rPr lang="zh-CN" altLang="en-US" sz="2400" dirty="0" smtClean="0">
                <a:latin typeface="+mn-lt"/>
              </a:rPr>
              <a:t>，</a:t>
            </a:r>
            <a:r>
              <a:rPr lang="en-US" altLang="zh-CN" sz="2400" dirty="0" smtClean="0">
                <a:latin typeface="+mn-lt"/>
                <a:ea typeface="宋体" pitchFamily="2" charset="-122"/>
              </a:rPr>
              <a:t>…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i="1" dirty="0">
                <a:latin typeface="+mn-lt"/>
              </a:rPr>
              <a:t>f</a:t>
            </a: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)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  <a:ea typeface="宋体" pitchFamily="2" charset="-122"/>
              </a:rPr>
              <a:t>….</a:t>
            </a:r>
            <a:endParaRPr lang="zh-CN" altLang="zh-CN" sz="2400" dirty="0">
              <a:latin typeface="+mn-lt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70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（三）数列与函数的关系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2753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问题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7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函数</a:t>
            </a:r>
            <a:r>
              <a:rPr lang="en-US" altLang="zh-CN" sz="2400" i="1" dirty="0">
                <a:latin typeface="+mn-lt"/>
              </a:rPr>
              <a:t>y 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7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与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i="1" baseline="30000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，当依次取</a:t>
            </a:r>
            <a:r>
              <a:rPr lang="en-US" altLang="zh-CN" sz="2400" dirty="0">
                <a:latin typeface="+mn-lt"/>
              </a:rPr>
              <a:t>1,2,3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…</a:t>
            </a:r>
            <a:r>
              <a:rPr lang="zh-CN" altLang="zh-CN" sz="2400" dirty="0">
                <a:latin typeface="+mn-lt"/>
              </a:rPr>
              <a:t>时，写出由其函数值构成的数列，并指出它们各有什么特点？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177966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答：</a:t>
            </a:r>
            <a:r>
              <a:rPr lang="zh-CN" altLang="zh-CN" sz="2400" dirty="0">
                <a:latin typeface="+mn-lt"/>
              </a:rPr>
              <a:t>由</a:t>
            </a:r>
            <a:r>
              <a:rPr lang="en-US" altLang="zh-CN" sz="2400" i="1" dirty="0">
                <a:latin typeface="+mn-lt"/>
              </a:rPr>
              <a:t>y 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7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的得到的数列：</a:t>
            </a:r>
            <a:r>
              <a:rPr lang="en-US" altLang="zh-CN" sz="2400" dirty="0">
                <a:latin typeface="+mn-lt"/>
              </a:rPr>
              <a:t>16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30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37</a:t>
            </a:r>
            <a:r>
              <a:rPr lang="zh-CN" altLang="zh-CN" sz="2400" dirty="0">
                <a:latin typeface="+mn-lt"/>
              </a:rPr>
              <a:t>，</a:t>
            </a:r>
            <a:r>
              <a:rPr lang="zh-CN" altLang="zh-CN" sz="2400" dirty="0">
                <a:latin typeface="+mn-ea"/>
              </a:rPr>
              <a:t>…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7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，</a:t>
            </a:r>
            <a:r>
              <a:rPr lang="zh-CN" altLang="zh-CN" sz="2400" dirty="0">
                <a:latin typeface="+mn-ea"/>
              </a:rPr>
              <a:t>…</a:t>
            </a:r>
            <a:r>
              <a:rPr lang="en-US" altLang="zh-CN" sz="2400" dirty="0">
                <a:latin typeface="+mn-ea"/>
              </a:rPr>
              <a:t>.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该数列从第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 smtClean="0">
                <a:latin typeface="+mn-lt"/>
              </a:rPr>
              <a:t>项起</a:t>
            </a:r>
            <a:r>
              <a:rPr lang="zh-CN" altLang="zh-CN" sz="2400" dirty="0">
                <a:latin typeface="+mn-lt"/>
              </a:rPr>
              <a:t>，每一项与前一项的差都等于</a:t>
            </a:r>
            <a:r>
              <a:rPr lang="en-US" altLang="zh-CN" sz="2400" dirty="0">
                <a:latin typeface="+mn-lt"/>
              </a:rPr>
              <a:t>7</a:t>
            </a:r>
            <a:r>
              <a:rPr lang="zh-CN" altLang="zh-CN" sz="2400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       </a:t>
            </a:r>
            <a:r>
              <a:rPr lang="zh-CN" altLang="zh-CN" sz="2400" dirty="0" smtClean="0">
                <a:latin typeface="+mn-lt"/>
              </a:rPr>
              <a:t>由</a:t>
            </a:r>
            <a:r>
              <a:rPr lang="en-US" altLang="zh-CN" sz="2400" i="1" dirty="0">
                <a:latin typeface="+mn-lt"/>
              </a:rPr>
              <a:t>y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i="1" baseline="30000" dirty="0">
                <a:latin typeface="+mn-lt"/>
              </a:rPr>
              <a:t>x</a:t>
            </a:r>
            <a:r>
              <a:rPr lang="en-US" altLang="zh-CN" sz="2400" dirty="0">
                <a:latin typeface="+mn-lt"/>
              </a:rPr>
              <a:t> </a:t>
            </a:r>
            <a:r>
              <a:rPr lang="zh-CN" altLang="zh-CN" sz="2400" dirty="0">
                <a:latin typeface="+mn-lt"/>
              </a:rPr>
              <a:t>得到的数列：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27</a:t>
            </a:r>
            <a:r>
              <a:rPr lang="zh-CN" altLang="zh-CN" sz="2400" dirty="0">
                <a:latin typeface="+mn-lt"/>
              </a:rPr>
              <a:t>，</a:t>
            </a:r>
            <a:r>
              <a:rPr lang="en-US" altLang="zh-CN" sz="2400" dirty="0">
                <a:latin typeface="+mn-lt"/>
              </a:rPr>
              <a:t>81</a:t>
            </a:r>
            <a:r>
              <a:rPr lang="zh-CN" altLang="zh-CN" sz="2400" dirty="0">
                <a:latin typeface="+mn-lt"/>
              </a:rPr>
              <a:t>，…，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i="1" baseline="30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，…</a:t>
            </a:r>
            <a:r>
              <a:rPr lang="en-US" altLang="zh-CN" sz="2400" dirty="0"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该数列从第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项每起，每一项是</a:t>
            </a:r>
            <a:r>
              <a:rPr lang="zh-CN" altLang="zh-CN" sz="2400" dirty="0" smtClean="0">
                <a:latin typeface="+mn-lt"/>
              </a:rPr>
              <a:t>前一</a:t>
            </a:r>
            <a:r>
              <a:rPr lang="zh-CN" altLang="zh-CN" sz="2400" dirty="0">
                <a:latin typeface="+mn-lt"/>
              </a:rPr>
              <a:t>项的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倍．</a:t>
            </a:r>
            <a:endParaRPr lang="zh-CN" altLang="zh-CN" sz="2400" dirty="0">
              <a:latin typeface="+mn-lt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7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3186</TotalTime>
  <Words>2098</Words>
  <Application>Microsoft Office PowerPoint</Application>
  <PresentationFormat>全屏显示(16:9)</PresentationFormat>
  <Paragraphs>129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650TGp_Proper_pride_light</vt:lpstr>
      <vt:lpstr>PowerPoint 演示文稿</vt:lpstr>
      <vt:lpstr>目标定位</vt:lpstr>
      <vt:lpstr>知识链接</vt:lpstr>
      <vt:lpstr>新知探究</vt:lpstr>
      <vt:lpstr>获取新知</vt:lpstr>
      <vt:lpstr>新知探究</vt:lpstr>
      <vt:lpstr>新知探究</vt:lpstr>
      <vt:lpstr>新知探究</vt:lpstr>
      <vt:lpstr>新知探究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505</cp:revision>
  <dcterms:created xsi:type="dcterms:W3CDTF">2011-09-29T10:22:55Z</dcterms:created>
  <dcterms:modified xsi:type="dcterms:W3CDTF">2015-05-17T07:47:14Z</dcterms:modified>
</cp:coreProperties>
</file>