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1" r:id="rId2"/>
    <p:sldId id="288" r:id="rId3"/>
    <p:sldId id="444" r:id="rId4"/>
    <p:sldId id="472" r:id="rId5"/>
    <p:sldId id="487" r:id="rId6"/>
    <p:sldId id="488" r:id="rId7"/>
    <p:sldId id="467" r:id="rId8"/>
    <p:sldId id="473" r:id="rId9"/>
    <p:sldId id="474" r:id="rId10"/>
    <p:sldId id="475" r:id="rId11"/>
    <p:sldId id="476" r:id="rId12"/>
    <p:sldId id="477" r:id="rId13"/>
    <p:sldId id="479" r:id="rId14"/>
    <p:sldId id="480" r:id="rId15"/>
    <p:sldId id="481" r:id="rId16"/>
    <p:sldId id="483" r:id="rId17"/>
    <p:sldId id="484" r:id="rId18"/>
    <p:sldId id="485" r:id="rId19"/>
    <p:sldId id="443" r:id="rId20"/>
    <p:sldId id="486" r:id="rId21"/>
    <p:sldId id="414" r:id="rId22"/>
    <p:sldId id="489" r:id="rId23"/>
    <p:sldId id="490" r:id="rId24"/>
    <p:sldId id="491" r:id="rId25"/>
    <p:sldId id="492" r:id="rId26"/>
    <p:sldId id="327" r:id="rId2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763688" y="1779662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99592" y="1491630"/>
            <a:ext cx="7560840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2.3   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等差数列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3600" i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771550"/>
            <a:ext cx="81784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. </a:t>
            </a: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一</a:t>
            </a:r>
            <a:r>
              <a:rPr lang="zh-CN" altLang="zh-CN" sz="2400" dirty="0">
                <a:latin typeface="+mn-lt"/>
              </a:rPr>
              <a:t>支车队有</a:t>
            </a:r>
            <a:r>
              <a:rPr lang="en-US" altLang="zh-CN" sz="2400" dirty="0">
                <a:latin typeface="+mn-lt"/>
              </a:rPr>
              <a:t>15</a:t>
            </a:r>
            <a:r>
              <a:rPr lang="zh-CN" altLang="zh-CN" sz="2400" dirty="0">
                <a:latin typeface="+mn-lt"/>
              </a:rPr>
              <a:t>辆车，某天依次出发执行运输任务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第一辆车于下午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时出发，第二辆车于下午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时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分出发，第三辆车于下午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时</a:t>
            </a:r>
            <a:r>
              <a:rPr lang="en-US" altLang="zh-CN" sz="24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分出发，以此类推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假设所有的司机都连续开车，并都在下午</a:t>
            </a:r>
            <a:r>
              <a:rPr lang="en-US" altLang="zh-CN" sz="24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时停下来休息</a:t>
            </a:r>
            <a:r>
              <a:rPr lang="en-US" altLang="zh-CN" sz="2400" dirty="0">
                <a:latin typeface="+mn-lt"/>
              </a:rPr>
              <a:t>. 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(1) 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到</a:t>
            </a:r>
            <a:r>
              <a:rPr lang="zh-CN" altLang="zh-CN" sz="2400" dirty="0">
                <a:latin typeface="+mn-lt"/>
              </a:rPr>
              <a:t>下午</a:t>
            </a:r>
            <a:r>
              <a:rPr lang="en-US" altLang="zh-CN" sz="24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时，最有一辆车行驶了多长时间？</a:t>
            </a:r>
          </a:p>
          <a:p>
            <a:pPr marL="457200" indent="-457200">
              <a:lnSpc>
                <a:spcPct val="150000"/>
              </a:lnSpc>
              <a:buAutoNum type="arabicParenBoth" startAt="2"/>
            </a:pPr>
            <a:r>
              <a:rPr lang="zh-CN" altLang="zh-CN" sz="2400" dirty="0" smtClean="0">
                <a:latin typeface="+mn-lt"/>
              </a:rPr>
              <a:t>如果</a:t>
            </a:r>
            <a:r>
              <a:rPr lang="zh-CN" altLang="zh-CN" sz="2400" dirty="0">
                <a:latin typeface="+mn-lt"/>
              </a:rPr>
              <a:t>每辆车的形式速度都是</a:t>
            </a:r>
            <a:r>
              <a:rPr lang="en-US" altLang="zh-CN" sz="2400" dirty="0">
                <a:latin typeface="+mn-lt"/>
              </a:rPr>
              <a:t>60 km/h</a:t>
            </a:r>
            <a:r>
              <a:rPr lang="zh-CN" altLang="zh-CN" sz="2400" dirty="0">
                <a:latin typeface="+mn-lt"/>
              </a:rPr>
              <a:t>，这个车队当天</a:t>
            </a:r>
            <a:r>
              <a:rPr lang="zh-CN" altLang="zh-CN" sz="2400" dirty="0" smtClean="0">
                <a:latin typeface="+mn-lt"/>
              </a:rPr>
              <a:t>一共</a:t>
            </a:r>
            <a:r>
              <a:rPr lang="en-US" altLang="zh-CN" sz="2400" dirty="0" smtClean="0">
                <a:latin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</a:t>
            </a:r>
            <a:r>
              <a:rPr lang="zh-CN" altLang="zh-CN" sz="2400" dirty="0" smtClean="0">
                <a:latin typeface="+mn-lt"/>
              </a:rPr>
              <a:t>行驶了多少</a:t>
            </a:r>
            <a:r>
              <a:rPr lang="en-US" altLang="zh-CN" sz="2400" dirty="0" smtClean="0">
                <a:latin typeface="+mn-lt"/>
              </a:rPr>
              <a:t>km.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007535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95536" y="771550"/>
                <a:ext cx="8352928" cy="3713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en-US" altLang="zh-CN" sz="2400" dirty="0">
                    <a:latin typeface="+mn-lt"/>
                  </a:rPr>
                  <a:t>(1) </a:t>
                </a:r>
                <a:r>
                  <a:rPr lang="zh-CN" altLang="zh-CN" sz="2400" dirty="0">
                    <a:latin typeface="+mn-lt"/>
                  </a:rPr>
                  <a:t>依题意，从第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辆车到最后一辆车，每辆车都比前一辆车少行驶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zh-CN" altLang="zh-CN" sz="2400">
                        <a:latin typeface="Cambria Math"/>
                      </a:rPr>
                      <m:t>小时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建立等差数列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，用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表示第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辆车的行驶时间，则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=4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+14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=4+14×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den>
                        </m:f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(</a:t>
                </a:r>
                <a:r>
                  <a:rPr lang="en-US" altLang="zh-CN" sz="2400" i="1" dirty="0">
                    <a:latin typeface="+mn-lt"/>
                  </a:rPr>
                  <a:t>h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，即到下午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时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最</a:t>
                </a:r>
                <a:r>
                  <a:rPr lang="zh-CN" altLang="zh-CN" sz="2400" dirty="0">
                    <a:latin typeface="+mn-lt"/>
                  </a:rPr>
                  <a:t>有一辆车行驶了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i="1" dirty="0">
                    <a:latin typeface="+mn-lt"/>
                  </a:rPr>
                  <a:t>h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771550"/>
                <a:ext cx="8352928" cy="3713902"/>
              </a:xfrm>
              <a:prstGeom prst="rect">
                <a:avLst/>
              </a:prstGeom>
              <a:blipFill rotWithShape="1">
                <a:blip r:embed="rId2"/>
                <a:stretch>
                  <a:fillRect l="-1168" t="-657" r="-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1477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95536" y="771550"/>
                <a:ext cx="8352928" cy="3618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(2) </a:t>
                </a:r>
                <a:r>
                  <a:rPr lang="zh-CN" altLang="zh-CN" sz="2400" dirty="0">
                    <a:latin typeface="+mn-lt"/>
                  </a:rPr>
                  <a:t>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为到下午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时，所有车辆的形式时间，则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15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4+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85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h</a:t>
                </a:r>
                <a:r>
                  <a:rPr lang="en-US" altLang="zh-CN" sz="2400" dirty="0">
                    <a:latin typeface="+mn-lt"/>
                  </a:rPr>
                  <a:t>)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记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𝑆</m:t>
                    </m:r>
                    <m:r>
                      <a:rPr lang="en-US" altLang="zh-CN" sz="2400" i="1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为到下午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时，所有车辆的行驶路程，则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𝑆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60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60×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85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2550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km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∴ 这个车队当天一共行驶了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2550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km.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771550"/>
                <a:ext cx="8352928" cy="3618426"/>
              </a:xfrm>
              <a:prstGeom prst="rect">
                <a:avLst/>
              </a:prstGeom>
              <a:blipFill rotWithShape="1">
                <a:blip r:embed="rId2"/>
                <a:stretch>
                  <a:fillRect l="-292" b="-1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32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1550"/>
                <a:ext cx="8568952" cy="1443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2. </a:t>
                </a:r>
                <a:r>
                  <a:rPr lang="zh-CN" altLang="zh-CN" sz="2400" dirty="0">
                    <a:latin typeface="+mn-lt"/>
                  </a:rPr>
                  <a:t>设等差数列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en-US" sz="2400" dirty="0" smtClean="0">
                    <a:latin typeface="+mn-lt"/>
                  </a:rPr>
                  <a:t>（</a:t>
                </a:r>
                <a:r>
                  <a:rPr lang="en-US" altLang="zh-CN" sz="2400" dirty="0" smtClean="0">
                    <a:latin typeface="+mn-lt"/>
                  </a:rPr>
                  <a:t>1</a:t>
                </a:r>
                <a:r>
                  <a:rPr lang="zh-CN" altLang="en-US" sz="2400" dirty="0" smtClean="0">
                    <a:latin typeface="+mn-lt"/>
                  </a:rPr>
                  <a:t>）</a:t>
                </a:r>
                <a:r>
                  <a:rPr lang="zh-CN" altLang="zh-CN" sz="2400" dirty="0" smtClean="0">
                    <a:latin typeface="+mn-lt"/>
                  </a:rPr>
                  <a:t>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+6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______.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568952" cy="1443985"/>
              </a:xfrm>
              <a:prstGeom prst="rect">
                <a:avLst/>
              </a:prstGeom>
              <a:blipFill rotWithShape="1">
                <a:blip r:embed="rId2"/>
                <a:stretch>
                  <a:fillRect l="-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2113751"/>
                <a:ext cx="7704856" cy="1443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zh-CN" altLang="zh-CN" sz="2400" b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+6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=9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108</m:t>
                    </m:r>
                  </m:oMath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113751"/>
                <a:ext cx="7704856" cy="1443985"/>
              </a:xfrm>
              <a:prstGeom prst="rect">
                <a:avLst/>
              </a:prstGeom>
              <a:blipFill rotWithShape="1">
                <a:blip r:embed="rId3"/>
                <a:stretch>
                  <a:fillRect l="-1187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5292080" y="1419622"/>
                <a:ext cx="82266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𝟏𝟎𝟖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419622"/>
                <a:ext cx="822661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054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1550"/>
                <a:ext cx="8568952" cy="6599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2-1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=3</m:t>
                    </m:r>
                    <m:r>
                      <a:rPr lang="en-US" altLang="zh-CN" sz="2400">
                        <a:latin typeface="Cambria Math"/>
                      </a:rPr>
                      <m:t>8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/>
                      </a:rPr>
                      <m:t>𝑚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568952" cy="659989"/>
              </a:xfrm>
              <a:prstGeom prst="rect">
                <a:avLst/>
              </a:prstGeom>
              <a:blipFill rotWithShape="1">
                <a:blip r:embed="rId2"/>
                <a:stretch>
                  <a:fillRect l="-1067" b="-10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1635646"/>
                <a:ext cx="8640960" cy="232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由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解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  <m:r>
                      <a:rPr lang="zh-CN" altLang="zh-CN" sz="2400">
                        <a:latin typeface="Cambria Math"/>
                      </a:rPr>
                      <m:t>（舍）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…………①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=38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…………②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①②得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𝑚</m:t>
                    </m:r>
                    <m:r>
                      <a:rPr lang="en-US" altLang="zh-CN" sz="2400" i="1">
                        <a:latin typeface="Cambria Math"/>
                      </a:rPr>
                      <m:t>=10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635646"/>
                <a:ext cx="8640960" cy="2321982"/>
              </a:xfrm>
              <a:prstGeom prst="rect">
                <a:avLst/>
              </a:prstGeom>
              <a:blipFill rotWithShape="1">
                <a:blip r:embed="rId3"/>
                <a:stretch>
                  <a:fillRect l="-1058" b="-1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8100392" y="771550"/>
                <a:ext cx="63831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𝟏𝟎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392" y="771550"/>
                <a:ext cx="638315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33810776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07504" y="815106"/>
                <a:ext cx="8856984" cy="1180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&lt;−1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有最大值，则当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取小正值时，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dirty="0" smtClean="0">
                    <a:latin typeface="+mn-lt"/>
                  </a:rPr>
                  <a:t>        A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10    B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11    C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19    D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20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815106"/>
                <a:ext cx="8856984" cy="1180580"/>
              </a:xfrm>
              <a:prstGeom prst="rect">
                <a:avLst/>
              </a:prstGeom>
              <a:blipFill rotWithShape="1">
                <a:blip r:embed="rId2"/>
                <a:stretch>
                  <a:fillRect l="-1101" t="-3109" b="-5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803238"/>
                <a:ext cx="7704856" cy="28567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有最大值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”知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&gt;0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&lt;−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&lt;0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&gt;0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19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&gt;0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；由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20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故选</a:t>
                </a:r>
                <a:r>
                  <a:rPr lang="en-US" altLang="zh-CN" sz="2400" dirty="0" smtClean="0">
                    <a:latin typeface="+mn-lt"/>
                  </a:rPr>
                  <a:t>C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803238"/>
                <a:ext cx="7704856" cy="2856744"/>
              </a:xfrm>
              <a:prstGeom prst="rect">
                <a:avLst/>
              </a:prstGeom>
              <a:blipFill rotWithShape="1">
                <a:blip r:embed="rId3"/>
                <a:stretch>
                  <a:fillRect l="-1187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033952" y="84355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2508981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71550"/>
                <a:ext cx="8352928" cy="13383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再设等差数列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的前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n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𝑻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. </a:t>
                </a:r>
                <a:endParaRPr lang="zh-CN" altLang="zh-CN" sz="24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T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_______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352928" cy="1338380"/>
              </a:xfrm>
              <a:prstGeom prst="rect">
                <a:avLst/>
              </a:prstGeom>
              <a:blipFill rotWithShape="1">
                <a:blip r:embed="rId2"/>
                <a:stretch>
                  <a:fillRect l="-1095" t="-5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99592" y="2139578"/>
                <a:ext cx="5504794" cy="68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(2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1)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T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10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>
                            <a:latin typeface="Cambria Math"/>
                          </a:rPr>
                          <m:t>+2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39578"/>
                <a:ext cx="5504794" cy="680699"/>
              </a:xfrm>
              <a:prstGeom prst="rect">
                <a:avLst/>
              </a:prstGeom>
              <a:blipFill rotWithShape="1">
                <a:blip r:embed="rId3"/>
                <a:stretch>
                  <a:fillRect l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95536" y="2975082"/>
                <a:ext cx="6336704" cy="6767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/>
                  <a:t>变式</a:t>
                </a:r>
                <a:r>
                  <a:rPr lang="en-US" altLang="zh-CN" sz="2400" b="1" dirty="0">
                    <a:latin typeface="+mn-lt"/>
                  </a:rPr>
                  <a:t>2-3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dirty="0"/>
                  <a:t>，则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T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_______</a:t>
                </a:r>
                <a:r>
                  <a:rPr lang="zh-CN" altLang="zh-CN" sz="2400" dirty="0" smtClean="0"/>
                  <a:t>；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975082"/>
                <a:ext cx="6336704" cy="676788"/>
              </a:xfrm>
              <a:prstGeom prst="rect">
                <a:avLst/>
              </a:prstGeom>
              <a:blipFill rotWithShape="1">
                <a:blip r:embed="rId4"/>
                <a:stretch>
                  <a:fillRect l="-1540" b="-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899592" y="3867894"/>
                <a:ext cx="5544616" cy="6724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T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5×3+2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3+3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867894"/>
                <a:ext cx="5544616" cy="672428"/>
              </a:xfrm>
              <a:prstGeom prst="rect">
                <a:avLst/>
              </a:prstGeom>
              <a:blipFill rotWithShape="1">
                <a:blip r:embed="rId5"/>
                <a:stretch>
                  <a:fillRect l="-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904860" y="1175972"/>
                <a:ext cx="1189941" cy="6756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𝟏𝟎</m:t>
                          </m:r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zh-CN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860" y="1175972"/>
                <a:ext cx="1189941" cy="6756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832861" y="2820277"/>
                <a:ext cx="562975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𝟏𝟕</m:t>
                          </m:r>
                        </m:num>
                        <m:den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2861" y="2820277"/>
                <a:ext cx="562975" cy="67056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108796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77155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）一个等差数列的前</a:t>
            </a:r>
            <a:r>
              <a:rPr lang="en-US" altLang="zh-CN" sz="2400" dirty="0">
                <a:latin typeface="+mn-lt"/>
              </a:rPr>
              <a:t>12</a:t>
            </a:r>
            <a:r>
              <a:rPr lang="zh-CN" altLang="zh-CN" sz="2400" dirty="0">
                <a:latin typeface="+mn-lt"/>
              </a:rPr>
              <a:t>项和为</a:t>
            </a:r>
            <a:r>
              <a:rPr lang="en-US" altLang="zh-CN" sz="2400" dirty="0">
                <a:latin typeface="+mn-lt"/>
              </a:rPr>
              <a:t>354</a:t>
            </a:r>
            <a:r>
              <a:rPr lang="zh-CN" altLang="zh-CN" sz="2400" dirty="0">
                <a:latin typeface="+mn-lt"/>
              </a:rPr>
              <a:t>，前</a:t>
            </a:r>
            <a:r>
              <a:rPr lang="en-US" altLang="zh-CN" sz="2400" dirty="0">
                <a:latin typeface="+mn-lt"/>
              </a:rPr>
              <a:t>12</a:t>
            </a:r>
            <a:r>
              <a:rPr lang="zh-CN" altLang="zh-CN" sz="2400" dirty="0">
                <a:latin typeface="+mn-lt"/>
              </a:rPr>
              <a:t>项中偶数项和</a:t>
            </a:r>
            <a:r>
              <a:rPr lang="zh-CN" altLang="zh-CN" sz="2400" dirty="0" smtClean="0">
                <a:latin typeface="+mn-lt"/>
              </a:rPr>
              <a:t>与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</a:t>
            </a:r>
            <a:r>
              <a:rPr lang="zh-CN" altLang="zh-CN" sz="2400" dirty="0" smtClean="0">
                <a:latin typeface="+mn-lt"/>
              </a:rPr>
              <a:t>奇数</a:t>
            </a:r>
            <a:r>
              <a:rPr lang="zh-CN" altLang="zh-CN" sz="2400" dirty="0">
                <a:latin typeface="+mn-lt"/>
              </a:rPr>
              <a:t>项和之比为</a:t>
            </a:r>
            <a:r>
              <a:rPr lang="en-US" altLang="zh-CN" sz="2400" dirty="0">
                <a:latin typeface="+mn-lt"/>
              </a:rPr>
              <a:t>32</a:t>
            </a:r>
            <a:r>
              <a:rPr lang="zh-CN" altLang="zh-CN" sz="2400" dirty="0">
                <a:latin typeface="+mn-lt"/>
              </a:rPr>
              <a:t>∶</a:t>
            </a:r>
            <a:r>
              <a:rPr lang="en-US" altLang="zh-CN" sz="2400" dirty="0">
                <a:latin typeface="+mn-lt"/>
              </a:rPr>
              <a:t>27</a:t>
            </a:r>
            <a:r>
              <a:rPr lang="zh-CN" altLang="zh-CN" sz="2400" dirty="0">
                <a:latin typeface="+mn-lt"/>
              </a:rPr>
              <a:t>，则公差</a:t>
            </a:r>
            <a:r>
              <a:rPr lang="en-US" altLang="zh-CN" sz="2400" i="1" dirty="0">
                <a:latin typeface="+mn-lt"/>
              </a:rPr>
              <a:t>d =______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23528" y="2283718"/>
                <a:ext cx="8280920" cy="2293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en-US" sz="2400" dirty="0" smtClean="0"/>
                  <a:t>由条件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zh-CN" altLang="zh-CN" sz="2400">
                                    <a:latin typeface="Cambria Math"/>
                                  </a:rPr>
                                  <m:t>奇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zh-CN" altLang="zh-CN" sz="2400">
                                    <a:latin typeface="Cambria Math"/>
                                  </a:rPr>
                                  <m:t>偶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354</m:t>
                            </m:r>
                          </m:e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zh-CN" altLang="zh-CN" sz="2400">
                                        <a:latin typeface="Cambria Math"/>
                                      </a:rPr>
                                      <m:t>偶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zh-CN" altLang="zh-CN" sz="2400">
                                        <a:latin typeface="Cambria Math"/>
                                      </a:rPr>
                                      <m:t>奇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32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27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      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zh-CN" altLang="zh-CN" sz="2400">
                                    <a:latin typeface="Cambria Math"/>
                                  </a:rPr>
                                  <m:t>偶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192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zh-CN" altLang="zh-CN" sz="2400">
                                    <a:latin typeface="Cambria Math"/>
                                  </a:rPr>
                                  <m:t>奇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162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/>
                  <a:t> </a:t>
                </a:r>
                <a:endParaRPr lang="en-US" altLang="zh-CN" sz="2400" dirty="0" smtClean="0"/>
              </a:p>
              <a:p>
                <a:r>
                  <a:rPr lang="en-US" altLang="zh-CN" sz="2400" dirty="0" smtClean="0"/>
                  <a:t>               </a:t>
                </a:r>
              </a:p>
              <a:p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偶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奇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6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得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283718"/>
                <a:ext cx="8280920" cy="2293641"/>
              </a:xfrm>
              <a:prstGeom prst="rect">
                <a:avLst/>
              </a:prstGeom>
              <a:blipFill rotWithShape="1">
                <a:blip r:embed="rId2"/>
                <a:stretch>
                  <a:fillRect l="-1105" b="-3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6012160" y="1419622"/>
                <a:ext cx="4539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1419622"/>
                <a:ext cx="453970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108796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800010"/>
                <a:ext cx="842493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2-4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是等差数列，且其前四项的和为</a:t>
                </a:r>
                <a:r>
                  <a:rPr lang="en-US" altLang="zh-CN" sz="2400" dirty="0">
                    <a:latin typeface="+mn-lt"/>
                  </a:rPr>
                  <a:t>21</a:t>
                </a:r>
                <a:r>
                  <a:rPr lang="zh-CN" altLang="zh-CN" sz="2400" dirty="0">
                    <a:latin typeface="+mn-lt"/>
                  </a:rPr>
                  <a:t>，后四</a:t>
                </a:r>
                <a:r>
                  <a:rPr lang="zh-CN" altLang="zh-CN" sz="2400" dirty="0" smtClean="0">
                    <a:latin typeface="+mn-lt"/>
                  </a:rPr>
                  <a:t>项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的</a:t>
                </a:r>
                <a:r>
                  <a:rPr lang="zh-CN" altLang="zh-CN" sz="2400" dirty="0">
                    <a:latin typeface="+mn-lt"/>
                  </a:rPr>
                  <a:t>和为</a:t>
                </a:r>
                <a:r>
                  <a:rPr lang="en-US" altLang="zh-CN" sz="2400" dirty="0">
                    <a:latin typeface="+mn-lt"/>
                  </a:rPr>
                  <a:t>67</a:t>
                </a:r>
                <a:r>
                  <a:rPr lang="zh-CN" altLang="zh-CN" sz="2400" dirty="0">
                    <a:latin typeface="+mn-lt"/>
                  </a:rPr>
                  <a:t>，且所有项</a:t>
                </a:r>
                <a:r>
                  <a:rPr lang="zh-CN" altLang="zh-CN" sz="2400" dirty="0" smtClean="0">
                    <a:latin typeface="+mn-lt"/>
                  </a:rPr>
                  <a:t>的和</a:t>
                </a:r>
                <a:r>
                  <a:rPr lang="zh-CN" altLang="zh-CN" sz="2400" dirty="0">
                    <a:latin typeface="+mn-lt"/>
                  </a:rPr>
                  <a:t>为</a:t>
                </a:r>
                <a:r>
                  <a:rPr lang="en-US" altLang="zh-CN" sz="2400" dirty="0">
                    <a:latin typeface="+mn-lt"/>
                  </a:rPr>
                  <a:t>286</a:t>
                </a:r>
                <a:r>
                  <a:rPr lang="zh-CN" altLang="zh-CN" sz="2400" dirty="0">
                    <a:latin typeface="+mn-lt"/>
                  </a:rPr>
                  <a:t>，则其项数为</a:t>
                </a:r>
                <a:r>
                  <a:rPr lang="en-US" altLang="zh-CN" sz="2400" dirty="0" smtClean="0">
                    <a:latin typeface="+mn-lt"/>
                  </a:rPr>
                  <a:t>_____.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800010"/>
                <a:ext cx="8424936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85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79512" y="2067694"/>
                <a:ext cx="8640960" cy="28060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由题意</a:t>
                </a:r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=21+67=88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88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=22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zh-CN" altLang="zh-CN" sz="2400" dirty="0">
                    <a:latin typeface="+mn-lt"/>
                  </a:rPr>
                  <a:t>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11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=286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=26</m:t>
                    </m:r>
                  </m:oMath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067694"/>
                <a:ext cx="8640960" cy="2806089"/>
              </a:xfrm>
              <a:prstGeom prst="rect">
                <a:avLst/>
              </a:prstGeom>
              <a:blipFill rotWithShape="1">
                <a:blip r:embed="rId3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668344" y="1347614"/>
                <a:ext cx="63831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𝟐𝟔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344" y="1347614"/>
                <a:ext cx="638315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1382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6259759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79512" y="1491630"/>
                <a:ext cx="8784976" cy="25550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将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=−5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代入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  <m:r>
                          <a:rPr lang="en-US" altLang="zh-CN" sz="240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</a:t>
                </a:r>
                <a:r>
                  <a:rPr lang="zh-CN" altLang="zh-CN" sz="2400" dirty="0" smtClean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+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</m:t>
                    </m:r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15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</a:t>
                </a: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15−1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den>
                        </m:f>
                      </m:e>
                    </m:d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491630"/>
                <a:ext cx="8784976" cy="2555058"/>
              </a:xfrm>
              <a:prstGeom prst="rect">
                <a:avLst/>
              </a:prstGeom>
              <a:blipFill rotWithShape="1">
                <a:blip r:embed="rId2"/>
                <a:stretch>
                  <a:fillRect l="-1040" r="-4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771550"/>
                <a:ext cx="8673849" cy="631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3. </a:t>
                </a:r>
                <a:r>
                  <a:rPr lang="zh-CN" altLang="zh-CN" sz="2400" dirty="0">
                    <a:latin typeface="+mn-lt"/>
                  </a:rPr>
                  <a:t>已知等差数列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=−5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 </m:t>
                    </m:r>
                    <m:r>
                      <a:rPr lang="zh-CN" altLang="zh-CN" sz="2400">
                        <a:latin typeface="Cambria Math"/>
                      </a:rPr>
                      <m:t>及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673849" cy="631263"/>
              </a:xfrm>
              <a:prstGeom prst="rect">
                <a:avLst/>
              </a:prstGeom>
              <a:blipFill rotWithShape="1">
                <a:blip r:embed="rId3"/>
                <a:stretch>
                  <a:fillRect l="-1054" r="-422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70743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项和中基本量的确定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51520" y="92097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4681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05456"/>
            <a:ext cx="826675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/>
              <a:t>1</a:t>
            </a:r>
            <a:r>
              <a:rPr lang="zh-CN" altLang="zh-CN" sz="2400" dirty="0"/>
              <a:t>．掌握等差数列前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项和公式及其获取思路；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2</a:t>
            </a:r>
            <a:r>
              <a:rPr lang="zh-CN" altLang="zh-CN" sz="2400" dirty="0"/>
              <a:t>．经历公式的推导过程，体会数形结合的数学思想，</a:t>
            </a:r>
            <a:r>
              <a:rPr lang="zh-CN" altLang="zh-CN" sz="2400" dirty="0" smtClean="0"/>
              <a:t>体验</a:t>
            </a:r>
            <a:r>
              <a:rPr lang="en-US" altLang="zh-CN" sz="2400" dirty="0" smtClean="0"/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</a:t>
            </a:r>
            <a:r>
              <a:rPr lang="zh-CN" altLang="zh-CN" sz="2400" dirty="0" smtClean="0"/>
              <a:t>从</a:t>
            </a:r>
            <a:r>
              <a:rPr lang="zh-CN" altLang="zh-CN" sz="2400" dirty="0"/>
              <a:t>特殊到一般的研究方法，</a:t>
            </a:r>
            <a:r>
              <a:rPr lang="zh-CN" altLang="zh-CN" sz="2400" dirty="0" smtClean="0"/>
              <a:t>学会观察</a:t>
            </a:r>
            <a:r>
              <a:rPr lang="zh-CN" altLang="zh-CN" sz="2400" dirty="0"/>
              <a:t>、归纳、反思；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3</a:t>
            </a:r>
            <a:r>
              <a:rPr lang="zh-CN" altLang="zh-CN" sz="2400" dirty="0"/>
              <a:t>．熟练掌握等差数列的五个量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/>
              <a:t>，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/>
              <a:t>的关系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   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能够</a:t>
            </a:r>
            <a:r>
              <a:rPr lang="zh-CN" altLang="zh-CN" sz="2400" dirty="0"/>
              <a:t>由其中三个求另外两个．</a:t>
            </a:r>
          </a:p>
        </p:txBody>
      </p:sp>
      <p:sp>
        <p:nvSpPr>
          <p:cNvPr id="7" name="矩形 6"/>
          <p:cNvSpPr/>
          <p:nvPr/>
        </p:nvSpPr>
        <p:spPr>
          <a:xfrm>
            <a:off x="465195" y="3406229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25722" y="3837002"/>
            <a:ext cx="8122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重点</a:t>
            </a:r>
            <a:r>
              <a:rPr lang="zh-CN" altLang="zh-CN" sz="2400" b="1" dirty="0" smtClean="0"/>
              <a:t>：</a:t>
            </a:r>
            <a:r>
              <a:rPr lang="zh-CN" altLang="zh-CN" sz="2400" dirty="0"/>
              <a:t>探索并掌握等差数列前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项和公式</a:t>
            </a:r>
            <a:r>
              <a:rPr lang="en-US" altLang="zh-CN" sz="2400" dirty="0"/>
              <a:t>.</a:t>
            </a:r>
            <a:endParaRPr lang="zh-CN" altLang="zh-CN" sz="2400" dirty="0"/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难点</a:t>
            </a:r>
            <a:r>
              <a:rPr lang="zh-CN" altLang="zh-CN" sz="2400" dirty="0" smtClean="0"/>
              <a:t>：</a:t>
            </a:r>
            <a:r>
              <a:rPr lang="zh-CN" altLang="zh-CN" sz="2400" dirty="0"/>
              <a:t>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项和公式推导思路的</a:t>
            </a:r>
            <a:r>
              <a:rPr lang="zh-CN" altLang="zh-CN" sz="2400" dirty="0" smtClean="0"/>
              <a:t>获得．</a:t>
            </a:r>
            <a:endParaRPr lang="zh-CN" altLang="zh-CN" sz="24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1880" y="2787774"/>
            <a:ext cx="6867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在这</a:t>
            </a:r>
            <a:r>
              <a:rPr lang="en-US" altLang="zh-CN" sz="2400" dirty="0"/>
              <a:t>5</a:t>
            </a:r>
            <a:r>
              <a:rPr lang="zh-CN" altLang="zh-CN" sz="2400" dirty="0"/>
              <a:t>个基本量中，</a:t>
            </a:r>
            <a:r>
              <a:rPr lang="zh-CN" altLang="zh-CN" sz="2400" b="1" dirty="0">
                <a:solidFill>
                  <a:srgbClr val="FF0000"/>
                </a:solidFill>
              </a:rPr>
              <a:t>知</a:t>
            </a:r>
            <a:r>
              <a:rPr lang="zh-CN" altLang="zh-CN" sz="2400" dirty="0"/>
              <a:t>其</a:t>
            </a:r>
            <a:r>
              <a:rPr lang="zh-CN" altLang="zh-CN" sz="2400" b="1" dirty="0">
                <a:solidFill>
                  <a:srgbClr val="FF0000"/>
                </a:solidFill>
              </a:rPr>
              <a:t>三</a:t>
            </a:r>
            <a:r>
              <a:rPr lang="zh-CN" altLang="zh-CN" sz="2400" dirty="0"/>
              <a:t>能</a:t>
            </a:r>
            <a:r>
              <a:rPr lang="zh-CN" altLang="zh-CN" sz="2400" b="1" dirty="0">
                <a:solidFill>
                  <a:srgbClr val="FF0000"/>
                </a:solidFill>
              </a:rPr>
              <a:t>求</a:t>
            </a:r>
            <a:r>
              <a:rPr lang="zh-CN" altLang="zh-CN" sz="2400" dirty="0"/>
              <a:t>其</a:t>
            </a:r>
            <a:r>
              <a:rPr lang="zh-CN" altLang="zh-CN" sz="2400" b="1" dirty="0">
                <a:solidFill>
                  <a:srgbClr val="FF0000"/>
                </a:solidFill>
              </a:rPr>
              <a:t>二</a:t>
            </a:r>
            <a:r>
              <a:rPr lang="zh-CN" altLang="zh-CN" sz="2400" dirty="0"/>
              <a:t>．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93035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项和中基本量的确定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338" y="764501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【解题反思】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在</a:t>
            </a:r>
            <a:r>
              <a:rPr lang="zh-CN" altLang="zh-CN" sz="2400" dirty="0">
                <a:latin typeface="+mn-lt"/>
              </a:rPr>
              <a:t>构成等差数列前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项和公式的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个</a:t>
            </a:r>
            <a:r>
              <a:rPr lang="zh-CN" altLang="zh-CN" sz="2400" dirty="0" smtClean="0">
                <a:latin typeface="+mn-lt"/>
              </a:rPr>
              <a:t>基本量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baseline="-25000" dirty="0" smtClean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中，至少要知道几个才能求出其他的量</a:t>
            </a:r>
            <a:r>
              <a:rPr lang="zh-CN" altLang="zh-CN" sz="2400" dirty="0" smtClean="0">
                <a:latin typeface="+mn-lt"/>
              </a:rPr>
              <a:t>？</a:t>
            </a:r>
            <a:endParaRPr lang="zh-CN" altLang="zh-CN" sz="2400" dirty="0">
              <a:latin typeface="+mn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</p:spTree>
    <p:extLst>
      <p:ext uri="{BB962C8B-B14F-4D97-AF65-F5344CB8AC3E}">
        <p14:creationId xmlns:p14="http://schemas.microsoft.com/office/powerpoint/2010/main" val="77513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771550"/>
                <a:ext cx="8496944" cy="1179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3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=37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=629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</a:t>
                </a:r>
                <a:r>
                  <a:rPr lang="zh-CN" altLang="zh-CN" sz="2400" dirty="0" smtClean="0">
                    <a:latin typeface="+mn-lt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 </m:t>
                    </m:r>
                    <m:r>
                      <a:rPr lang="zh-CN" altLang="zh-CN" sz="2400">
                        <a:latin typeface="Cambria Math"/>
                      </a:rPr>
                      <m:t>及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496944" cy="1179810"/>
              </a:xfrm>
              <a:prstGeom prst="rect">
                <a:avLst/>
              </a:prstGeom>
              <a:blipFill rotWithShape="1">
                <a:blip r:embed="rId2"/>
                <a:stretch>
                  <a:fillRect l="-1076" b="-5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923678"/>
                <a:ext cx="8496944" cy="23402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将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=37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=629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代入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+12    </m:t>
                            </m:r>
                          </m: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37</m:t>
                                </m:r>
                                <m:r>
                                  <a:rPr lang="en-US" altLang="zh-CN" sz="2400">
                                    <a:latin typeface="Cambria Math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2400">
                                    <a:latin typeface="Cambria Math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629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，解得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23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23678"/>
                <a:ext cx="8496944" cy="2340256"/>
              </a:xfrm>
              <a:prstGeom prst="rect">
                <a:avLst/>
              </a:prstGeom>
              <a:blipFill rotWithShape="1">
                <a:blip r:embed="rId3"/>
                <a:stretch>
                  <a:fillRect l="-1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93035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项和中基本量的确定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00588"/>
                <a:ext cx="8712968" cy="3523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问题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=60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=60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____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=101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，你会</a:t>
                </a:r>
                <a:r>
                  <a:rPr lang="zh-CN" altLang="zh-CN" sz="2400" dirty="0" smtClean="0">
                    <a:latin typeface="+mn-lt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的值吗</a:t>
                </a:r>
                <a:r>
                  <a:rPr lang="zh-CN" altLang="zh-CN" sz="2400" dirty="0" smtClean="0">
                    <a:latin typeface="+mn-lt"/>
                  </a:rPr>
                  <a:t>？</a:t>
                </a:r>
                <a:endParaRPr lang="en-US" altLang="zh-CN" sz="2400" dirty="0" smtClean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00588"/>
                <a:ext cx="8712968" cy="3523657"/>
              </a:xfrm>
              <a:prstGeom prst="rect">
                <a:avLst/>
              </a:prstGeom>
              <a:blipFill rotWithShape="1">
                <a:blip r:embed="rId2"/>
                <a:stretch>
                  <a:fillRect l="-1050" b="-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523117" y="1400175"/>
                <a:ext cx="63831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𝟐𝟎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3117" y="1400175"/>
                <a:ext cx="638315" cy="5539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187624" y="2499742"/>
                <a:ext cx="63831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𝟑𝟎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499742"/>
                <a:ext cx="638315" cy="55399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49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81138"/>
                <a:ext cx="8712968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）∵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3+5=2×4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=3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=60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=20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81138"/>
                <a:ext cx="8712968" cy="1477328"/>
              </a:xfrm>
              <a:prstGeom prst="rect">
                <a:avLst/>
              </a:prstGeom>
              <a:blipFill rotWithShape="1">
                <a:blip r:embed="rId2"/>
                <a:stretch>
                  <a:fillRect l="-1050" t="-1653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3528" y="2067694"/>
                <a:ext cx="8712968" cy="10604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）∵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2+5=3+4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=60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=30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067694"/>
                <a:ext cx="8712968" cy="1060418"/>
              </a:xfrm>
              <a:prstGeom prst="rect">
                <a:avLst/>
              </a:prstGeom>
              <a:blipFill rotWithShape="1">
                <a:blip r:embed="rId3"/>
                <a:stretch>
                  <a:fillRect l="-1050" t="-2299" b="-45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23528" y="3075806"/>
                <a:ext cx="8712968" cy="1981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）∵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1+100=2+99=3+98=⋯=50+51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100</m:t>
                        </m:r>
                      </m:sub>
                    </m:sSub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98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50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51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=50×101=5050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075806"/>
                <a:ext cx="8712968" cy="1981568"/>
              </a:xfrm>
              <a:prstGeom prst="rect">
                <a:avLst/>
              </a:prstGeom>
              <a:blipFill rotWithShape="1">
                <a:blip r:embed="rId4"/>
                <a:stretch>
                  <a:fillRect l="-1050" t="-1231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589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19244"/>
                <a:ext cx="8712968" cy="10604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）等差数列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，如何求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b="0" i="1" smtClean="0">
                        <a:latin typeface="Cambria Math"/>
                      </a:rPr>
                      <m:t>+</m:t>
                    </m:r>
                  </m:oMath>
                </a14:m>
                <a:endParaRPr lang="en-US" altLang="zh-CN" sz="2400" b="0" i="1" dirty="0" smtClean="0">
                  <a:latin typeface="Cambria Math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0" dirty="0" smtClean="0">
                    <a:ea typeface="Cambria Math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/>
                        <a:ea typeface="Cambria Math"/>
                      </a:rPr>
                      <m:t>⋯+</m:t>
                    </m:r>
                    <m:sSub>
                      <m:sSubPr>
                        <m:ctrlPr>
                          <a:rPr lang="zh-CN" altLang="zh-CN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⋯+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的值呢？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19244"/>
                <a:ext cx="8712968" cy="1060418"/>
              </a:xfrm>
              <a:prstGeom prst="rect">
                <a:avLst/>
              </a:prstGeom>
              <a:blipFill rotWithShape="1">
                <a:blip r:embed="rId2"/>
                <a:stretch>
                  <a:fillRect l="-1050" b="-6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611649"/>
                <a:ext cx="8496944" cy="3192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【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解析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】</a:t>
                </a:r>
              </a:p>
              <a:p>
                <a:pPr>
                  <a:lnSpc>
                    <a:spcPct val="135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1+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=2+(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</m:t>
                    </m:r>
                    <m:r>
                      <a:rPr lang="en-US" altLang="zh-CN" sz="2400">
                        <a:latin typeface="Cambria Math"/>
                      </a:rPr>
                      <m:t>)=3+(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−2</m:t>
                    </m:r>
                    <m:r>
                      <a:rPr lang="en-US" altLang="zh-CN" sz="2400">
                        <a:latin typeface="Cambria Math"/>
                      </a:rPr>
                      <m:t>)=⋯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35000"/>
                  </a:lnSpc>
                </a:pP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35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35000"/>
                  </a:lnSpc>
                </a:pPr>
                <a:r>
                  <a:rPr lang="en-US" altLang="zh-CN" sz="2400" dirty="0">
                    <a:latin typeface="+mn-lt"/>
                  </a:rPr>
                  <a:t>   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𝑛𝑎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𝑛𝑎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11649"/>
                <a:ext cx="8496944" cy="3192349"/>
              </a:xfrm>
              <a:prstGeom prst="rect">
                <a:avLst/>
              </a:prstGeom>
              <a:blipFill rotWithShape="1">
                <a:blip r:embed="rId3"/>
                <a:stretch>
                  <a:fillRect l="-1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555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71550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【解题反思】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问题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中的几个问题都是对等差数列“序号和相等，则项数和相等”这一性质的应用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对称</a:t>
            </a:r>
            <a:r>
              <a:rPr lang="zh-CN" altLang="zh-CN" sz="2400" dirty="0">
                <a:latin typeface="+mn-lt"/>
              </a:rPr>
              <a:t>是求解（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）（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）的主题思想，这一思想常用来研究等差数列前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项和的性质；求解（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）的方法称为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倒序相加法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 </a:t>
            </a:r>
            <a:r>
              <a:rPr lang="en-US" altLang="zh-CN" i="1" dirty="0" smtClean="0">
                <a:solidFill>
                  <a:srgbClr val="FFFF00"/>
                </a:solidFill>
                <a:latin typeface="+mj-ea"/>
              </a:rPr>
              <a:t>n 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和公式</a:t>
            </a:r>
          </a:p>
        </p:txBody>
      </p:sp>
    </p:spTree>
    <p:extLst>
      <p:ext uri="{BB962C8B-B14F-4D97-AF65-F5344CB8AC3E}">
        <p14:creationId xmlns:p14="http://schemas.microsoft.com/office/powerpoint/2010/main" val="38286591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98757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+mn-lt"/>
              </a:rPr>
              <a:t>   </a:t>
            </a:r>
            <a:r>
              <a:rPr lang="zh-CN" altLang="zh-CN" sz="2400" dirty="0" smtClean="0">
                <a:latin typeface="+mn-lt"/>
              </a:rPr>
              <a:t>在</a:t>
            </a:r>
            <a:r>
              <a:rPr lang="zh-CN" altLang="zh-CN" sz="2400" dirty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中，若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i="1" dirty="0" err="1">
                <a:latin typeface="+mn-lt"/>
              </a:rPr>
              <a:t>p+q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smtClean="0">
                <a:latin typeface="+mn-lt"/>
              </a:rPr>
              <a:t>___________</a:t>
            </a:r>
            <a:r>
              <a:rPr lang="en-US" altLang="zh-CN" sz="2400" i="1" baseline="-25000" dirty="0" smtClean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.  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特别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地</a:t>
            </a:r>
            <a:r>
              <a:rPr lang="zh-CN" altLang="zh-CN" sz="2400" dirty="0">
                <a:latin typeface="+mn-lt"/>
              </a:rPr>
              <a:t>，若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______________.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8264" y="987574"/>
            <a:ext cx="1007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err="1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err="1">
                <a:solidFill>
                  <a:srgbClr val="FF0000"/>
                </a:solidFill>
                <a:latin typeface="+mn-lt"/>
              </a:rPr>
              <a:t>q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7" y="1707654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n-lt"/>
              </a:rPr>
              <a:t>p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39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800588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教材推导等差数列前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项和的方法是：</a:t>
            </a:r>
            <a:r>
              <a:rPr lang="en-US" altLang="zh-CN" sz="2400" dirty="0" smtClean="0">
                <a:latin typeface="+mn-lt"/>
              </a:rPr>
              <a:t>_______________ 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2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等差数列的前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项和公式是</a:t>
            </a:r>
            <a:r>
              <a:rPr lang="zh-CN" altLang="zh-CN" sz="2400" dirty="0" smtClean="0">
                <a:latin typeface="+mn-lt"/>
              </a:rPr>
              <a:t>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</a:t>
            </a:r>
            <a:r>
              <a:rPr lang="en-US" altLang="zh-CN" sz="2400" dirty="0">
                <a:latin typeface="+mn-lt"/>
              </a:rPr>
              <a:t>_____________________</a:t>
            </a:r>
            <a:r>
              <a:rPr lang="zh-CN" altLang="zh-CN" sz="2400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 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</a:t>
            </a:r>
            <a:r>
              <a:rPr lang="en-US" altLang="zh-CN" sz="2400" dirty="0">
                <a:latin typeface="+mn-lt"/>
              </a:rPr>
              <a:t>_____________________.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6176" y="84355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倒序相加法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547664" y="3219822"/>
                <a:ext cx="3427990" cy="7934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219822"/>
                <a:ext cx="3427990" cy="79342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547664" y="2138368"/>
                <a:ext cx="2579359" cy="7934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138368"/>
                <a:ext cx="2579359" cy="7934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5893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2753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等差数列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前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项和的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性质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1275606"/>
                <a:ext cx="8640960" cy="3320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等差数列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的项数为奇数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时，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=(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1)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</a:t>
                </a:r>
                <a:r>
                  <a:rPr lang="en-US" altLang="zh-CN" sz="2400" dirty="0">
                    <a:latin typeface="+mn-lt"/>
                  </a:rPr>
                  <a:t>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②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奇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偶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</a:t>
                </a:r>
                <a:r>
                  <a:rPr lang="en-US" altLang="zh-CN" sz="2400" dirty="0">
                    <a:latin typeface="+mn-lt"/>
                  </a:rPr>
                  <a:t> 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zh-CN" sz="2400">
                                <a:latin typeface="Cambria Math"/>
                              </a:rPr>
                              <m:t>奇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zh-CN" sz="2400">
                                <a:latin typeface="Cambria Math"/>
                              </a:rPr>
                              <m:t>偶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275606"/>
                <a:ext cx="8640960" cy="3320011"/>
              </a:xfrm>
              <a:prstGeom prst="rect">
                <a:avLst/>
              </a:prstGeom>
              <a:blipFill rotWithShape="1">
                <a:blip r:embed="rId2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8168" y="59625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00305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07504" y="915566"/>
                <a:ext cx="8856984" cy="3332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的项数为偶数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时，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</a:t>
                </a:r>
                <a:r>
                  <a:rPr lang="en-US" altLang="zh-CN" sz="2400" b="1" dirty="0" smtClean="0">
                    <a:latin typeface="+mn-lt"/>
                  </a:rPr>
                  <a:t>         </a:t>
                </a:r>
                <a:r>
                  <a:rPr lang="zh-CN" altLang="zh-CN" sz="2400" dirty="0" smtClean="0">
                    <a:latin typeface="+mn-lt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=⋯=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②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偶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zh-CN" altLang="zh-CN" sz="2400">
                            <a:latin typeface="Cambria Math"/>
                          </a:rPr>
                          <m:t>奇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𝑛𝑑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</a:t>
                </a:r>
                <a:r>
                  <a:rPr lang="en-US" altLang="zh-CN" sz="2400" dirty="0">
                    <a:latin typeface="+mn-lt"/>
                  </a:rPr>
                  <a:t>     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zh-CN" sz="2400">
                                <a:latin typeface="Cambria Math"/>
                              </a:rPr>
                              <m:t>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zh-CN" sz="2400">
                                <a:latin typeface="Cambria Math"/>
                              </a:rPr>
                              <m:t>奇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也成等差数列，且公差为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en-US" sz="23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915566"/>
                <a:ext cx="8856984" cy="3332515"/>
              </a:xfrm>
              <a:prstGeom prst="rect">
                <a:avLst/>
              </a:prstGeom>
              <a:blipFill rotWithShape="1">
                <a:blip r:embed="rId2"/>
                <a:stretch>
                  <a:fillRect l="-1101" b="-1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645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9532" y="771550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. </a:t>
            </a:r>
            <a:r>
              <a:rPr lang="en-US" altLang="zh-CN" sz="2400" dirty="0" smtClean="0">
                <a:latin typeface="+mn-lt"/>
              </a:rPr>
              <a:t> 2000</a:t>
            </a:r>
            <a:r>
              <a:rPr lang="zh-CN" altLang="zh-CN" sz="2400" dirty="0">
                <a:latin typeface="+mn-lt"/>
              </a:rPr>
              <a:t>年</a:t>
            </a:r>
            <a:r>
              <a:rPr lang="en-US" altLang="zh-CN" sz="2400" dirty="0">
                <a:latin typeface="+mn-lt"/>
              </a:rPr>
              <a:t>11</a:t>
            </a:r>
            <a:r>
              <a:rPr lang="zh-CN" altLang="zh-CN" sz="2400" dirty="0">
                <a:latin typeface="+mn-lt"/>
              </a:rPr>
              <a:t>月</a:t>
            </a:r>
            <a:r>
              <a:rPr lang="en-US" altLang="zh-CN" sz="2400" dirty="0">
                <a:latin typeface="+mn-lt"/>
              </a:rPr>
              <a:t>14</a:t>
            </a:r>
            <a:r>
              <a:rPr lang="zh-CN" altLang="zh-CN" sz="2400" dirty="0">
                <a:latin typeface="+mn-lt"/>
              </a:rPr>
              <a:t>日教育部下发了《关于在中小学实施</a:t>
            </a:r>
            <a:r>
              <a:rPr lang="en-US" altLang="zh-CN" sz="2400" dirty="0">
                <a:latin typeface="+mn-lt"/>
              </a:rPr>
              <a:t>“</a:t>
            </a:r>
            <a:r>
              <a:rPr lang="zh-CN" altLang="zh-CN" sz="2400" dirty="0">
                <a:latin typeface="+mn-lt"/>
              </a:rPr>
              <a:t>校校通</a:t>
            </a:r>
            <a:r>
              <a:rPr lang="en-US" altLang="zh-CN" sz="2400" dirty="0">
                <a:latin typeface="+mn-lt"/>
              </a:rPr>
              <a:t>”</a:t>
            </a:r>
            <a:r>
              <a:rPr lang="zh-CN" altLang="zh-CN" sz="2400" dirty="0">
                <a:latin typeface="+mn-lt"/>
              </a:rPr>
              <a:t>的工程通知》．</a:t>
            </a:r>
            <a:r>
              <a:rPr lang="zh-CN" altLang="zh-CN" sz="2400" dirty="0" smtClean="0">
                <a:latin typeface="+mn-lt"/>
              </a:rPr>
              <a:t>某市</a:t>
            </a:r>
            <a:r>
              <a:rPr lang="zh-CN" altLang="zh-CN" sz="2400" dirty="0">
                <a:latin typeface="+mn-lt"/>
              </a:rPr>
              <a:t>据此提出了实施</a:t>
            </a:r>
            <a:r>
              <a:rPr lang="en-US" altLang="zh-CN" sz="2400" dirty="0">
                <a:latin typeface="+mn-lt"/>
              </a:rPr>
              <a:t>“</a:t>
            </a:r>
            <a:r>
              <a:rPr lang="zh-CN" altLang="zh-CN" sz="2400" dirty="0">
                <a:latin typeface="+mn-lt"/>
              </a:rPr>
              <a:t>校校通</a:t>
            </a:r>
            <a:r>
              <a:rPr lang="en-US" altLang="zh-CN" sz="2400" dirty="0">
                <a:latin typeface="+mn-lt"/>
              </a:rPr>
              <a:t>”</a:t>
            </a:r>
            <a:r>
              <a:rPr lang="zh-CN" altLang="zh-CN" sz="2400" dirty="0">
                <a:latin typeface="+mn-lt"/>
              </a:rPr>
              <a:t>工程的总目标：从</a:t>
            </a:r>
            <a:r>
              <a:rPr lang="en-US" altLang="zh-CN" sz="2400" dirty="0">
                <a:latin typeface="+mn-lt"/>
              </a:rPr>
              <a:t>2001</a:t>
            </a:r>
            <a:r>
              <a:rPr lang="zh-CN" altLang="zh-CN" sz="2400" dirty="0">
                <a:latin typeface="+mn-lt"/>
              </a:rPr>
              <a:t>年起用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年的时间，在全市中小学建成不同标准的校园网．据测算，</a:t>
            </a:r>
            <a:r>
              <a:rPr lang="en-US" altLang="zh-CN" sz="2400" dirty="0">
                <a:latin typeface="+mn-lt"/>
              </a:rPr>
              <a:t>2001</a:t>
            </a:r>
            <a:r>
              <a:rPr lang="zh-CN" altLang="zh-CN" sz="2400" dirty="0">
                <a:latin typeface="+mn-lt"/>
              </a:rPr>
              <a:t>年该市用于</a:t>
            </a:r>
            <a:r>
              <a:rPr lang="en-US" altLang="zh-CN" sz="2400" dirty="0">
                <a:latin typeface="+mn-lt"/>
              </a:rPr>
              <a:t>“</a:t>
            </a:r>
            <a:r>
              <a:rPr lang="zh-CN" altLang="zh-CN" sz="2400" dirty="0">
                <a:latin typeface="+mn-lt"/>
              </a:rPr>
              <a:t>校校通</a:t>
            </a:r>
            <a:r>
              <a:rPr lang="en-US" altLang="zh-CN" sz="2400" dirty="0">
                <a:latin typeface="+mn-lt"/>
              </a:rPr>
              <a:t>”</a:t>
            </a:r>
            <a:r>
              <a:rPr lang="zh-CN" altLang="zh-CN" sz="2400" dirty="0">
                <a:latin typeface="+mn-lt"/>
              </a:rPr>
              <a:t>工程的经费为</a:t>
            </a:r>
            <a:r>
              <a:rPr lang="en-US" altLang="zh-CN" sz="2400" dirty="0">
                <a:latin typeface="+mn-lt"/>
              </a:rPr>
              <a:t>500</a:t>
            </a:r>
            <a:r>
              <a:rPr lang="zh-CN" altLang="zh-CN" sz="2400" dirty="0">
                <a:latin typeface="+mn-lt"/>
              </a:rPr>
              <a:t>万元．为了保证工程的顺利实施，计划每年投入的资金都比上一年增加</a:t>
            </a:r>
            <a:r>
              <a:rPr lang="en-US" altLang="zh-CN" sz="2400" dirty="0">
                <a:latin typeface="+mn-lt"/>
              </a:rPr>
              <a:t>50</a:t>
            </a:r>
            <a:r>
              <a:rPr lang="zh-CN" altLang="zh-CN" sz="2400" dirty="0">
                <a:latin typeface="+mn-lt"/>
              </a:rPr>
              <a:t>万元．那么从</a:t>
            </a:r>
            <a:r>
              <a:rPr lang="en-US" altLang="zh-CN" sz="2400" dirty="0">
                <a:latin typeface="+mn-lt"/>
              </a:rPr>
              <a:t>2001</a:t>
            </a:r>
            <a:r>
              <a:rPr lang="zh-CN" altLang="zh-CN" sz="2400" dirty="0">
                <a:latin typeface="+mn-lt"/>
              </a:rPr>
              <a:t>年起的未来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年内，该市在</a:t>
            </a:r>
            <a:r>
              <a:rPr lang="en-US" altLang="zh-CN" sz="2400" dirty="0">
                <a:latin typeface="+mn-lt"/>
              </a:rPr>
              <a:t>“</a:t>
            </a:r>
            <a:r>
              <a:rPr lang="zh-CN" altLang="zh-CN" sz="2400" dirty="0">
                <a:latin typeface="+mn-lt"/>
              </a:rPr>
              <a:t>校校通</a:t>
            </a:r>
            <a:r>
              <a:rPr lang="en-US" altLang="zh-CN" sz="2400" dirty="0">
                <a:latin typeface="+mn-lt"/>
              </a:rPr>
              <a:t>”</a:t>
            </a:r>
            <a:r>
              <a:rPr lang="zh-CN" altLang="zh-CN" sz="2400" dirty="0">
                <a:latin typeface="+mn-lt"/>
              </a:rPr>
              <a:t>工程中的总投入是多少？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143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101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9532" y="771550"/>
                <a:ext cx="8424936" cy="3997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依题意，从</a:t>
                </a:r>
                <a:r>
                  <a:rPr lang="en-US" altLang="zh-CN" sz="2400" dirty="0">
                    <a:latin typeface="+mn-lt"/>
                  </a:rPr>
                  <a:t>2001</a:t>
                </a:r>
                <a:r>
                  <a:rPr lang="zh-CN" altLang="zh-CN" sz="2400" dirty="0">
                    <a:latin typeface="+mn-lt"/>
                  </a:rPr>
                  <a:t>～</a:t>
                </a:r>
                <a:r>
                  <a:rPr lang="en-US" altLang="zh-CN" sz="2400" dirty="0">
                    <a:latin typeface="+mn-lt"/>
                  </a:rPr>
                  <a:t>2010</a:t>
                </a:r>
                <a:r>
                  <a:rPr lang="zh-CN" altLang="zh-CN" sz="2400" dirty="0">
                    <a:latin typeface="+mn-lt"/>
                  </a:rPr>
                  <a:t>年，该市每年投入“校校通”工程的经费都比上一年增加</a:t>
                </a:r>
                <a:r>
                  <a:rPr lang="en-US" altLang="zh-CN" sz="2400" dirty="0">
                    <a:latin typeface="+mn-lt"/>
                  </a:rPr>
                  <a:t>50</a:t>
                </a:r>
                <a:r>
                  <a:rPr lang="zh-CN" altLang="zh-CN" sz="2400" dirty="0">
                    <a:latin typeface="+mn-lt"/>
                  </a:rPr>
                  <a:t>万元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∴ 建立一个等差数列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，表示从</a:t>
                </a:r>
                <a:r>
                  <a:rPr lang="en-US" altLang="zh-CN" sz="2400" dirty="0">
                    <a:latin typeface="+mn-lt"/>
                  </a:rPr>
                  <a:t>2001</a:t>
                </a:r>
                <a:r>
                  <a:rPr lang="zh-CN" altLang="zh-CN" sz="2400" dirty="0">
                    <a:latin typeface="+mn-lt"/>
                  </a:rPr>
                  <a:t>年起各年投入的资金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其中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500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50.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则到</a:t>
                </a:r>
                <a:r>
                  <a:rPr lang="en-US" altLang="zh-CN" sz="2400" dirty="0">
                    <a:latin typeface="+mn-lt"/>
                  </a:rPr>
                  <a:t>2010</a:t>
                </a:r>
                <a:r>
                  <a:rPr lang="zh-CN" altLang="zh-CN" sz="2400" dirty="0">
                    <a:latin typeface="+mn-lt"/>
                  </a:rPr>
                  <a:t>年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10)</a:t>
                </a:r>
                <a:r>
                  <a:rPr lang="zh-CN" altLang="zh-CN" sz="2400" dirty="0">
                    <a:latin typeface="+mn-lt"/>
                  </a:rPr>
                  <a:t>，投入的资金总额为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=10×500+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10−1</m:t>
                        </m:r>
                        <m:r>
                          <a:rPr lang="en-US" altLang="zh-CN" sz="240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×50=7250  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zh-CN" altLang="zh-CN" sz="2400" dirty="0">
                    <a:latin typeface="+mn-lt"/>
                  </a:rPr>
                  <a:t>元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．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∴ 从</a:t>
                </a:r>
                <a:r>
                  <a:rPr lang="en-US" altLang="zh-CN" sz="2400" dirty="0">
                    <a:latin typeface="+mn-lt"/>
                  </a:rPr>
                  <a:t>2001</a:t>
                </a:r>
                <a:r>
                  <a:rPr lang="zh-CN" altLang="zh-CN" sz="2400" dirty="0">
                    <a:latin typeface="+mn-lt"/>
                  </a:rPr>
                  <a:t>～</a:t>
                </a:r>
                <a:r>
                  <a:rPr lang="en-US" altLang="zh-CN" sz="2400" dirty="0">
                    <a:latin typeface="+mn-lt"/>
                  </a:rPr>
                  <a:t>2010</a:t>
                </a:r>
                <a:r>
                  <a:rPr lang="zh-CN" altLang="zh-CN" sz="2400" dirty="0">
                    <a:latin typeface="+mn-lt"/>
                  </a:rPr>
                  <a:t>年，该市在</a:t>
                </a:r>
                <a:r>
                  <a:rPr lang="en-US" altLang="zh-CN" sz="2400" dirty="0">
                    <a:latin typeface="+mn-lt"/>
                  </a:rPr>
                  <a:t>“</a:t>
                </a:r>
                <a:r>
                  <a:rPr lang="zh-CN" altLang="zh-CN" sz="2400" dirty="0">
                    <a:latin typeface="+mn-lt"/>
                  </a:rPr>
                  <a:t>校校通</a:t>
                </a:r>
                <a:r>
                  <a:rPr lang="en-US" altLang="zh-CN" sz="2400" dirty="0">
                    <a:latin typeface="+mn-lt"/>
                  </a:rPr>
                  <a:t>”</a:t>
                </a:r>
                <a:r>
                  <a:rPr lang="zh-CN" altLang="zh-CN" sz="2400" dirty="0">
                    <a:latin typeface="+mn-lt"/>
                  </a:rPr>
                  <a:t>工程中的总投入是</a:t>
                </a:r>
                <a:r>
                  <a:rPr lang="en-US" altLang="zh-CN" sz="2400" dirty="0">
                    <a:latin typeface="+mn-lt"/>
                  </a:rPr>
                  <a:t>7 </a:t>
                </a:r>
                <a:r>
                  <a:rPr lang="en-US" altLang="zh-CN" sz="2400" dirty="0" smtClean="0">
                    <a:latin typeface="+mn-lt"/>
                  </a:rPr>
                  <a:t>250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 smtClean="0">
                    <a:latin typeface="+mn-lt"/>
                  </a:rPr>
                  <a:t>万</a:t>
                </a:r>
                <a:r>
                  <a:rPr lang="zh-CN" altLang="zh-CN" sz="2400" dirty="0">
                    <a:latin typeface="+mn-lt"/>
                  </a:rPr>
                  <a:t>元．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771550"/>
                <a:ext cx="8424936" cy="3997441"/>
              </a:xfrm>
              <a:prstGeom prst="rect">
                <a:avLst/>
              </a:prstGeom>
              <a:blipFill rotWithShape="1">
                <a:blip r:embed="rId2"/>
                <a:stretch>
                  <a:fillRect l="-1158" t="-611" r="-1085" b="-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143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0987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9532" y="771550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b="1" dirty="0"/>
              <a:t>如何建立等差数列模型？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539552" y="1563638"/>
            <a:ext cx="81784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答：</a:t>
            </a:r>
            <a:r>
              <a:rPr lang="zh-CN" altLang="zh-CN" sz="2400" dirty="0" smtClean="0">
                <a:latin typeface="+mn-lt"/>
              </a:rPr>
              <a:t>建立</a:t>
            </a:r>
            <a:r>
              <a:rPr lang="zh-CN" altLang="zh-CN" sz="2400" dirty="0">
                <a:latin typeface="+mn-lt"/>
              </a:rPr>
              <a:t>等差数列的模型，要根据题意找准首项、公差和项数或者首项、末项和项数，特别关于年份的问题，一定要找准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的取值与年份的对应．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公式的应用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345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3760</TotalTime>
  <Words>3285</Words>
  <Application>Microsoft Office PowerPoint</Application>
  <PresentationFormat>全屏显示(16:9)</PresentationFormat>
  <Paragraphs>184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650TGp_Proper_pride_light</vt:lpstr>
      <vt:lpstr>§2.3   等差数列的前n项和</vt:lpstr>
      <vt:lpstr>目标定位</vt:lpstr>
      <vt:lpstr>知识链接</vt:lpstr>
      <vt:lpstr>自主探究</vt:lpstr>
      <vt:lpstr>新知探究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  <vt:lpstr>典例突破</vt:lpstr>
      <vt:lpstr>典例突破</vt:lpstr>
      <vt:lpstr>新知探究</vt:lpstr>
      <vt:lpstr>新知探究</vt:lpstr>
      <vt:lpstr>新知探究</vt:lpstr>
      <vt:lpstr>新知探究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658</cp:revision>
  <dcterms:created xsi:type="dcterms:W3CDTF">2011-09-29T10:22:55Z</dcterms:created>
  <dcterms:modified xsi:type="dcterms:W3CDTF">2015-05-17T06:43:09Z</dcterms:modified>
</cp:coreProperties>
</file>