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304" r:id="rId3"/>
    <p:sldId id="302" r:id="rId4"/>
    <p:sldId id="310" r:id="rId5"/>
    <p:sldId id="311" r:id="rId6"/>
    <p:sldId id="312" r:id="rId7"/>
    <p:sldId id="313" r:id="rId8"/>
    <p:sldId id="314" r:id="rId9"/>
    <p:sldId id="309" r:id="rId10"/>
    <p:sldId id="315" r:id="rId11"/>
    <p:sldId id="257" r:id="rId12"/>
    <p:sldId id="317" r:id="rId13"/>
    <p:sldId id="316" r:id="rId14"/>
    <p:sldId id="308" r:id="rId15"/>
    <p:sldId id="318" r:id="rId16"/>
    <p:sldId id="320" r:id="rId17"/>
    <p:sldId id="321" r:id="rId18"/>
    <p:sldId id="319" r:id="rId19"/>
    <p:sldId id="323" r:id="rId20"/>
    <p:sldId id="322" r:id="rId21"/>
    <p:sldId id="324" r:id="rId22"/>
    <p:sldId id="325" r:id="rId23"/>
    <p:sldId id="296" r:id="rId24"/>
    <p:sldId id="305" r:id="rId25"/>
    <p:sldId id="303" r:id="rId26"/>
    <p:sldId id="307" r:id="rId27"/>
    <p:sldId id="306" r:id="rId28"/>
    <p:sldId id="301" r:id="rId29"/>
    <p:sldId id="300" r:id="rId30"/>
    <p:sldId id="326" r:id="rId31"/>
    <p:sldId id="299" r:id="rId32"/>
    <p:sldId id="259" r:id="rId3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66FF"/>
    <a:srgbClr val="16AE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09" autoAdjust="0"/>
    <p:restoredTop sz="93078" autoAdjust="0"/>
  </p:normalViewPr>
  <p:slideViewPr>
    <p:cSldViewPr>
      <p:cViewPr varScale="1">
        <p:scale>
          <a:sx n="141" d="100"/>
          <a:sy n="141" d="100"/>
        </p:scale>
        <p:origin x="-774" y="-10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F31656-3FA7-435B-93ED-105595AEF80E}" type="datetimeFigureOut">
              <a:rPr lang="zh-CN" altLang="en-US" smtClean="0"/>
              <a:t>2015/6/18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23B2DD-8641-4B61-91D2-C470757F2D53}" type="slidenum">
              <a:rPr lang="zh-CN" altLang="en-US" smtClean="0"/>
              <a:t>‹#›</a:t>
            </a:fld>
            <a:endParaRPr lang="zh-CN" altLang="en-US"/>
          </a:p>
        </p:txBody>
      </p:sp>
    </p:spTree>
    <p:extLst>
      <p:ext uri="{BB962C8B-B14F-4D97-AF65-F5344CB8AC3E}">
        <p14:creationId xmlns:p14="http://schemas.microsoft.com/office/powerpoint/2010/main" val="1705076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hasCustomPrompt="1"/>
          </p:nvPr>
        </p:nvSpPr>
        <p:spPr>
          <a:xfrm>
            <a:off x="683568" y="267494"/>
            <a:ext cx="2323778" cy="432048"/>
          </a:xfrm>
          <a:prstGeom prst="rect">
            <a:avLst/>
          </a:prstGeom>
        </p:spPr>
        <p:txBody>
          <a:bodyPr/>
          <a:lstStyle>
            <a:lvl1pPr marL="0" indent="0">
              <a:buNone/>
              <a:defRPr sz="2800" b="1">
                <a:solidFill>
                  <a:srgbClr val="00B0F0"/>
                </a:solidFill>
                <a:latin typeface="微软雅黑" pitchFamily="34" charset="-122"/>
                <a:ea typeface="微软雅黑" pitchFamily="34" charset="-122"/>
              </a:defRPr>
            </a:lvl1pPr>
          </a:lstStyle>
          <a:p>
            <a:pPr lvl="0"/>
            <a:r>
              <a:rPr lang="zh-CN" altLang="en-US" dirty="0" smtClean="0"/>
              <a:t>输入主题词</a:t>
            </a:r>
            <a:endParaRPr lang="zh-CN" altLang="en-US" dirty="0"/>
          </a:p>
        </p:txBody>
      </p:sp>
      <p:sp>
        <p:nvSpPr>
          <p:cNvPr id="11" name="文本占位符 7"/>
          <p:cNvSpPr>
            <a:spLocks noGrp="1"/>
          </p:cNvSpPr>
          <p:nvPr>
            <p:ph type="body" sz="quarter" idx="11" hasCustomPrompt="1"/>
          </p:nvPr>
        </p:nvSpPr>
        <p:spPr>
          <a:xfrm>
            <a:off x="7164288" y="2211710"/>
            <a:ext cx="1387674" cy="360040"/>
          </a:xfrm>
          <a:prstGeom prst="rect">
            <a:avLst/>
          </a:prstGeom>
        </p:spPr>
        <p:txBody>
          <a:bodyPr/>
          <a:lstStyle>
            <a:lvl1pPr marL="0" indent="0" algn="r">
              <a:buNone/>
              <a:defRPr sz="1800" b="1">
                <a:solidFill>
                  <a:schemeClr val="bg2">
                    <a:lumMod val="25000"/>
                  </a:schemeClr>
                </a:solidFill>
                <a:latin typeface="幼圆" pitchFamily="49" charset="-122"/>
                <a:ea typeface="幼圆" pitchFamily="49" charset="-122"/>
              </a:defRPr>
            </a:lvl1pPr>
          </a:lstStyle>
          <a:p>
            <a:pPr lvl="0"/>
            <a:r>
              <a:rPr lang="zh-CN" altLang="en-US" dirty="0" smtClean="0"/>
              <a:t>文章题材</a:t>
            </a:r>
            <a:endParaRPr lang="zh-CN" altLang="en-US" dirty="0"/>
          </a:p>
        </p:txBody>
      </p:sp>
      <p:sp>
        <p:nvSpPr>
          <p:cNvPr id="12" name="文本占位符 7"/>
          <p:cNvSpPr>
            <a:spLocks noGrp="1"/>
          </p:cNvSpPr>
          <p:nvPr>
            <p:ph type="body" sz="quarter" idx="12" hasCustomPrompt="1"/>
          </p:nvPr>
        </p:nvSpPr>
        <p:spPr>
          <a:xfrm>
            <a:off x="5004048" y="2787774"/>
            <a:ext cx="3619922" cy="648072"/>
          </a:xfrm>
          <a:prstGeom prst="rect">
            <a:avLst/>
          </a:prstGeom>
        </p:spPr>
        <p:txBody>
          <a:bodyPr/>
          <a:lstStyle>
            <a:lvl1pPr marL="0" indent="0" algn="r">
              <a:buNone/>
              <a:defRPr sz="3200" b="1">
                <a:solidFill>
                  <a:schemeClr val="bg1">
                    <a:lumMod val="50000"/>
                  </a:schemeClr>
                </a:solidFill>
                <a:latin typeface="微软雅黑" pitchFamily="34" charset="-122"/>
                <a:ea typeface="微软雅黑" pitchFamily="34" charset="-122"/>
              </a:defRPr>
            </a:lvl1pPr>
          </a:lstStyle>
          <a:p>
            <a:pPr lvl="0"/>
            <a:r>
              <a:rPr lang="zh-CN" altLang="en-US" dirty="0" smtClean="0"/>
              <a:t>此处输入课文标题</a:t>
            </a:r>
            <a:endParaRPr lang="zh-CN" altLang="en-US" dirty="0"/>
          </a:p>
        </p:txBody>
      </p:sp>
      <p:sp>
        <p:nvSpPr>
          <p:cNvPr id="13" name="文本占位符 7"/>
          <p:cNvSpPr>
            <a:spLocks noGrp="1"/>
          </p:cNvSpPr>
          <p:nvPr>
            <p:ph type="body" sz="quarter" idx="13" hasCustomPrompt="1"/>
          </p:nvPr>
        </p:nvSpPr>
        <p:spPr>
          <a:xfrm>
            <a:off x="6588224" y="3651870"/>
            <a:ext cx="2016224" cy="360040"/>
          </a:xfrm>
          <a:prstGeom prst="rect">
            <a:avLst/>
          </a:prstGeom>
        </p:spPr>
        <p:txBody>
          <a:bodyPr/>
          <a:lstStyle>
            <a:lvl1pPr marL="0" indent="0" algn="r">
              <a:buNone/>
              <a:defRPr sz="1800" b="1">
                <a:solidFill>
                  <a:schemeClr val="bg2">
                    <a:lumMod val="25000"/>
                  </a:schemeClr>
                </a:solidFill>
                <a:latin typeface="幼圆" pitchFamily="49" charset="-122"/>
                <a:ea typeface="幼圆" pitchFamily="49" charset="-122"/>
              </a:defRPr>
            </a:lvl1pPr>
          </a:lstStyle>
          <a:p>
            <a:pPr lvl="0"/>
            <a:r>
              <a:rPr lang="zh-CN" altLang="en-US" dirty="0" smtClean="0"/>
              <a:t>课文作者</a:t>
            </a:r>
            <a:endParaRPr lang="zh-CN" altLang="en-US" dirty="0"/>
          </a:p>
        </p:txBody>
      </p:sp>
      <p:sp>
        <p:nvSpPr>
          <p:cNvPr id="14" name="图片占位符 13"/>
          <p:cNvSpPr>
            <a:spLocks noGrp="1"/>
          </p:cNvSpPr>
          <p:nvPr>
            <p:ph type="pic" sz="quarter" idx="14" hasCustomPrompt="1"/>
          </p:nvPr>
        </p:nvSpPr>
        <p:spPr>
          <a:xfrm>
            <a:off x="611188" y="987425"/>
            <a:ext cx="3960812" cy="3097213"/>
          </a:xfrm>
          <a:prstGeom prst="roundRect">
            <a:avLst>
              <a:gd name="adj" fmla="val 2999"/>
            </a:avLst>
          </a:prstGeom>
          <a:effectLst>
            <a:outerShdw blurRad="50800" dist="38100" dir="18900000" algn="bl" rotWithShape="0">
              <a:prstClr val="black">
                <a:alpha val="40000"/>
              </a:prstClr>
            </a:outerShdw>
            <a:softEdge rad="63500"/>
          </a:effectLst>
        </p:spPr>
        <p:txBody>
          <a:bodyPr/>
          <a:lstStyle>
            <a:lvl1pPr>
              <a:defRPr sz="2000">
                <a:latin typeface="幼圆" pitchFamily="49" charset="-122"/>
                <a:ea typeface="幼圆" pitchFamily="49" charset="-122"/>
              </a:defRPr>
            </a:lvl1pPr>
          </a:lstStyle>
          <a:p>
            <a:r>
              <a:rPr lang="zh-CN" altLang="en-US" dirty="0" smtClean="0"/>
              <a:t>插入主题意境图片</a:t>
            </a:r>
            <a:endParaRPr lang="zh-CN" altLang="en-US" dirty="0"/>
          </a:p>
        </p:txBody>
      </p:sp>
    </p:spTree>
    <p:extLst>
      <p:ext uri="{BB962C8B-B14F-4D97-AF65-F5344CB8AC3E}">
        <p14:creationId xmlns:p14="http://schemas.microsoft.com/office/powerpoint/2010/main" val="2471130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pPr/>
              <a:t>2015/6/18</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pPr/>
              <a:t>‹#›</a:t>
            </a:fld>
            <a:endParaRPr lang="zh-CN" altLang="en-US"/>
          </a:p>
        </p:txBody>
      </p:sp>
    </p:spTree>
    <p:extLst>
      <p:ext uri="{BB962C8B-B14F-4D97-AF65-F5344CB8AC3E}">
        <p14:creationId xmlns:p14="http://schemas.microsoft.com/office/powerpoint/2010/main" val="2944859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pPr/>
              <a:t>2015/6/18</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pPr/>
              <a:t>‹#›</a:t>
            </a:fld>
            <a:endParaRPr lang="zh-CN" altLang="en-US"/>
          </a:p>
        </p:txBody>
      </p:sp>
    </p:spTree>
    <p:extLst>
      <p:ext uri="{BB962C8B-B14F-4D97-AF65-F5344CB8AC3E}">
        <p14:creationId xmlns:p14="http://schemas.microsoft.com/office/powerpoint/2010/main" val="1922339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占位符 7"/>
          <p:cNvSpPr>
            <a:spLocks noGrp="1"/>
          </p:cNvSpPr>
          <p:nvPr>
            <p:ph type="body" sz="quarter" idx="10" hasCustomPrompt="1"/>
          </p:nvPr>
        </p:nvSpPr>
        <p:spPr>
          <a:xfrm>
            <a:off x="690795" y="123478"/>
            <a:ext cx="1728192" cy="432048"/>
          </a:xfrm>
          <a:prstGeom prst="rect">
            <a:avLst/>
          </a:prstGeom>
        </p:spPr>
        <p:txBody>
          <a:bodyPr/>
          <a:lstStyle>
            <a:lvl1pPr marL="0" indent="0">
              <a:buNone/>
              <a:defRPr sz="2800" b="0">
                <a:solidFill>
                  <a:srgbClr val="00B0F0"/>
                </a:solidFill>
                <a:latin typeface="微软雅黑" pitchFamily="34" charset="-122"/>
                <a:ea typeface="微软雅黑" pitchFamily="34" charset="-122"/>
              </a:defRPr>
            </a:lvl1pPr>
          </a:lstStyle>
          <a:p>
            <a:pPr lvl="0"/>
            <a:r>
              <a:rPr lang="zh-CN" altLang="en-US" dirty="0" smtClean="0"/>
              <a:t>页面标题</a:t>
            </a:r>
            <a:endParaRPr lang="zh-CN" altLang="en-US" dirty="0"/>
          </a:p>
        </p:txBody>
      </p:sp>
      <p:sp>
        <p:nvSpPr>
          <p:cNvPr id="8" name="矩形 7"/>
          <p:cNvSpPr/>
          <p:nvPr userDrawn="1"/>
        </p:nvSpPr>
        <p:spPr>
          <a:xfrm>
            <a:off x="0" y="627534"/>
            <a:ext cx="9144000" cy="7670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9" name="矩形 8"/>
          <p:cNvSpPr/>
          <p:nvPr userDrawn="1"/>
        </p:nvSpPr>
        <p:spPr>
          <a:xfrm>
            <a:off x="683568" y="627534"/>
            <a:ext cx="1800200" cy="767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7"/>
          <p:cNvSpPr>
            <a:spLocks noGrp="1"/>
          </p:cNvSpPr>
          <p:nvPr>
            <p:ph type="body" sz="quarter" idx="11" hasCustomPrompt="1"/>
          </p:nvPr>
        </p:nvSpPr>
        <p:spPr>
          <a:xfrm>
            <a:off x="6732240" y="267494"/>
            <a:ext cx="1728192" cy="360040"/>
          </a:xfrm>
          <a:prstGeom prst="round2DiagRect">
            <a:avLst>
              <a:gd name="adj1" fmla="val 42945"/>
              <a:gd name="adj2" fmla="val 0"/>
            </a:avLst>
          </a:prstGeom>
          <a:solidFill>
            <a:srgbClr val="FFC000"/>
          </a:solidFill>
        </p:spPr>
        <p:txBody>
          <a:bodyPr anchor="b"/>
          <a:lstStyle>
            <a:lvl1pPr marL="0" indent="0" algn="r">
              <a:buNone/>
              <a:defRPr sz="1800" b="0">
                <a:solidFill>
                  <a:schemeClr val="bg1"/>
                </a:solidFill>
                <a:latin typeface="幼圆" pitchFamily="49" charset="-122"/>
                <a:ea typeface="幼圆" pitchFamily="49" charset="-122"/>
              </a:defRPr>
            </a:lvl1pPr>
          </a:lstStyle>
          <a:p>
            <a:pPr lvl="0"/>
            <a:r>
              <a:rPr lang="zh-CN" altLang="en-US" dirty="0" smtClean="0"/>
              <a:t>添加副标题</a:t>
            </a:r>
            <a:endParaRPr lang="zh-CN" altLang="en-US" dirty="0"/>
          </a:p>
        </p:txBody>
      </p:sp>
    </p:spTree>
    <p:extLst>
      <p:ext uri="{BB962C8B-B14F-4D97-AF65-F5344CB8AC3E}">
        <p14:creationId xmlns:p14="http://schemas.microsoft.com/office/powerpoint/2010/main" val="239933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文本占位符 7"/>
          <p:cNvSpPr>
            <a:spLocks noGrp="1"/>
          </p:cNvSpPr>
          <p:nvPr>
            <p:ph type="body" sz="quarter" idx="10" hasCustomPrompt="1"/>
          </p:nvPr>
        </p:nvSpPr>
        <p:spPr>
          <a:xfrm>
            <a:off x="690795" y="123478"/>
            <a:ext cx="1728192" cy="432048"/>
          </a:xfrm>
          <a:prstGeom prst="rect">
            <a:avLst/>
          </a:prstGeom>
        </p:spPr>
        <p:txBody>
          <a:bodyPr/>
          <a:lstStyle>
            <a:lvl1pPr marL="0" indent="0">
              <a:buNone/>
              <a:defRPr sz="2800" b="0">
                <a:solidFill>
                  <a:srgbClr val="00B0F0"/>
                </a:solidFill>
                <a:latin typeface="微软雅黑" pitchFamily="34" charset="-122"/>
                <a:ea typeface="微软雅黑" pitchFamily="34" charset="-122"/>
              </a:defRPr>
            </a:lvl1pPr>
          </a:lstStyle>
          <a:p>
            <a:pPr lvl="0"/>
            <a:r>
              <a:rPr lang="zh-CN" altLang="en-US" dirty="0" smtClean="0"/>
              <a:t>页面标题</a:t>
            </a:r>
            <a:endParaRPr lang="zh-CN" altLang="en-US" dirty="0"/>
          </a:p>
        </p:txBody>
      </p:sp>
      <p:sp>
        <p:nvSpPr>
          <p:cNvPr id="8" name="矩形 7"/>
          <p:cNvSpPr/>
          <p:nvPr userDrawn="1"/>
        </p:nvSpPr>
        <p:spPr>
          <a:xfrm>
            <a:off x="-7161" y="627534"/>
            <a:ext cx="5858371" cy="7670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9" name="矩形 8"/>
          <p:cNvSpPr/>
          <p:nvPr userDrawn="1"/>
        </p:nvSpPr>
        <p:spPr>
          <a:xfrm>
            <a:off x="683568" y="627534"/>
            <a:ext cx="1800200" cy="767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占位符 7"/>
          <p:cNvSpPr>
            <a:spLocks noGrp="1"/>
          </p:cNvSpPr>
          <p:nvPr>
            <p:ph type="body" sz="quarter" idx="11" hasCustomPrompt="1"/>
          </p:nvPr>
        </p:nvSpPr>
        <p:spPr>
          <a:xfrm>
            <a:off x="4076411" y="242093"/>
            <a:ext cx="1728192" cy="360040"/>
          </a:xfrm>
          <a:prstGeom prst="round2DiagRect">
            <a:avLst>
              <a:gd name="adj1" fmla="val 21781"/>
              <a:gd name="adj2" fmla="val 0"/>
            </a:avLst>
          </a:prstGeom>
          <a:solidFill>
            <a:srgbClr val="FFC000"/>
          </a:solidFill>
        </p:spPr>
        <p:txBody>
          <a:bodyPr anchor="b"/>
          <a:lstStyle>
            <a:lvl1pPr marL="0" indent="0" algn="r">
              <a:buNone/>
              <a:defRPr sz="1800" b="0">
                <a:solidFill>
                  <a:schemeClr val="bg1"/>
                </a:solidFill>
                <a:latin typeface="幼圆" pitchFamily="49" charset="-122"/>
                <a:ea typeface="幼圆" pitchFamily="49" charset="-122"/>
              </a:defRPr>
            </a:lvl1pPr>
          </a:lstStyle>
          <a:p>
            <a:pPr lvl="0"/>
            <a:r>
              <a:rPr lang="zh-CN" altLang="en-US" dirty="0" smtClean="0"/>
              <a:t>添加副标题</a:t>
            </a:r>
            <a:endParaRPr lang="zh-CN" altLang="en-US" dirty="0"/>
          </a:p>
        </p:txBody>
      </p:sp>
      <p:sp>
        <p:nvSpPr>
          <p:cNvPr id="11" name="圆角矩形 10"/>
          <p:cNvSpPr/>
          <p:nvPr userDrawn="1"/>
        </p:nvSpPr>
        <p:spPr>
          <a:xfrm>
            <a:off x="5884334" y="339502"/>
            <a:ext cx="3153056" cy="4219763"/>
          </a:xfrm>
          <a:prstGeom prst="roundRect">
            <a:avLst>
              <a:gd name="adj" fmla="val 379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3200" dirty="0">
              <a:latin typeface="微软雅黑" pitchFamily="34" charset="-122"/>
              <a:ea typeface="微软雅黑" pitchFamily="34" charset="-122"/>
            </a:endParaRPr>
          </a:p>
        </p:txBody>
      </p:sp>
    </p:spTree>
    <p:extLst>
      <p:ext uri="{BB962C8B-B14F-4D97-AF65-F5344CB8AC3E}">
        <p14:creationId xmlns:p14="http://schemas.microsoft.com/office/powerpoint/2010/main" val="2265930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8" name="TextBox 7"/>
          <p:cNvSpPr txBox="1"/>
          <p:nvPr userDrawn="1"/>
        </p:nvSpPr>
        <p:spPr>
          <a:xfrm>
            <a:off x="3081453" y="1491630"/>
            <a:ext cx="2664296" cy="769441"/>
          </a:xfrm>
          <a:prstGeom prst="rect">
            <a:avLst/>
          </a:prstGeom>
          <a:noFill/>
        </p:spPr>
        <p:txBody>
          <a:bodyPr wrap="square" rtlCol="0">
            <a:spAutoFit/>
          </a:bodyPr>
          <a:lstStyle/>
          <a:p>
            <a:pPr algn="ctr"/>
            <a:r>
              <a:rPr lang="zh-CN" altLang="en-US" sz="4400" dirty="0" smtClean="0">
                <a:solidFill>
                  <a:srgbClr val="00B0F0"/>
                </a:solidFill>
                <a:latin typeface="微软雅黑" pitchFamily="34" charset="-122"/>
                <a:ea typeface="微软雅黑" pitchFamily="34" charset="-122"/>
              </a:rPr>
              <a:t>谢谢观看</a:t>
            </a:r>
            <a:endParaRPr lang="zh-CN" altLang="en-US" sz="4400" dirty="0">
              <a:solidFill>
                <a:srgbClr val="00B0F0"/>
              </a:solidFill>
              <a:latin typeface="微软雅黑" pitchFamily="34" charset="-122"/>
              <a:ea typeface="微软雅黑" pitchFamily="34" charset="-122"/>
            </a:endParaRPr>
          </a:p>
        </p:txBody>
      </p:sp>
      <p:sp>
        <p:nvSpPr>
          <p:cNvPr id="9" name="TextBox 8"/>
          <p:cNvSpPr txBox="1"/>
          <p:nvPr userDrawn="1"/>
        </p:nvSpPr>
        <p:spPr>
          <a:xfrm>
            <a:off x="2327920" y="2427734"/>
            <a:ext cx="4968552" cy="646331"/>
          </a:xfrm>
          <a:prstGeom prst="rect">
            <a:avLst/>
          </a:prstGeom>
          <a:noFill/>
        </p:spPr>
        <p:txBody>
          <a:bodyPr wrap="square" rtlCol="0">
            <a:spAutoFit/>
          </a:bodyPr>
          <a:lstStyle/>
          <a:p>
            <a:pPr algn="ctr"/>
            <a:r>
              <a:rPr lang="zh-CN" altLang="en-US" dirty="0" smtClean="0">
                <a:solidFill>
                  <a:schemeClr val="bg1">
                    <a:lumMod val="50000"/>
                  </a:schemeClr>
                </a:solidFill>
                <a:latin typeface="微软雅黑" pitchFamily="34" charset="-122"/>
                <a:ea typeface="微软雅黑" pitchFamily="34" charset="-122"/>
              </a:rPr>
              <a:t>欢迎您继续在</a:t>
            </a:r>
            <a:r>
              <a:rPr lang="en-US" altLang="zh-CN" dirty="0" smtClean="0">
                <a:solidFill>
                  <a:schemeClr val="bg1">
                    <a:lumMod val="50000"/>
                  </a:schemeClr>
                </a:solidFill>
                <a:latin typeface="微软雅黑" pitchFamily="34" charset="-122"/>
                <a:ea typeface="微软雅黑" pitchFamily="34" charset="-122"/>
              </a:rPr>
              <a:t>91</a:t>
            </a:r>
            <a:r>
              <a:rPr lang="zh-CN" altLang="en-US" dirty="0" smtClean="0">
                <a:solidFill>
                  <a:schemeClr val="bg1">
                    <a:lumMod val="50000"/>
                  </a:schemeClr>
                </a:solidFill>
                <a:latin typeface="微软雅黑" pitchFamily="34" charset="-122"/>
                <a:ea typeface="微软雅黑" pitchFamily="34" charset="-122"/>
              </a:rPr>
              <a:t>淘课网学习下一节或其他内容，</a:t>
            </a:r>
            <a:endParaRPr lang="en-US" altLang="zh-CN" dirty="0" smtClean="0">
              <a:solidFill>
                <a:schemeClr val="bg1">
                  <a:lumMod val="50000"/>
                </a:schemeClr>
              </a:solidFill>
              <a:latin typeface="微软雅黑" pitchFamily="34" charset="-122"/>
              <a:ea typeface="微软雅黑" pitchFamily="34" charset="-122"/>
            </a:endParaRPr>
          </a:p>
          <a:p>
            <a:pPr algn="ctr"/>
            <a:r>
              <a:rPr lang="en-US" altLang="zh-CN" dirty="0" smtClean="0">
                <a:solidFill>
                  <a:schemeClr val="bg1">
                    <a:lumMod val="50000"/>
                  </a:schemeClr>
                </a:solidFill>
                <a:latin typeface="微软雅黑" pitchFamily="34" charset="-122"/>
                <a:ea typeface="微软雅黑" pitchFamily="34" charset="-122"/>
              </a:rPr>
              <a:t>91</a:t>
            </a:r>
            <a:r>
              <a:rPr lang="zh-CN" altLang="en-US" dirty="0" smtClean="0">
                <a:solidFill>
                  <a:schemeClr val="bg1">
                    <a:lumMod val="50000"/>
                  </a:schemeClr>
                </a:solidFill>
                <a:latin typeface="微软雅黑" pitchFamily="34" charset="-122"/>
                <a:ea typeface="微软雅黑" pitchFamily="34" charset="-122"/>
              </a:rPr>
              <a:t>淘课网为你奉献完美的微课大餐！</a:t>
            </a:r>
            <a:endParaRPr lang="zh-CN" altLang="en-US"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47593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pPr/>
              <a:t>2015/6/18</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pPr/>
              <a:t>‹#›</a:t>
            </a:fld>
            <a:endParaRPr lang="zh-CN" altLang="en-US"/>
          </a:p>
        </p:txBody>
      </p:sp>
    </p:spTree>
    <p:extLst>
      <p:ext uri="{BB962C8B-B14F-4D97-AF65-F5344CB8AC3E}">
        <p14:creationId xmlns:p14="http://schemas.microsoft.com/office/powerpoint/2010/main" val="1194626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pPr/>
              <a:t>2015/6/18</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pPr/>
              <a:t>‹#›</a:t>
            </a:fld>
            <a:endParaRPr lang="zh-CN" altLang="en-US"/>
          </a:p>
        </p:txBody>
      </p:sp>
    </p:spTree>
    <p:extLst>
      <p:ext uri="{BB962C8B-B14F-4D97-AF65-F5344CB8AC3E}">
        <p14:creationId xmlns:p14="http://schemas.microsoft.com/office/powerpoint/2010/main" val="1742516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pPr/>
              <a:t>2015/6/18</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pPr/>
              <a:t>‹#›</a:t>
            </a:fld>
            <a:endParaRPr lang="zh-CN" altLang="en-US"/>
          </a:p>
        </p:txBody>
      </p:sp>
    </p:spTree>
    <p:extLst>
      <p:ext uri="{BB962C8B-B14F-4D97-AF65-F5344CB8AC3E}">
        <p14:creationId xmlns:p14="http://schemas.microsoft.com/office/powerpoint/2010/main" val="3968749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pPr/>
              <a:t>2015/6/18</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pPr/>
              <a:t>‹#›</a:t>
            </a:fld>
            <a:endParaRPr lang="zh-CN" altLang="en-US"/>
          </a:p>
        </p:txBody>
      </p:sp>
    </p:spTree>
    <p:extLst>
      <p:ext uri="{BB962C8B-B14F-4D97-AF65-F5344CB8AC3E}">
        <p14:creationId xmlns:p14="http://schemas.microsoft.com/office/powerpoint/2010/main" val="2221691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DE507FB6-E8CE-499E-8E5D-E5283927F0DF}" type="datetimeFigureOut">
              <a:rPr lang="zh-CN" altLang="en-US" smtClean="0"/>
              <a:pPr/>
              <a:t>2015/6/18</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D557047D-459B-40ED-BF66-E3D2CF823A18}" type="slidenum">
              <a:rPr lang="zh-CN" altLang="en-US" smtClean="0"/>
              <a:pPr/>
              <a:t>‹#›</a:t>
            </a:fld>
            <a:endParaRPr lang="zh-CN" altLang="en-US"/>
          </a:p>
        </p:txBody>
      </p:sp>
    </p:spTree>
    <p:extLst>
      <p:ext uri="{BB962C8B-B14F-4D97-AF65-F5344CB8AC3E}">
        <p14:creationId xmlns:p14="http://schemas.microsoft.com/office/powerpoint/2010/main" val="2636518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矩形 9"/>
          <p:cNvSpPr/>
          <p:nvPr userDrawn="1"/>
        </p:nvSpPr>
        <p:spPr>
          <a:xfrm>
            <a:off x="0" y="4799304"/>
            <a:ext cx="9144000" cy="7670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pic>
        <p:nvPicPr>
          <p:cNvPr id="11" name="Picture 2" descr="D:\TDDOWNLOAD\My Documents\Downloads\QQ2012JayXon\Users\907868260\FileRecv\91淘课logo.png"/>
          <p:cNvPicPr>
            <a:picLocks noChangeAspect="1" noChangeArrowheads="1"/>
          </p:cNvPicPr>
          <p:nvPr userDrawn="1"/>
        </p:nvPicPr>
        <p:blipFill>
          <a:blip r:embed="rId13" cstate="print"/>
          <a:srcRect/>
          <a:stretch>
            <a:fillRect/>
          </a:stretch>
        </p:blipFill>
        <p:spPr bwMode="auto">
          <a:xfrm>
            <a:off x="7592764" y="4574229"/>
            <a:ext cx="985276" cy="494262"/>
          </a:xfrm>
          <a:prstGeom prst="rect">
            <a:avLst/>
          </a:prstGeom>
          <a:solidFill>
            <a:schemeClr val="bg1">
              <a:lumMod val="95000"/>
            </a:schemeClr>
          </a:solidFill>
        </p:spPr>
      </p:pic>
    </p:spTree>
    <p:extLst>
      <p:ext uri="{BB962C8B-B14F-4D97-AF65-F5344CB8AC3E}">
        <p14:creationId xmlns:p14="http://schemas.microsoft.com/office/powerpoint/2010/main" val="41929477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1"/>
          </p:nvPr>
        </p:nvSpPr>
        <p:spPr>
          <a:xfrm>
            <a:off x="7524328" y="1347614"/>
            <a:ext cx="1152128" cy="360040"/>
          </a:xfrm>
        </p:spPr>
        <p:txBody>
          <a:bodyPr/>
          <a:lstStyle/>
          <a:p>
            <a:r>
              <a:rPr lang="zh-CN" altLang="en-US" dirty="0" smtClean="0">
                <a:solidFill>
                  <a:srgbClr val="0070C0"/>
                </a:solidFill>
              </a:rPr>
              <a:t>诗歌</a:t>
            </a:r>
            <a:endParaRPr lang="zh-CN" altLang="en-US" dirty="0">
              <a:solidFill>
                <a:srgbClr val="0070C0"/>
              </a:solidFill>
            </a:endParaRPr>
          </a:p>
        </p:txBody>
      </p:sp>
      <p:sp>
        <p:nvSpPr>
          <p:cNvPr id="6" name="文本占位符 5"/>
          <p:cNvSpPr>
            <a:spLocks noGrp="1"/>
          </p:cNvSpPr>
          <p:nvPr>
            <p:ph type="body" sz="quarter" idx="12"/>
          </p:nvPr>
        </p:nvSpPr>
        <p:spPr>
          <a:xfrm>
            <a:off x="6378973" y="2139702"/>
            <a:ext cx="2627784" cy="648072"/>
          </a:xfrm>
        </p:spPr>
        <p:txBody>
          <a:bodyPr/>
          <a:lstStyle/>
          <a:p>
            <a:r>
              <a:rPr lang="zh-CN" altLang="en-US" sz="2800" dirty="0" smtClean="0">
                <a:solidFill>
                  <a:srgbClr val="FF0000"/>
                </a:solidFill>
              </a:rPr>
              <a:t>沁园春</a:t>
            </a:r>
            <a:r>
              <a:rPr lang="en-US" altLang="zh-CN" sz="2800" dirty="0" smtClean="0">
                <a:solidFill>
                  <a:srgbClr val="FF0000"/>
                </a:solidFill>
              </a:rPr>
              <a:t>  </a:t>
            </a:r>
            <a:r>
              <a:rPr lang="zh-CN" altLang="en-US" sz="2800" dirty="0" smtClean="0">
                <a:solidFill>
                  <a:srgbClr val="FF0000"/>
                </a:solidFill>
              </a:rPr>
              <a:t>长沙</a:t>
            </a:r>
            <a:endParaRPr lang="zh-CN" altLang="en-US" sz="2800" dirty="0">
              <a:solidFill>
                <a:srgbClr val="FF0000"/>
              </a:solidFill>
            </a:endParaRPr>
          </a:p>
        </p:txBody>
      </p:sp>
      <p:sp>
        <p:nvSpPr>
          <p:cNvPr id="22" name="文本占位符 21"/>
          <p:cNvSpPr>
            <a:spLocks noGrp="1"/>
          </p:cNvSpPr>
          <p:nvPr>
            <p:ph type="body" sz="quarter" idx="13"/>
          </p:nvPr>
        </p:nvSpPr>
        <p:spPr>
          <a:xfrm>
            <a:off x="6732240" y="3507854"/>
            <a:ext cx="1728192" cy="360040"/>
          </a:xfrm>
        </p:spPr>
        <p:txBody>
          <a:bodyPr/>
          <a:lstStyle/>
          <a:p>
            <a:r>
              <a:rPr lang="zh-CN" altLang="en-US" dirty="0" smtClean="0">
                <a:solidFill>
                  <a:srgbClr val="0070C0"/>
                </a:solidFill>
              </a:rPr>
              <a:t>作者：毛泽东</a:t>
            </a:r>
            <a:endParaRPr lang="zh-CN" altLang="en-US" dirty="0">
              <a:solidFill>
                <a:srgbClr val="0070C0"/>
              </a:solidFill>
            </a:endParaRPr>
          </a:p>
        </p:txBody>
      </p:sp>
      <p:pic>
        <p:nvPicPr>
          <p:cNvPr id="7" name="Picture 2" descr="长沙手迹"/>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0" y="0"/>
            <a:ext cx="6400800" cy="4797366"/>
          </a:xfrm>
          <a:prstGeom prst="rect">
            <a:avLst/>
          </a:prstGeom>
          <a:solidFill>
            <a:srgbClr val="0000FF"/>
          </a:solidFill>
          <a:ln cap="flat">
            <a:solidFill>
              <a:srgbClr val="FF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161185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Rot="1" noChangeArrowheads="1"/>
          </p:cNvSpPr>
          <p:nvPr/>
        </p:nvSpPr>
        <p:spPr bwMode="auto">
          <a:xfrm>
            <a:off x="609600" y="1524000"/>
            <a:ext cx="7993063" cy="2703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65000"/>
              <a:buFont typeface="Wingdings" pitchFamily="2" charset="2"/>
              <a:buChar char="n"/>
              <a:defRPr sz="32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8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4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sz="2000">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9pPr>
          </a:lstStyle>
          <a:p>
            <a:pPr>
              <a:buFont typeface="Wingdings" pitchFamily="2" charset="2"/>
              <a:buNone/>
            </a:pPr>
            <a:r>
              <a:rPr lang="zh-CN" altLang="en-US" sz="2800" dirty="0">
                <a:solidFill>
                  <a:srgbClr val="080808"/>
                </a:solidFill>
              </a:rPr>
              <a:t>1</a:t>
            </a:r>
            <a:r>
              <a:rPr lang="en-US" altLang="zh-CN" sz="2800" dirty="0">
                <a:solidFill>
                  <a:srgbClr val="080808"/>
                </a:solidFill>
              </a:rPr>
              <a:t>.</a:t>
            </a:r>
            <a:r>
              <a:rPr lang="zh-CN" altLang="en-US" sz="2800" b="1" dirty="0">
                <a:solidFill>
                  <a:srgbClr val="080808"/>
                </a:solidFill>
              </a:rPr>
              <a:t>开头三句的正常语序是怎样的？</a:t>
            </a:r>
          </a:p>
          <a:p>
            <a:pPr>
              <a:buFont typeface="Wingdings" pitchFamily="2" charset="2"/>
              <a:buNone/>
            </a:pPr>
            <a:r>
              <a:rPr lang="zh-CN" altLang="en-US" sz="2800" b="1" dirty="0">
                <a:solidFill>
                  <a:srgbClr val="080808"/>
                </a:solidFill>
              </a:rPr>
              <a:t>2</a:t>
            </a:r>
            <a:r>
              <a:rPr lang="en-US" altLang="zh-CN" sz="2800" b="1" dirty="0">
                <a:solidFill>
                  <a:srgbClr val="080808"/>
                </a:solidFill>
              </a:rPr>
              <a:t>.</a:t>
            </a:r>
            <a:r>
              <a:rPr lang="zh-CN" altLang="en-US" sz="2800" b="1" dirty="0">
                <a:solidFill>
                  <a:srgbClr val="080808"/>
                </a:solidFill>
              </a:rPr>
              <a:t>一个“看”字管到哪里？</a:t>
            </a:r>
          </a:p>
          <a:p>
            <a:pPr>
              <a:buFont typeface="Wingdings" pitchFamily="2" charset="2"/>
              <a:buNone/>
            </a:pPr>
            <a:r>
              <a:rPr lang="zh-CN" altLang="en-US" sz="2800" b="1" dirty="0">
                <a:solidFill>
                  <a:srgbClr val="080808"/>
                </a:solidFill>
              </a:rPr>
              <a:t>3</a:t>
            </a:r>
            <a:r>
              <a:rPr lang="en-US" altLang="zh-CN" sz="2800" b="1" dirty="0">
                <a:solidFill>
                  <a:srgbClr val="080808"/>
                </a:solidFill>
              </a:rPr>
              <a:t>.</a:t>
            </a:r>
            <a:r>
              <a:rPr lang="zh-CN" altLang="en-US" sz="2800" b="1" dirty="0">
                <a:solidFill>
                  <a:srgbClr val="080808"/>
                </a:solidFill>
              </a:rPr>
              <a:t>景物描写的视角变化和写景顺序是怎样的?</a:t>
            </a:r>
          </a:p>
          <a:p>
            <a:pPr>
              <a:buFont typeface="Wingdings" pitchFamily="2" charset="2"/>
              <a:buNone/>
            </a:pPr>
            <a:r>
              <a:rPr lang="en-US" altLang="zh-CN" sz="2800" b="1" dirty="0">
                <a:solidFill>
                  <a:srgbClr val="080808"/>
                </a:solidFill>
              </a:rPr>
              <a:t>4.</a:t>
            </a:r>
            <a:r>
              <a:rPr lang="zh-CN" altLang="en-US" sz="2800" b="1" dirty="0">
                <a:solidFill>
                  <a:srgbClr val="080808"/>
                </a:solidFill>
              </a:rPr>
              <a:t>写景诗句和“</a:t>
            </a:r>
            <a:r>
              <a:rPr lang="zh-CN" altLang="en-US" sz="2800" b="1" dirty="0">
                <a:solidFill>
                  <a:srgbClr val="080808"/>
                </a:solidFill>
                <a:latin typeface="方正魏碑简体" pitchFamily="2" charset="-122"/>
                <a:ea typeface="方正黄草简体" pitchFamily="2" charset="-122"/>
              </a:rPr>
              <a:t>怅寥廓，问苍茫大地，谁主沉浮？</a:t>
            </a:r>
            <a:r>
              <a:rPr lang="zh-CN" altLang="en-US" sz="2800" b="1" dirty="0">
                <a:solidFill>
                  <a:srgbClr val="080808"/>
                </a:solidFill>
              </a:rPr>
              <a:t>”这一问题的提出有什么联系？</a:t>
            </a:r>
          </a:p>
        </p:txBody>
      </p:sp>
      <p:sp>
        <p:nvSpPr>
          <p:cNvPr id="4" name="Rectangle 12"/>
          <p:cNvSpPr>
            <a:spLocks noRot="1" noChangeArrowheads="1"/>
          </p:cNvSpPr>
          <p:nvPr/>
        </p:nvSpPr>
        <p:spPr bwMode="auto">
          <a:xfrm>
            <a:off x="609600" y="779444"/>
            <a:ext cx="1502843" cy="739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pPr>
              <a:buFontTx/>
              <a:buNone/>
            </a:pPr>
            <a:r>
              <a:rPr lang="zh-CN" altLang="en-US" sz="2800" dirty="0" smtClean="0">
                <a:solidFill>
                  <a:srgbClr val="FF0000"/>
                </a:solidFill>
                <a:effectLst>
                  <a:outerShdw blurRad="38100" dist="38100" dir="2700000" algn="tl">
                    <a:srgbClr val="000000">
                      <a:alpha val="43137"/>
                    </a:srgbClr>
                  </a:outerShdw>
                </a:effectLst>
                <a:latin typeface="宋体" panose="02010600030101010101" pitchFamily="2" charset="-122"/>
              </a:rPr>
              <a:t>上 阕</a:t>
            </a:r>
            <a:endParaRPr lang="zh-CN" altLang="en-US" sz="2800" dirty="0">
              <a:solidFill>
                <a:srgbClr val="FF0000"/>
              </a:solidFill>
              <a:effectLst>
                <a:outerShdw blurRad="38100" dist="38100" dir="2700000" algn="tl">
                  <a:srgbClr val="000000">
                    <a:alpha val="43137"/>
                  </a:srgbClr>
                </a:outerShdw>
              </a:effectLst>
              <a:latin typeface="宋体" panose="02010600030101010101" pitchFamily="2" charset="-122"/>
            </a:endParaRPr>
          </a:p>
        </p:txBody>
      </p:sp>
      <p:sp>
        <p:nvSpPr>
          <p:cNvPr id="5" name="Rectangle 2"/>
          <p:cNvSpPr>
            <a:spLocks noChangeArrowheads="1"/>
          </p:cNvSpPr>
          <p:nvPr/>
        </p:nvSpPr>
        <p:spPr bwMode="auto">
          <a:xfrm>
            <a:off x="683568" y="107107"/>
            <a:ext cx="1800200" cy="511572"/>
          </a:xfrm>
          <a:prstGeom prst="rect">
            <a:avLst/>
          </a:prstGeom>
          <a:solidFill>
            <a:srgbClr val="00B0F0"/>
          </a:solidFill>
          <a:ln>
            <a:noFill/>
          </a:ln>
        </p:spPr>
        <p:txBody>
          <a:bodyPr anchor="ctr"/>
          <a:lstStyle>
            <a:lvl1pPr algn="ctr">
              <a:defRPr sz="4400">
                <a:solidFill>
                  <a:schemeClr val="tx2"/>
                </a:solidFill>
                <a:latin typeface="Arial" charset="0"/>
                <a:ea typeface="宋体" pitchFamily="2" charset="-122"/>
              </a:defRPr>
            </a:lvl1pPr>
            <a:lvl2pPr algn="ctr">
              <a:defRPr sz="4400">
                <a:solidFill>
                  <a:schemeClr val="tx2"/>
                </a:solidFill>
                <a:latin typeface="Arial" charset="0"/>
                <a:ea typeface="宋体" pitchFamily="2" charset="-122"/>
              </a:defRPr>
            </a:lvl2pPr>
            <a:lvl3pPr algn="ctr">
              <a:defRPr sz="4400">
                <a:solidFill>
                  <a:schemeClr val="tx2"/>
                </a:solidFill>
                <a:latin typeface="Arial" charset="0"/>
                <a:ea typeface="宋体" pitchFamily="2" charset="-122"/>
              </a:defRPr>
            </a:lvl3pPr>
            <a:lvl4pPr algn="ctr">
              <a:defRPr sz="4400">
                <a:solidFill>
                  <a:schemeClr val="tx2"/>
                </a:solidFill>
                <a:latin typeface="Arial" charset="0"/>
                <a:ea typeface="宋体" pitchFamily="2" charset="-122"/>
              </a:defRPr>
            </a:lvl4pPr>
            <a:lvl5pPr algn="ctr">
              <a:defRPr sz="4400">
                <a:solidFill>
                  <a:schemeClr val="tx2"/>
                </a:solidFill>
                <a:latin typeface="Arial" charset="0"/>
                <a:ea typeface="宋体" pitchFamily="2" charset="-122"/>
              </a:defRPr>
            </a:lvl5pPr>
            <a:lvl6pPr marL="457200" algn="ctr" fontAlgn="base">
              <a:spcBef>
                <a:spcPct val="0"/>
              </a:spcBef>
              <a:spcAft>
                <a:spcPct val="0"/>
              </a:spcAft>
              <a:defRPr sz="4400">
                <a:solidFill>
                  <a:schemeClr val="tx2"/>
                </a:solidFill>
                <a:latin typeface="Arial" charset="0"/>
                <a:ea typeface="宋体" pitchFamily="2" charset="-122"/>
              </a:defRPr>
            </a:lvl6pPr>
            <a:lvl7pPr marL="914400" algn="ctr" fontAlgn="base">
              <a:spcBef>
                <a:spcPct val="0"/>
              </a:spcBef>
              <a:spcAft>
                <a:spcPct val="0"/>
              </a:spcAft>
              <a:defRPr sz="4400">
                <a:solidFill>
                  <a:schemeClr val="tx2"/>
                </a:solidFill>
                <a:latin typeface="Arial" charset="0"/>
                <a:ea typeface="宋体" pitchFamily="2" charset="-122"/>
              </a:defRPr>
            </a:lvl7pPr>
            <a:lvl8pPr marL="1371600" algn="ctr" fontAlgn="base">
              <a:spcBef>
                <a:spcPct val="0"/>
              </a:spcBef>
              <a:spcAft>
                <a:spcPct val="0"/>
              </a:spcAft>
              <a:defRPr sz="4400">
                <a:solidFill>
                  <a:schemeClr val="tx2"/>
                </a:solidFill>
                <a:latin typeface="Arial" charset="0"/>
                <a:ea typeface="宋体" pitchFamily="2" charset="-122"/>
              </a:defRPr>
            </a:lvl8pPr>
            <a:lvl9pPr marL="1828800" algn="ctr" fontAlgn="base">
              <a:spcBef>
                <a:spcPct val="0"/>
              </a:spcBef>
              <a:spcAft>
                <a:spcPct val="0"/>
              </a:spcAft>
              <a:defRPr sz="4400">
                <a:solidFill>
                  <a:schemeClr val="tx2"/>
                </a:solidFill>
                <a:latin typeface="Arial" charset="0"/>
                <a:ea typeface="宋体" pitchFamily="2" charset="-122"/>
              </a:defRPr>
            </a:lvl9pPr>
          </a:lstStyle>
          <a:p>
            <a:pPr algn="l"/>
            <a:r>
              <a:rPr lang="zh-CN" altLang="en-US" sz="2800" dirty="0" smtClean="0">
                <a:solidFill>
                  <a:srgbClr val="FF0000"/>
                </a:solidFill>
                <a:ea typeface="黑体" pitchFamily="2" charset="-122"/>
              </a:rPr>
              <a:t>整体感知</a:t>
            </a:r>
            <a:endParaRPr lang="zh-CN" altLang="en-US" sz="2800" dirty="0">
              <a:solidFill>
                <a:srgbClr val="FF0000"/>
              </a:solidFill>
              <a:ea typeface="黑体" pitchFamily="2" charset="-122"/>
            </a:endParaRPr>
          </a:p>
        </p:txBody>
      </p:sp>
    </p:spTree>
    <p:extLst>
      <p:ext uri="{BB962C8B-B14F-4D97-AF65-F5344CB8AC3E}">
        <p14:creationId xmlns:p14="http://schemas.microsoft.com/office/powerpoint/2010/main" val="16480497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Rot="1" noChangeArrowheads="1"/>
          </p:cNvSpPr>
          <p:nvPr/>
        </p:nvSpPr>
        <p:spPr bwMode="auto">
          <a:xfrm>
            <a:off x="647193" y="843558"/>
            <a:ext cx="8105775" cy="1874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pPr>
              <a:buFontTx/>
              <a:buNone/>
            </a:pPr>
            <a:r>
              <a:rPr lang="zh-CN" altLang="en-US" sz="2800" b="0" dirty="0">
                <a:solidFill>
                  <a:schemeClr val="tx1"/>
                </a:solidFill>
                <a:ea typeface="楷体_GB2312" pitchFamily="49" charset="-122"/>
              </a:rPr>
              <a:t>诗歌语言的跳跃性很大，语序往往倒装，而且有些成分省略。请按调整好的正常语序，把开头三句的大意顺畅地说一下</a:t>
            </a:r>
            <a:br>
              <a:rPr lang="zh-CN" altLang="en-US" sz="2800" b="0" dirty="0">
                <a:solidFill>
                  <a:schemeClr val="tx1"/>
                </a:solidFill>
                <a:ea typeface="楷体_GB2312" pitchFamily="49" charset="-122"/>
              </a:rPr>
            </a:br>
            <a:r>
              <a:rPr lang="zh-CN" altLang="en-US" sz="2800" u="sng" dirty="0">
                <a:solidFill>
                  <a:srgbClr val="FF0000"/>
                </a:solidFill>
                <a:effectLst>
                  <a:outerShdw blurRad="38100" dist="38100" dir="2700000" algn="tl">
                    <a:srgbClr val="000000">
                      <a:alpha val="43137"/>
                    </a:srgbClr>
                  </a:outerShdw>
                </a:effectLst>
                <a:latin typeface="宋体" pitchFamily="2" charset="-122"/>
              </a:rPr>
              <a:t>独立寒秋</a:t>
            </a:r>
            <a:r>
              <a:rPr lang="en-US" altLang="zh-CN" sz="2800" u="sng" dirty="0">
                <a:solidFill>
                  <a:srgbClr val="FF0000"/>
                </a:solidFill>
                <a:effectLst>
                  <a:outerShdw blurRad="38100" dist="38100" dir="2700000" algn="tl">
                    <a:srgbClr val="000000">
                      <a:alpha val="43137"/>
                    </a:srgbClr>
                  </a:outerShdw>
                </a:effectLst>
                <a:latin typeface="宋体" pitchFamily="2" charset="-122"/>
              </a:rPr>
              <a:t>,</a:t>
            </a:r>
            <a:r>
              <a:rPr lang="zh-CN" altLang="en-US" sz="2800" u="sng" dirty="0">
                <a:solidFill>
                  <a:srgbClr val="FF0000"/>
                </a:solidFill>
                <a:effectLst>
                  <a:outerShdw blurRad="38100" dist="38100" dir="2700000" algn="tl">
                    <a:srgbClr val="000000">
                      <a:alpha val="43137"/>
                    </a:srgbClr>
                  </a:outerShdw>
                </a:effectLst>
                <a:latin typeface="宋体" pitchFamily="2" charset="-122"/>
              </a:rPr>
              <a:t>湘江北去，橘子洲头。</a:t>
            </a:r>
          </a:p>
        </p:txBody>
      </p:sp>
      <p:sp>
        <p:nvSpPr>
          <p:cNvPr id="4" name="Rectangle 3"/>
          <p:cNvSpPr>
            <a:spLocks noRot="1" noChangeArrowheads="1"/>
          </p:cNvSpPr>
          <p:nvPr/>
        </p:nvSpPr>
        <p:spPr bwMode="auto">
          <a:xfrm>
            <a:off x="471947" y="3075806"/>
            <a:ext cx="8108950" cy="159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65000"/>
              <a:buFont typeface="Wingdings" pitchFamily="2" charset="2"/>
              <a:buChar char="n"/>
              <a:defRPr sz="32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8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4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sz="2000">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9pPr>
          </a:lstStyle>
          <a:p>
            <a:pPr marL="0" indent="0">
              <a:buNone/>
            </a:pPr>
            <a:r>
              <a:rPr lang="zh-CN" altLang="en-US" sz="2800" b="1" dirty="0">
                <a:solidFill>
                  <a:srgbClr val="FF0000"/>
                </a:solidFill>
                <a:latin typeface="宋体" pitchFamily="2" charset="-122"/>
              </a:rPr>
              <a:t>寒秋独立</a:t>
            </a:r>
            <a:r>
              <a:rPr lang="en-US" altLang="zh-CN" sz="2800" b="1" dirty="0">
                <a:solidFill>
                  <a:srgbClr val="FF0000"/>
                </a:solidFill>
                <a:latin typeface="宋体" pitchFamily="2" charset="-122"/>
              </a:rPr>
              <a:t>,</a:t>
            </a:r>
            <a:r>
              <a:rPr lang="zh-CN" altLang="en-US" sz="2800" b="1" dirty="0">
                <a:solidFill>
                  <a:srgbClr val="FF0000"/>
                </a:solidFill>
                <a:latin typeface="宋体" pitchFamily="2" charset="-122"/>
              </a:rPr>
              <a:t>橘子洲头</a:t>
            </a:r>
            <a:r>
              <a:rPr lang="en-US" altLang="zh-CN" sz="2800" b="1" dirty="0">
                <a:solidFill>
                  <a:srgbClr val="FF0000"/>
                </a:solidFill>
                <a:latin typeface="宋体" pitchFamily="2" charset="-122"/>
              </a:rPr>
              <a:t>,</a:t>
            </a:r>
            <a:r>
              <a:rPr lang="zh-CN" altLang="en-US" sz="2800" b="1" dirty="0">
                <a:solidFill>
                  <a:srgbClr val="FF0000"/>
                </a:solidFill>
                <a:latin typeface="宋体" pitchFamily="2" charset="-122"/>
              </a:rPr>
              <a:t>湘江北去。</a:t>
            </a:r>
          </a:p>
          <a:p>
            <a:pPr marL="0" indent="0">
              <a:buNone/>
            </a:pPr>
            <a:r>
              <a:rPr lang="zh-CN" altLang="en-US" sz="2800" b="1" dirty="0">
                <a:solidFill>
                  <a:srgbClr val="FF0000"/>
                </a:solidFill>
                <a:latin typeface="楷体_GB2312" pitchFamily="49" charset="-122"/>
                <a:ea typeface="楷体_GB2312" pitchFamily="49" charset="-122"/>
              </a:rPr>
              <a:t>在深秋的季节，（作者）独自一人站在橘子洲头，望着湘江水在日夜不息地向北奔流。</a:t>
            </a:r>
          </a:p>
        </p:txBody>
      </p:sp>
    </p:spTree>
    <p:extLst>
      <p:ext uri="{BB962C8B-B14F-4D97-AF65-F5344CB8AC3E}">
        <p14:creationId xmlns:p14="http://schemas.microsoft.com/office/powerpoint/2010/main" val="118721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Rot="1" noChangeArrowheads="1"/>
          </p:cNvSpPr>
          <p:nvPr/>
        </p:nvSpPr>
        <p:spPr bwMode="auto">
          <a:xfrm>
            <a:off x="929279" y="948444"/>
            <a:ext cx="7200279" cy="798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pPr>
              <a:buFontTx/>
              <a:buNone/>
            </a:pPr>
            <a:r>
              <a:rPr lang="zh-CN" altLang="en-US" sz="2800" dirty="0">
                <a:solidFill>
                  <a:srgbClr val="FF0000"/>
                </a:solidFill>
                <a:effectLst>
                  <a:outerShdw blurRad="38100" dist="38100" dir="2700000" algn="tl">
                    <a:srgbClr val="000000">
                      <a:alpha val="43137"/>
                    </a:srgbClr>
                  </a:outerShdw>
                </a:effectLst>
              </a:rPr>
              <a:t>“独立”能否改为“站立”“直立”等？ </a:t>
            </a:r>
          </a:p>
        </p:txBody>
      </p:sp>
      <p:sp>
        <p:nvSpPr>
          <p:cNvPr id="3" name="Rectangle 3"/>
          <p:cNvSpPr>
            <a:spLocks noRot="1" noChangeArrowheads="1"/>
          </p:cNvSpPr>
          <p:nvPr/>
        </p:nvSpPr>
        <p:spPr bwMode="auto">
          <a:xfrm>
            <a:off x="828675" y="1906588"/>
            <a:ext cx="8064500" cy="2753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65000"/>
              <a:buFont typeface="Wingdings" pitchFamily="2" charset="2"/>
              <a:buChar char="n"/>
              <a:defRPr sz="32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8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4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sz="2000">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9pPr>
          </a:lstStyle>
          <a:p>
            <a:pPr marL="0" indent="0">
              <a:buNone/>
            </a:pPr>
            <a:r>
              <a:rPr lang="zh-CN" altLang="en-US" sz="2800" b="1" dirty="0">
                <a:ea typeface="黑体" pitchFamily="2" charset="-122"/>
              </a:rPr>
              <a:t>“独立”不仅表明是一个人，而且显示了诗人砥柱中流的气概。联系当时的背景，军阀赵恒惕正在通缉毛泽东。诗人在韶山人民的掩护下，秘密到达长沙，独自来到橘子洲头。可见一个</a:t>
            </a:r>
            <a:r>
              <a:rPr lang="zh-CN" altLang="en-US" sz="2800" b="1" dirty="0">
                <a:latin typeface="宋体"/>
                <a:ea typeface="黑体" pitchFamily="2" charset="-122"/>
              </a:rPr>
              <a:t>“</a:t>
            </a:r>
            <a:r>
              <a:rPr lang="zh-CN" altLang="en-US" sz="2800" b="1" dirty="0">
                <a:ea typeface="黑体" pitchFamily="2" charset="-122"/>
              </a:rPr>
              <a:t>独</a:t>
            </a:r>
            <a:r>
              <a:rPr lang="zh-CN" altLang="en-US" sz="2800" b="1" dirty="0">
                <a:latin typeface="宋体"/>
                <a:ea typeface="黑体" pitchFamily="2" charset="-122"/>
              </a:rPr>
              <a:t>”</a:t>
            </a:r>
            <a:r>
              <a:rPr lang="zh-CN" altLang="en-US" sz="2800" b="1" dirty="0">
                <a:ea typeface="黑体" pitchFamily="2" charset="-122"/>
              </a:rPr>
              <a:t>字再现了当时的特定环境，但诗人身处险境仍然</a:t>
            </a:r>
            <a:r>
              <a:rPr lang="zh-CN" altLang="en-US" sz="2800" b="1" dirty="0">
                <a:latin typeface="宋体"/>
                <a:ea typeface="黑体" pitchFamily="2" charset="-122"/>
              </a:rPr>
              <a:t>“</a:t>
            </a:r>
            <a:r>
              <a:rPr lang="zh-CN" altLang="en-US" sz="2800" b="1" dirty="0">
                <a:ea typeface="黑体" pitchFamily="2" charset="-122"/>
              </a:rPr>
              <a:t>独立寒秋</a:t>
            </a:r>
            <a:r>
              <a:rPr lang="zh-CN" altLang="en-US" sz="2800" b="1" dirty="0">
                <a:latin typeface="宋体"/>
                <a:ea typeface="黑体" pitchFamily="2" charset="-122"/>
              </a:rPr>
              <a:t>”</a:t>
            </a:r>
            <a:r>
              <a:rPr lang="zh-CN" altLang="en-US" sz="2800" b="1" dirty="0">
                <a:ea typeface="黑体" pitchFamily="2" charset="-122"/>
              </a:rPr>
              <a:t>，坦荡从容。</a:t>
            </a:r>
          </a:p>
        </p:txBody>
      </p:sp>
    </p:spTree>
    <p:extLst>
      <p:ext uri="{BB962C8B-B14F-4D97-AF65-F5344CB8AC3E}">
        <p14:creationId xmlns:p14="http://schemas.microsoft.com/office/powerpoint/2010/main" val="386402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23850" y="1196975"/>
            <a:ext cx="24844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Clr>
                <a:schemeClr val="bg2"/>
              </a:buClr>
              <a:buFont typeface="Wingdings" pitchFamily="2" charset="2"/>
              <a:buChar char="v"/>
            </a:pPr>
            <a:r>
              <a:rPr lang="zh-CN" altLang="en-US" sz="2400" b="1" dirty="0">
                <a:solidFill>
                  <a:srgbClr val="080808"/>
                </a:solidFill>
              </a:rPr>
              <a:t>点：时、地</a:t>
            </a:r>
          </a:p>
        </p:txBody>
      </p:sp>
      <p:sp>
        <p:nvSpPr>
          <p:cNvPr id="3" name="AutoShape 3"/>
          <p:cNvSpPr>
            <a:spLocks/>
          </p:cNvSpPr>
          <p:nvPr/>
        </p:nvSpPr>
        <p:spPr bwMode="auto">
          <a:xfrm>
            <a:off x="1511300" y="1796314"/>
            <a:ext cx="215900" cy="2022914"/>
          </a:xfrm>
          <a:prstGeom prst="leftBrace">
            <a:avLst>
              <a:gd name="adj1" fmla="val 66697"/>
              <a:gd name="adj2" fmla="val 50000"/>
            </a:avLst>
          </a:prstGeom>
          <a:noFill/>
          <a:ln w="15875">
            <a:solidFill>
              <a:srgbClr val="000A2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5" name="Text Box 5"/>
          <p:cNvSpPr txBox="1">
            <a:spLocks noChangeArrowheads="1"/>
          </p:cNvSpPr>
          <p:nvPr/>
        </p:nvSpPr>
        <p:spPr bwMode="auto">
          <a:xfrm>
            <a:off x="1908175" y="1658640"/>
            <a:ext cx="14398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solidFill>
                  <a:srgbClr val="080808"/>
                </a:solidFill>
              </a:rPr>
              <a:t>山上</a:t>
            </a:r>
            <a:r>
              <a:rPr lang="en-US" altLang="zh-CN" sz="2400" b="1" dirty="0">
                <a:solidFill>
                  <a:srgbClr val="080808"/>
                </a:solidFill>
              </a:rPr>
              <a:t>——</a:t>
            </a:r>
          </a:p>
        </p:txBody>
      </p:sp>
      <p:sp>
        <p:nvSpPr>
          <p:cNvPr id="6" name="Text Box 6"/>
          <p:cNvSpPr txBox="1">
            <a:spLocks noChangeArrowheads="1"/>
          </p:cNvSpPr>
          <p:nvPr/>
        </p:nvSpPr>
        <p:spPr bwMode="auto">
          <a:xfrm>
            <a:off x="3388755" y="1629717"/>
            <a:ext cx="17287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0000"/>
                </a:solidFill>
              </a:rPr>
              <a:t>层林尽染</a:t>
            </a:r>
          </a:p>
        </p:txBody>
      </p:sp>
      <p:sp>
        <p:nvSpPr>
          <p:cNvPr id="7" name="Text Box 7"/>
          <p:cNvSpPr txBox="1">
            <a:spLocks noChangeArrowheads="1"/>
          </p:cNvSpPr>
          <p:nvPr/>
        </p:nvSpPr>
        <p:spPr bwMode="auto">
          <a:xfrm>
            <a:off x="1908175" y="2327928"/>
            <a:ext cx="15113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solidFill>
                  <a:srgbClr val="080808"/>
                </a:solidFill>
              </a:rPr>
              <a:t>江中</a:t>
            </a:r>
            <a:r>
              <a:rPr lang="en-US" altLang="zh-CN" sz="2400" b="1" dirty="0">
                <a:solidFill>
                  <a:srgbClr val="080808"/>
                </a:solidFill>
              </a:rPr>
              <a:t>——</a:t>
            </a:r>
          </a:p>
        </p:txBody>
      </p:sp>
      <p:sp>
        <p:nvSpPr>
          <p:cNvPr id="8" name="Text Box 8"/>
          <p:cNvSpPr txBox="1">
            <a:spLocks noChangeArrowheads="1"/>
          </p:cNvSpPr>
          <p:nvPr/>
        </p:nvSpPr>
        <p:spPr bwMode="auto">
          <a:xfrm>
            <a:off x="3373010" y="2319635"/>
            <a:ext cx="22320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0000"/>
                </a:solidFill>
              </a:rPr>
              <a:t>百舸争流</a:t>
            </a:r>
          </a:p>
        </p:txBody>
      </p:sp>
      <p:sp>
        <p:nvSpPr>
          <p:cNvPr id="9" name="Text Box 9"/>
          <p:cNvSpPr txBox="1">
            <a:spLocks noChangeArrowheads="1"/>
          </p:cNvSpPr>
          <p:nvPr/>
        </p:nvSpPr>
        <p:spPr bwMode="auto">
          <a:xfrm>
            <a:off x="1871662" y="2981811"/>
            <a:ext cx="18002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080808"/>
                </a:solidFill>
              </a:rPr>
              <a:t>天空</a:t>
            </a:r>
            <a:r>
              <a:rPr lang="en-US" altLang="zh-CN" sz="2400" b="1" dirty="0">
                <a:solidFill>
                  <a:srgbClr val="080808"/>
                </a:solidFill>
              </a:rPr>
              <a:t>——</a:t>
            </a:r>
          </a:p>
        </p:txBody>
      </p:sp>
      <p:sp>
        <p:nvSpPr>
          <p:cNvPr id="10" name="Text Box 10"/>
          <p:cNvSpPr txBox="1">
            <a:spLocks noChangeArrowheads="1"/>
          </p:cNvSpPr>
          <p:nvPr/>
        </p:nvSpPr>
        <p:spPr bwMode="auto">
          <a:xfrm>
            <a:off x="3388755" y="2949539"/>
            <a:ext cx="16573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0000"/>
                </a:solidFill>
              </a:rPr>
              <a:t>鹰       </a:t>
            </a:r>
            <a:r>
              <a:rPr lang="zh-CN" altLang="en-US" sz="2400" b="1" u="sng" dirty="0">
                <a:solidFill>
                  <a:srgbClr val="FF0000"/>
                </a:solidFill>
              </a:rPr>
              <a:t>击</a:t>
            </a:r>
          </a:p>
        </p:txBody>
      </p:sp>
      <p:sp>
        <p:nvSpPr>
          <p:cNvPr id="11" name="Text Box 11"/>
          <p:cNvSpPr txBox="1">
            <a:spLocks noChangeArrowheads="1"/>
          </p:cNvSpPr>
          <p:nvPr/>
        </p:nvSpPr>
        <p:spPr bwMode="auto">
          <a:xfrm>
            <a:off x="1800225" y="3583632"/>
            <a:ext cx="1727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080808"/>
                </a:solidFill>
              </a:rPr>
              <a:t>水底</a:t>
            </a:r>
            <a:r>
              <a:rPr lang="en-US" altLang="zh-CN" sz="2400" b="1" dirty="0">
                <a:solidFill>
                  <a:srgbClr val="080808"/>
                </a:solidFill>
              </a:rPr>
              <a:t>——</a:t>
            </a:r>
          </a:p>
        </p:txBody>
      </p:sp>
      <p:sp>
        <p:nvSpPr>
          <p:cNvPr id="12" name="Text Box 12"/>
          <p:cNvSpPr txBox="1">
            <a:spLocks noChangeArrowheads="1"/>
          </p:cNvSpPr>
          <p:nvPr/>
        </p:nvSpPr>
        <p:spPr bwMode="auto">
          <a:xfrm>
            <a:off x="3317317" y="3562378"/>
            <a:ext cx="18002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0000"/>
                </a:solidFill>
              </a:rPr>
              <a:t>鱼       </a:t>
            </a:r>
            <a:r>
              <a:rPr lang="zh-CN" altLang="en-US" sz="2400" b="1" u="sng" dirty="0">
                <a:solidFill>
                  <a:srgbClr val="FF0000"/>
                </a:solidFill>
              </a:rPr>
              <a:t>翔 </a:t>
            </a:r>
          </a:p>
        </p:txBody>
      </p:sp>
      <p:sp>
        <p:nvSpPr>
          <p:cNvPr id="13" name="Text Box 13"/>
          <p:cNvSpPr txBox="1">
            <a:spLocks noChangeArrowheads="1"/>
          </p:cNvSpPr>
          <p:nvPr/>
        </p:nvSpPr>
        <p:spPr bwMode="auto">
          <a:xfrm>
            <a:off x="4906870" y="1598903"/>
            <a:ext cx="12509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a:t>（静）</a:t>
            </a:r>
          </a:p>
        </p:txBody>
      </p:sp>
      <p:sp>
        <p:nvSpPr>
          <p:cNvPr id="14" name="Text Box 14"/>
          <p:cNvSpPr txBox="1">
            <a:spLocks noChangeArrowheads="1"/>
          </p:cNvSpPr>
          <p:nvPr/>
        </p:nvSpPr>
        <p:spPr bwMode="auto">
          <a:xfrm>
            <a:off x="4932363" y="2312240"/>
            <a:ext cx="1295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dirty="0"/>
              <a:t>（动）</a:t>
            </a:r>
          </a:p>
        </p:txBody>
      </p:sp>
      <p:sp>
        <p:nvSpPr>
          <p:cNvPr id="15" name="Text Box 15"/>
          <p:cNvSpPr txBox="1">
            <a:spLocks noChangeArrowheads="1"/>
          </p:cNvSpPr>
          <p:nvPr/>
        </p:nvSpPr>
        <p:spPr bwMode="auto">
          <a:xfrm>
            <a:off x="4953000" y="2989095"/>
            <a:ext cx="1295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dirty="0"/>
              <a:t>（远）</a:t>
            </a:r>
          </a:p>
        </p:txBody>
      </p:sp>
      <p:sp>
        <p:nvSpPr>
          <p:cNvPr id="16" name="Text Box 16"/>
          <p:cNvSpPr txBox="1">
            <a:spLocks noChangeArrowheads="1"/>
          </p:cNvSpPr>
          <p:nvPr/>
        </p:nvSpPr>
        <p:spPr bwMode="auto">
          <a:xfrm>
            <a:off x="4953000" y="3588395"/>
            <a:ext cx="1295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dirty="0"/>
              <a:t>（近）</a:t>
            </a:r>
          </a:p>
        </p:txBody>
      </p:sp>
      <p:sp>
        <p:nvSpPr>
          <p:cNvPr id="17" name="Text Box 17"/>
          <p:cNvSpPr txBox="1">
            <a:spLocks noChangeArrowheads="1"/>
          </p:cNvSpPr>
          <p:nvPr/>
        </p:nvSpPr>
        <p:spPr bwMode="auto">
          <a:xfrm>
            <a:off x="458072" y="1803103"/>
            <a:ext cx="1107996" cy="2592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2400" b="1" dirty="0">
                <a:solidFill>
                  <a:srgbClr val="FF0000"/>
                </a:solidFill>
              </a:rPr>
              <a:t>　   秋景图</a:t>
            </a:r>
          </a:p>
          <a:p>
            <a:pPr>
              <a:spcBef>
                <a:spcPct val="50000"/>
              </a:spcBef>
            </a:pPr>
            <a:r>
              <a:rPr lang="zh-CN" altLang="en-US" sz="2400" dirty="0"/>
              <a:t> </a:t>
            </a:r>
            <a:r>
              <a:rPr lang="zh-CN" altLang="en-US" sz="2400" dirty="0" smtClean="0"/>
              <a:t>（</a:t>
            </a:r>
            <a:r>
              <a:rPr lang="zh-CN" altLang="en-US" sz="2400" dirty="0"/>
              <a:t>生机勃勃）</a:t>
            </a:r>
          </a:p>
        </p:txBody>
      </p:sp>
      <p:sp>
        <p:nvSpPr>
          <p:cNvPr id="18" name="AutoShape 18"/>
          <p:cNvSpPr>
            <a:spLocks/>
          </p:cNvSpPr>
          <p:nvPr/>
        </p:nvSpPr>
        <p:spPr bwMode="auto">
          <a:xfrm flipH="1">
            <a:off x="5868144" y="1796314"/>
            <a:ext cx="576064" cy="2022914"/>
          </a:xfrm>
          <a:prstGeom prst="leftBrace">
            <a:avLst>
              <a:gd name="adj1" fmla="val 0"/>
              <a:gd name="adj2" fmla="val 50000"/>
            </a:avLst>
          </a:prstGeom>
          <a:noFill/>
          <a:ln w="15875">
            <a:solidFill>
              <a:srgbClr val="000A2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19" name="Text Box 19"/>
          <p:cNvSpPr txBox="1">
            <a:spLocks noChangeArrowheads="1"/>
          </p:cNvSpPr>
          <p:nvPr/>
        </p:nvSpPr>
        <p:spPr bwMode="auto">
          <a:xfrm>
            <a:off x="6524279" y="2576938"/>
            <a:ext cx="1152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t>万类</a:t>
            </a:r>
          </a:p>
        </p:txBody>
      </p:sp>
      <p:sp>
        <p:nvSpPr>
          <p:cNvPr id="20" name="Text Box 20"/>
          <p:cNvSpPr txBox="1">
            <a:spLocks noChangeArrowheads="1"/>
          </p:cNvSpPr>
          <p:nvPr/>
        </p:nvSpPr>
        <p:spPr bwMode="auto">
          <a:xfrm>
            <a:off x="323850" y="4164657"/>
            <a:ext cx="55442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Clr>
                <a:schemeClr val="bg2"/>
              </a:buClr>
              <a:buFont typeface="Wingdings" pitchFamily="2" charset="2"/>
              <a:buChar char="v"/>
            </a:pPr>
            <a:r>
              <a:rPr lang="zh-CN" altLang="en-US" sz="2400" b="1" dirty="0">
                <a:solidFill>
                  <a:srgbClr val="000A2A"/>
                </a:solidFill>
              </a:rPr>
              <a:t>问：苍茫大地，谁主沉浮？</a:t>
            </a:r>
          </a:p>
        </p:txBody>
      </p:sp>
      <p:sp>
        <p:nvSpPr>
          <p:cNvPr id="21" name="Text Box 21"/>
          <p:cNvSpPr txBox="1">
            <a:spLocks noChangeArrowheads="1"/>
          </p:cNvSpPr>
          <p:nvPr/>
        </p:nvSpPr>
        <p:spPr bwMode="auto">
          <a:xfrm>
            <a:off x="7470290" y="2584110"/>
            <a:ext cx="846126" cy="461665"/>
          </a:xfrm>
          <a:prstGeom prst="rect">
            <a:avLst/>
          </a:prstGeom>
          <a:noFill/>
          <a:ln w="9525">
            <a:solidFill>
              <a:srgbClr val="CC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solidFill>
                  <a:srgbClr val="000000"/>
                </a:solidFill>
                <a:effectLst>
                  <a:outerShdw blurRad="38100" dist="38100" dir="2700000" algn="tl">
                    <a:srgbClr val="FFFFFF"/>
                  </a:outerShdw>
                </a:effectLst>
              </a:rPr>
              <a:t>描写</a:t>
            </a:r>
          </a:p>
        </p:txBody>
      </p:sp>
      <p:sp>
        <p:nvSpPr>
          <p:cNvPr id="22" name="Line 22"/>
          <p:cNvSpPr>
            <a:spLocks noChangeShapeType="1"/>
          </p:cNvSpPr>
          <p:nvPr/>
        </p:nvSpPr>
        <p:spPr bwMode="auto">
          <a:xfrm>
            <a:off x="7965590" y="3099296"/>
            <a:ext cx="0" cy="924747"/>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23" name="Text Box 23"/>
          <p:cNvSpPr txBox="1">
            <a:spLocks noChangeArrowheads="1"/>
          </p:cNvSpPr>
          <p:nvPr/>
        </p:nvSpPr>
        <p:spPr bwMode="auto">
          <a:xfrm>
            <a:off x="7596336" y="4067039"/>
            <a:ext cx="864554" cy="461665"/>
          </a:xfrm>
          <a:prstGeom prst="rect">
            <a:avLst/>
          </a:prstGeom>
          <a:noFill/>
          <a:ln w="9525">
            <a:solidFill>
              <a:srgbClr val="CC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a:solidFill>
                  <a:srgbClr val="000000"/>
                </a:solidFill>
                <a:effectLst>
                  <a:outerShdw blurRad="38100" dist="38100" dir="2700000" algn="tl">
                    <a:srgbClr val="FFFFFF"/>
                  </a:outerShdw>
                </a:effectLst>
              </a:rPr>
              <a:t>议论</a:t>
            </a:r>
          </a:p>
        </p:txBody>
      </p:sp>
      <p:sp>
        <p:nvSpPr>
          <p:cNvPr id="24" name="Text Box 24"/>
          <p:cNvSpPr txBox="1">
            <a:spLocks noChangeArrowheads="1"/>
          </p:cNvSpPr>
          <p:nvPr/>
        </p:nvSpPr>
        <p:spPr bwMode="auto">
          <a:xfrm>
            <a:off x="1260475" y="745956"/>
            <a:ext cx="705594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i="1" dirty="0">
                <a:solidFill>
                  <a:srgbClr val="FF0000"/>
                </a:solidFill>
              </a:rPr>
              <a:t>即景抒情 表达诗人博大的胸怀和革命的壮志凌云。</a:t>
            </a:r>
          </a:p>
        </p:txBody>
      </p:sp>
    </p:spTree>
    <p:extLst>
      <p:ext uri="{BB962C8B-B14F-4D97-AF65-F5344CB8AC3E}">
        <p14:creationId xmlns:p14="http://schemas.microsoft.com/office/powerpoint/2010/main" val="3697377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0-#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0-#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0-#ppt_w/2"/>
                                          </p:val>
                                        </p:tav>
                                        <p:tav tm="100000">
                                          <p:val>
                                            <p:strVal val="#ppt_x"/>
                                          </p:val>
                                        </p:tav>
                                      </p:tavLst>
                                    </p:anim>
                                    <p:anim calcmode="lin" valueType="num">
                                      <p:cBhvr additive="base">
                                        <p:cTn id="6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0-#ppt_w/2"/>
                                          </p:val>
                                        </p:tav>
                                        <p:tav tm="100000">
                                          <p:val>
                                            <p:strVal val="#ppt_x"/>
                                          </p:val>
                                        </p:tav>
                                      </p:tavLst>
                                    </p:anim>
                                    <p:anim calcmode="lin" valueType="num">
                                      <p:cBhvr additive="base">
                                        <p:cTn id="6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0-#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0-#ppt_w/2"/>
                                          </p:val>
                                        </p:tav>
                                        <p:tav tm="100000">
                                          <p:val>
                                            <p:strVal val="#ppt_x"/>
                                          </p:val>
                                        </p:tav>
                                      </p:tavLst>
                                    </p:anim>
                                    <p:anim calcmode="lin" valueType="num">
                                      <p:cBhvr additive="base">
                                        <p:cTn id="8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6" presetClass="entr" presetSubtype="42" fill="hold" grpId="0" nodeType="clickEffect">
                                  <p:stCondLst>
                                    <p:cond delay="0"/>
                                  </p:stCondLst>
                                  <p:childTnLst>
                                    <p:set>
                                      <p:cBhvr>
                                        <p:cTn id="84" dur="1" fill="hold">
                                          <p:stCondLst>
                                            <p:cond delay="0"/>
                                          </p:stCondLst>
                                        </p:cTn>
                                        <p:tgtEl>
                                          <p:spTgt spid="3"/>
                                        </p:tgtEl>
                                        <p:attrNameLst>
                                          <p:attrName>style.visibility</p:attrName>
                                        </p:attrNameLst>
                                      </p:cBhvr>
                                      <p:to>
                                        <p:strVal val="visible"/>
                                      </p:to>
                                    </p:set>
                                    <p:animEffect transition="in" filter="barn(outHorizontal)">
                                      <p:cBhvr>
                                        <p:cTn id="85" dur="500"/>
                                        <p:tgtEl>
                                          <p:spTgt spid="3"/>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ntr" presetSubtype="8" fill="hold" grpId="0" nodeType="click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additive="base">
                                        <p:cTn id="90" dur="500" fill="hold"/>
                                        <p:tgtEl>
                                          <p:spTgt spid="17"/>
                                        </p:tgtEl>
                                        <p:attrNameLst>
                                          <p:attrName>ppt_x</p:attrName>
                                        </p:attrNameLst>
                                      </p:cBhvr>
                                      <p:tavLst>
                                        <p:tav tm="0">
                                          <p:val>
                                            <p:strVal val="0-#ppt_w/2"/>
                                          </p:val>
                                        </p:tav>
                                        <p:tav tm="100000">
                                          <p:val>
                                            <p:strVal val="#ppt_x"/>
                                          </p:val>
                                        </p:tav>
                                      </p:tavLst>
                                    </p:anim>
                                    <p:anim calcmode="lin" valueType="num">
                                      <p:cBhvr additive="base">
                                        <p:cTn id="91"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6" presetClass="entr" presetSubtype="42" fill="hold" grpId="0" nodeType="click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barn(outHorizontal)">
                                      <p:cBhvr>
                                        <p:cTn id="96" dur="500"/>
                                        <p:tgtEl>
                                          <p:spTgt spid="18"/>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8" fill="hold" grpId="0" nodeType="click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additive="base">
                                        <p:cTn id="101" dur="500" fill="hold"/>
                                        <p:tgtEl>
                                          <p:spTgt spid="19"/>
                                        </p:tgtEl>
                                        <p:attrNameLst>
                                          <p:attrName>ppt_x</p:attrName>
                                        </p:attrNameLst>
                                      </p:cBhvr>
                                      <p:tavLst>
                                        <p:tav tm="0">
                                          <p:val>
                                            <p:strVal val="0-#ppt_w/2"/>
                                          </p:val>
                                        </p:tav>
                                        <p:tav tm="100000">
                                          <p:val>
                                            <p:strVal val="#ppt_x"/>
                                          </p:val>
                                        </p:tav>
                                      </p:tavLst>
                                    </p:anim>
                                    <p:anim calcmode="lin" valueType="num">
                                      <p:cBhvr additive="base">
                                        <p:cTn id="10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8" fill="hold" grpId="0" nodeType="click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additive="base">
                                        <p:cTn id="107" dur="500" fill="hold"/>
                                        <p:tgtEl>
                                          <p:spTgt spid="20"/>
                                        </p:tgtEl>
                                        <p:attrNameLst>
                                          <p:attrName>ppt_x</p:attrName>
                                        </p:attrNameLst>
                                      </p:cBhvr>
                                      <p:tavLst>
                                        <p:tav tm="0">
                                          <p:val>
                                            <p:strVal val="0-#ppt_w/2"/>
                                          </p:val>
                                        </p:tav>
                                        <p:tav tm="100000">
                                          <p:val>
                                            <p:strVal val="#ppt_x"/>
                                          </p:val>
                                        </p:tav>
                                      </p:tavLst>
                                    </p:anim>
                                    <p:anim calcmode="lin" valueType="num">
                                      <p:cBhvr additive="base">
                                        <p:cTn id="10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8" fill="hold" grpId="0" nodeType="click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0-#ppt_w/2"/>
                                          </p:val>
                                        </p:tav>
                                        <p:tav tm="100000">
                                          <p:val>
                                            <p:strVal val="#ppt_x"/>
                                          </p:val>
                                        </p:tav>
                                      </p:tavLst>
                                    </p:anim>
                                    <p:anim calcmode="lin" valueType="num">
                                      <p:cBhvr additive="base">
                                        <p:cTn id="1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8" fill="hold" grpId="0" nodeType="clickEffect">
                                  <p:stCondLst>
                                    <p:cond delay="0"/>
                                  </p:stCondLst>
                                  <p:childTnLst>
                                    <p:set>
                                      <p:cBhvr>
                                        <p:cTn id="118" dur="1" fill="hold">
                                          <p:stCondLst>
                                            <p:cond delay="0"/>
                                          </p:stCondLst>
                                        </p:cTn>
                                        <p:tgtEl>
                                          <p:spTgt spid="22"/>
                                        </p:tgtEl>
                                        <p:attrNameLst>
                                          <p:attrName>style.visibility</p:attrName>
                                        </p:attrNameLst>
                                      </p:cBhvr>
                                      <p:to>
                                        <p:strVal val="visible"/>
                                      </p:to>
                                    </p:set>
                                    <p:anim calcmode="lin" valueType="num">
                                      <p:cBhvr additive="base">
                                        <p:cTn id="119" dur="500" fill="hold"/>
                                        <p:tgtEl>
                                          <p:spTgt spid="22"/>
                                        </p:tgtEl>
                                        <p:attrNameLst>
                                          <p:attrName>ppt_x</p:attrName>
                                        </p:attrNameLst>
                                      </p:cBhvr>
                                      <p:tavLst>
                                        <p:tav tm="0">
                                          <p:val>
                                            <p:strVal val="0-#ppt_w/2"/>
                                          </p:val>
                                        </p:tav>
                                        <p:tav tm="100000">
                                          <p:val>
                                            <p:strVal val="#ppt_x"/>
                                          </p:val>
                                        </p:tav>
                                      </p:tavLst>
                                    </p:anim>
                                    <p:anim calcmode="lin" valueType="num">
                                      <p:cBhvr additive="base">
                                        <p:cTn id="120"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3" presetClass="entr" presetSubtype="10" fill="hold" grpId="0" nodeType="clickEffect">
                                  <p:stCondLst>
                                    <p:cond delay="0"/>
                                  </p:stCondLst>
                                  <p:childTnLst>
                                    <p:set>
                                      <p:cBhvr>
                                        <p:cTn id="124" dur="1" fill="hold">
                                          <p:stCondLst>
                                            <p:cond delay="0"/>
                                          </p:stCondLst>
                                        </p:cTn>
                                        <p:tgtEl>
                                          <p:spTgt spid="23"/>
                                        </p:tgtEl>
                                        <p:attrNameLst>
                                          <p:attrName>style.visibility</p:attrName>
                                        </p:attrNameLst>
                                      </p:cBhvr>
                                      <p:to>
                                        <p:strVal val="visible"/>
                                      </p:to>
                                    </p:set>
                                    <p:animEffect transition="in" filter="blinds(horizontal)">
                                      <p:cBhvr>
                                        <p:cTn id="125" dur="500"/>
                                        <p:tgtEl>
                                          <p:spTgt spid="23"/>
                                        </p:tgtEl>
                                      </p:cBhvr>
                                    </p:animEffect>
                                  </p:childTnLst>
                                </p:cTn>
                              </p:par>
                            </p:childTnLst>
                          </p:cTn>
                        </p:par>
                      </p:childTnLst>
                    </p:cTn>
                  </p:par>
                  <p:par>
                    <p:cTn id="126" fill="hold">
                      <p:stCondLst>
                        <p:cond delay="indefinite"/>
                      </p:stCondLst>
                      <p:childTnLst>
                        <p:par>
                          <p:cTn id="127" fill="hold">
                            <p:stCondLst>
                              <p:cond delay="0"/>
                            </p:stCondLst>
                            <p:childTnLst>
                              <p:par>
                                <p:cTn id="128" presetID="14" presetClass="entr" presetSubtype="10" fill="hold" grpId="0" nodeType="clickEffect">
                                  <p:stCondLst>
                                    <p:cond delay="0"/>
                                  </p:stCondLst>
                                  <p:childTnLst>
                                    <p:set>
                                      <p:cBhvr>
                                        <p:cTn id="129" dur="1" fill="hold">
                                          <p:stCondLst>
                                            <p:cond delay="0"/>
                                          </p:stCondLst>
                                        </p:cTn>
                                        <p:tgtEl>
                                          <p:spTgt spid="24"/>
                                        </p:tgtEl>
                                        <p:attrNameLst>
                                          <p:attrName>style.visibility</p:attrName>
                                        </p:attrNameLst>
                                      </p:cBhvr>
                                      <p:to>
                                        <p:strVal val="visible"/>
                                      </p:to>
                                    </p:set>
                                    <p:animEffect transition="in" filter="randombar(horizontal)">
                                      <p:cBhvr>
                                        <p:cTn id="1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nimBg="1"/>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nimBg="1"/>
      <p:bldP spid="19" grpId="0" autoUpdateAnimBg="0"/>
      <p:bldP spid="20" grpId="0" autoUpdateAnimBg="0"/>
      <p:bldP spid="21" grpId="0" animBg="1" autoUpdateAnimBg="0"/>
      <p:bldP spid="22" grpId="0" animBg="1"/>
      <p:bldP spid="23" grpId="0" animBg="1" autoUpdateAnimBg="0"/>
      <p:bldP spid="2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699542"/>
            <a:ext cx="914400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smtClean="0">
                <a:solidFill>
                  <a:srgbClr val="080808"/>
                </a:solidFill>
                <a:latin typeface="楷体_GB2312" pitchFamily="49" charset="-122"/>
                <a:ea typeface="楷体_GB2312" pitchFamily="49" charset="-122"/>
              </a:rPr>
              <a:t>1</a:t>
            </a:r>
            <a:r>
              <a:rPr lang="zh-CN" altLang="en-US" sz="2400" b="1" dirty="0">
                <a:solidFill>
                  <a:srgbClr val="080808"/>
                </a:solidFill>
                <a:latin typeface="楷体_GB2312" pitchFamily="49" charset="-122"/>
                <a:ea typeface="楷体_GB2312" pitchFamily="49" charset="-122"/>
              </a:rPr>
              <a:t>.毛泽东笔下的秋景。</a:t>
            </a:r>
          </a:p>
          <a:p>
            <a:r>
              <a:rPr lang="zh-CN" altLang="en-US" sz="2400" b="1" dirty="0">
                <a:solidFill>
                  <a:srgbClr val="080808"/>
                </a:solidFill>
                <a:latin typeface="楷体_GB2312" pitchFamily="49" charset="-122"/>
                <a:ea typeface="楷体_GB2312" pitchFamily="49" charset="-122"/>
              </a:rPr>
              <a:t>   </a:t>
            </a:r>
            <a:r>
              <a:rPr lang="zh-CN" altLang="en-US" sz="2400" b="1" dirty="0">
                <a:solidFill>
                  <a:schemeClr val="hlink"/>
                </a:solidFill>
                <a:latin typeface="楷体_GB2312" pitchFamily="49" charset="-122"/>
                <a:ea typeface="楷体_GB2312" pitchFamily="49" charset="-122"/>
              </a:rPr>
              <a:t>生机勃勃，壮阔</a:t>
            </a:r>
            <a:r>
              <a:rPr lang="zh-CN" altLang="en-US" sz="2400" b="1" dirty="0" smtClean="0">
                <a:solidFill>
                  <a:schemeClr val="hlink"/>
                </a:solidFill>
                <a:latin typeface="楷体_GB2312" pitchFamily="49" charset="-122"/>
                <a:ea typeface="楷体_GB2312" pitchFamily="49" charset="-122"/>
              </a:rPr>
              <a:t>明丽</a:t>
            </a:r>
            <a:endParaRPr lang="zh-CN" altLang="en-US" sz="2400" b="1" dirty="0">
              <a:solidFill>
                <a:srgbClr val="080808"/>
              </a:solidFill>
              <a:latin typeface="楷体_GB2312" pitchFamily="49" charset="-122"/>
              <a:ea typeface="楷体_GB2312" pitchFamily="49" charset="-122"/>
            </a:endParaRPr>
          </a:p>
          <a:p>
            <a:r>
              <a:rPr lang="zh-CN" altLang="en-US" sz="2400" b="1" dirty="0">
                <a:solidFill>
                  <a:srgbClr val="080808"/>
                </a:solidFill>
                <a:latin typeface="楷体_GB2312" pitchFamily="49" charset="-122"/>
                <a:ea typeface="楷体_GB2312" pitchFamily="49" charset="-122"/>
              </a:rPr>
              <a:t>2.这秋景与中国传统诗词中的秋景在感情色 彩有什么不同？为什么会有这样的不同？</a:t>
            </a:r>
          </a:p>
          <a:p>
            <a:r>
              <a:rPr lang="zh-CN" altLang="en-US" sz="2400" b="1" dirty="0">
                <a:solidFill>
                  <a:schemeClr val="hlink"/>
                </a:solidFill>
                <a:latin typeface="楷体_GB2312" pitchFamily="49" charset="-122"/>
                <a:ea typeface="楷体_GB2312" pitchFamily="49" charset="-122"/>
              </a:rPr>
              <a:t>历代的诗人、作家、一接触</a:t>
            </a:r>
            <a:r>
              <a:rPr lang="zh-CN" altLang="en-US" sz="2400" b="1" dirty="0">
                <a:solidFill>
                  <a:schemeClr val="hlink"/>
                </a:solidFill>
                <a:latin typeface="宋体"/>
                <a:ea typeface="楷体_GB2312" pitchFamily="49" charset="-122"/>
              </a:rPr>
              <a:t>“</a:t>
            </a:r>
            <a:r>
              <a:rPr lang="zh-CN" altLang="en-US" sz="2400" b="1" dirty="0">
                <a:solidFill>
                  <a:schemeClr val="hlink"/>
                </a:solidFill>
                <a:latin typeface="楷体_GB2312" pitchFamily="49" charset="-122"/>
                <a:ea typeface="楷体_GB2312" pitchFamily="49" charset="-122"/>
              </a:rPr>
              <a:t>秋</a:t>
            </a:r>
            <a:r>
              <a:rPr lang="zh-CN" altLang="en-US" sz="2400" b="1" dirty="0">
                <a:solidFill>
                  <a:schemeClr val="hlink"/>
                </a:solidFill>
                <a:latin typeface="宋体"/>
                <a:ea typeface="楷体_GB2312" pitchFamily="49" charset="-122"/>
              </a:rPr>
              <a:t>”</a:t>
            </a:r>
            <a:r>
              <a:rPr lang="zh-CN" altLang="en-US" sz="2400" b="1" dirty="0">
                <a:solidFill>
                  <a:schemeClr val="hlink"/>
                </a:solidFill>
                <a:latin typeface="楷体_GB2312" pitchFamily="49" charset="-122"/>
                <a:ea typeface="楷体_GB2312" pitchFamily="49" charset="-122"/>
              </a:rPr>
              <a:t>字，总是要发一通悲秋的感叹；在他们笔下，</a:t>
            </a:r>
            <a:r>
              <a:rPr lang="zh-CN" altLang="en-US" sz="2400" b="1" dirty="0">
                <a:solidFill>
                  <a:schemeClr val="hlink"/>
                </a:solidFill>
                <a:latin typeface="宋体"/>
                <a:ea typeface="楷体_GB2312" pitchFamily="49" charset="-122"/>
              </a:rPr>
              <a:t>“</a:t>
            </a:r>
            <a:r>
              <a:rPr lang="zh-CN" altLang="en-US" sz="2400" b="1" dirty="0">
                <a:solidFill>
                  <a:schemeClr val="hlink"/>
                </a:solidFill>
                <a:latin typeface="楷体_GB2312" pitchFamily="49" charset="-122"/>
                <a:ea typeface="楷体_GB2312" pitchFamily="49" charset="-122"/>
              </a:rPr>
              <a:t>悲</a:t>
            </a:r>
            <a:r>
              <a:rPr lang="zh-CN" altLang="en-US" sz="2400" b="1" dirty="0">
                <a:solidFill>
                  <a:schemeClr val="hlink"/>
                </a:solidFill>
                <a:latin typeface="宋体"/>
                <a:ea typeface="楷体_GB2312" pitchFamily="49" charset="-122"/>
              </a:rPr>
              <a:t>”</a:t>
            </a:r>
            <a:r>
              <a:rPr lang="zh-CN" altLang="en-US" sz="2400" b="1" dirty="0">
                <a:solidFill>
                  <a:schemeClr val="hlink"/>
                </a:solidFill>
                <a:latin typeface="楷体_GB2312" pitchFamily="49" charset="-122"/>
                <a:ea typeface="楷体_GB2312" pitchFamily="49" charset="-122"/>
              </a:rPr>
              <a:t>和</a:t>
            </a:r>
            <a:r>
              <a:rPr lang="zh-CN" altLang="en-US" sz="2400" b="1" dirty="0">
                <a:solidFill>
                  <a:schemeClr val="hlink"/>
                </a:solidFill>
                <a:latin typeface="宋体"/>
                <a:ea typeface="楷体_GB2312" pitchFamily="49" charset="-122"/>
              </a:rPr>
              <a:t>“</a:t>
            </a:r>
            <a:r>
              <a:rPr lang="zh-CN" altLang="en-US" sz="2400" b="1" dirty="0">
                <a:solidFill>
                  <a:schemeClr val="hlink"/>
                </a:solidFill>
                <a:latin typeface="楷体_GB2312" pitchFamily="49" charset="-122"/>
                <a:ea typeface="楷体_GB2312" pitchFamily="49" charset="-122"/>
              </a:rPr>
              <a:t>秋</a:t>
            </a:r>
            <a:r>
              <a:rPr lang="zh-CN" altLang="en-US" sz="2400" b="1" dirty="0">
                <a:solidFill>
                  <a:schemeClr val="hlink"/>
                </a:solidFill>
                <a:latin typeface="宋体"/>
                <a:ea typeface="楷体_GB2312" pitchFamily="49" charset="-122"/>
              </a:rPr>
              <a:t>”</a:t>
            </a:r>
            <a:r>
              <a:rPr lang="zh-CN" altLang="en-US" sz="2400" b="1" dirty="0">
                <a:solidFill>
                  <a:schemeClr val="hlink"/>
                </a:solidFill>
                <a:latin typeface="楷体_GB2312" pitchFamily="49" charset="-122"/>
                <a:ea typeface="楷体_GB2312" pitchFamily="49" charset="-122"/>
              </a:rPr>
              <a:t>永远难于分开。而前人以</a:t>
            </a:r>
            <a:r>
              <a:rPr lang="zh-CN" altLang="en-US" sz="2400" b="1" dirty="0">
                <a:solidFill>
                  <a:schemeClr val="hlink"/>
                </a:solidFill>
                <a:latin typeface="宋体"/>
                <a:ea typeface="楷体_GB2312" pitchFamily="49" charset="-122"/>
              </a:rPr>
              <a:t>“</a:t>
            </a:r>
            <a:r>
              <a:rPr lang="zh-CN" altLang="en-US" sz="2400" b="1" dirty="0">
                <a:solidFill>
                  <a:schemeClr val="hlink"/>
                </a:solidFill>
                <a:latin typeface="楷体_GB2312" pitchFamily="49" charset="-122"/>
                <a:ea typeface="楷体_GB2312" pitchFamily="49" charset="-122"/>
              </a:rPr>
              <a:t>秋</a:t>
            </a:r>
            <a:r>
              <a:rPr lang="zh-CN" altLang="en-US" sz="2400" b="1" dirty="0">
                <a:solidFill>
                  <a:schemeClr val="hlink"/>
                </a:solidFill>
                <a:latin typeface="宋体"/>
                <a:ea typeface="楷体_GB2312" pitchFamily="49" charset="-122"/>
              </a:rPr>
              <a:t>”</a:t>
            </a:r>
            <a:r>
              <a:rPr lang="zh-CN" altLang="en-US" sz="2400" b="1" dirty="0">
                <a:solidFill>
                  <a:schemeClr val="hlink"/>
                </a:solidFill>
                <a:latin typeface="楷体_GB2312" pitchFamily="49" charset="-122"/>
                <a:ea typeface="楷体_GB2312" pitchFamily="49" charset="-122"/>
              </a:rPr>
              <a:t>为题材的诗章词作，则更借凄清、萧杀、衰落的秋色状景托怨情、兴别恨，毛泽东的这首词却脱尽古人悲秋的窠臼，一扫衰颓萧瑟之气，以壮阔绚丽的诗境、昂扬振奋的豪情，唤起人们为理想而奋斗的英雄气慨和高尚情操。</a:t>
            </a:r>
          </a:p>
          <a:p>
            <a:r>
              <a:rPr lang="zh-CN" altLang="en-US" sz="2400" b="1" dirty="0">
                <a:solidFill>
                  <a:schemeClr val="hlink"/>
                </a:solidFill>
                <a:latin typeface="楷体_GB2312" pitchFamily="49" charset="-122"/>
                <a:ea typeface="楷体_GB2312" pitchFamily="49" charset="-122"/>
              </a:rPr>
              <a:t> 革命者的宽阔胸襟和博大</a:t>
            </a:r>
            <a:r>
              <a:rPr lang="zh-CN" altLang="en-US" sz="2400" b="1" dirty="0" smtClean="0">
                <a:solidFill>
                  <a:schemeClr val="hlink"/>
                </a:solidFill>
                <a:latin typeface="楷体_GB2312" pitchFamily="49" charset="-122"/>
                <a:ea typeface="楷体_GB2312" pitchFamily="49" charset="-122"/>
              </a:rPr>
              <a:t>情怀</a:t>
            </a:r>
            <a:endParaRPr lang="zh-CN" altLang="en-US" sz="2400" b="1" dirty="0">
              <a:solidFill>
                <a:schemeClr val="hlink"/>
              </a:solidFill>
              <a:latin typeface="楷体_GB2312" pitchFamily="49" charset="-122"/>
              <a:ea typeface="楷体_GB2312" pitchFamily="49" charset="-122"/>
            </a:endParaRPr>
          </a:p>
        </p:txBody>
      </p:sp>
    </p:spTree>
    <p:extLst>
      <p:ext uri="{BB962C8B-B14F-4D97-AF65-F5344CB8AC3E}">
        <p14:creationId xmlns:p14="http://schemas.microsoft.com/office/powerpoint/2010/main" val="34329001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59569" y="1159511"/>
            <a:ext cx="2480468"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400" b="1" dirty="0">
                <a:solidFill>
                  <a:srgbClr val="FF0000"/>
                </a:solidFill>
                <a:latin typeface="楷体_GB2312" pitchFamily="49" charset="-122"/>
                <a:ea typeface="楷体_GB2312" pitchFamily="49" charset="-122"/>
              </a:rPr>
              <a:t>从空间</a:t>
            </a:r>
          </a:p>
          <a:p>
            <a:pPr>
              <a:lnSpc>
                <a:spcPct val="120000"/>
              </a:lnSpc>
            </a:pPr>
            <a:r>
              <a:rPr lang="zh-CN" altLang="en-US" sz="2400" b="1" dirty="0">
                <a:latin typeface="楷体_GB2312" pitchFamily="49" charset="-122"/>
                <a:ea typeface="楷体_GB2312" pitchFamily="49" charset="-122"/>
              </a:rPr>
              <a:t>山上的</a:t>
            </a:r>
            <a:r>
              <a:rPr lang="zh-CN" altLang="en-US" sz="2400" b="1" dirty="0">
                <a:latin typeface="Arial"/>
                <a:ea typeface="楷体_GB2312" pitchFamily="49" charset="-122"/>
              </a:rPr>
              <a:t>“</a:t>
            </a:r>
            <a:r>
              <a:rPr lang="zh-CN" altLang="en-US" sz="2400" b="1" dirty="0">
                <a:latin typeface="楷体_GB2312" pitchFamily="49" charset="-122"/>
                <a:ea typeface="楷体_GB2312" pitchFamily="49" charset="-122"/>
              </a:rPr>
              <a:t>层林</a:t>
            </a:r>
            <a:r>
              <a:rPr lang="zh-CN" altLang="en-US" sz="2400" b="1" dirty="0">
                <a:latin typeface="Arial"/>
                <a:ea typeface="楷体_GB2312" pitchFamily="49" charset="-122"/>
              </a:rPr>
              <a:t>”</a:t>
            </a:r>
            <a:r>
              <a:rPr lang="zh-CN" altLang="en-US" sz="2400" b="1" dirty="0">
                <a:latin typeface="楷体_GB2312" pitchFamily="49" charset="-122"/>
                <a:ea typeface="楷体_GB2312" pitchFamily="49" charset="-122"/>
              </a:rPr>
              <a:t>， </a:t>
            </a:r>
          </a:p>
          <a:p>
            <a:pPr>
              <a:lnSpc>
                <a:spcPct val="120000"/>
              </a:lnSpc>
            </a:pPr>
            <a:r>
              <a:rPr lang="zh-CN" altLang="en-US" sz="2400" b="1" dirty="0">
                <a:latin typeface="楷体_GB2312" pitchFamily="49" charset="-122"/>
                <a:ea typeface="楷体_GB2312" pitchFamily="49" charset="-122"/>
              </a:rPr>
              <a:t>江中的</a:t>
            </a:r>
            <a:r>
              <a:rPr lang="zh-CN" altLang="en-US" sz="2400" b="1" dirty="0">
                <a:latin typeface="Arial"/>
                <a:ea typeface="楷体_GB2312" pitchFamily="49" charset="-122"/>
              </a:rPr>
              <a:t>“</a:t>
            </a:r>
            <a:r>
              <a:rPr lang="zh-CN" altLang="en-US" sz="2400" b="1" dirty="0">
                <a:latin typeface="楷体_GB2312" pitchFamily="49" charset="-122"/>
                <a:ea typeface="楷体_GB2312" pitchFamily="49" charset="-122"/>
              </a:rPr>
              <a:t>百舸</a:t>
            </a:r>
            <a:r>
              <a:rPr lang="zh-CN" altLang="en-US" sz="2400" b="1" dirty="0">
                <a:latin typeface="Arial"/>
                <a:ea typeface="楷体_GB2312" pitchFamily="49" charset="-122"/>
              </a:rPr>
              <a:t>”</a:t>
            </a:r>
            <a:r>
              <a:rPr lang="zh-CN" altLang="en-US" sz="2400" b="1" dirty="0">
                <a:latin typeface="楷体_GB2312" pitchFamily="49" charset="-122"/>
                <a:ea typeface="楷体_GB2312" pitchFamily="49" charset="-122"/>
              </a:rPr>
              <a:t>， </a:t>
            </a:r>
          </a:p>
          <a:p>
            <a:pPr>
              <a:lnSpc>
                <a:spcPct val="120000"/>
              </a:lnSpc>
            </a:pPr>
            <a:r>
              <a:rPr lang="zh-CN" altLang="en-US" sz="2400" b="1" dirty="0">
                <a:latin typeface="楷体_GB2312" pitchFamily="49" charset="-122"/>
                <a:ea typeface="楷体_GB2312" pitchFamily="49" charset="-122"/>
              </a:rPr>
              <a:t>空中的雄鹰， </a:t>
            </a:r>
          </a:p>
          <a:p>
            <a:pPr>
              <a:lnSpc>
                <a:spcPct val="120000"/>
              </a:lnSpc>
            </a:pPr>
            <a:r>
              <a:rPr lang="zh-CN" altLang="en-US" sz="2400" b="1" dirty="0">
                <a:latin typeface="楷体_GB2312" pitchFamily="49" charset="-122"/>
                <a:ea typeface="楷体_GB2312" pitchFamily="49" charset="-122"/>
              </a:rPr>
              <a:t>水底的游鱼 </a:t>
            </a:r>
          </a:p>
        </p:txBody>
      </p:sp>
      <p:sp>
        <p:nvSpPr>
          <p:cNvPr id="3" name="Text Box 3"/>
          <p:cNvSpPr txBox="1">
            <a:spLocks noChangeArrowheads="1"/>
          </p:cNvSpPr>
          <p:nvPr/>
        </p:nvSpPr>
        <p:spPr bwMode="auto">
          <a:xfrm>
            <a:off x="467544" y="3419971"/>
            <a:ext cx="4896544"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400" b="1" dirty="0">
                <a:solidFill>
                  <a:srgbClr val="FF0000"/>
                </a:solidFill>
                <a:latin typeface="楷体_GB2312" pitchFamily="49" charset="-122"/>
                <a:ea typeface="楷体_GB2312" pitchFamily="49" charset="-122"/>
              </a:rPr>
              <a:t>从状态</a:t>
            </a:r>
          </a:p>
          <a:p>
            <a:pPr>
              <a:lnSpc>
                <a:spcPct val="120000"/>
              </a:lnSpc>
            </a:pPr>
            <a:r>
              <a:rPr lang="zh-CN" altLang="en-US" sz="2400" b="1" dirty="0">
                <a:latin typeface="楷体_GB2312" pitchFamily="49" charset="-122"/>
                <a:ea typeface="楷体_GB2312" pitchFamily="49" charset="-122"/>
              </a:rPr>
              <a:t>静态的火红的枫林，</a:t>
            </a:r>
          </a:p>
          <a:p>
            <a:pPr>
              <a:lnSpc>
                <a:spcPct val="120000"/>
              </a:lnSpc>
            </a:pPr>
            <a:r>
              <a:rPr lang="zh-CN" altLang="en-US" sz="2400" b="1" dirty="0">
                <a:latin typeface="楷体_GB2312" pitchFamily="49" charset="-122"/>
                <a:ea typeface="楷体_GB2312" pitchFamily="49" charset="-122"/>
              </a:rPr>
              <a:t>动态的</a:t>
            </a:r>
            <a:r>
              <a:rPr lang="zh-CN" altLang="en-US" sz="2400" b="1" dirty="0">
                <a:latin typeface="Arial"/>
                <a:ea typeface="楷体_GB2312" pitchFamily="49" charset="-122"/>
              </a:rPr>
              <a:t>“</a:t>
            </a:r>
            <a:r>
              <a:rPr lang="zh-CN" altLang="en-US" sz="2400" b="1" dirty="0">
                <a:latin typeface="楷体_GB2312" pitchFamily="49" charset="-122"/>
                <a:ea typeface="楷体_GB2312" pitchFamily="49" charset="-122"/>
              </a:rPr>
              <a:t>争流</a:t>
            </a:r>
            <a:r>
              <a:rPr lang="zh-CN" altLang="en-US" sz="2400" b="1" dirty="0">
                <a:latin typeface="Arial"/>
                <a:ea typeface="楷体_GB2312" pitchFamily="49" charset="-122"/>
              </a:rPr>
              <a:t>”</a:t>
            </a:r>
            <a:r>
              <a:rPr lang="zh-CN" altLang="en-US" sz="2400" b="1" dirty="0">
                <a:latin typeface="楷体_GB2312" pitchFamily="49" charset="-122"/>
                <a:ea typeface="楷体_GB2312" pitchFamily="49" charset="-122"/>
              </a:rPr>
              <a:t>的</a:t>
            </a:r>
            <a:r>
              <a:rPr lang="zh-CN" altLang="en-US" sz="2400" b="1" dirty="0">
                <a:latin typeface="Arial"/>
                <a:ea typeface="楷体_GB2312" pitchFamily="49" charset="-122"/>
              </a:rPr>
              <a:t>“</a:t>
            </a:r>
            <a:r>
              <a:rPr lang="zh-CN" altLang="en-US" sz="2400" b="1" dirty="0">
                <a:latin typeface="楷体_GB2312" pitchFamily="49" charset="-122"/>
                <a:ea typeface="楷体_GB2312" pitchFamily="49" charset="-122"/>
              </a:rPr>
              <a:t>百舸</a:t>
            </a:r>
            <a:r>
              <a:rPr lang="zh-CN" altLang="en-US" sz="2400" b="1" dirty="0">
                <a:latin typeface="Arial"/>
                <a:ea typeface="楷体_GB2312" pitchFamily="49" charset="-122"/>
              </a:rPr>
              <a:t>”</a:t>
            </a:r>
            <a:r>
              <a:rPr lang="zh-CN" altLang="en-US" sz="2400" b="1" dirty="0">
                <a:latin typeface="楷体_GB2312" pitchFamily="49" charset="-122"/>
                <a:ea typeface="楷体_GB2312" pitchFamily="49" charset="-122"/>
              </a:rPr>
              <a:t>等</a:t>
            </a:r>
            <a:r>
              <a:rPr lang="zh-CN" altLang="en-US" sz="2400" dirty="0">
                <a:latin typeface="楷体_GB2312" pitchFamily="49" charset="-122"/>
                <a:ea typeface="楷体_GB2312" pitchFamily="49" charset="-122"/>
              </a:rPr>
              <a:t> </a:t>
            </a:r>
          </a:p>
        </p:txBody>
      </p:sp>
      <p:sp>
        <p:nvSpPr>
          <p:cNvPr id="4" name="Text Box 4"/>
          <p:cNvSpPr txBox="1">
            <a:spLocks noChangeArrowheads="1"/>
          </p:cNvSpPr>
          <p:nvPr/>
        </p:nvSpPr>
        <p:spPr bwMode="auto">
          <a:xfrm>
            <a:off x="3293269" y="1326285"/>
            <a:ext cx="1612384"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i="1" dirty="0">
                <a:solidFill>
                  <a:srgbClr val="0000CC"/>
                </a:solidFill>
                <a:latin typeface="楷体_GB2312" pitchFamily="49" charset="-122"/>
                <a:ea typeface="楷体_GB2312" pitchFamily="49" charset="-122"/>
              </a:rPr>
              <a:t>或广博，或宏伟，或雄峻</a:t>
            </a:r>
          </a:p>
          <a:p>
            <a:pPr>
              <a:spcBef>
                <a:spcPct val="50000"/>
              </a:spcBef>
            </a:pPr>
            <a:r>
              <a:rPr lang="zh-CN" altLang="en-US" sz="2400" b="1" i="1" dirty="0">
                <a:solidFill>
                  <a:srgbClr val="0000CC"/>
                </a:solidFill>
                <a:latin typeface="楷体_GB2312" pitchFamily="49" charset="-122"/>
                <a:ea typeface="楷体_GB2312" pitchFamily="49" charset="-122"/>
              </a:rPr>
              <a:t>竞相向上、生机勃勃 </a:t>
            </a:r>
          </a:p>
        </p:txBody>
      </p:sp>
      <p:sp>
        <p:nvSpPr>
          <p:cNvPr id="5" name="AutoShape 5"/>
          <p:cNvSpPr>
            <a:spLocks/>
          </p:cNvSpPr>
          <p:nvPr/>
        </p:nvSpPr>
        <p:spPr bwMode="auto">
          <a:xfrm>
            <a:off x="2711846" y="1372216"/>
            <a:ext cx="256382" cy="1989643"/>
          </a:xfrm>
          <a:prstGeom prst="rightBrace">
            <a:avLst>
              <a:gd name="adj1" fmla="val 32766"/>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6" name="Text Box 6"/>
          <p:cNvSpPr txBox="1">
            <a:spLocks noChangeArrowheads="1"/>
          </p:cNvSpPr>
          <p:nvPr/>
        </p:nvSpPr>
        <p:spPr bwMode="auto">
          <a:xfrm>
            <a:off x="6172200" y="1820772"/>
            <a:ext cx="237648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000A2A"/>
                </a:solidFill>
                <a:ea typeface="楷体_GB2312" pitchFamily="49" charset="-122"/>
              </a:rPr>
              <a:t>与毛泽东积极向上，昂扬奋进的立意契合。</a:t>
            </a:r>
          </a:p>
        </p:txBody>
      </p:sp>
      <p:sp>
        <p:nvSpPr>
          <p:cNvPr id="7" name="AutoShape 7"/>
          <p:cNvSpPr>
            <a:spLocks noChangeArrowheads="1"/>
          </p:cNvSpPr>
          <p:nvPr/>
        </p:nvSpPr>
        <p:spPr bwMode="auto">
          <a:xfrm>
            <a:off x="5004049" y="2249487"/>
            <a:ext cx="971274" cy="342900"/>
          </a:xfrm>
          <a:prstGeom prst="notchedRightArrow">
            <a:avLst>
              <a:gd name="adj1" fmla="val 50000"/>
              <a:gd name="adj2" fmla="val 57755"/>
            </a:avLst>
          </a:prstGeom>
          <a:solidFill>
            <a:srgbClr val="FF0000"/>
          </a:solidFill>
          <a:ln w="9525">
            <a:solidFill>
              <a:schemeClr val="tx1"/>
            </a:solidFill>
            <a:miter lim="800000"/>
            <a:headEnd/>
            <a:tailEnd/>
          </a:ln>
          <a:effectLst/>
        </p:spPr>
        <p:txBody>
          <a:bodyPr wrap="none" anchor="ctr"/>
          <a:lstStyle/>
          <a:p>
            <a:endParaRPr lang="zh-CN" altLang="en-US" sz="2400"/>
          </a:p>
        </p:txBody>
      </p:sp>
      <p:sp>
        <p:nvSpPr>
          <p:cNvPr id="8" name="Rectangle 8"/>
          <p:cNvSpPr>
            <a:spLocks noRot="1" noChangeArrowheads="1"/>
          </p:cNvSpPr>
          <p:nvPr/>
        </p:nvSpPr>
        <p:spPr bwMode="auto">
          <a:xfrm>
            <a:off x="2195736" y="643024"/>
            <a:ext cx="4320158" cy="51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pPr>
              <a:buFontTx/>
              <a:buNone/>
            </a:pPr>
            <a:r>
              <a:rPr lang="en-US" altLang="zh-CN" sz="2800" dirty="0">
                <a:solidFill>
                  <a:srgbClr val="FF0000"/>
                </a:solidFill>
                <a:latin typeface="隶书" pitchFamily="49" charset="-122"/>
                <a:ea typeface="隶书" pitchFamily="49" charset="-122"/>
              </a:rPr>
              <a:t>《</a:t>
            </a:r>
            <a:r>
              <a:rPr lang="zh-CN" altLang="en-US" sz="2800" dirty="0">
                <a:solidFill>
                  <a:srgbClr val="FF0000"/>
                </a:solidFill>
                <a:latin typeface="隶书" pitchFamily="49" charset="-122"/>
                <a:ea typeface="隶书" pitchFamily="49" charset="-122"/>
              </a:rPr>
              <a:t>沁园春  长沙</a:t>
            </a:r>
            <a:r>
              <a:rPr lang="en-US" altLang="zh-CN" sz="2800" dirty="0">
                <a:solidFill>
                  <a:srgbClr val="FF0000"/>
                </a:solidFill>
                <a:latin typeface="隶书" pitchFamily="49" charset="-122"/>
                <a:ea typeface="隶书" pitchFamily="49" charset="-122"/>
              </a:rPr>
              <a:t>》</a:t>
            </a:r>
            <a:r>
              <a:rPr lang="zh-CN" altLang="en-US" sz="2800" dirty="0">
                <a:solidFill>
                  <a:srgbClr val="FF0000"/>
                </a:solidFill>
                <a:latin typeface="隶书" pitchFamily="49" charset="-122"/>
                <a:ea typeface="隶书" pitchFamily="49" charset="-122"/>
              </a:rPr>
              <a:t>意象</a:t>
            </a:r>
          </a:p>
        </p:txBody>
      </p:sp>
      <p:sp>
        <p:nvSpPr>
          <p:cNvPr id="10" name="Text Box 21"/>
          <p:cNvSpPr txBox="1">
            <a:spLocks noChangeArrowheads="1"/>
          </p:cNvSpPr>
          <p:nvPr/>
        </p:nvSpPr>
        <p:spPr bwMode="auto">
          <a:xfrm>
            <a:off x="7360444" y="3425238"/>
            <a:ext cx="1296144" cy="1169551"/>
          </a:xfrm>
          <a:prstGeom prst="rect">
            <a:avLst/>
          </a:prstGeom>
          <a:solidFill>
            <a:srgbClr val="FFFF00"/>
          </a:solidFill>
          <a:ln w="9525">
            <a:solidFill>
              <a:srgbClr val="CC6600"/>
            </a:solidFill>
            <a:miter lim="800000"/>
            <a:headEnd/>
            <a:tailEnd/>
          </a:ln>
          <a:effectLst/>
        </p:spPr>
        <p:txBody>
          <a:bodyPr wrap="square">
            <a:spAutoFit/>
          </a:bodyPr>
          <a:lstStyle/>
          <a:p>
            <a:pPr>
              <a:spcBef>
                <a:spcPct val="50000"/>
              </a:spcBef>
            </a:pPr>
            <a:r>
              <a:rPr lang="zh-CN" altLang="en-US" sz="2800" b="1" dirty="0" smtClean="0">
                <a:solidFill>
                  <a:srgbClr val="FF0000"/>
                </a:solidFill>
                <a:effectLst>
                  <a:outerShdw blurRad="38100" dist="38100" dir="2700000" algn="tl">
                    <a:srgbClr val="FFFFFF"/>
                  </a:outerShdw>
                </a:effectLst>
              </a:rPr>
              <a:t>以壮景</a:t>
            </a:r>
            <a:endParaRPr lang="en-US" altLang="zh-CN" sz="2800" b="1" dirty="0" smtClean="0">
              <a:solidFill>
                <a:srgbClr val="FF0000"/>
              </a:solidFill>
              <a:effectLst>
                <a:outerShdw blurRad="38100" dist="38100" dir="2700000" algn="tl">
                  <a:srgbClr val="FFFFFF"/>
                </a:outerShdw>
              </a:effectLst>
            </a:endParaRPr>
          </a:p>
          <a:p>
            <a:pPr>
              <a:spcBef>
                <a:spcPct val="50000"/>
              </a:spcBef>
            </a:pPr>
            <a:r>
              <a:rPr lang="zh-CN" altLang="en-US" sz="2800" b="1" dirty="0">
                <a:solidFill>
                  <a:srgbClr val="FF0000"/>
                </a:solidFill>
                <a:effectLst>
                  <a:outerShdw blurRad="38100" dist="38100" dir="2700000" algn="tl">
                    <a:srgbClr val="FFFFFF"/>
                  </a:outerShdw>
                </a:effectLst>
              </a:rPr>
              <a:t>抒豪情</a:t>
            </a:r>
          </a:p>
        </p:txBody>
      </p:sp>
    </p:spTree>
    <p:extLst>
      <p:ext uri="{BB962C8B-B14F-4D97-AF65-F5344CB8AC3E}">
        <p14:creationId xmlns:p14="http://schemas.microsoft.com/office/powerpoint/2010/main" val="1845980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utoUpdateAnimBg="0"/>
      <p:bldP spid="4" grpId="0" autoUpdateAnimBg="0"/>
      <p:bldP spid="5" grpId="0" animBg="1"/>
      <p:bldP spid="6" grpId="0" autoUpdateAnimBg="0"/>
      <p:bldP spid="7" grpId="0" animBg="1"/>
      <p:bldP spid="10"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图片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821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10189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图片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07832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619672" y="1347614"/>
            <a:ext cx="6264696" cy="2462213"/>
          </a:xfrm>
          <a:prstGeom prst="rect">
            <a:avLst/>
          </a:prstGeom>
          <a:noFill/>
          <a:ln w="57150" cmpd="thinThick">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dirty="0">
                <a:solidFill>
                  <a:srgbClr val="0000CC"/>
                </a:solidFill>
                <a:latin typeface="黑体" pitchFamily="2" charset="-122"/>
                <a:ea typeface="黑体" pitchFamily="2" charset="-122"/>
              </a:rPr>
              <a:t>提示</a:t>
            </a:r>
            <a:r>
              <a:rPr lang="en-US" altLang="zh-CN" sz="2800" b="1" dirty="0">
                <a:solidFill>
                  <a:srgbClr val="0000CC"/>
                </a:solidFill>
                <a:latin typeface="黑体" pitchFamily="2" charset="-122"/>
                <a:ea typeface="黑体" pitchFamily="2" charset="-122"/>
              </a:rPr>
              <a:t>:</a:t>
            </a:r>
          </a:p>
          <a:p>
            <a:pPr>
              <a:spcBef>
                <a:spcPct val="50000"/>
              </a:spcBef>
            </a:pPr>
            <a:r>
              <a:rPr lang="zh-CN" altLang="en-US" sz="2800" b="1" dirty="0">
                <a:solidFill>
                  <a:srgbClr val="0000CC"/>
                </a:solidFill>
                <a:latin typeface="黑体" pitchFamily="2" charset="-122"/>
                <a:ea typeface="黑体" pitchFamily="2" charset="-122"/>
              </a:rPr>
              <a:t>分析写景的语言</a:t>
            </a:r>
            <a:r>
              <a:rPr lang="en-US" altLang="zh-CN" sz="2800" b="1" dirty="0">
                <a:solidFill>
                  <a:srgbClr val="0000CC"/>
                </a:solidFill>
                <a:latin typeface="黑体" pitchFamily="2" charset="-122"/>
                <a:ea typeface="黑体" pitchFamily="2" charset="-122"/>
              </a:rPr>
              <a:t>,</a:t>
            </a:r>
            <a:r>
              <a:rPr lang="zh-CN" altLang="en-US" sz="2800" b="1" dirty="0">
                <a:solidFill>
                  <a:srgbClr val="0000CC"/>
                </a:solidFill>
                <a:latin typeface="黑体" pitchFamily="2" charset="-122"/>
                <a:ea typeface="黑体" pitchFamily="2" charset="-122"/>
              </a:rPr>
              <a:t>也就是分析精妙的词的用法。对于景物描写中的静景我们往往要注意</a:t>
            </a:r>
            <a:r>
              <a:rPr lang="zh-CN" altLang="en-US" sz="2800" b="1" u="sng" dirty="0">
                <a:solidFill>
                  <a:srgbClr val="FF0000"/>
                </a:solidFill>
                <a:latin typeface="黑体" pitchFamily="2" charset="-122"/>
                <a:ea typeface="黑体" pitchFamily="2" charset="-122"/>
              </a:rPr>
              <a:t>形容词和副词</a:t>
            </a:r>
            <a:r>
              <a:rPr lang="zh-CN" altLang="en-US" sz="2800" b="1" dirty="0">
                <a:solidFill>
                  <a:srgbClr val="FF0000"/>
                </a:solidFill>
                <a:latin typeface="黑体" pitchFamily="2" charset="-122"/>
                <a:ea typeface="黑体" pitchFamily="2" charset="-122"/>
              </a:rPr>
              <a:t>；</a:t>
            </a:r>
            <a:r>
              <a:rPr lang="zh-CN" altLang="en-US" sz="2800" b="1" dirty="0">
                <a:solidFill>
                  <a:srgbClr val="0000CC"/>
                </a:solidFill>
                <a:latin typeface="黑体" pitchFamily="2" charset="-122"/>
                <a:ea typeface="黑体" pitchFamily="2" charset="-122"/>
              </a:rPr>
              <a:t>对于动景我们往往要注意</a:t>
            </a:r>
            <a:r>
              <a:rPr lang="zh-CN" altLang="en-US" sz="2800" b="1" u="sng" dirty="0">
                <a:solidFill>
                  <a:srgbClr val="FF0000"/>
                </a:solidFill>
                <a:latin typeface="黑体" pitchFamily="2" charset="-122"/>
                <a:ea typeface="黑体" pitchFamily="2" charset="-122"/>
              </a:rPr>
              <a:t>动词。</a:t>
            </a:r>
          </a:p>
        </p:txBody>
      </p:sp>
    </p:spTree>
    <p:extLst>
      <p:ext uri="{BB962C8B-B14F-4D97-AF65-F5344CB8AC3E}">
        <p14:creationId xmlns:p14="http://schemas.microsoft.com/office/powerpoint/2010/main" val="3277974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043608" y="701364"/>
            <a:ext cx="1511300" cy="523220"/>
          </a:xfrm>
          <a:prstGeom prst="rect">
            <a:avLst/>
          </a:prstGeom>
          <a:noFill/>
          <a:ln w="38100">
            <a:noFill/>
            <a:miter lim="800000"/>
            <a:headEnd/>
            <a:tailEnd/>
          </a:ln>
          <a:effectLst/>
        </p:spPr>
        <p:txBody>
          <a:bodyPr>
            <a:spAutoFit/>
          </a:bodyPr>
          <a:lstStyle/>
          <a:p>
            <a:pPr algn="ctr">
              <a:spcBef>
                <a:spcPct val="50000"/>
              </a:spcBef>
            </a:pPr>
            <a:r>
              <a:rPr lang="zh-CN" altLang="en-US" sz="2800" b="1" dirty="0">
                <a:effectLst>
                  <a:outerShdw blurRad="38100" dist="38100" dir="2700000" algn="tl">
                    <a:srgbClr val="000000">
                      <a:alpha val="43137"/>
                    </a:srgbClr>
                  </a:outerShdw>
                </a:effectLst>
              </a:rPr>
              <a:t> 炼    字</a:t>
            </a:r>
          </a:p>
        </p:txBody>
      </p:sp>
      <p:sp>
        <p:nvSpPr>
          <p:cNvPr id="4" name="Text Box 4"/>
          <p:cNvSpPr txBox="1">
            <a:spLocks noChangeArrowheads="1"/>
          </p:cNvSpPr>
          <p:nvPr/>
        </p:nvSpPr>
        <p:spPr bwMode="auto">
          <a:xfrm>
            <a:off x="606423" y="1218986"/>
            <a:ext cx="52546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万</a:t>
            </a:r>
            <a:r>
              <a:rPr lang="en-US" altLang="zh-CN" sz="2400" b="1" dirty="0">
                <a:solidFill>
                  <a:srgbClr val="0000CC"/>
                </a:solidFill>
                <a:latin typeface="楷体" pitchFamily="49" charset="-122"/>
                <a:ea typeface="楷体" pitchFamily="49" charset="-122"/>
              </a:rPr>
              <a:t>——</a:t>
            </a:r>
            <a:r>
              <a:rPr lang="zh-CN" altLang="en-US" sz="2400" b="1" dirty="0">
                <a:solidFill>
                  <a:srgbClr val="0000CC"/>
                </a:solidFill>
                <a:latin typeface="楷体" pitchFamily="49" charset="-122"/>
                <a:ea typeface="楷体" pitchFamily="49" charset="-122"/>
              </a:rPr>
              <a:t>摹出了群山叠嶂之态</a:t>
            </a:r>
            <a:endParaRPr lang="en-US" altLang="zh-CN" sz="2400" b="1" dirty="0">
              <a:solidFill>
                <a:srgbClr val="0000CC"/>
              </a:solidFill>
              <a:latin typeface="楷体" pitchFamily="49" charset="-122"/>
              <a:ea typeface="楷体" pitchFamily="49" charset="-122"/>
            </a:endParaRPr>
          </a:p>
        </p:txBody>
      </p:sp>
      <p:sp>
        <p:nvSpPr>
          <p:cNvPr id="5" name="Text Box 5"/>
          <p:cNvSpPr txBox="1">
            <a:spLocks noChangeArrowheads="1"/>
          </p:cNvSpPr>
          <p:nvPr/>
        </p:nvSpPr>
        <p:spPr bwMode="auto">
          <a:xfrm>
            <a:off x="642296" y="2144441"/>
            <a:ext cx="53276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漫</a:t>
            </a:r>
            <a:r>
              <a:rPr lang="en-US" altLang="zh-CN" sz="2400" b="1" dirty="0">
                <a:solidFill>
                  <a:srgbClr val="0000CC"/>
                </a:solidFill>
                <a:latin typeface="楷体" pitchFamily="49" charset="-122"/>
                <a:ea typeface="楷体" pitchFamily="49" charset="-122"/>
              </a:rPr>
              <a:t>——</a:t>
            </a:r>
            <a:r>
              <a:rPr lang="zh-CN" altLang="en-US" sz="2400" b="1" dirty="0">
                <a:solidFill>
                  <a:srgbClr val="0000CC"/>
                </a:solidFill>
                <a:latin typeface="楷体" pitchFamily="49" charset="-122"/>
                <a:ea typeface="楷体" pitchFamily="49" charset="-122"/>
              </a:rPr>
              <a:t>写出了江水满溢之状</a:t>
            </a:r>
            <a:endParaRPr lang="en-US" altLang="zh-CN" sz="2400" b="1" dirty="0">
              <a:solidFill>
                <a:srgbClr val="0000CC"/>
              </a:solidFill>
              <a:latin typeface="楷体" pitchFamily="49" charset="-122"/>
              <a:ea typeface="楷体" pitchFamily="49" charset="-122"/>
            </a:endParaRPr>
          </a:p>
        </p:txBody>
      </p:sp>
      <p:sp>
        <p:nvSpPr>
          <p:cNvPr id="6" name="Text Box 6"/>
          <p:cNvSpPr txBox="1">
            <a:spLocks noChangeArrowheads="1"/>
          </p:cNvSpPr>
          <p:nvPr/>
        </p:nvSpPr>
        <p:spPr bwMode="auto">
          <a:xfrm>
            <a:off x="642296" y="3105249"/>
            <a:ext cx="59023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击</a:t>
            </a:r>
            <a:r>
              <a:rPr lang="en-US" altLang="zh-CN" sz="2400" b="1" dirty="0">
                <a:solidFill>
                  <a:srgbClr val="0000CC"/>
                </a:solidFill>
                <a:latin typeface="楷体" pitchFamily="49" charset="-122"/>
                <a:ea typeface="楷体" pitchFamily="49" charset="-122"/>
              </a:rPr>
              <a:t>——</a:t>
            </a:r>
            <a:r>
              <a:rPr lang="zh-CN" altLang="en-US" sz="2400" b="1" dirty="0">
                <a:solidFill>
                  <a:srgbClr val="0000CC"/>
                </a:solidFill>
                <a:latin typeface="楷体" pitchFamily="49" charset="-122"/>
                <a:ea typeface="楷体" pitchFamily="49" charset="-122"/>
              </a:rPr>
              <a:t>准确的表现了雄鹰矫健翱翔的姿态</a:t>
            </a:r>
            <a:endParaRPr lang="en-US" altLang="zh-CN" sz="2400" b="1" dirty="0">
              <a:solidFill>
                <a:srgbClr val="0000CC"/>
              </a:solidFill>
              <a:latin typeface="楷体" pitchFamily="49" charset="-122"/>
              <a:ea typeface="楷体" pitchFamily="49" charset="-122"/>
            </a:endParaRPr>
          </a:p>
        </p:txBody>
      </p:sp>
      <p:sp>
        <p:nvSpPr>
          <p:cNvPr id="7" name="Text Box 7"/>
          <p:cNvSpPr txBox="1">
            <a:spLocks noChangeArrowheads="1"/>
          </p:cNvSpPr>
          <p:nvPr/>
        </p:nvSpPr>
        <p:spPr bwMode="auto">
          <a:xfrm>
            <a:off x="606423" y="3624625"/>
            <a:ext cx="67691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翔</a:t>
            </a:r>
            <a:r>
              <a:rPr lang="en-US" altLang="zh-CN" sz="2400" b="1" dirty="0">
                <a:solidFill>
                  <a:srgbClr val="0000CC"/>
                </a:solidFill>
                <a:latin typeface="楷体" pitchFamily="49" charset="-122"/>
                <a:ea typeface="楷体" pitchFamily="49" charset="-122"/>
              </a:rPr>
              <a:t>——</a:t>
            </a:r>
            <a:r>
              <a:rPr lang="zh-CN" altLang="en-US" sz="2400" b="1" dirty="0">
                <a:solidFill>
                  <a:srgbClr val="0000CC"/>
                </a:solidFill>
                <a:latin typeface="楷体" pitchFamily="49" charset="-122"/>
                <a:ea typeface="楷体" pitchFamily="49" charset="-122"/>
              </a:rPr>
              <a:t>精当地描绘出游鱼在水中轻快自如、</a:t>
            </a:r>
          </a:p>
          <a:p>
            <a:pPr>
              <a:spcBef>
                <a:spcPct val="50000"/>
              </a:spcBef>
            </a:pPr>
            <a:r>
              <a:rPr lang="zh-CN" altLang="en-US" sz="2400" b="1" dirty="0">
                <a:solidFill>
                  <a:srgbClr val="0000CC"/>
                </a:solidFill>
                <a:latin typeface="楷体" pitchFamily="49" charset="-122"/>
                <a:ea typeface="楷体" pitchFamily="49" charset="-122"/>
              </a:rPr>
              <a:t>             像鸟一样盘旋的情态</a:t>
            </a:r>
            <a:endParaRPr lang="en-US" altLang="zh-CN" sz="2400" b="1" dirty="0">
              <a:solidFill>
                <a:srgbClr val="0000CC"/>
              </a:solidFill>
              <a:latin typeface="楷体" pitchFamily="49" charset="-122"/>
              <a:ea typeface="楷体" pitchFamily="49" charset="-122"/>
            </a:endParaRPr>
          </a:p>
        </p:txBody>
      </p:sp>
      <p:sp>
        <p:nvSpPr>
          <p:cNvPr id="8" name="Text Box 8"/>
          <p:cNvSpPr txBox="1">
            <a:spLocks noChangeArrowheads="1"/>
          </p:cNvSpPr>
          <p:nvPr/>
        </p:nvSpPr>
        <p:spPr bwMode="auto">
          <a:xfrm>
            <a:off x="642296" y="1680651"/>
            <a:ext cx="45339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遍</a:t>
            </a:r>
            <a:r>
              <a:rPr lang="en-US" altLang="zh-CN" sz="2400" b="1" dirty="0">
                <a:solidFill>
                  <a:srgbClr val="0000CC"/>
                </a:solidFill>
                <a:latin typeface="楷体" pitchFamily="49" charset="-122"/>
                <a:ea typeface="楷体" pitchFamily="49" charset="-122"/>
              </a:rPr>
              <a:t>——</a:t>
            </a:r>
            <a:r>
              <a:rPr lang="zh-CN" altLang="en-US" sz="2400" b="1" dirty="0">
                <a:solidFill>
                  <a:srgbClr val="0000CC"/>
                </a:solidFill>
                <a:latin typeface="楷体" pitchFamily="49" charset="-122"/>
                <a:ea typeface="楷体" pitchFamily="49" charset="-122"/>
              </a:rPr>
              <a:t>绘出了红色的彻底</a:t>
            </a:r>
            <a:endParaRPr lang="en-US" altLang="zh-CN" sz="2400" b="1" dirty="0">
              <a:solidFill>
                <a:srgbClr val="0000CC"/>
              </a:solidFill>
              <a:latin typeface="楷体" pitchFamily="49" charset="-122"/>
              <a:ea typeface="楷体" pitchFamily="49" charset="-122"/>
            </a:endParaRPr>
          </a:p>
        </p:txBody>
      </p:sp>
      <p:sp>
        <p:nvSpPr>
          <p:cNvPr id="9" name="Text Box 9"/>
          <p:cNvSpPr txBox="1">
            <a:spLocks noChangeArrowheads="1"/>
          </p:cNvSpPr>
          <p:nvPr/>
        </p:nvSpPr>
        <p:spPr bwMode="auto">
          <a:xfrm>
            <a:off x="606423" y="2643584"/>
            <a:ext cx="50419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争</a:t>
            </a:r>
            <a:r>
              <a:rPr lang="en-US" altLang="zh-CN" sz="2400" b="1" dirty="0">
                <a:solidFill>
                  <a:srgbClr val="0000CC"/>
                </a:solidFill>
                <a:latin typeface="楷体" pitchFamily="49" charset="-122"/>
                <a:ea typeface="楷体" pitchFamily="49" charset="-122"/>
              </a:rPr>
              <a:t>——</a:t>
            </a:r>
            <a:r>
              <a:rPr lang="zh-CN" altLang="en-US" sz="2400" b="1" dirty="0">
                <a:solidFill>
                  <a:srgbClr val="0000CC"/>
                </a:solidFill>
                <a:latin typeface="楷体" pitchFamily="49" charset="-122"/>
                <a:ea typeface="楷体" pitchFamily="49" charset="-122"/>
              </a:rPr>
              <a:t>活现出千帆竞发的热闹场面</a:t>
            </a:r>
            <a:endParaRPr lang="en-US" altLang="zh-CN" sz="2400" b="1" dirty="0">
              <a:solidFill>
                <a:srgbClr val="0000CC"/>
              </a:solidFill>
              <a:latin typeface="楷体" pitchFamily="49" charset="-122"/>
              <a:ea typeface="楷体" pitchFamily="49" charset="-122"/>
            </a:endParaRPr>
          </a:p>
        </p:txBody>
      </p:sp>
      <p:sp>
        <p:nvSpPr>
          <p:cNvPr id="10" name="Line 10"/>
          <p:cNvSpPr>
            <a:spLocks noChangeShapeType="1"/>
          </p:cNvSpPr>
          <p:nvPr/>
        </p:nvSpPr>
        <p:spPr bwMode="auto">
          <a:xfrm flipV="1">
            <a:off x="2627784" y="934880"/>
            <a:ext cx="1152128" cy="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Text Box 11"/>
          <p:cNvSpPr txBox="1">
            <a:spLocks noChangeArrowheads="1"/>
          </p:cNvSpPr>
          <p:nvPr/>
        </p:nvSpPr>
        <p:spPr bwMode="auto">
          <a:xfrm>
            <a:off x="3763434" y="690606"/>
            <a:ext cx="2736850" cy="523220"/>
          </a:xfrm>
          <a:prstGeom prst="rect">
            <a:avLst/>
          </a:prstGeom>
          <a:noFill/>
          <a:ln w="38100">
            <a:noFill/>
            <a:miter lim="800000"/>
            <a:headEnd/>
            <a:tailEnd/>
          </a:ln>
          <a:effectLst/>
        </p:spPr>
        <p:txBody>
          <a:bodyPr>
            <a:spAutoFit/>
          </a:bodyPr>
          <a:lstStyle/>
          <a:p>
            <a:pPr algn="ctr">
              <a:spcBef>
                <a:spcPct val="50000"/>
              </a:spcBef>
            </a:pPr>
            <a:r>
              <a:rPr lang="zh-CN" altLang="en-US" sz="2800" b="1" dirty="0">
                <a:effectLst>
                  <a:outerShdw blurRad="38100" dist="38100" dir="2700000" algn="tl">
                    <a:srgbClr val="000000">
                      <a:alpha val="43137"/>
                    </a:srgbClr>
                  </a:outerShdw>
                </a:effectLst>
                <a:ea typeface="楷体" pitchFamily="49" charset="-122"/>
              </a:rPr>
              <a:t>形容词和动词</a:t>
            </a:r>
          </a:p>
        </p:txBody>
      </p:sp>
    </p:spTree>
    <p:extLst>
      <p:ext uri="{BB962C8B-B14F-4D97-AF65-F5344CB8AC3E}">
        <p14:creationId xmlns:p14="http://schemas.microsoft.com/office/powerpoint/2010/main" val="1785531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10" grpId="0" animBg="1"/>
      <p:bldP spid="11"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nvSpPr>
        <p:spPr bwMode="auto">
          <a:xfrm>
            <a:off x="3065854" y="828349"/>
            <a:ext cx="1541908" cy="799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pPr>
              <a:buFontTx/>
              <a:buNone/>
            </a:pPr>
            <a:r>
              <a:rPr lang="zh-CN" altLang="en-US" sz="2800" dirty="0">
                <a:solidFill>
                  <a:srgbClr val="FF0000"/>
                </a:solidFill>
                <a:effectLst>
                  <a:outerShdw blurRad="38100" dist="38100" dir="2700000" algn="tl">
                    <a:srgbClr val="000000"/>
                  </a:outerShdw>
                </a:effectLst>
                <a:ea typeface="华文行楷" pitchFamily="2" charset="-122"/>
              </a:rPr>
              <a:t>立    志</a:t>
            </a:r>
          </a:p>
        </p:txBody>
      </p:sp>
      <p:sp>
        <p:nvSpPr>
          <p:cNvPr id="3" name="Rectangle 3"/>
          <p:cNvSpPr>
            <a:spLocks noGrp="1" noChangeArrowheads="1"/>
          </p:cNvSpPr>
          <p:nvPr/>
        </p:nvSpPr>
        <p:spPr bwMode="auto">
          <a:xfrm>
            <a:off x="2411760" y="1851670"/>
            <a:ext cx="3168327" cy="2238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65000"/>
              <a:buFont typeface="Wingdings" pitchFamily="2" charset="2"/>
              <a:buChar char="n"/>
              <a:defRPr sz="32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8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4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sz="2000">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9pPr>
          </a:lstStyle>
          <a:p>
            <a:pPr>
              <a:buFont typeface="Wingdings" pitchFamily="2" charset="2"/>
              <a:buNone/>
            </a:pPr>
            <a:r>
              <a:rPr lang="zh-CN" altLang="en-US" sz="2800" b="1" dirty="0">
                <a:ea typeface="华文行楷" pitchFamily="2" charset="-122"/>
              </a:rPr>
              <a:t>孩儿立志出乡关</a:t>
            </a:r>
          </a:p>
          <a:p>
            <a:pPr>
              <a:buFont typeface="Wingdings" pitchFamily="2" charset="2"/>
              <a:buNone/>
            </a:pPr>
            <a:r>
              <a:rPr lang="zh-CN" altLang="en-US" sz="2800" b="1" dirty="0">
                <a:ea typeface="华文行楷" pitchFamily="2" charset="-122"/>
              </a:rPr>
              <a:t>学不成名誓不还</a:t>
            </a:r>
          </a:p>
          <a:p>
            <a:pPr>
              <a:buFont typeface="Wingdings" pitchFamily="2" charset="2"/>
              <a:buNone/>
            </a:pPr>
            <a:r>
              <a:rPr lang="zh-CN" altLang="en-US" sz="2800" b="1" dirty="0">
                <a:ea typeface="华文行楷" pitchFamily="2" charset="-122"/>
              </a:rPr>
              <a:t>埋骨何须桑梓地</a:t>
            </a:r>
          </a:p>
          <a:p>
            <a:pPr>
              <a:buFont typeface="Wingdings" pitchFamily="2" charset="2"/>
              <a:buNone/>
            </a:pPr>
            <a:r>
              <a:rPr lang="zh-CN" altLang="en-US" sz="2800" b="1" dirty="0">
                <a:ea typeface="华文行楷" pitchFamily="2" charset="-122"/>
              </a:rPr>
              <a:t>人生无处不青山</a:t>
            </a:r>
          </a:p>
        </p:txBody>
      </p:sp>
    </p:spTree>
    <p:extLst>
      <p:ext uri="{BB962C8B-B14F-4D97-AF65-F5344CB8AC3E}">
        <p14:creationId xmlns:p14="http://schemas.microsoft.com/office/powerpoint/2010/main" val="12932197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1558925"/>
            <a:ext cx="7993063"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effectLst>
                  <a:outerShdw blurRad="38100" dist="38100" dir="2700000" algn="tl">
                    <a:srgbClr val="000000"/>
                  </a:outerShdw>
                </a:effectLst>
              </a:rPr>
              <a:t>上片最后三句“</a:t>
            </a:r>
            <a:r>
              <a:rPr lang="zh-CN" altLang="en-US" sz="2800" b="1" dirty="0">
                <a:solidFill>
                  <a:srgbClr val="FF0000"/>
                </a:solidFill>
              </a:rPr>
              <a:t>怅寥廓，问苍茫大地，谁主沉浮？</a:t>
            </a:r>
            <a:r>
              <a:rPr lang="zh-CN" altLang="en-US" sz="2800" b="1" dirty="0">
                <a:effectLst>
                  <a:outerShdw blurRad="38100" dist="38100" dir="2700000" algn="tl">
                    <a:srgbClr val="000000"/>
                  </a:outerShdw>
                </a:effectLst>
              </a:rPr>
              <a:t>” 还是描写吗？</a:t>
            </a:r>
          </a:p>
          <a:p>
            <a:r>
              <a:rPr lang="zh-CN" altLang="en-US" sz="2800" b="1" dirty="0">
                <a:effectLst>
                  <a:outerShdw blurRad="38100" dist="38100" dir="2700000" algn="tl">
                    <a:srgbClr val="000000"/>
                  </a:outerShdw>
                </a:effectLst>
              </a:rPr>
              <a:t>一个“怅”字是写“情绪”，什么情绪呢？</a:t>
            </a:r>
          </a:p>
          <a:p>
            <a:r>
              <a:rPr lang="zh-CN" altLang="en-US" sz="2800" b="1" dirty="0">
                <a:solidFill>
                  <a:srgbClr val="FF0000"/>
                </a:solidFill>
              </a:rPr>
              <a:t>“问苍茫大地，谁主沉浮？”</a:t>
            </a:r>
            <a:r>
              <a:rPr lang="zh-CN" altLang="en-US" sz="2800" b="1" dirty="0"/>
              <a:t>这是什么意思呢？</a:t>
            </a:r>
            <a:endParaRPr lang="zh-CN" altLang="en-US" sz="2800" dirty="0"/>
          </a:p>
        </p:txBody>
      </p:sp>
    </p:spTree>
    <p:extLst>
      <p:ext uri="{BB962C8B-B14F-4D97-AF65-F5344CB8AC3E}">
        <p14:creationId xmlns:p14="http://schemas.microsoft.com/office/powerpoint/2010/main" val="18023353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279816" y="721073"/>
            <a:ext cx="8435280" cy="78720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latin typeface="Tahoma" pitchFamily="34" charset="0"/>
                <a:ea typeface="楷体" pitchFamily="49" charset="-122"/>
              </a:rPr>
              <a:t>旧地重游，毛泽东情不自禁回忆起了青年时代和志趣相投的同学们在一起学习、活动的场面。这些与上阙有什么关联？</a:t>
            </a:r>
            <a:endParaRPr lang="zh-CN" altLang="en-US" sz="2400" b="1" dirty="0">
              <a:latin typeface="Tahoma" pitchFamily="34" charset="0"/>
              <a:ea typeface="楷体" pitchFamily="49" charset="-122"/>
            </a:endParaRPr>
          </a:p>
        </p:txBody>
      </p:sp>
      <p:pic>
        <p:nvPicPr>
          <p:cNvPr id="4" name="Picture 4" descr="独立寒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82" y="1558571"/>
            <a:ext cx="4564062" cy="32450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5" descr="图片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3345" y="1557338"/>
            <a:ext cx="4550655" cy="32463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1273532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
          <p:cNvSpPr>
            <a:spLocks noGrp="1" noChangeArrowheads="1"/>
          </p:cNvSpPr>
          <p:nvPr/>
        </p:nvSpPr>
        <p:spPr bwMode="auto">
          <a:xfrm>
            <a:off x="1475656" y="843558"/>
            <a:ext cx="4536107" cy="72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pPr>
              <a:buFontTx/>
              <a:buNone/>
            </a:pPr>
            <a:r>
              <a:rPr lang="zh-CN" altLang="en-US" sz="2800" dirty="0">
                <a:solidFill>
                  <a:schemeClr val="tx1"/>
                </a:solidFill>
                <a:ea typeface="黑体" pitchFamily="2" charset="-122"/>
              </a:rPr>
              <a:t>读下阕，思考下列问题：</a:t>
            </a:r>
          </a:p>
        </p:txBody>
      </p:sp>
      <p:sp>
        <p:nvSpPr>
          <p:cNvPr id="19" name="Rectangle 3"/>
          <p:cNvSpPr>
            <a:spLocks noGrp="1" noChangeArrowheads="1"/>
          </p:cNvSpPr>
          <p:nvPr/>
        </p:nvSpPr>
        <p:spPr bwMode="auto">
          <a:xfrm>
            <a:off x="179512" y="1703894"/>
            <a:ext cx="8426450" cy="231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65000"/>
              <a:buFont typeface="Wingdings" pitchFamily="2" charset="2"/>
              <a:buChar char="n"/>
              <a:defRPr sz="32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8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4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sz="2000">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9pPr>
          </a:lstStyle>
          <a:p>
            <a:pPr>
              <a:lnSpc>
                <a:spcPct val="90000"/>
              </a:lnSpc>
              <a:buFont typeface="Wingdings" pitchFamily="2" charset="2"/>
              <a:buNone/>
            </a:pPr>
            <a:r>
              <a:rPr lang="zh-CN" altLang="en-US" sz="2800" b="1" dirty="0">
                <a:latin typeface="方正魏碑简体" pitchFamily="2" charset="-122"/>
                <a:ea typeface="方正魏碑简体" pitchFamily="2" charset="-122"/>
              </a:rPr>
              <a:t>1、上阕提出</a:t>
            </a:r>
            <a:r>
              <a:rPr lang="zh-CN" altLang="en-US" sz="2800" b="1" dirty="0">
                <a:latin typeface="Times New Roman"/>
                <a:ea typeface="方正魏碑简体" pitchFamily="2" charset="-122"/>
              </a:rPr>
              <a:t>“</a:t>
            </a:r>
            <a:r>
              <a:rPr lang="zh-CN" altLang="en-US" sz="2800" b="1" dirty="0">
                <a:solidFill>
                  <a:srgbClr val="FF3300"/>
                </a:solidFill>
                <a:latin typeface="方正魏碑简体" pitchFamily="2" charset="-122"/>
                <a:ea typeface="方正魏碑简体" pitchFamily="2" charset="-122"/>
              </a:rPr>
              <a:t>谁主沉浮</a:t>
            </a:r>
            <a:r>
              <a:rPr lang="zh-CN" altLang="en-US" sz="2800" b="1" dirty="0">
                <a:latin typeface="Times New Roman"/>
                <a:ea typeface="方正魏碑简体" pitchFamily="2" charset="-122"/>
              </a:rPr>
              <a:t>”</a:t>
            </a:r>
            <a:r>
              <a:rPr lang="zh-CN" altLang="en-US" sz="2800" b="1" dirty="0">
                <a:latin typeface="方正魏碑简体" pitchFamily="2" charset="-122"/>
                <a:ea typeface="方正魏碑简体" pitchFamily="2" charset="-122"/>
              </a:rPr>
              <a:t>这一问题，下阕回答了吗？哪些话是回答？</a:t>
            </a:r>
          </a:p>
          <a:p>
            <a:pPr>
              <a:lnSpc>
                <a:spcPct val="90000"/>
              </a:lnSpc>
              <a:buFont typeface="Wingdings" pitchFamily="2" charset="2"/>
              <a:buNone/>
            </a:pPr>
            <a:r>
              <a:rPr lang="en-US" altLang="zh-CN" sz="2800" b="1" dirty="0">
                <a:latin typeface="方正魏碑简体" pitchFamily="2" charset="-122"/>
                <a:ea typeface="方正魏碑简体" pitchFamily="2" charset="-122"/>
              </a:rPr>
              <a:t>2</a:t>
            </a:r>
            <a:r>
              <a:rPr lang="zh-CN" altLang="en-US" sz="2800" b="1" dirty="0">
                <a:latin typeface="方正魏碑简体" pitchFamily="2" charset="-122"/>
                <a:ea typeface="方正魏碑简体" pitchFamily="2" charset="-122"/>
              </a:rPr>
              <a:t>、下阕中的哪个字是领字，一直管到哪里？</a:t>
            </a:r>
          </a:p>
          <a:p>
            <a:pPr>
              <a:lnSpc>
                <a:spcPct val="90000"/>
              </a:lnSpc>
              <a:buFont typeface="Wingdings" pitchFamily="2" charset="2"/>
              <a:buNone/>
            </a:pPr>
            <a:r>
              <a:rPr lang="en-US" altLang="zh-CN" sz="2800" b="1" dirty="0">
                <a:latin typeface="方正魏碑简体" pitchFamily="2" charset="-122"/>
                <a:ea typeface="方正魏碑简体" pitchFamily="2" charset="-122"/>
              </a:rPr>
              <a:t>3</a:t>
            </a:r>
            <a:r>
              <a:rPr lang="zh-CN" altLang="en-US" sz="2800" b="1" dirty="0">
                <a:latin typeface="方正魏碑简体" pitchFamily="2" charset="-122"/>
                <a:ea typeface="方正魏碑简体" pitchFamily="2" charset="-122"/>
              </a:rPr>
              <a:t>、</a:t>
            </a:r>
            <a:r>
              <a:rPr lang="zh-CN" altLang="en-US" sz="2800" b="1" dirty="0">
                <a:latin typeface="Times New Roman"/>
                <a:ea typeface="方正魏碑简体" pitchFamily="2" charset="-122"/>
              </a:rPr>
              <a:t>“</a:t>
            </a:r>
            <a:r>
              <a:rPr lang="zh-CN" altLang="en-US" sz="2800" b="1" dirty="0">
                <a:solidFill>
                  <a:srgbClr val="FF3300"/>
                </a:solidFill>
                <a:latin typeface="方正魏碑简体" pitchFamily="2" charset="-122"/>
                <a:ea typeface="方正魏碑简体" pitchFamily="2" charset="-122"/>
              </a:rPr>
              <a:t>曾记否，到中流击水，浪遏飞舟？</a:t>
            </a:r>
            <a:r>
              <a:rPr lang="zh-CN" altLang="en-US" sz="2800" b="1" dirty="0">
                <a:latin typeface="Times New Roman"/>
                <a:ea typeface="方正魏碑简体" pitchFamily="2" charset="-122"/>
              </a:rPr>
              <a:t>”</a:t>
            </a:r>
            <a:r>
              <a:rPr lang="zh-CN" altLang="en-US" sz="2800" b="1" dirty="0">
                <a:latin typeface="方正魏碑简体" pitchFamily="2" charset="-122"/>
                <a:ea typeface="方正魏碑简体" pitchFamily="2" charset="-122"/>
              </a:rPr>
              <a:t>采用了什么表现手法？有何作用？</a:t>
            </a:r>
            <a:endParaRPr lang="en-US" altLang="zh-CN" sz="2800" b="1" dirty="0">
              <a:latin typeface="方正魏碑简体" pitchFamily="2" charset="-122"/>
              <a:ea typeface="方正魏碑简体" pitchFamily="2" charset="-122"/>
            </a:endParaRPr>
          </a:p>
        </p:txBody>
      </p:sp>
    </p:spTree>
    <p:extLst>
      <p:ext uri="{BB962C8B-B14F-4D97-AF65-F5344CB8AC3E}">
        <p14:creationId xmlns:p14="http://schemas.microsoft.com/office/powerpoint/2010/main" val="35285624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51520" y="765652"/>
            <a:ext cx="2088232" cy="776287"/>
          </a:xfrm>
          <a:prstGeom prst="rect">
            <a:avLst/>
          </a:prstGeom>
          <a:noFill/>
          <a:ln>
            <a:noFill/>
          </a:ln>
          <a:effec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pPr>
              <a:buFontTx/>
              <a:buNone/>
            </a:pPr>
            <a:r>
              <a:rPr lang="zh-CN" altLang="en-US" sz="2800" dirty="0">
                <a:solidFill>
                  <a:srgbClr val="FF0000"/>
                </a:solidFill>
                <a:effectLst>
                  <a:outerShdw blurRad="38100" dist="38100" dir="2700000" algn="tl">
                    <a:srgbClr val="000000">
                      <a:alpha val="43137"/>
                    </a:srgbClr>
                  </a:outerShdw>
                </a:effectLst>
              </a:rPr>
              <a:t>峥嵘岁月</a:t>
            </a:r>
          </a:p>
        </p:txBody>
      </p:sp>
      <p:sp>
        <p:nvSpPr>
          <p:cNvPr id="4" name="Rectangle 3"/>
          <p:cNvSpPr>
            <a:spLocks noGrp="1" noChangeArrowheads="1"/>
          </p:cNvSpPr>
          <p:nvPr/>
        </p:nvSpPr>
        <p:spPr bwMode="auto">
          <a:xfrm>
            <a:off x="683568" y="1541939"/>
            <a:ext cx="8064896" cy="2758003"/>
          </a:xfrm>
          <a:prstGeom prst="rect">
            <a:avLst/>
          </a:prstGeom>
          <a:noFill/>
          <a:ln>
            <a:noFill/>
          </a:ln>
          <a:effectLst/>
        </p:spPr>
        <p:txBody>
          <a:bodyPr/>
          <a:lstStyle>
            <a:lvl1pPr marL="342900" indent="-342900">
              <a:spcBef>
                <a:spcPct val="20000"/>
              </a:spcBef>
              <a:buClr>
                <a:schemeClr val="tx2"/>
              </a:buClr>
              <a:buSzPct val="65000"/>
              <a:buFont typeface="Wingdings" pitchFamily="2" charset="2"/>
              <a:buChar char="n"/>
              <a:defRPr sz="32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8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4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sz="2000">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9pPr>
          </a:lstStyle>
          <a:p>
            <a:pPr marL="0" indent="0">
              <a:buNone/>
            </a:pPr>
            <a:r>
              <a:rPr lang="en-US" altLang="zh-CN" sz="2400" b="1" dirty="0"/>
              <a:t>1911</a:t>
            </a:r>
            <a:r>
              <a:rPr lang="zh-CN" altLang="en-US" sz="2400" b="1" dirty="0"/>
              <a:t>～</a:t>
            </a:r>
            <a:r>
              <a:rPr lang="en-US" altLang="zh-CN" sz="2400" b="1" dirty="0"/>
              <a:t>1925</a:t>
            </a:r>
            <a:r>
              <a:rPr lang="zh-CN" altLang="en-US" sz="2400" b="1" dirty="0"/>
              <a:t>年，毛泽东在长沙从事的主要革命活动有：</a:t>
            </a:r>
          </a:p>
          <a:p>
            <a:pPr marL="0" indent="0">
              <a:buNone/>
            </a:pPr>
            <a:r>
              <a:rPr lang="zh-CN" altLang="en-US" sz="2400" b="1" dirty="0"/>
              <a:t> 组织了湖南学生联合会、新民学会</a:t>
            </a:r>
          </a:p>
          <a:p>
            <a:pPr marL="0" indent="0">
              <a:buNone/>
            </a:pPr>
            <a:r>
              <a:rPr lang="zh-CN" altLang="en-US" sz="2400" b="1" dirty="0"/>
              <a:t> 开办了平民夜校、文化书社</a:t>
            </a:r>
          </a:p>
          <a:p>
            <a:pPr marL="0" indent="0">
              <a:buNone/>
            </a:pPr>
            <a:r>
              <a:rPr lang="zh-CN" altLang="en-US" sz="2400" b="1" dirty="0"/>
              <a:t> 参加反对袁世凯称帝，领导了驱逐张敬尧、谭延闿、赵恒惕等军阀的活动</a:t>
            </a:r>
          </a:p>
          <a:p>
            <a:pPr marL="0" indent="0">
              <a:buNone/>
            </a:pPr>
            <a:r>
              <a:rPr lang="zh-CN" altLang="en-US" sz="2400" b="1" dirty="0"/>
              <a:t> 创办</a:t>
            </a:r>
            <a:r>
              <a:rPr lang="en-US" altLang="zh-CN" sz="2400" b="1" dirty="0"/>
              <a:t>《</a:t>
            </a:r>
            <a:r>
              <a:rPr lang="zh-CN" altLang="en-US" sz="2400" b="1" dirty="0"/>
              <a:t>湘江评论</a:t>
            </a:r>
            <a:r>
              <a:rPr lang="en-US" altLang="zh-CN" sz="2400" b="1" dirty="0"/>
              <a:t>》</a:t>
            </a:r>
            <a:r>
              <a:rPr lang="zh-CN" altLang="en-US" sz="2400" b="1" dirty="0"/>
              <a:t>，成立马克思主义研究会</a:t>
            </a:r>
          </a:p>
        </p:txBody>
      </p:sp>
    </p:spTree>
    <p:extLst>
      <p:ext uri="{BB962C8B-B14F-4D97-AF65-F5344CB8AC3E}">
        <p14:creationId xmlns:p14="http://schemas.microsoft.com/office/powerpoint/2010/main" val="250133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4"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nvSpPr>
        <p:spPr bwMode="auto">
          <a:xfrm>
            <a:off x="323155" y="2067694"/>
            <a:ext cx="8569325" cy="2238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65000"/>
              <a:buFont typeface="Wingdings" pitchFamily="2" charset="2"/>
              <a:buChar char="n"/>
              <a:defRPr sz="32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8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4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sz="2000">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9pPr>
          </a:lstStyle>
          <a:p>
            <a:pPr>
              <a:lnSpc>
                <a:spcPct val="90000"/>
              </a:lnSpc>
              <a:buFont typeface="Wingdings" pitchFamily="2" charset="2"/>
              <a:buNone/>
            </a:pPr>
            <a:r>
              <a:rPr lang="en-US" altLang="zh-CN" sz="2800" b="1" dirty="0">
                <a:solidFill>
                  <a:srgbClr val="DD1D09"/>
                </a:solidFill>
              </a:rPr>
              <a:t>(</a:t>
            </a:r>
            <a:r>
              <a:rPr lang="zh-CN" altLang="en-US" sz="2800" b="1" dirty="0">
                <a:solidFill>
                  <a:srgbClr val="DD1D09"/>
                </a:solidFill>
              </a:rPr>
              <a:t>同学少年   风华正茂</a:t>
            </a:r>
            <a:r>
              <a:rPr lang="en-US" altLang="zh-CN" sz="2800" b="1" dirty="0">
                <a:solidFill>
                  <a:srgbClr val="DD1D09"/>
                </a:solidFill>
              </a:rPr>
              <a:t>)——</a:t>
            </a:r>
            <a:r>
              <a:rPr lang="zh-CN" altLang="en-US" sz="2800" b="1" dirty="0">
                <a:solidFill>
                  <a:srgbClr val="DD1D09"/>
                </a:solidFill>
              </a:rPr>
              <a:t>年龄气质</a:t>
            </a:r>
          </a:p>
          <a:p>
            <a:pPr>
              <a:lnSpc>
                <a:spcPct val="90000"/>
              </a:lnSpc>
              <a:buFont typeface="Wingdings" pitchFamily="2" charset="2"/>
              <a:buNone/>
            </a:pPr>
            <a:r>
              <a:rPr lang="en-US" altLang="zh-CN" sz="2800" b="1" dirty="0">
                <a:solidFill>
                  <a:srgbClr val="DD1D09"/>
                </a:solidFill>
              </a:rPr>
              <a:t>(</a:t>
            </a:r>
            <a:r>
              <a:rPr lang="zh-CN" altLang="en-US" sz="2800" b="1" dirty="0">
                <a:solidFill>
                  <a:srgbClr val="DD1D09"/>
                </a:solidFill>
              </a:rPr>
              <a:t>书生意气   挥斥方遒</a:t>
            </a:r>
            <a:r>
              <a:rPr lang="en-US" altLang="zh-CN" sz="2800" b="1" dirty="0">
                <a:solidFill>
                  <a:srgbClr val="DD1D09"/>
                </a:solidFill>
              </a:rPr>
              <a:t>)——</a:t>
            </a:r>
            <a:r>
              <a:rPr lang="zh-CN" altLang="en-US" sz="2800" b="1" dirty="0">
                <a:solidFill>
                  <a:srgbClr val="DD1D09"/>
                </a:solidFill>
              </a:rPr>
              <a:t>精神状态</a:t>
            </a:r>
          </a:p>
          <a:p>
            <a:pPr>
              <a:lnSpc>
                <a:spcPct val="90000"/>
              </a:lnSpc>
              <a:buFont typeface="Wingdings" pitchFamily="2" charset="2"/>
              <a:buNone/>
            </a:pPr>
            <a:r>
              <a:rPr lang="en-US" altLang="zh-CN" sz="2800" b="1" dirty="0">
                <a:solidFill>
                  <a:srgbClr val="DD1D09"/>
                </a:solidFill>
              </a:rPr>
              <a:t>(</a:t>
            </a:r>
            <a:r>
              <a:rPr lang="zh-CN" altLang="en-US" sz="2800" b="1" dirty="0">
                <a:solidFill>
                  <a:srgbClr val="DD1D09"/>
                </a:solidFill>
              </a:rPr>
              <a:t>指点江山   激扬文字   粪土当年万户侯</a:t>
            </a:r>
            <a:r>
              <a:rPr lang="en-US" altLang="zh-CN" sz="2800" b="1" dirty="0">
                <a:solidFill>
                  <a:srgbClr val="DD1D09"/>
                </a:solidFill>
              </a:rPr>
              <a:t>)——</a:t>
            </a:r>
            <a:r>
              <a:rPr lang="zh-CN" altLang="en-US" sz="2800" b="1" dirty="0">
                <a:solidFill>
                  <a:srgbClr val="DD1D09"/>
                </a:solidFill>
              </a:rPr>
              <a:t>战斗行动</a:t>
            </a:r>
            <a:endParaRPr lang="zh-CN" altLang="en-US" sz="2800" b="1" dirty="0">
              <a:latin typeface="黑体" pitchFamily="2" charset="-122"/>
              <a:ea typeface="黑体" pitchFamily="2" charset="-122"/>
            </a:endParaRPr>
          </a:p>
          <a:p>
            <a:pPr>
              <a:lnSpc>
                <a:spcPct val="90000"/>
              </a:lnSpc>
              <a:buFont typeface="Wingdings" pitchFamily="2" charset="2"/>
              <a:buNone/>
            </a:pPr>
            <a:r>
              <a:rPr lang="zh-CN" altLang="en-US" sz="2800" b="1" dirty="0">
                <a:solidFill>
                  <a:srgbClr val="DD1D09"/>
                </a:solidFill>
                <a:latin typeface="黑体" pitchFamily="2" charset="-122"/>
                <a:ea typeface="黑体" pitchFamily="2" charset="-122"/>
              </a:rPr>
              <a:t>明确</a:t>
            </a:r>
            <a:r>
              <a:rPr lang="en-US" altLang="zh-CN" sz="2800" b="1" dirty="0">
                <a:solidFill>
                  <a:srgbClr val="DD1D09"/>
                </a:solidFill>
                <a:latin typeface="黑体" pitchFamily="2" charset="-122"/>
                <a:ea typeface="黑体" pitchFamily="2" charset="-122"/>
              </a:rPr>
              <a:t>:</a:t>
            </a:r>
            <a:r>
              <a:rPr lang="en-US" altLang="zh-CN" sz="2800" b="1" dirty="0">
                <a:solidFill>
                  <a:srgbClr val="DD1D09"/>
                </a:solidFill>
                <a:latin typeface="Times New Roman"/>
                <a:ea typeface="黑体" pitchFamily="2" charset="-122"/>
              </a:rPr>
              <a:t>”</a:t>
            </a:r>
            <a:r>
              <a:rPr lang="zh-CN" altLang="en-US" sz="2800" b="1" dirty="0">
                <a:solidFill>
                  <a:srgbClr val="DD1D09"/>
                </a:solidFill>
                <a:latin typeface="黑体" pitchFamily="2" charset="-122"/>
                <a:ea typeface="黑体" pitchFamily="2" charset="-122"/>
              </a:rPr>
              <a:t>恰</a:t>
            </a:r>
            <a:r>
              <a:rPr lang="zh-CN" altLang="en-US" sz="2800" b="1" dirty="0">
                <a:solidFill>
                  <a:srgbClr val="DD1D09"/>
                </a:solidFill>
                <a:latin typeface="Times New Roman"/>
                <a:ea typeface="黑体" pitchFamily="2" charset="-122"/>
              </a:rPr>
              <a:t>”</a:t>
            </a:r>
            <a:r>
              <a:rPr lang="zh-CN" altLang="en-US" sz="2800" b="1" dirty="0">
                <a:solidFill>
                  <a:srgbClr val="DD1D09"/>
                </a:solidFill>
                <a:latin typeface="黑体" pitchFamily="2" charset="-122"/>
                <a:ea typeface="黑体" pitchFamily="2" charset="-122"/>
              </a:rPr>
              <a:t>统领七句</a:t>
            </a:r>
            <a:r>
              <a:rPr lang="en-US" altLang="zh-CN" sz="2800" b="1" dirty="0">
                <a:solidFill>
                  <a:srgbClr val="DD1D09"/>
                </a:solidFill>
                <a:latin typeface="黑体" pitchFamily="2" charset="-122"/>
                <a:ea typeface="黑体" pitchFamily="2" charset="-122"/>
              </a:rPr>
              <a:t>.</a:t>
            </a:r>
            <a:r>
              <a:rPr lang="zh-CN" altLang="en-US" sz="2800" b="1" dirty="0">
                <a:solidFill>
                  <a:srgbClr val="DD1D09"/>
                </a:solidFill>
                <a:latin typeface="黑体" pitchFamily="2" charset="-122"/>
                <a:ea typeface="黑体" pitchFamily="2" charset="-122"/>
              </a:rPr>
              <a:t>形象地概括了早期革命青年雄姿英发的战斗风貌和豪迈气概</a:t>
            </a:r>
            <a:r>
              <a:rPr lang="en-US" altLang="zh-CN" sz="2800" b="1" dirty="0">
                <a:solidFill>
                  <a:srgbClr val="DD1D09"/>
                </a:solidFill>
                <a:latin typeface="黑体" pitchFamily="2" charset="-122"/>
                <a:ea typeface="黑体" pitchFamily="2" charset="-122"/>
              </a:rPr>
              <a:t>.</a:t>
            </a:r>
            <a:r>
              <a:rPr lang="en-US" altLang="zh-CN" sz="2800" b="1" dirty="0">
                <a:latin typeface="黑体" pitchFamily="2" charset="-122"/>
                <a:ea typeface="黑体" pitchFamily="2" charset="-122"/>
              </a:rPr>
              <a:t> </a:t>
            </a:r>
          </a:p>
        </p:txBody>
      </p:sp>
      <p:sp>
        <p:nvSpPr>
          <p:cNvPr id="4" name="Rectangle 3"/>
          <p:cNvSpPr>
            <a:spLocks noChangeArrowheads="1"/>
          </p:cNvSpPr>
          <p:nvPr/>
        </p:nvSpPr>
        <p:spPr bwMode="auto">
          <a:xfrm>
            <a:off x="396875" y="1084470"/>
            <a:ext cx="8495605" cy="983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65000"/>
              <a:buFont typeface="Wingdings" pitchFamily="2" charset="2"/>
              <a:buChar char="n"/>
              <a:defRPr sz="28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4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a:solidFill>
                  <a:schemeClr val="tx1"/>
                </a:solidFill>
                <a:latin typeface="Times New Roman" pitchFamily="18" charset="0"/>
                <a:ea typeface="宋体" pitchFamily="2" charset="-122"/>
              </a:defRPr>
            </a:lvl9pPr>
          </a:lstStyle>
          <a:p>
            <a:pPr>
              <a:lnSpc>
                <a:spcPct val="90000"/>
              </a:lnSpc>
              <a:buFont typeface="Wingdings" pitchFamily="2" charset="2"/>
              <a:buNone/>
            </a:pPr>
            <a:r>
              <a:rPr lang="zh-CN" altLang="en-US" b="1" dirty="0">
                <a:latin typeface="黑体" pitchFamily="2" charset="-122"/>
                <a:ea typeface="黑体" pitchFamily="2" charset="-122"/>
              </a:rPr>
              <a:t>（</a:t>
            </a:r>
            <a:r>
              <a:rPr lang="en-US" altLang="zh-CN" b="1" dirty="0">
                <a:latin typeface="黑体" pitchFamily="2" charset="-122"/>
                <a:ea typeface="黑体" pitchFamily="2" charset="-122"/>
              </a:rPr>
              <a:t>2</a:t>
            </a:r>
            <a:r>
              <a:rPr lang="zh-CN" altLang="en-US" b="1" dirty="0">
                <a:latin typeface="黑体" pitchFamily="2" charset="-122"/>
                <a:ea typeface="黑体" pitchFamily="2" charset="-122"/>
              </a:rPr>
              <a:t>）</a:t>
            </a:r>
            <a:r>
              <a:rPr lang="zh-CN" altLang="en-US" b="1" dirty="0">
                <a:latin typeface="Times New Roman"/>
                <a:ea typeface="黑体" pitchFamily="2" charset="-122"/>
              </a:rPr>
              <a:t>“</a:t>
            </a:r>
            <a:r>
              <a:rPr lang="zh-CN" altLang="en-US" b="1" dirty="0">
                <a:latin typeface="黑体" pitchFamily="2" charset="-122"/>
                <a:ea typeface="黑体" pitchFamily="2" charset="-122"/>
              </a:rPr>
              <a:t>恰</a:t>
            </a:r>
            <a:r>
              <a:rPr lang="zh-CN" altLang="en-US" b="1" dirty="0">
                <a:latin typeface="Times New Roman"/>
                <a:ea typeface="黑体" pitchFamily="2" charset="-122"/>
              </a:rPr>
              <a:t>”</a:t>
            </a:r>
            <a:r>
              <a:rPr lang="zh-CN" altLang="en-US" b="1" dirty="0">
                <a:latin typeface="黑体" pitchFamily="2" charset="-122"/>
                <a:ea typeface="黑体" pitchFamily="2" charset="-122"/>
              </a:rPr>
              <a:t>字统领了哪几句？这几句中表现出早期革命青年具有怎样的风貌与气概？</a:t>
            </a:r>
          </a:p>
        </p:txBody>
      </p:sp>
    </p:spTree>
    <p:extLst>
      <p:ext uri="{BB962C8B-B14F-4D97-AF65-F5344CB8AC3E}">
        <p14:creationId xmlns:p14="http://schemas.microsoft.com/office/powerpoint/2010/main" val="4053647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nvSpPr>
        <p:spPr bwMode="auto">
          <a:xfrm>
            <a:off x="468158" y="771550"/>
            <a:ext cx="8062913"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65000"/>
              <a:buFont typeface="Wingdings" pitchFamily="2" charset="2"/>
              <a:buChar char="n"/>
              <a:defRPr sz="28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4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a:solidFill>
                  <a:schemeClr val="tx1"/>
                </a:solidFill>
                <a:latin typeface="Times New Roman" pitchFamily="18" charset="0"/>
                <a:ea typeface="宋体" pitchFamily="2" charset="-122"/>
              </a:defRPr>
            </a:lvl9pPr>
          </a:lstStyle>
          <a:p>
            <a:pPr marL="0" indent="0">
              <a:lnSpc>
                <a:spcPct val="90000"/>
              </a:lnSpc>
              <a:buNone/>
            </a:pPr>
            <a:r>
              <a:rPr lang="zh-CN" altLang="en-US" sz="3200" b="1" dirty="0">
                <a:solidFill>
                  <a:srgbClr val="FF0000"/>
                </a:solidFill>
              </a:rPr>
              <a:t>（</a:t>
            </a:r>
            <a:r>
              <a:rPr lang="en-US" altLang="zh-CN" sz="3200" b="1" dirty="0">
                <a:solidFill>
                  <a:srgbClr val="FF0000"/>
                </a:solidFill>
              </a:rPr>
              <a:t>3</a:t>
            </a:r>
            <a:r>
              <a:rPr lang="zh-CN" altLang="en-US" sz="3200" b="1" dirty="0">
                <a:solidFill>
                  <a:srgbClr val="FF0000"/>
                </a:solidFill>
              </a:rPr>
              <a:t>）讨论</a:t>
            </a:r>
            <a:r>
              <a:rPr lang="zh-CN" altLang="en-US" sz="3200" b="1" dirty="0">
                <a:solidFill>
                  <a:srgbClr val="000000"/>
                </a:solidFill>
              </a:rPr>
              <a:t>：“中流击水”这一情景蕴含着词人怎样的感情？在全词中有什么作用？</a:t>
            </a:r>
          </a:p>
        </p:txBody>
      </p:sp>
      <p:sp>
        <p:nvSpPr>
          <p:cNvPr id="4" name="Text Box 3"/>
          <p:cNvSpPr txBox="1">
            <a:spLocks noChangeArrowheads="1"/>
          </p:cNvSpPr>
          <p:nvPr/>
        </p:nvSpPr>
        <p:spPr bwMode="auto">
          <a:xfrm>
            <a:off x="179512" y="1851670"/>
            <a:ext cx="882047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lang="zh-CN" altLang="en-US" sz="2800" b="1" dirty="0"/>
              <a:t>明确</a:t>
            </a:r>
            <a:r>
              <a:rPr lang="zh-CN" altLang="en-US" sz="2800" b="1" dirty="0">
                <a:solidFill>
                  <a:srgbClr val="FF0000"/>
                </a:solidFill>
                <a:ea typeface="楷体_GB2312" pitchFamily="49" charset="-122"/>
              </a:rPr>
              <a:t>：“</a:t>
            </a:r>
            <a:r>
              <a:rPr lang="zh-CN" altLang="en-US" sz="3200" b="1" dirty="0">
                <a:solidFill>
                  <a:srgbClr val="FF0000"/>
                </a:solidFill>
                <a:ea typeface="楷体_GB2312" pitchFamily="49" charset="-122"/>
              </a:rPr>
              <a:t>中流击水，浪遏飞舟”，采取象征的手法，形象地表达了一代革命青年的凌云壮志，以天下为己任，以及在新时代的大潮里，乘风破浪，鼓桨前进，立志振兴中华的慷慨豪情，含蓄地回答了上片提出的“谁主沉浮”的问题</a:t>
            </a:r>
            <a:r>
              <a:rPr lang="zh-CN" altLang="en-US" sz="3200" b="1" dirty="0" smtClean="0">
                <a:solidFill>
                  <a:srgbClr val="FF0000"/>
                </a:solidFill>
                <a:ea typeface="楷体_GB2312" pitchFamily="49" charset="-122"/>
              </a:rPr>
              <a:t>。</a:t>
            </a:r>
            <a:endParaRPr lang="zh-CN" altLang="en-US" sz="3200" b="1" dirty="0">
              <a:solidFill>
                <a:srgbClr val="FF0000"/>
              </a:solidFill>
              <a:ea typeface="楷体_GB2312" pitchFamily="49" charset="-122"/>
            </a:endParaRPr>
          </a:p>
        </p:txBody>
      </p:sp>
    </p:spTree>
    <p:extLst>
      <p:ext uri="{BB962C8B-B14F-4D97-AF65-F5344CB8AC3E}">
        <p14:creationId xmlns:p14="http://schemas.microsoft.com/office/powerpoint/2010/main" val="17796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nvSpPr>
        <p:spPr bwMode="auto">
          <a:xfrm>
            <a:off x="3203848" y="1059582"/>
            <a:ext cx="2304182"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pPr>
              <a:buFontTx/>
              <a:buNone/>
            </a:pPr>
            <a:r>
              <a:rPr lang="zh-CN" altLang="en-US" sz="2800" dirty="0">
                <a:solidFill>
                  <a:schemeClr val="tx1"/>
                </a:solidFill>
                <a:effectLst>
                  <a:outerShdw blurRad="38100" dist="38100" dir="2700000" algn="tl">
                    <a:srgbClr val="000000">
                      <a:alpha val="43137"/>
                    </a:srgbClr>
                  </a:outerShdw>
                </a:effectLst>
              </a:rPr>
              <a:t>下阕小结</a:t>
            </a:r>
          </a:p>
        </p:txBody>
      </p:sp>
      <p:sp>
        <p:nvSpPr>
          <p:cNvPr id="3" name="Rectangle 3"/>
          <p:cNvSpPr>
            <a:spLocks noGrp="1" noChangeArrowheads="1"/>
          </p:cNvSpPr>
          <p:nvPr/>
        </p:nvSpPr>
        <p:spPr bwMode="auto">
          <a:xfrm>
            <a:off x="541105" y="1995686"/>
            <a:ext cx="8229600" cy="192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65000"/>
              <a:buFont typeface="Wingdings" pitchFamily="2" charset="2"/>
              <a:buChar char="n"/>
              <a:defRPr sz="32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8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4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sz="2000">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9pPr>
          </a:lstStyle>
          <a:p>
            <a:pPr>
              <a:spcBef>
                <a:spcPct val="0"/>
              </a:spcBef>
              <a:buFont typeface="Wingdings" pitchFamily="2" charset="2"/>
              <a:buNone/>
            </a:pPr>
            <a:r>
              <a:rPr lang="zh-CN" altLang="en-US" sz="2800" b="1" dirty="0">
                <a:solidFill>
                  <a:srgbClr val="0000CC"/>
                </a:solidFill>
                <a:effectLst>
                  <a:outerShdw blurRad="38100" dist="38100" dir="2700000" algn="tl">
                    <a:srgbClr val="000000"/>
                  </a:outerShdw>
                </a:effectLst>
              </a:rPr>
              <a:t>      </a:t>
            </a:r>
            <a:r>
              <a:rPr lang="zh-CN" altLang="en-US" sz="2800" b="1" dirty="0">
                <a:solidFill>
                  <a:srgbClr val="0000CC"/>
                </a:solidFill>
              </a:rPr>
              <a:t>主宰国家命运的，应当是以天下为己任、蔑视反动统治、敢于改造旧世界的革命青年。</a:t>
            </a:r>
          </a:p>
          <a:p>
            <a:pPr>
              <a:spcBef>
                <a:spcPct val="0"/>
              </a:spcBef>
              <a:buFont typeface="Wingdings" pitchFamily="2" charset="2"/>
              <a:buNone/>
            </a:pPr>
            <a:r>
              <a:rPr lang="zh-CN" altLang="en-US" sz="2800" b="1" dirty="0">
                <a:solidFill>
                  <a:srgbClr val="0000CC"/>
                </a:solidFill>
              </a:rPr>
              <a:t>       </a:t>
            </a:r>
            <a:r>
              <a:rPr lang="zh-CN" altLang="en-US" sz="2800" b="1" dirty="0">
                <a:solidFill>
                  <a:srgbClr val="FF3300"/>
                </a:solidFill>
              </a:rPr>
              <a:t>下阙追忆往事，借事抒情，巧妙的回答了上阕的问题</a:t>
            </a:r>
            <a:r>
              <a:rPr lang="zh-CN" altLang="en-US" sz="2800" b="1" dirty="0" smtClean="0">
                <a:solidFill>
                  <a:srgbClr val="FF3300"/>
                </a:solidFill>
              </a:rPr>
              <a:t>。</a:t>
            </a:r>
            <a:endParaRPr lang="zh-CN" altLang="en-US" sz="2800" b="1" dirty="0">
              <a:solidFill>
                <a:srgbClr val="FF3300"/>
              </a:solidFill>
            </a:endParaRPr>
          </a:p>
        </p:txBody>
      </p:sp>
    </p:spTree>
    <p:extLst>
      <p:ext uri="{BB962C8B-B14F-4D97-AF65-F5344CB8AC3E}">
        <p14:creationId xmlns:p14="http://schemas.microsoft.com/office/powerpoint/2010/main" val="36439664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43258" y="771550"/>
            <a:ext cx="2160811" cy="569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pPr>
              <a:buFontTx/>
              <a:buNone/>
            </a:pPr>
            <a:r>
              <a:rPr lang="zh-CN" altLang="en-US" sz="2800" dirty="0">
                <a:solidFill>
                  <a:schemeClr val="tx1"/>
                </a:solidFill>
                <a:cs typeface="Times New Roman" pitchFamily="18" charset="0"/>
              </a:rPr>
              <a:t>感受形象</a:t>
            </a:r>
            <a:endParaRPr lang="zh-CN" altLang="en-US" sz="2800" dirty="0">
              <a:solidFill>
                <a:schemeClr val="tx1"/>
              </a:solidFill>
            </a:endParaRPr>
          </a:p>
        </p:txBody>
      </p:sp>
      <p:sp>
        <p:nvSpPr>
          <p:cNvPr id="3" name="Text Box 4"/>
          <p:cNvSpPr txBox="1">
            <a:spLocks noChangeArrowheads="1"/>
          </p:cNvSpPr>
          <p:nvPr/>
        </p:nvSpPr>
        <p:spPr bwMode="auto">
          <a:xfrm>
            <a:off x="43258" y="1433513"/>
            <a:ext cx="799345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dirty="0">
                <a:solidFill>
                  <a:srgbClr val="FF0000"/>
                </a:solidFill>
                <a:latin typeface="Times New Roman" pitchFamily="18" charset="0"/>
                <a:ea typeface="楷体_GB2312" pitchFamily="49" charset="-122"/>
              </a:rPr>
              <a:t>        你对诗歌抒情主人公有怎样的初步印象？</a:t>
            </a:r>
            <a:r>
              <a:rPr lang="zh-CN" altLang="en-US" sz="2800" b="1" dirty="0">
                <a:solidFill>
                  <a:srgbClr val="FF0000"/>
                </a:solidFill>
                <a:latin typeface="Tahoma" pitchFamily="34" charset="0"/>
                <a:ea typeface="楷体_GB2312" pitchFamily="49" charset="-122"/>
              </a:rPr>
              <a:t> </a:t>
            </a:r>
          </a:p>
        </p:txBody>
      </p:sp>
      <p:sp>
        <p:nvSpPr>
          <p:cNvPr id="5" name="Text Box 3"/>
          <p:cNvSpPr txBox="1">
            <a:spLocks noChangeArrowheads="1"/>
          </p:cNvSpPr>
          <p:nvPr/>
        </p:nvSpPr>
        <p:spPr bwMode="auto">
          <a:xfrm>
            <a:off x="503238" y="2211710"/>
            <a:ext cx="838835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dirty="0">
                <a:latin typeface="Times New Roman" pitchFamily="18" charset="0"/>
                <a:ea typeface="楷体_GB2312" pitchFamily="49" charset="-122"/>
              </a:rPr>
              <a:t>        雄姿英发，志向远大，充满社会责任感和革命使命感的进步青年。</a:t>
            </a:r>
          </a:p>
        </p:txBody>
      </p:sp>
      <p:sp>
        <p:nvSpPr>
          <p:cNvPr id="6" name="Rectangle 4"/>
          <p:cNvSpPr>
            <a:spLocks noChangeArrowheads="1"/>
          </p:cNvSpPr>
          <p:nvPr/>
        </p:nvSpPr>
        <p:spPr bwMode="auto">
          <a:xfrm>
            <a:off x="407788" y="3291830"/>
            <a:ext cx="860425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latin typeface="Tahoma" pitchFamily="34" charset="0"/>
                <a:ea typeface="楷体_GB2312" pitchFamily="49" charset="-122"/>
              </a:rPr>
              <a:t>      以天下为己任，蔑视反动统治者，敢于改造世界的青年革命者。</a:t>
            </a:r>
          </a:p>
        </p:txBody>
      </p:sp>
    </p:spTree>
    <p:extLst>
      <p:ext uri="{BB962C8B-B14F-4D97-AF65-F5344CB8AC3E}">
        <p14:creationId xmlns:p14="http://schemas.microsoft.com/office/powerpoint/2010/main" val="1688543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5" grpId="0" autoUpdateAnimBg="0"/>
      <p:bldP spid="6"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a:off x="683568" y="107107"/>
            <a:ext cx="1800200" cy="511572"/>
          </a:xfrm>
          <a:prstGeom prst="rect">
            <a:avLst/>
          </a:prstGeom>
          <a:solidFill>
            <a:srgbClr val="00B0F0"/>
          </a:solidFill>
          <a:ln>
            <a:noFill/>
          </a:ln>
        </p:spPr>
        <p:txBody>
          <a:bodyPr anchor="ctr"/>
          <a:lstStyle>
            <a:lvl1pPr algn="ctr">
              <a:defRPr sz="4400">
                <a:solidFill>
                  <a:schemeClr val="tx2"/>
                </a:solidFill>
                <a:latin typeface="Arial" charset="0"/>
                <a:ea typeface="宋体" pitchFamily="2" charset="-122"/>
              </a:defRPr>
            </a:lvl1pPr>
            <a:lvl2pPr algn="ctr">
              <a:defRPr sz="4400">
                <a:solidFill>
                  <a:schemeClr val="tx2"/>
                </a:solidFill>
                <a:latin typeface="Arial" charset="0"/>
                <a:ea typeface="宋体" pitchFamily="2" charset="-122"/>
              </a:defRPr>
            </a:lvl2pPr>
            <a:lvl3pPr algn="ctr">
              <a:defRPr sz="4400">
                <a:solidFill>
                  <a:schemeClr val="tx2"/>
                </a:solidFill>
                <a:latin typeface="Arial" charset="0"/>
                <a:ea typeface="宋体" pitchFamily="2" charset="-122"/>
              </a:defRPr>
            </a:lvl3pPr>
            <a:lvl4pPr algn="ctr">
              <a:defRPr sz="4400">
                <a:solidFill>
                  <a:schemeClr val="tx2"/>
                </a:solidFill>
                <a:latin typeface="Arial" charset="0"/>
                <a:ea typeface="宋体" pitchFamily="2" charset="-122"/>
              </a:defRPr>
            </a:lvl4pPr>
            <a:lvl5pPr algn="ctr">
              <a:defRPr sz="4400">
                <a:solidFill>
                  <a:schemeClr val="tx2"/>
                </a:solidFill>
                <a:latin typeface="Arial" charset="0"/>
                <a:ea typeface="宋体" pitchFamily="2" charset="-122"/>
              </a:defRPr>
            </a:lvl5pPr>
            <a:lvl6pPr marL="457200" algn="ctr" fontAlgn="base">
              <a:spcBef>
                <a:spcPct val="0"/>
              </a:spcBef>
              <a:spcAft>
                <a:spcPct val="0"/>
              </a:spcAft>
              <a:defRPr sz="4400">
                <a:solidFill>
                  <a:schemeClr val="tx2"/>
                </a:solidFill>
                <a:latin typeface="Arial" charset="0"/>
                <a:ea typeface="宋体" pitchFamily="2" charset="-122"/>
              </a:defRPr>
            </a:lvl6pPr>
            <a:lvl7pPr marL="914400" algn="ctr" fontAlgn="base">
              <a:spcBef>
                <a:spcPct val="0"/>
              </a:spcBef>
              <a:spcAft>
                <a:spcPct val="0"/>
              </a:spcAft>
              <a:defRPr sz="4400">
                <a:solidFill>
                  <a:schemeClr val="tx2"/>
                </a:solidFill>
                <a:latin typeface="Arial" charset="0"/>
                <a:ea typeface="宋体" pitchFamily="2" charset="-122"/>
              </a:defRPr>
            </a:lvl7pPr>
            <a:lvl8pPr marL="1371600" algn="ctr" fontAlgn="base">
              <a:spcBef>
                <a:spcPct val="0"/>
              </a:spcBef>
              <a:spcAft>
                <a:spcPct val="0"/>
              </a:spcAft>
              <a:defRPr sz="4400">
                <a:solidFill>
                  <a:schemeClr val="tx2"/>
                </a:solidFill>
                <a:latin typeface="Arial" charset="0"/>
                <a:ea typeface="宋体" pitchFamily="2" charset="-122"/>
              </a:defRPr>
            </a:lvl8pPr>
            <a:lvl9pPr marL="1828800" algn="ctr" fontAlgn="base">
              <a:spcBef>
                <a:spcPct val="0"/>
              </a:spcBef>
              <a:spcAft>
                <a:spcPct val="0"/>
              </a:spcAft>
              <a:defRPr sz="4400">
                <a:solidFill>
                  <a:schemeClr val="tx2"/>
                </a:solidFill>
                <a:latin typeface="Arial" charset="0"/>
                <a:ea typeface="宋体" pitchFamily="2" charset="-122"/>
              </a:defRPr>
            </a:lvl9pPr>
          </a:lstStyle>
          <a:p>
            <a:pPr algn="l"/>
            <a:r>
              <a:rPr lang="zh-CN" altLang="en-US" sz="2800" dirty="0" smtClean="0">
                <a:solidFill>
                  <a:srgbClr val="FF0000"/>
                </a:solidFill>
                <a:ea typeface="黑体" pitchFamily="2" charset="-122"/>
              </a:rPr>
              <a:t>写法技巧</a:t>
            </a:r>
            <a:endParaRPr lang="zh-CN" altLang="en-US" sz="2800" dirty="0">
              <a:solidFill>
                <a:srgbClr val="FF0000"/>
              </a:solidFill>
              <a:ea typeface="黑体" pitchFamily="2" charset="-122"/>
            </a:endParaRPr>
          </a:p>
        </p:txBody>
      </p:sp>
      <p:sp>
        <p:nvSpPr>
          <p:cNvPr id="3" name="Rectangle 2"/>
          <p:cNvSpPr>
            <a:spLocks noChangeArrowheads="1"/>
          </p:cNvSpPr>
          <p:nvPr/>
        </p:nvSpPr>
        <p:spPr bwMode="auto">
          <a:xfrm>
            <a:off x="901700" y="763806"/>
            <a:ext cx="813593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dirty="0" smtClean="0">
                <a:solidFill>
                  <a:srgbClr val="FF0000"/>
                </a:solidFill>
                <a:latin typeface="Times New Roman" pitchFamily="18" charset="0"/>
                <a:ea typeface="文鼎CS魏碑" pitchFamily="1" charset="-122"/>
              </a:rPr>
              <a:t>1</a:t>
            </a:r>
            <a:r>
              <a:rPr lang="zh-CN" altLang="en-US" sz="2400" b="1" dirty="0">
                <a:solidFill>
                  <a:srgbClr val="FF0000"/>
                </a:solidFill>
                <a:latin typeface="Times New Roman" pitchFamily="18" charset="0"/>
                <a:ea typeface="文鼎CS魏碑" pitchFamily="1" charset="-122"/>
              </a:rPr>
              <a:t>、融</a:t>
            </a:r>
            <a:r>
              <a:rPr lang="zh-CN" altLang="en-US" sz="2400" b="1" dirty="0">
                <a:solidFill>
                  <a:srgbClr val="FF0000"/>
                </a:solidFill>
                <a:latin typeface="Times New Roman" pitchFamily="18" charset="0"/>
              </a:rPr>
              <a:t>情入景，情景交融</a:t>
            </a:r>
            <a:r>
              <a:rPr lang="zh-CN" altLang="en-US" sz="2400" b="1" dirty="0">
                <a:solidFill>
                  <a:srgbClr val="FF0000"/>
                </a:solidFill>
                <a:latin typeface="Times New Roman" pitchFamily="18" charset="0"/>
                <a:ea typeface="文鼎CS魏碑" pitchFamily="1" charset="-122"/>
              </a:rPr>
              <a:t>------</a:t>
            </a:r>
            <a:r>
              <a:rPr lang="zh-CN" altLang="en-US" sz="2400" b="1" dirty="0">
                <a:solidFill>
                  <a:srgbClr val="FF0000"/>
                </a:solidFill>
                <a:latin typeface="Times New Roman" pitchFamily="18" charset="0"/>
              </a:rPr>
              <a:t>入境</a:t>
            </a:r>
          </a:p>
        </p:txBody>
      </p:sp>
      <p:sp>
        <p:nvSpPr>
          <p:cNvPr id="4" name="Rectangle 3"/>
          <p:cNvSpPr>
            <a:spLocks noChangeArrowheads="1"/>
          </p:cNvSpPr>
          <p:nvPr/>
        </p:nvSpPr>
        <p:spPr bwMode="auto">
          <a:xfrm>
            <a:off x="1115616" y="1347614"/>
            <a:ext cx="6731000" cy="830997"/>
          </a:xfrm>
          <a:prstGeom prst="rect">
            <a:avLst/>
          </a:prstGeom>
          <a:noFill/>
          <a:ln>
            <a:noFill/>
          </a:ln>
          <a:effectLst/>
        </p:spPr>
        <p:txBody>
          <a:bodyPr>
            <a:spAutoFit/>
          </a:bodyPr>
          <a:lstStyle/>
          <a:p>
            <a:pPr>
              <a:spcBef>
                <a:spcPct val="50000"/>
              </a:spcBef>
            </a:pPr>
            <a:r>
              <a:rPr lang="zh-CN" altLang="en-US" sz="2400" b="1" dirty="0">
                <a:solidFill>
                  <a:srgbClr val="0000CC"/>
                </a:solidFill>
                <a:latin typeface="Times New Roman" pitchFamily="18" charset="0"/>
                <a:ea typeface="文鼎CS楷体" pitchFamily="1" charset="-122"/>
              </a:rPr>
              <a:t>王国维</a:t>
            </a:r>
            <a:r>
              <a:rPr lang="en-US" altLang="zh-CN" sz="2400" b="1" dirty="0">
                <a:solidFill>
                  <a:srgbClr val="0000CC"/>
                </a:solidFill>
                <a:latin typeface="Times New Roman" pitchFamily="18" charset="0"/>
                <a:ea typeface="文鼎CS楷体" pitchFamily="1" charset="-122"/>
              </a:rPr>
              <a:t>《</a:t>
            </a:r>
            <a:r>
              <a:rPr lang="zh-CN" altLang="en-US" sz="2400" b="1" dirty="0">
                <a:solidFill>
                  <a:srgbClr val="0000CC"/>
                </a:solidFill>
                <a:latin typeface="Times New Roman" pitchFamily="18" charset="0"/>
                <a:ea typeface="文鼎CS楷体" pitchFamily="1" charset="-122"/>
              </a:rPr>
              <a:t>人间词话</a:t>
            </a:r>
            <a:r>
              <a:rPr lang="en-US" altLang="zh-CN" sz="2400" b="1" dirty="0">
                <a:solidFill>
                  <a:srgbClr val="0000CC"/>
                </a:solidFill>
                <a:latin typeface="Times New Roman" pitchFamily="18" charset="0"/>
                <a:ea typeface="文鼎CS楷体" pitchFamily="1" charset="-122"/>
              </a:rPr>
              <a:t>》</a:t>
            </a:r>
            <a:r>
              <a:rPr lang="zh-CN" altLang="en-US" sz="2400" b="1" dirty="0">
                <a:solidFill>
                  <a:srgbClr val="0000CC"/>
                </a:solidFill>
                <a:latin typeface="Times New Roman" pitchFamily="18" charset="0"/>
                <a:ea typeface="文鼎CS楷体" pitchFamily="1" charset="-122"/>
              </a:rPr>
              <a:t>：境非独景物也</a:t>
            </a:r>
            <a:r>
              <a:rPr lang="zh-CN" altLang="en-US" sz="2400" b="1" dirty="0" smtClean="0">
                <a:solidFill>
                  <a:srgbClr val="0000CC"/>
                </a:solidFill>
                <a:latin typeface="Times New Roman" pitchFamily="18" charset="0"/>
                <a:ea typeface="文鼎CS楷体" pitchFamily="1" charset="-122"/>
              </a:rPr>
              <a:t>，喜怒哀乐</a:t>
            </a:r>
            <a:r>
              <a:rPr lang="zh-CN" altLang="en-US" sz="2400" b="1" dirty="0">
                <a:solidFill>
                  <a:srgbClr val="0000CC"/>
                </a:solidFill>
                <a:latin typeface="Times New Roman" pitchFamily="18" charset="0"/>
                <a:ea typeface="文鼎CS楷体" pitchFamily="1" charset="-122"/>
              </a:rPr>
              <a:t>亦人心中之一境。</a:t>
            </a:r>
          </a:p>
        </p:txBody>
      </p:sp>
      <p:sp>
        <p:nvSpPr>
          <p:cNvPr id="5" name="Text Box 4"/>
          <p:cNvSpPr txBox="1">
            <a:spLocks noChangeArrowheads="1"/>
          </p:cNvSpPr>
          <p:nvPr/>
        </p:nvSpPr>
        <p:spPr bwMode="auto">
          <a:xfrm>
            <a:off x="901700" y="2211710"/>
            <a:ext cx="7375525"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3300"/>
                </a:solidFill>
                <a:latin typeface="Times New Roman" pitchFamily="18" charset="0"/>
              </a:rPr>
              <a:t> </a:t>
            </a:r>
            <a:r>
              <a:rPr lang="zh-CN" altLang="en-US" sz="2400" b="1" dirty="0">
                <a:solidFill>
                  <a:srgbClr val="0000CC"/>
                </a:solidFill>
                <a:latin typeface="Times New Roman" pitchFamily="18" charset="0"/>
              </a:rPr>
              <a:t>主人公：</a:t>
            </a:r>
            <a:r>
              <a:rPr lang="zh-CN" altLang="en-US" sz="2400" b="1" dirty="0">
                <a:solidFill>
                  <a:srgbClr val="FF3300"/>
                </a:solidFill>
                <a:latin typeface="Times New Roman" pitchFamily="18" charset="0"/>
              </a:rPr>
              <a:t>立－－看－－问－－忆（景）</a:t>
            </a:r>
          </a:p>
          <a:p>
            <a:pPr>
              <a:spcBef>
                <a:spcPct val="50000"/>
              </a:spcBef>
            </a:pPr>
            <a:r>
              <a:rPr lang="zh-CN" altLang="en-US" sz="2400" b="1" dirty="0">
                <a:solidFill>
                  <a:srgbClr val="0000CC"/>
                </a:solidFill>
                <a:latin typeface="Times New Roman" pitchFamily="18" charset="0"/>
              </a:rPr>
              <a:t> 心情：</a:t>
            </a:r>
            <a:r>
              <a:rPr lang="zh-CN" altLang="en-US" sz="2400" b="1" dirty="0">
                <a:solidFill>
                  <a:srgbClr val="FF3300"/>
                </a:solidFill>
                <a:latin typeface="Times New Roman" pitchFamily="18" charset="0"/>
              </a:rPr>
              <a:t>昂扬之情 －－   忧思之情－－  意气风发</a:t>
            </a:r>
          </a:p>
          <a:p>
            <a:pPr>
              <a:spcBef>
                <a:spcPct val="50000"/>
              </a:spcBef>
            </a:pPr>
            <a:r>
              <a:rPr lang="zh-CN" altLang="en-US" sz="2400" b="1" dirty="0">
                <a:solidFill>
                  <a:srgbClr val="0000CC"/>
                </a:solidFill>
                <a:latin typeface="Times New Roman" pitchFamily="18" charset="0"/>
              </a:rPr>
              <a:t>主题：</a:t>
            </a:r>
            <a:r>
              <a:rPr lang="zh-CN" altLang="en-US" sz="2400" b="1" dirty="0">
                <a:solidFill>
                  <a:srgbClr val="FF3300"/>
                </a:solidFill>
                <a:latin typeface="Times New Roman" pitchFamily="18" charset="0"/>
              </a:rPr>
              <a:t>作品通过对大好河山的描绘，对国家前途命运的思，对往昔岁月的追忆，抒发了以天下为已任的伟大抱负、昂扬的革命斗志和顽强的革命精神。</a:t>
            </a:r>
          </a:p>
        </p:txBody>
      </p:sp>
    </p:spTree>
    <p:extLst>
      <p:ext uri="{BB962C8B-B14F-4D97-AF65-F5344CB8AC3E}">
        <p14:creationId xmlns:p14="http://schemas.microsoft.com/office/powerpoint/2010/main" val="734981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P spid="5"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697773" y="699542"/>
            <a:ext cx="80645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smtClean="0">
                <a:solidFill>
                  <a:srgbClr val="FF3300"/>
                </a:solidFill>
                <a:effectLst>
                  <a:outerShdw blurRad="38100" dist="38100" dir="2700000" algn="tl">
                    <a:srgbClr val="000000">
                      <a:alpha val="43137"/>
                    </a:srgbClr>
                  </a:outerShdw>
                </a:effectLst>
              </a:rPr>
              <a:t>这</a:t>
            </a:r>
            <a:r>
              <a:rPr lang="zh-CN" altLang="en-US" sz="2400" b="1" dirty="0">
                <a:solidFill>
                  <a:srgbClr val="FF3300"/>
                </a:solidFill>
                <a:effectLst>
                  <a:outerShdw blurRad="38100" dist="38100" dir="2700000" algn="tl">
                    <a:srgbClr val="000000">
                      <a:alpha val="43137"/>
                    </a:srgbClr>
                  </a:outerShdw>
                </a:effectLst>
              </a:rPr>
              <a:t>首词的融情入景、情景交融的特点是如何体现出来的？</a:t>
            </a:r>
            <a:endParaRPr lang="en-US" altLang="zh-CN" sz="2400" b="1" dirty="0">
              <a:solidFill>
                <a:srgbClr val="FF3300"/>
              </a:solidFill>
              <a:effectLst>
                <a:outerShdw blurRad="38100" dist="38100" dir="2700000" algn="tl">
                  <a:srgbClr val="000000">
                    <a:alpha val="43137"/>
                  </a:srgbClr>
                </a:outerShdw>
              </a:effectLst>
            </a:endParaRPr>
          </a:p>
        </p:txBody>
      </p:sp>
      <p:sp>
        <p:nvSpPr>
          <p:cNvPr id="3" name="Text Box 3"/>
          <p:cNvSpPr txBox="1">
            <a:spLocks noChangeArrowheads="1"/>
          </p:cNvSpPr>
          <p:nvPr/>
        </p:nvSpPr>
        <p:spPr bwMode="auto">
          <a:xfrm>
            <a:off x="684213" y="1241772"/>
            <a:ext cx="38877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dirty="0">
                <a:solidFill>
                  <a:srgbClr val="0000CC"/>
                </a:solidFill>
              </a:rPr>
              <a:t>上阕：绘美景（景中寄情）</a:t>
            </a:r>
          </a:p>
        </p:txBody>
      </p:sp>
      <p:sp>
        <p:nvSpPr>
          <p:cNvPr id="4" name="Text Box 4"/>
          <p:cNvSpPr txBox="1">
            <a:spLocks noChangeArrowheads="1"/>
          </p:cNvSpPr>
          <p:nvPr/>
        </p:nvSpPr>
        <p:spPr bwMode="auto">
          <a:xfrm>
            <a:off x="4603023" y="1246889"/>
            <a:ext cx="4159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400" b="1" dirty="0">
                <a:solidFill>
                  <a:srgbClr val="0000CC"/>
                </a:solidFill>
              </a:rPr>
              <a:t>下阕：抒豪情（情中有景）</a:t>
            </a:r>
          </a:p>
        </p:txBody>
      </p:sp>
      <p:sp>
        <p:nvSpPr>
          <p:cNvPr id="5" name="Line 5"/>
          <p:cNvSpPr>
            <a:spLocks noChangeShapeType="1"/>
          </p:cNvSpPr>
          <p:nvPr/>
        </p:nvSpPr>
        <p:spPr bwMode="auto">
          <a:xfrm>
            <a:off x="2328376" y="1641628"/>
            <a:ext cx="0" cy="333669"/>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6" name="Text Box 6"/>
          <p:cNvSpPr txBox="1">
            <a:spLocks noChangeArrowheads="1"/>
          </p:cNvSpPr>
          <p:nvPr/>
        </p:nvSpPr>
        <p:spPr bwMode="auto">
          <a:xfrm>
            <a:off x="1411568" y="1975297"/>
            <a:ext cx="1944688" cy="461665"/>
          </a:xfrm>
          <a:prstGeom prst="rect">
            <a:avLst/>
          </a:prstGeom>
          <a:solidFill>
            <a:srgbClr val="00CC00"/>
          </a:solidFill>
          <a:ln w="381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dirty="0">
                <a:solidFill>
                  <a:srgbClr val="FF0066"/>
                </a:solidFill>
              </a:rPr>
              <a:t>独立寒秋图</a:t>
            </a:r>
          </a:p>
        </p:txBody>
      </p:sp>
      <p:sp>
        <p:nvSpPr>
          <p:cNvPr id="7" name="Text Box 7"/>
          <p:cNvSpPr txBox="1">
            <a:spLocks noChangeArrowheads="1"/>
          </p:cNvSpPr>
          <p:nvPr/>
        </p:nvSpPr>
        <p:spPr bwMode="auto">
          <a:xfrm>
            <a:off x="1375137" y="2795573"/>
            <a:ext cx="1871663" cy="461665"/>
          </a:xfrm>
          <a:prstGeom prst="rect">
            <a:avLst/>
          </a:prstGeom>
          <a:solidFill>
            <a:srgbClr val="00CC00"/>
          </a:solidFill>
          <a:ln w="381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dirty="0">
                <a:solidFill>
                  <a:srgbClr val="FF0066"/>
                </a:solidFill>
              </a:rPr>
              <a:t>湘江秋景图</a:t>
            </a:r>
            <a:endParaRPr lang="en-US" altLang="zh-CN" sz="2400" b="1" dirty="0">
              <a:solidFill>
                <a:srgbClr val="FF0066"/>
              </a:solidFill>
            </a:endParaRPr>
          </a:p>
        </p:txBody>
      </p:sp>
      <p:sp>
        <p:nvSpPr>
          <p:cNvPr id="8" name="Text Box 8"/>
          <p:cNvSpPr txBox="1">
            <a:spLocks noChangeArrowheads="1"/>
          </p:cNvSpPr>
          <p:nvPr/>
        </p:nvSpPr>
        <p:spPr bwMode="auto">
          <a:xfrm>
            <a:off x="601296" y="3616668"/>
            <a:ext cx="3887788" cy="1200329"/>
          </a:xfrm>
          <a:prstGeom prst="rect">
            <a:avLst/>
          </a:prstGeom>
          <a:solidFill>
            <a:srgbClr val="00CC00"/>
          </a:solidFill>
          <a:ln w="5715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FF66"/>
                </a:solidFill>
              </a:rPr>
              <a:t>火热的革命情怀，乐观、昂扬向上的情绪，对自由的向往与追求。</a:t>
            </a:r>
            <a:endParaRPr lang="en-US" altLang="zh-CN" sz="2400" b="1" dirty="0">
              <a:solidFill>
                <a:srgbClr val="FFFF66"/>
              </a:solidFill>
            </a:endParaRPr>
          </a:p>
        </p:txBody>
      </p:sp>
      <p:sp>
        <p:nvSpPr>
          <p:cNvPr id="9" name="Text Box 9"/>
          <p:cNvSpPr txBox="1">
            <a:spLocks noChangeArrowheads="1"/>
          </p:cNvSpPr>
          <p:nvPr/>
        </p:nvSpPr>
        <p:spPr bwMode="auto">
          <a:xfrm>
            <a:off x="5761037" y="2436962"/>
            <a:ext cx="1800225" cy="461665"/>
          </a:xfrm>
          <a:prstGeom prst="rect">
            <a:avLst/>
          </a:prstGeom>
          <a:solidFill>
            <a:srgbClr val="00CC00"/>
          </a:solidFill>
          <a:ln w="2857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dirty="0">
                <a:solidFill>
                  <a:srgbClr val="FF0066"/>
                </a:solidFill>
              </a:rPr>
              <a:t>峥嵘岁月图</a:t>
            </a:r>
            <a:endParaRPr lang="en-US" altLang="zh-CN" sz="2400" b="1" dirty="0">
              <a:solidFill>
                <a:srgbClr val="FF0066"/>
              </a:solidFill>
            </a:endParaRPr>
          </a:p>
        </p:txBody>
      </p:sp>
      <p:sp>
        <p:nvSpPr>
          <p:cNvPr id="10" name="Text Box 10"/>
          <p:cNvSpPr txBox="1">
            <a:spLocks noChangeArrowheads="1"/>
          </p:cNvSpPr>
          <p:nvPr/>
        </p:nvSpPr>
        <p:spPr bwMode="auto">
          <a:xfrm>
            <a:off x="5113543" y="3620932"/>
            <a:ext cx="3529013" cy="1200329"/>
          </a:xfrm>
          <a:prstGeom prst="rect">
            <a:avLst/>
          </a:prstGeom>
          <a:solidFill>
            <a:srgbClr val="00CC00"/>
          </a:solidFill>
          <a:ln w="2857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9900"/>
                </a:solidFill>
              </a:rPr>
              <a:t>    </a:t>
            </a:r>
            <a:r>
              <a:rPr lang="zh-CN" altLang="en-US" sz="2400" b="1" dirty="0">
                <a:solidFill>
                  <a:srgbClr val="FFFF66"/>
                </a:solidFill>
              </a:rPr>
              <a:t>主宰国家命运，改造旧世界的革命豪情和凌云壮志</a:t>
            </a:r>
            <a:endParaRPr lang="en-US" altLang="zh-CN" sz="2400" b="1" dirty="0">
              <a:solidFill>
                <a:srgbClr val="FFFF66"/>
              </a:solidFill>
            </a:endParaRPr>
          </a:p>
        </p:txBody>
      </p:sp>
      <p:sp>
        <p:nvSpPr>
          <p:cNvPr id="11" name="Line 11"/>
          <p:cNvSpPr>
            <a:spLocks noChangeShapeType="1"/>
          </p:cNvSpPr>
          <p:nvPr/>
        </p:nvSpPr>
        <p:spPr bwMode="auto">
          <a:xfrm>
            <a:off x="2310969" y="2436962"/>
            <a:ext cx="8219" cy="358611"/>
          </a:xfrm>
          <a:prstGeom prst="line">
            <a:avLst/>
          </a:prstGeom>
          <a:noFill/>
          <a:ln w="762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12" name="Line 12"/>
          <p:cNvSpPr>
            <a:spLocks noChangeShapeType="1"/>
          </p:cNvSpPr>
          <p:nvPr/>
        </p:nvSpPr>
        <p:spPr bwMode="auto">
          <a:xfrm>
            <a:off x="2310968" y="3257238"/>
            <a:ext cx="8219" cy="363695"/>
          </a:xfrm>
          <a:prstGeom prst="line">
            <a:avLst/>
          </a:prstGeom>
          <a:noFill/>
          <a:ln w="762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13" name="Line 13"/>
          <p:cNvSpPr>
            <a:spLocks noChangeShapeType="1"/>
          </p:cNvSpPr>
          <p:nvPr/>
        </p:nvSpPr>
        <p:spPr bwMode="auto">
          <a:xfrm>
            <a:off x="6579534" y="1704090"/>
            <a:ext cx="26848" cy="732872"/>
          </a:xfrm>
          <a:prstGeom prst="line">
            <a:avLst/>
          </a:prstGeom>
          <a:noFill/>
          <a:ln w="762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14" name="Line 14"/>
          <p:cNvSpPr>
            <a:spLocks noChangeShapeType="1"/>
          </p:cNvSpPr>
          <p:nvPr/>
        </p:nvSpPr>
        <p:spPr bwMode="auto">
          <a:xfrm>
            <a:off x="6641800" y="2894362"/>
            <a:ext cx="0" cy="722306"/>
          </a:xfrm>
          <a:prstGeom prst="line">
            <a:avLst/>
          </a:prstGeom>
          <a:noFill/>
          <a:ln w="762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Tree>
    <p:extLst>
      <p:ext uri="{BB962C8B-B14F-4D97-AF65-F5344CB8AC3E}">
        <p14:creationId xmlns:p14="http://schemas.microsoft.com/office/powerpoint/2010/main" val="1630168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ox(i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diamond(in)">
                                      <p:cBhvr>
                                        <p:cTn id="48" dur="20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ppt_x"/>
                                          </p:val>
                                        </p:tav>
                                        <p:tav tm="100000">
                                          <p:val>
                                            <p:strVal val="#ppt_x"/>
                                          </p:val>
                                        </p:tav>
                                      </p:tavLst>
                                    </p:anim>
                                    <p:anim calcmode="lin" valueType="num">
                                      <p:cBhvr additive="base">
                                        <p:cTn id="6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ppt_x"/>
                                          </p:val>
                                        </p:tav>
                                        <p:tav tm="100000">
                                          <p:val>
                                            <p:strVal val="#ppt_x"/>
                                          </p:val>
                                        </p:tav>
                                      </p:tavLst>
                                    </p:anim>
                                    <p:anim calcmode="lin" valueType="num">
                                      <p:cBhvr additive="base">
                                        <p:cTn id="7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nimBg="1"/>
      <p:bldP spid="6" grpId="0" bldLvl="0" animBg="1" autoUpdateAnimBg="0"/>
      <p:bldP spid="7" grpId="0" bldLvl="0" animBg="1" autoUpdateAnimBg="0"/>
      <p:bldP spid="8" grpId="0" bldLvl="0" animBg="1" autoUpdateAnimBg="0"/>
      <p:bldP spid="9" grpId="0" bldLvl="0" animBg="1" autoUpdateAnimBg="0"/>
      <p:bldP spid="10" grpId="0" bldLvl="0" animBg="1" autoUpdateAnimBg="0"/>
      <p:bldP spid="11" grpId="0" animBg="1"/>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611188" y="908050"/>
            <a:ext cx="3312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dirty="0">
                <a:solidFill>
                  <a:srgbClr val="FF0000"/>
                </a:solidFill>
                <a:effectLst>
                  <a:outerShdw blurRad="38100" dist="38100" dir="2700000" algn="tl">
                    <a:srgbClr val="000000">
                      <a:alpha val="43137"/>
                    </a:srgbClr>
                  </a:outerShdw>
                </a:effectLst>
              </a:rPr>
              <a:t>名人少年多立志：</a:t>
            </a:r>
            <a:endParaRPr lang="en-US" altLang="zh-CN" sz="2800" b="1" dirty="0">
              <a:solidFill>
                <a:srgbClr val="FF0000"/>
              </a:solidFill>
              <a:effectLst>
                <a:outerShdw blurRad="38100" dist="38100" dir="2700000" algn="tl">
                  <a:srgbClr val="000000">
                    <a:alpha val="43137"/>
                  </a:srgbClr>
                </a:outerShdw>
              </a:effectLst>
            </a:endParaRPr>
          </a:p>
        </p:txBody>
      </p:sp>
      <p:sp>
        <p:nvSpPr>
          <p:cNvPr id="3" name="Text Box 3"/>
          <p:cNvSpPr txBox="1">
            <a:spLocks noChangeArrowheads="1"/>
          </p:cNvSpPr>
          <p:nvPr/>
        </p:nvSpPr>
        <p:spPr bwMode="auto">
          <a:xfrm>
            <a:off x="1283544" y="1635646"/>
            <a:ext cx="6672832"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a:t>岳飞：“精忠报国”</a:t>
            </a:r>
          </a:p>
          <a:p>
            <a:pPr>
              <a:spcBef>
                <a:spcPct val="50000"/>
              </a:spcBef>
            </a:pPr>
            <a:r>
              <a:rPr lang="zh-CN" altLang="en-US" sz="2800" b="1"/>
              <a:t>鲁迅：“我以我血荐轩辕”</a:t>
            </a:r>
          </a:p>
          <a:p>
            <a:pPr>
              <a:spcBef>
                <a:spcPct val="50000"/>
              </a:spcBef>
            </a:pPr>
            <a:r>
              <a:rPr lang="zh-CN" altLang="en-US" sz="2800" b="1"/>
              <a:t>周恩来：“面壁十年图破壁”、“为中华之崛起而读书”</a:t>
            </a:r>
            <a:endParaRPr lang="en-US" altLang="zh-CN" sz="2800" b="1"/>
          </a:p>
        </p:txBody>
      </p:sp>
      <p:sp>
        <p:nvSpPr>
          <p:cNvPr id="4" name="Text Box 4"/>
          <p:cNvSpPr txBox="1">
            <a:spLocks noChangeArrowheads="1"/>
          </p:cNvSpPr>
          <p:nvPr/>
        </p:nvSpPr>
        <p:spPr bwMode="auto">
          <a:xfrm>
            <a:off x="1406944" y="4011910"/>
            <a:ext cx="381642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dirty="0">
                <a:solidFill>
                  <a:srgbClr val="FF0000"/>
                </a:solidFill>
              </a:rPr>
              <a:t>立志是成才的动力。</a:t>
            </a:r>
            <a:endParaRPr lang="en-US" altLang="zh-CN" sz="2800" b="1" dirty="0">
              <a:solidFill>
                <a:srgbClr val="FF0000"/>
              </a:solidFill>
            </a:endParaRPr>
          </a:p>
        </p:txBody>
      </p:sp>
    </p:spTree>
    <p:extLst>
      <p:ext uri="{BB962C8B-B14F-4D97-AF65-F5344CB8AC3E}">
        <p14:creationId xmlns:p14="http://schemas.microsoft.com/office/powerpoint/2010/main" val="19846822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467544" y="1437253"/>
            <a:ext cx="547167" cy="2246769"/>
          </a:xfrm>
          <a:prstGeom prst="rect">
            <a:avLst/>
          </a:prstGeom>
          <a:solidFill>
            <a:srgbClr val="00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800" b="1" dirty="0">
                <a:solidFill>
                  <a:srgbClr val="FF0000"/>
                </a:solidFill>
                <a:latin typeface="Times New Roman" pitchFamily="18" charset="0"/>
                <a:ea typeface="楷体_GB2312" pitchFamily="49" charset="-122"/>
              </a:rPr>
              <a:t>2</a:t>
            </a:r>
            <a:r>
              <a:rPr lang="zh-CN" altLang="en-US" sz="2800" b="1" dirty="0">
                <a:solidFill>
                  <a:srgbClr val="FF0000"/>
                </a:solidFill>
                <a:latin typeface="Times New Roman" pitchFamily="18" charset="0"/>
                <a:ea typeface="楷体_GB2312" pitchFamily="49" charset="-122"/>
              </a:rPr>
              <a:t>、</a:t>
            </a:r>
          </a:p>
          <a:p>
            <a:r>
              <a:rPr lang="zh-CN" altLang="en-US" sz="2800" b="1" dirty="0">
                <a:solidFill>
                  <a:srgbClr val="FF0000"/>
                </a:solidFill>
                <a:latin typeface="Times New Roman" pitchFamily="18" charset="0"/>
                <a:ea typeface="楷体_GB2312" pitchFamily="49" charset="-122"/>
              </a:rPr>
              <a:t>对</a:t>
            </a:r>
          </a:p>
          <a:p>
            <a:r>
              <a:rPr lang="zh-CN" altLang="en-US" sz="2800" b="1" dirty="0">
                <a:solidFill>
                  <a:srgbClr val="FF0000"/>
                </a:solidFill>
                <a:latin typeface="Times New Roman" pitchFamily="18" charset="0"/>
                <a:ea typeface="楷体_GB2312" pitchFamily="49" charset="-122"/>
              </a:rPr>
              <a:t>比</a:t>
            </a:r>
          </a:p>
          <a:p>
            <a:r>
              <a:rPr lang="zh-CN" altLang="en-US" sz="2800" b="1" dirty="0">
                <a:solidFill>
                  <a:srgbClr val="FF0000"/>
                </a:solidFill>
                <a:latin typeface="Times New Roman" pitchFamily="18" charset="0"/>
                <a:ea typeface="楷体_GB2312" pitchFamily="49" charset="-122"/>
              </a:rPr>
              <a:t>手法</a:t>
            </a:r>
          </a:p>
        </p:txBody>
      </p:sp>
      <p:sp>
        <p:nvSpPr>
          <p:cNvPr id="3" name="AutoShape 3"/>
          <p:cNvSpPr>
            <a:spLocks/>
          </p:cNvSpPr>
          <p:nvPr/>
        </p:nvSpPr>
        <p:spPr bwMode="auto">
          <a:xfrm>
            <a:off x="1162050" y="960438"/>
            <a:ext cx="304800" cy="3200400"/>
          </a:xfrm>
          <a:prstGeom prst="leftBrace">
            <a:avLst>
              <a:gd name="adj1" fmla="val 87500"/>
              <a:gd name="adj2" fmla="val 51829"/>
            </a:avLst>
          </a:prstGeom>
          <a:noFill/>
          <a:ln w="9525">
            <a:solidFill>
              <a:schemeClr val="tx1"/>
            </a:solidFill>
            <a:round/>
            <a:headEnd/>
            <a:tailEnd/>
          </a:ln>
          <a:effectLst/>
        </p:spPr>
        <p:txBody>
          <a:bodyPr wrap="none" anchor="ctr"/>
          <a:lstStyle/>
          <a:p>
            <a:endParaRPr lang="zh-CN" altLang="en-US" sz="2800"/>
          </a:p>
        </p:txBody>
      </p:sp>
      <p:sp>
        <p:nvSpPr>
          <p:cNvPr id="4" name="Text Box 4"/>
          <p:cNvSpPr txBox="1">
            <a:spLocks noChangeArrowheads="1"/>
          </p:cNvSpPr>
          <p:nvPr/>
        </p:nvSpPr>
        <p:spPr bwMode="auto">
          <a:xfrm>
            <a:off x="1466850" y="914033"/>
            <a:ext cx="685315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dirty="0">
                <a:solidFill>
                  <a:srgbClr val="0000FF"/>
                </a:solidFill>
                <a:latin typeface="Times New Roman" pitchFamily="18" charset="0"/>
                <a:ea typeface="楷体_GB2312" pitchFamily="49" charset="-122"/>
              </a:rPr>
              <a:t>颜色对比：“万山红遍”</a:t>
            </a:r>
            <a:r>
              <a:rPr lang="en-US" altLang="zh-CN" sz="2800" b="1" dirty="0">
                <a:solidFill>
                  <a:srgbClr val="0000FF"/>
                </a:solidFill>
                <a:latin typeface="Times New Roman" pitchFamily="18" charset="0"/>
                <a:ea typeface="楷体_GB2312" pitchFamily="49" charset="-122"/>
              </a:rPr>
              <a:t>——“</a:t>
            </a:r>
            <a:r>
              <a:rPr lang="zh-CN" altLang="en-US" sz="2800" b="1" dirty="0">
                <a:solidFill>
                  <a:srgbClr val="0000FF"/>
                </a:solidFill>
                <a:latin typeface="Times New Roman" pitchFamily="18" charset="0"/>
                <a:ea typeface="楷体_GB2312" pitchFamily="49" charset="-122"/>
              </a:rPr>
              <a:t>漫江碧透”</a:t>
            </a:r>
          </a:p>
        </p:txBody>
      </p:sp>
      <p:sp>
        <p:nvSpPr>
          <p:cNvPr id="5" name="Text Box 5"/>
          <p:cNvSpPr txBox="1">
            <a:spLocks noChangeArrowheads="1"/>
          </p:cNvSpPr>
          <p:nvPr/>
        </p:nvSpPr>
        <p:spPr bwMode="auto">
          <a:xfrm>
            <a:off x="1574800" y="1857376"/>
            <a:ext cx="6853158"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dirty="0">
                <a:solidFill>
                  <a:srgbClr val="0000FF"/>
                </a:solidFill>
                <a:latin typeface="Times New Roman" pitchFamily="18" charset="0"/>
                <a:ea typeface="楷体_GB2312" pitchFamily="49" charset="-122"/>
              </a:rPr>
              <a:t>动作对比：“鹰击长空”</a:t>
            </a:r>
            <a:r>
              <a:rPr lang="en-US" altLang="zh-CN" sz="2800" b="1" dirty="0">
                <a:solidFill>
                  <a:srgbClr val="0000FF"/>
                </a:solidFill>
                <a:latin typeface="Times New Roman" pitchFamily="18" charset="0"/>
                <a:ea typeface="楷体_GB2312" pitchFamily="49" charset="-122"/>
              </a:rPr>
              <a:t>——“</a:t>
            </a:r>
            <a:r>
              <a:rPr lang="zh-CN" altLang="en-US" sz="2800" b="1" dirty="0">
                <a:solidFill>
                  <a:srgbClr val="0000FF"/>
                </a:solidFill>
                <a:latin typeface="Times New Roman" pitchFamily="18" charset="0"/>
                <a:ea typeface="楷体_GB2312" pitchFamily="49" charset="-122"/>
              </a:rPr>
              <a:t>鱼翔浅底”</a:t>
            </a:r>
          </a:p>
          <a:p>
            <a:r>
              <a:rPr lang="zh-CN" altLang="en-US" sz="2800" dirty="0">
                <a:latin typeface="Times New Roman" pitchFamily="18" charset="0"/>
              </a:rPr>
              <a:t>                    “指点江山”</a:t>
            </a:r>
            <a:r>
              <a:rPr lang="en-US" altLang="zh-CN" sz="2800" dirty="0">
                <a:latin typeface="Times New Roman" pitchFamily="18" charset="0"/>
              </a:rPr>
              <a:t>——“</a:t>
            </a:r>
            <a:r>
              <a:rPr lang="zh-CN" altLang="en-US" sz="2800" dirty="0">
                <a:latin typeface="Times New Roman" pitchFamily="18" charset="0"/>
              </a:rPr>
              <a:t>激扬文字”</a:t>
            </a:r>
          </a:p>
        </p:txBody>
      </p:sp>
      <p:sp>
        <p:nvSpPr>
          <p:cNvPr id="6" name="Text Box 6"/>
          <p:cNvSpPr txBox="1">
            <a:spLocks noChangeArrowheads="1"/>
          </p:cNvSpPr>
          <p:nvPr/>
        </p:nvSpPr>
        <p:spPr bwMode="auto">
          <a:xfrm>
            <a:off x="1647825" y="2964191"/>
            <a:ext cx="577113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dirty="0">
                <a:solidFill>
                  <a:srgbClr val="0000FF"/>
                </a:solidFill>
                <a:latin typeface="Times New Roman" pitchFamily="18" charset="0"/>
                <a:ea typeface="楷体_GB2312" pitchFamily="49" charset="-122"/>
              </a:rPr>
              <a:t>明比：“同学少年”</a:t>
            </a:r>
            <a:r>
              <a:rPr lang="en-US" altLang="zh-CN" sz="2800" b="1" dirty="0">
                <a:solidFill>
                  <a:srgbClr val="0000FF"/>
                </a:solidFill>
                <a:latin typeface="Times New Roman" pitchFamily="18" charset="0"/>
                <a:ea typeface="楷体_GB2312" pitchFamily="49" charset="-122"/>
              </a:rPr>
              <a:t>——“</a:t>
            </a:r>
            <a:r>
              <a:rPr lang="zh-CN" altLang="en-US" sz="2800" b="1" dirty="0">
                <a:solidFill>
                  <a:srgbClr val="0000FF"/>
                </a:solidFill>
                <a:latin typeface="Times New Roman" pitchFamily="18" charset="0"/>
                <a:ea typeface="楷体_GB2312" pitchFamily="49" charset="-122"/>
              </a:rPr>
              <a:t>万户侯”</a:t>
            </a:r>
          </a:p>
        </p:txBody>
      </p:sp>
      <p:sp>
        <p:nvSpPr>
          <p:cNvPr id="7" name="Text Box 7"/>
          <p:cNvSpPr txBox="1">
            <a:spLocks noChangeArrowheads="1"/>
          </p:cNvSpPr>
          <p:nvPr/>
        </p:nvSpPr>
        <p:spPr bwMode="auto">
          <a:xfrm>
            <a:off x="1647825" y="3827791"/>
            <a:ext cx="721383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solidFill>
                  <a:srgbClr val="0000FF"/>
                </a:solidFill>
                <a:latin typeface="Times New Roman" pitchFamily="18" charset="0"/>
              </a:rPr>
              <a:t>暗比：“万类霜天竞自由”</a:t>
            </a:r>
            <a:r>
              <a:rPr lang="en-US" altLang="zh-CN" sz="2800" b="1">
                <a:solidFill>
                  <a:srgbClr val="0000FF"/>
                </a:solidFill>
                <a:latin typeface="Times New Roman" pitchFamily="18" charset="0"/>
              </a:rPr>
              <a:t>——“</a:t>
            </a:r>
            <a:r>
              <a:rPr lang="zh-CN" altLang="en-US" sz="2800" b="1">
                <a:solidFill>
                  <a:srgbClr val="0000FF"/>
                </a:solidFill>
                <a:latin typeface="Times New Roman" pitchFamily="18" charset="0"/>
              </a:rPr>
              <a:t>中国现状”</a:t>
            </a:r>
            <a:endParaRPr lang="zh-CN" altLang="en-US" sz="2800">
              <a:latin typeface="Times New Roman" pitchFamily="18" charset="0"/>
            </a:endParaRPr>
          </a:p>
        </p:txBody>
      </p:sp>
    </p:spTree>
    <p:extLst>
      <p:ext uri="{BB962C8B-B14F-4D97-AF65-F5344CB8AC3E}">
        <p14:creationId xmlns:p14="http://schemas.microsoft.com/office/powerpoint/2010/main" val="1661633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type.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type.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animBg="1"/>
      <p:bldP spid="4" grpId="0" autoUpdateAnimBg="0"/>
      <p:bldP spid="5" grpId="0" autoUpdateAnimBg="0"/>
      <p:bldP spid="6" grpId="0" autoUpdateAnimBg="0"/>
      <p:bldP spid="7"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504031" y="843558"/>
            <a:ext cx="8064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3200" b="1" dirty="0">
                <a:solidFill>
                  <a:srgbClr val="0000CC"/>
                </a:solidFill>
                <a:effectLst>
                  <a:outerShdw blurRad="38100" dist="38100" dir="2700000" algn="tl">
                    <a:srgbClr val="000000">
                      <a:alpha val="43137"/>
                    </a:srgbClr>
                  </a:outerShdw>
                </a:effectLst>
              </a:rPr>
              <a:t>从本首诗中了解几个鉴赏诗歌的角度和方法：</a:t>
            </a:r>
            <a:endParaRPr lang="en-US" altLang="zh-CN" sz="3200" b="1" dirty="0">
              <a:solidFill>
                <a:srgbClr val="0000CC"/>
              </a:solidFill>
              <a:effectLst>
                <a:outerShdw blurRad="38100" dist="38100" dir="2700000" algn="tl">
                  <a:srgbClr val="000000">
                    <a:alpha val="43137"/>
                  </a:srgbClr>
                </a:outerShdw>
              </a:effectLst>
            </a:endParaRPr>
          </a:p>
        </p:txBody>
      </p:sp>
      <p:sp>
        <p:nvSpPr>
          <p:cNvPr id="4" name="Text Box 4"/>
          <p:cNvSpPr txBox="1">
            <a:spLocks noChangeArrowheads="1"/>
          </p:cNvSpPr>
          <p:nvPr/>
        </p:nvSpPr>
        <p:spPr bwMode="auto">
          <a:xfrm>
            <a:off x="595053" y="1563638"/>
            <a:ext cx="62658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dirty="0"/>
              <a:t>1</a:t>
            </a:r>
            <a:r>
              <a:rPr lang="zh-CN" altLang="en-US" sz="2800" b="1" dirty="0"/>
              <a:t>、意象</a:t>
            </a:r>
            <a:r>
              <a:rPr lang="en-US" altLang="zh-CN" sz="2800" b="1" dirty="0"/>
              <a:t>——</a:t>
            </a:r>
            <a:r>
              <a:rPr lang="zh-CN" altLang="en-US" sz="2800" b="1" dirty="0"/>
              <a:t>画面</a:t>
            </a:r>
            <a:r>
              <a:rPr lang="en-US" altLang="zh-CN" sz="2800" b="1" dirty="0"/>
              <a:t>——</a:t>
            </a:r>
            <a:r>
              <a:rPr lang="zh-CN" altLang="en-US" sz="2800" b="1" dirty="0"/>
              <a:t>意境</a:t>
            </a:r>
            <a:r>
              <a:rPr lang="en-US" altLang="zh-CN" sz="2800" b="1" dirty="0"/>
              <a:t>——</a:t>
            </a:r>
            <a:r>
              <a:rPr lang="zh-CN" altLang="en-US" sz="2800" b="1" dirty="0"/>
              <a:t>情感</a:t>
            </a:r>
            <a:endParaRPr lang="en-US" altLang="zh-CN" sz="2800" b="1" dirty="0"/>
          </a:p>
        </p:txBody>
      </p:sp>
      <p:sp>
        <p:nvSpPr>
          <p:cNvPr id="5" name="Text Box 5"/>
          <p:cNvSpPr txBox="1">
            <a:spLocks noChangeArrowheads="1"/>
          </p:cNvSpPr>
          <p:nvPr/>
        </p:nvSpPr>
        <p:spPr bwMode="auto">
          <a:xfrm>
            <a:off x="595053" y="2456143"/>
            <a:ext cx="8280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dirty="0"/>
              <a:t>2</a:t>
            </a:r>
            <a:r>
              <a:rPr lang="zh-CN" altLang="en-US" sz="2800" b="1" dirty="0"/>
              <a:t>、景和情的关系</a:t>
            </a:r>
            <a:r>
              <a:rPr lang="en-US" altLang="zh-CN" sz="2800" b="1" dirty="0"/>
              <a:t>——</a:t>
            </a:r>
            <a:r>
              <a:rPr lang="zh-CN" altLang="en-US" sz="2800" b="1" dirty="0"/>
              <a:t>景中含情</a:t>
            </a:r>
            <a:r>
              <a:rPr lang="en-US" altLang="zh-CN" sz="2800" b="1" dirty="0"/>
              <a:t>/</a:t>
            </a:r>
            <a:r>
              <a:rPr lang="zh-CN" altLang="en-US" sz="2800" b="1" dirty="0"/>
              <a:t>寓情于景</a:t>
            </a:r>
            <a:r>
              <a:rPr lang="en-US" altLang="zh-CN" sz="2800" b="1" dirty="0"/>
              <a:t>/</a:t>
            </a:r>
            <a:r>
              <a:rPr lang="zh-CN" altLang="en-US" sz="2800" b="1" dirty="0"/>
              <a:t>情景交融</a:t>
            </a:r>
            <a:endParaRPr lang="en-US" altLang="zh-CN" sz="2800" b="1" dirty="0"/>
          </a:p>
        </p:txBody>
      </p:sp>
      <p:sp>
        <p:nvSpPr>
          <p:cNvPr id="6" name="Text Box 6"/>
          <p:cNvSpPr txBox="1">
            <a:spLocks noChangeArrowheads="1"/>
          </p:cNvSpPr>
          <p:nvPr/>
        </p:nvSpPr>
        <p:spPr bwMode="auto">
          <a:xfrm>
            <a:off x="625206" y="3291830"/>
            <a:ext cx="79930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dirty="0"/>
              <a:t>3</a:t>
            </a:r>
            <a:r>
              <a:rPr lang="zh-CN" altLang="en-US" sz="2800" b="1" dirty="0"/>
              <a:t>、炼字</a:t>
            </a:r>
            <a:r>
              <a:rPr lang="en-US" altLang="zh-CN" sz="2800" b="1" dirty="0"/>
              <a:t>——</a:t>
            </a:r>
            <a:r>
              <a:rPr lang="zh-CN" altLang="en-US" sz="2800" b="1" dirty="0"/>
              <a:t>用生动形象的词语表达丰富的内涵</a:t>
            </a:r>
            <a:endParaRPr lang="en-US" altLang="zh-CN" sz="2800" b="1" dirty="0"/>
          </a:p>
        </p:txBody>
      </p:sp>
      <p:sp>
        <p:nvSpPr>
          <p:cNvPr id="7" name="Text Box 7"/>
          <p:cNvSpPr txBox="1">
            <a:spLocks noChangeArrowheads="1"/>
          </p:cNvSpPr>
          <p:nvPr/>
        </p:nvSpPr>
        <p:spPr bwMode="auto">
          <a:xfrm>
            <a:off x="1188969" y="4014438"/>
            <a:ext cx="247552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solidFill>
                  <a:srgbClr val="FF0000"/>
                </a:solidFill>
                <a:effectLst>
                  <a:outerShdw blurRad="38100" dist="38100" dir="2700000" algn="tl">
                    <a:srgbClr val="000000">
                      <a:alpha val="43137"/>
                    </a:srgbClr>
                  </a:outerShdw>
                </a:effectLst>
              </a:rPr>
              <a:t>（动词  形容词）</a:t>
            </a:r>
          </a:p>
        </p:txBody>
      </p:sp>
      <p:sp>
        <p:nvSpPr>
          <p:cNvPr id="8" name="Rectangle 2"/>
          <p:cNvSpPr>
            <a:spLocks noChangeArrowheads="1"/>
          </p:cNvSpPr>
          <p:nvPr/>
        </p:nvSpPr>
        <p:spPr bwMode="auto">
          <a:xfrm>
            <a:off x="683568" y="107107"/>
            <a:ext cx="1800200" cy="511572"/>
          </a:xfrm>
          <a:prstGeom prst="rect">
            <a:avLst/>
          </a:prstGeom>
          <a:solidFill>
            <a:srgbClr val="00B0F0"/>
          </a:solidFill>
          <a:ln>
            <a:noFill/>
          </a:ln>
        </p:spPr>
        <p:txBody>
          <a:bodyPr anchor="ctr"/>
          <a:lstStyle>
            <a:lvl1pPr algn="ctr">
              <a:defRPr sz="4400">
                <a:solidFill>
                  <a:schemeClr val="tx2"/>
                </a:solidFill>
                <a:latin typeface="Arial" charset="0"/>
                <a:ea typeface="宋体" pitchFamily="2" charset="-122"/>
              </a:defRPr>
            </a:lvl1pPr>
            <a:lvl2pPr algn="ctr">
              <a:defRPr sz="4400">
                <a:solidFill>
                  <a:schemeClr val="tx2"/>
                </a:solidFill>
                <a:latin typeface="Arial" charset="0"/>
                <a:ea typeface="宋体" pitchFamily="2" charset="-122"/>
              </a:defRPr>
            </a:lvl2pPr>
            <a:lvl3pPr algn="ctr">
              <a:defRPr sz="4400">
                <a:solidFill>
                  <a:schemeClr val="tx2"/>
                </a:solidFill>
                <a:latin typeface="Arial" charset="0"/>
                <a:ea typeface="宋体" pitchFamily="2" charset="-122"/>
              </a:defRPr>
            </a:lvl3pPr>
            <a:lvl4pPr algn="ctr">
              <a:defRPr sz="4400">
                <a:solidFill>
                  <a:schemeClr val="tx2"/>
                </a:solidFill>
                <a:latin typeface="Arial" charset="0"/>
                <a:ea typeface="宋体" pitchFamily="2" charset="-122"/>
              </a:defRPr>
            </a:lvl4pPr>
            <a:lvl5pPr algn="ctr">
              <a:defRPr sz="4400">
                <a:solidFill>
                  <a:schemeClr val="tx2"/>
                </a:solidFill>
                <a:latin typeface="Arial" charset="0"/>
                <a:ea typeface="宋体" pitchFamily="2" charset="-122"/>
              </a:defRPr>
            </a:lvl5pPr>
            <a:lvl6pPr marL="457200" algn="ctr" fontAlgn="base">
              <a:spcBef>
                <a:spcPct val="0"/>
              </a:spcBef>
              <a:spcAft>
                <a:spcPct val="0"/>
              </a:spcAft>
              <a:defRPr sz="4400">
                <a:solidFill>
                  <a:schemeClr val="tx2"/>
                </a:solidFill>
                <a:latin typeface="Arial" charset="0"/>
                <a:ea typeface="宋体" pitchFamily="2" charset="-122"/>
              </a:defRPr>
            </a:lvl6pPr>
            <a:lvl7pPr marL="914400" algn="ctr" fontAlgn="base">
              <a:spcBef>
                <a:spcPct val="0"/>
              </a:spcBef>
              <a:spcAft>
                <a:spcPct val="0"/>
              </a:spcAft>
              <a:defRPr sz="4400">
                <a:solidFill>
                  <a:schemeClr val="tx2"/>
                </a:solidFill>
                <a:latin typeface="Arial" charset="0"/>
                <a:ea typeface="宋体" pitchFamily="2" charset="-122"/>
              </a:defRPr>
            </a:lvl7pPr>
            <a:lvl8pPr marL="1371600" algn="ctr" fontAlgn="base">
              <a:spcBef>
                <a:spcPct val="0"/>
              </a:spcBef>
              <a:spcAft>
                <a:spcPct val="0"/>
              </a:spcAft>
              <a:defRPr sz="4400">
                <a:solidFill>
                  <a:schemeClr val="tx2"/>
                </a:solidFill>
                <a:latin typeface="Arial" charset="0"/>
                <a:ea typeface="宋体" pitchFamily="2" charset="-122"/>
              </a:defRPr>
            </a:lvl8pPr>
            <a:lvl9pPr marL="1828800" algn="ctr" fontAlgn="base">
              <a:spcBef>
                <a:spcPct val="0"/>
              </a:spcBef>
              <a:spcAft>
                <a:spcPct val="0"/>
              </a:spcAft>
              <a:defRPr sz="4400">
                <a:solidFill>
                  <a:schemeClr val="tx2"/>
                </a:solidFill>
                <a:latin typeface="Arial" charset="0"/>
                <a:ea typeface="宋体" pitchFamily="2" charset="-122"/>
              </a:defRPr>
            </a:lvl9pPr>
          </a:lstStyle>
          <a:p>
            <a:pPr algn="l"/>
            <a:r>
              <a:rPr lang="zh-CN" altLang="en-US" sz="2800" dirty="0" smtClean="0">
                <a:solidFill>
                  <a:srgbClr val="FF0000"/>
                </a:solidFill>
                <a:ea typeface="黑体" pitchFamily="2" charset="-122"/>
              </a:rPr>
              <a:t>方法积累</a:t>
            </a:r>
            <a:endParaRPr lang="zh-CN" altLang="en-US" sz="2800" dirty="0">
              <a:solidFill>
                <a:srgbClr val="FF0000"/>
              </a:solidFill>
              <a:ea typeface="黑体" pitchFamily="2" charset="-122"/>
            </a:endParaRPr>
          </a:p>
        </p:txBody>
      </p:sp>
    </p:spTree>
    <p:extLst>
      <p:ext uri="{BB962C8B-B14F-4D97-AF65-F5344CB8AC3E}">
        <p14:creationId xmlns:p14="http://schemas.microsoft.com/office/powerpoint/2010/main" val="1511174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43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2411760" y="915566"/>
            <a:ext cx="324008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400" b="1" dirty="0">
                <a:solidFill>
                  <a:srgbClr val="FF0000"/>
                </a:solidFill>
                <a:ea typeface="微软雅黑" pitchFamily="34" charset="-122"/>
              </a:rPr>
              <a:t>什么是诗歌的形象？</a:t>
            </a:r>
          </a:p>
        </p:txBody>
      </p:sp>
      <p:sp>
        <p:nvSpPr>
          <p:cNvPr id="3" name="Text Box 3"/>
          <p:cNvSpPr txBox="1">
            <a:spLocks noChangeArrowheads="1"/>
          </p:cNvSpPr>
          <p:nvPr/>
        </p:nvSpPr>
        <p:spPr bwMode="auto">
          <a:xfrm>
            <a:off x="971600" y="1509713"/>
            <a:ext cx="684076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smtClean="0">
                <a:solidFill>
                  <a:srgbClr val="000000"/>
                </a:solidFill>
                <a:ea typeface="楷体_GB2312" pitchFamily="49" charset="-122"/>
              </a:rPr>
              <a:t>诗歌</a:t>
            </a:r>
            <a:r>
              <a:rPr lang="zh-CN" altLang="en-US" sz="2400" b="1" dirty="0">
                <a:solidFill>
                  <a:srgbClr val="000000"/>
                </a:solidFill>
                <a:ea typeface="楷体_GB2312" pitchFamily="49" charset="-122"/>
              </a:rPr>
              <a:t>的形象有“</a:t>
            </a:r>
            <a:r>
              <a:rPr lang="zh-CN" altLang="en-US" sz="2400" b="1" dirty="0">
                <a:solidFill>
                  <a:srgbClr val="FF0000"/>
                </a:solidFill>
                <a:ea typeface="楷体_GB2312" pitchFamily="49" charset="-122"/>
              </a:rPr>
              <a:t>人物</a:t>
            </a:r>
            <a:r>
              <a:rPr lang="zh-CN" altLang="en-US" sz="2400" b="1" dirty="0">
                <a:solidFill>
                  <a:srgbClr val="000000"/>
                </a:solidFill>
                <a:ea typeface="楷体_GB2312" pitchFamily="49" charset="-122"/>
              </a:rPr>
              <a:t>”（即：诗中塑造的人物形象或抒情主人公形象）、</a:t>
            </a:r>
            <a:r>
              <a:rPr lang="zh-CN" altLang="en-US" sz="2400" b="1" dirty="0">
                <a:solidFill>
                  <a:srgbClr val="FF0000"/>
                </a:solidFill>
                <a:ea typeface="楷体_GB2312" pitchFamily="49" charset="-122"/>
              </a:rPr>
              <a:t>景象</a:t>
            </a:r>
            <a:r>
              <a:rPr lang="zh-CN" altLang="en-US" sz="2400" b="1" dirty="0">
                <a:solidFill>
                  <a:srgbClr val="000000"/>
                </a:solidFill>
                <a:ea typeface="楷体_GB2312" pitchFamily="49" charset="-122"/>
              </a:rPr>
              <a:t>（写景诗或杂诗中的景色）、</a:t>
            </a:r>
            <a:r>
              <a:rPr lang="zh-CN" altLang="en-US" sz="2400" b="1" dirty="0">
                <a:solidFill>
                  <a:srgbClr val="FF0000"/>
                </a:solidFill>
                <a:ea typeface="楷体_GB2312" pitchFamily="49" charset="-122"/>
              </a:rPr>
              <a:t>物象</a:t>
            </a:r>
            <a:r>
              <a:rPr lang="zh-CN" altLang="en-US" sz="2400" b="1" dirty="0">
                <a:solidFill>
                  <a:srgbClr val="000000"/>
                </a:solidFill>
                <a:ea typeface="楷体_GB2312" pitchFamily="49" charset="-122"/>
              </a:rPr>
              <a:t>（咏物诗或杂诗中的物象，这些寄托作者情思的具体物象也叫</a:t>
            </a:r>
            <a:r>
              <a:rPr lang="zh-CN" altLang="en-US" sz="2400" b="1" dirty="0">
                <a:solidFill>
                  <a:srgbClr val="FF0000"/>
                </a:solidFill>
                <a:ea typeface="楷体_GB2312" pitchFamily="49" charset="-122"/>
              </a:rPr>
              <a:t>意象</a:t>
            </a:r>
            <a:r>
              <a:rPr lang="zh-CN" altLang="en-US" sz="2400" b="1" dirty="0">
                <a:solidFill>
                  <a:srgbClr val="000000"/>
                </a:solidFill>
                <a:ea typeface="楷体_GB2312" pitchFamily="49" charset="-122"/>
              </a:rPr>
              <a:t>，是诗人的思想感情与客观物象的融合。）形象的鉴赏的要求主要包括以下三方面：把握形象的特征，分析寓于形象中的思想感情，理解形象的典型意义</a:t>
            </a:r>
            <a:r>
              <a:rPr lang="zh-CN" altLang="en-US" sz="2400" b="1" dirty="0" smtClean="0">
                <a:solidFill>
                  <a:srgbClr val="000000"/>
                </a:solidFill>
                <a:ea typeface="楷体_GB2312" pitchFamily="49" charset="-122"/>
              </a:rPr>
              <a:t>。</a:t>
            </a:r>
            <a:endParaRPr lang="zh-CN" altLang="en-US" sz="2400" b="1" dirty="0"/>
          </a:p>
        </p:txBody>
      </p:sp>
    </p:spTree>
    <p:extLst>
      <p:ext uri="{BB962C8B-B14F-4D97-AF65-F5344CB8AC3E}">
        <p14:creationId xmlns:p14="http://schemas.microsoft.com/office/powerpoint/2010/main" val="3904557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2915816" y="843558"/>
            <a:ext cx="2232248" cy="52322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   品意境</a:t>
            </a:r>
          </a:p>
        </p:txBody>
      </p:sp>
      <p:sp>
        <p:nvSpPr>
          <p:cNvPr id="3" name="Text Box 3"/>
          <p:cNvSpPr txBox="1">
            <a:spLocks noChangeArrowheads="1"/>
          </p:cNvSpPr>
          <p:nvPr/>
        </p:nvSpPr>
        <p:spPr bwMode="auto">
          <a:xfrm>
            <a:off x="539552" y="1725407"/>
            <a:ext cx="7992243" cy="291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hangingPunct="0">
              <a:lnSpc>
                <a:spcPct val="85000"/>
              </a:lnSpc>
            </a:pPr>
            <a:r>
              <a:rPr lang="zh-CN" altLang="en-US" sz="2400" b="1" dirty="0">
                <a:latin typeface="Times New Roman" pitchFamily="18" charset="0"/>
              </a:rPr>
              <a:t>所谓意境，就是诗人要表达的思想感情与诗中所描绘的生活图景有机融合而形成的一种耐人寻味的艺术境界。</a:t>
            </a:r>
            <a:r>
              <a:rPr lang="zh-CN" altLang="en-US" sz="2400" b="1" dirty="0">
                <a:solidFill>
                  <a:srgbClr val="FF0000"/>
                </a:solidFill>
                <a:latin typeface="Times New Roman" pitchFamily="18" charset="0"/>
              </a:rPr>
              <a:t>“意”是诗人在诗中抒发的思想感情，“境”是诗中所描绘的生活图景。</a:t>
            </a:r>
            <a:r>
              <a:rPr lang="zh-CN" altLang="en-US" sz="2400" b="1" dirty="0">
                <a:latin typeface="Times New Roman" pitchFamily="18" charset="0"/>
              </a:rPr>
              <a:t>诗中所描绘的景物是构成境的重要因素，是理解意境的先决条件。</a:t>
            </a:r>
            <a:r>
              <a:rPr lang="zh-CN" altLang="en-US" sz="2400" b="1" dirty="0">
                <a:solidFill>
                  <a:srgbClr val="FF0000"/>
                </a:solidFill>
                <a:latin typeface="Times New Roman" pitchFamily="18" charset="0"/>
              </a:rPr>
              <a:t>品意境是指品味诗中事物的“形”与 “神”，品味诗人的“情”与“理”。</a:t>
            </a:r>
            <a:r>
              <a:rPr lang="zh-CN" altLang="en-US" sz="2400" b="1" dirty="0">
                <a:solidFill>
                  <a:srgbClr val="000000"/>
                </a:solidFill>
                <a:latin typeface="Times New Roman" pitchFamily="18" charset="0"/>
              </a:rPr>
              <a:t>要特别注意诗歌中的景物描写，弄清作者是通过哪一些景物来构成一个什么样的意境。把握诗的画面和气氛，去理解、感受此时此景中作者的感情是什么</a:t>
            </a:r>
            <a:r>
              <a:rPr lang="zh-CN" altLang="en-US" sz="2400" b="1" dirty="0" smtClean="0">
                <a:solidFill>
                  <a:srgbClr val="000000"/>
                </a:solidFill>
                <a:latin typeface="Times New Roman" pitchFamily="18" charset="0"/>
              </a:rPr>
              <a:t>。</a:t>
            </a:r>
            <a:endParaRPr lang="zh-CN" altLang="en-US" sz="2400" b="1" dirty="0">
              <a:solidFill>
                <a:srgbClr val="000000"/>
              </a:solidFill>
              <a:latin typeface="Times New Roman" pitchFamily="18" charset="0"/>
            </a:endParaRPr>
          </a:p>
        </p:txBody>
      </p:sp>
    </p:spTree>
    <p:extLst>
      <p:ext uri="{BB962C8B-B14F-4D97-AF65-F5344CB8AC3E}">
        <p14:creationId xmlns:p14="http://schemas.microsoft.com/office/powerpoint/2010/main" val="3280245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P spid="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rrowheads="1"/>
          </p:cNvSpPr>
          <p:nvPr/>
        </p:nvSpPr>
        <p:spPr bwMode="auto">
          <a:xfrm>
            <a:off x="3418905" y="699542"/>
            <a:ext cx="1332979" cy="660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pPr>
              <a:buFontTx/>
              <a:buNone/>
            </a:pPr>
            <a:r>
              <a:rPr lang="zh-CN" altLang="en-US" sz="2800" u="sng" dirty="0">
                <a:solidFill>
                  <a:srgbClr val="FF0000"/>
                </a:solidFill>
                <a:effectLst>
                  <a:outerShdw blurRad="38100" dist="38100" dir="2700000" algn="tl">
                    <a:srgbClr val="000000">
                      <a:alpha val="43137"/>
                    </a:srgbClr>
                  </a:outerShdw>
                </a:effectLst>
                <a:latin typeface="黑体" pitchFamily="2" charset="-122"/>
                <a:ea typeface="黑体" pitchFamily="2" charset="-122"/>
              </a:rPr>
              <a:t>意 象</a:t>
            </a:r>
          </a:p>
        </p:txBody>
      </p:sp>
      <p:sp>
        <p:nvSpPr>
          <p:cNvPr id="3" name="Rectangle 3"/>
          <p:cNvSpPr>
            <a:spLocks noGrp="1" noRot="1" noChangeArrowheads="1"/>
          </p:cNvSpPr>
          <p:nvPr/>
        </p:nvSpPr>
        <p:spPr bwMode="auto">
          <a:xfrm>
            <a:off x="827584" y="1503939"/>
            <a:ext cx="7848600" cy="2957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65000"/>
              <a:buFont typeface="Wingdings" pitchFamily="2" charset="2"/>
              <a:buChar char="n"/>
              <a:defRPr sz="32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8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4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sz="2000">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9pPr>
          </a:lstStyle>
          <a:p>
            <a:pPr marL="0" indent="0">
              <a:buNone/>
            </a:pPr>
            <a:r>
              <a:rPr lang="zh-CN" altLang="en-US" sz="2800" b="1" dirty="0">
                <a:solidFill>
                  <a:srgbClr val="FF0000"/>
                </a:solidFill>
                <a:latin typeface="Times New Roman"/>
                <a:ea typeface="黑体" pitchFamily="2" charset="-122"/>
              </a:rPr>
              <a:t>“</a:t>
            </a:r>
            <a:r>
              <a:rPr lang="zh-CN" altLang="en-US" sz="2800" b="1" dirty="0">
                <a:solidFill>
                  <a:srgbClr val="FF0000"/>
                </a:solidFill>
                <a:latin typeface="黑体" pitchFamily="2" charset="-122"/>
                <a:ea typeface="黑体" pitchFamily="2" charset="-122"/>
              </a:rPr>
              <a:t>意象</a:t>
            </a:r>
            <a:r>
              <a:rPr lang="zh-CN" altLang="en-US" sz="2800" b="1" dirty="0">
                <a:solidFill>
                  <a:srgbClr val="FF0000"/>
                </a:solidFill>
                <a:latin typeface="Times New Roman"/>
                <a:ea typeface="黑体" pitchFamily="2" charset="-122"/>
              </a:rPr>
              <a:t>”</a:t>
            </a:r>
            <a:r>
              <a:rPr lang="en-US" altLang="zh-CN" sz="2800" b="1" dirty="0">
                <a:solidFill>
                  <a:schemeClr val="tx2"/>
                </a:solidFill>
                <a:latin typeface="黑体" pitchFamily="2" charset="-122"/>
                <a:ea typeface="黑体" pitchFamily="2" charset="-122"/>
              </a:rPr>
              <a:t>,</a:t>
            </a:r>
            <a:r>
              <a:rPr lang="zh-CN" altLang="en-US" sz="2800" b="1" dirty="0">
                <a:solidFill>
                  <a:schemeClr val="tx2"/>
                </a:solidFill>
                <a:latin typeface="黑体" pitchFamily="2" charset="-122"/>
                <a:ea typeface="黑体" pitchFamily="2" charset="-122"/>
              </a:rPr>
              <a:t>是指诗歌中融入了作者情感的</a:t>
            </a:r>
            <a:r>
              <a:rPr lang="zh-CN" altLang="en-US" sz="2800" b="1" dirty="0">
                <a:solidFill>
                  <a:srgbClr val="FF0000"/>
                </a:solidFill>
                <a:latin typeface="黑体" pitchFamily="2" charset="-122"/>
                <a:ea typeface="黑体" pitchFamily="2" charset="-122"/>
              </a:rPr>
              <a:t>景、物、人</a:t>
            </a:r>
            <a:r>
              <a:rPr lang="zh-CN" altLang="en-US" sz="2800" b="1" dirty="0">
                <a:solidFill>
                  <a:schemeClr val="tx2"/>
                </a:solidFill>
                <a:latin typeface="黑体" pitchFamily="2" charset="-122"/>
                <a:ea typeface="黑体" pitchFamily="2" charset="-122"/>
              </a:rPr>
              <a:t>。</a:t>
            </a:r>
          </a:p>
          <a:p>
            <a:pPr marL="0" indent="0">
              <a:buNone/>
            </a:pPr>
            <a:r>
              <a:rPr lang="zh-CN" altLang="en-US" sz="2800" b="1" dirty="0">
                <a:solidFill>
                  <a:srgbClr val="FF0000"/>
                </a:solidFill>
                <a:latin typeface="黑体" pitchFamily="2" charset="-122"/>
                <a:ea typeface="黑体" pitchFamily="2" charset="-122"/>
              </a:rPr>
              <a:t>意</a:t>
            </a:r>
            <a:r>
              <a:rPr lang="zh-CN" altLang="en-US" sz="2800" b="1" dirty="0">
                <a:solidFill>
                  <a:schemeClr val="tx2"/>
                </a:solidFill>
                <a:latin typeface="黑体" pitchFamily="2" charset="-122"/>
                <a:ea typeface="黑体" pitchFamily="2" charset="-122"/>
              </a:rPr>
              <a:t>即作者的思想感情，（借景所抒之</a:t>
            </a:r>
            <a:r>
              <a:rPr lang="zh-CN" altLang="en-US" sz="2800" b="1" dirty="0">
                <a:solidFill>
                  <a:schemeClr val="tx2"/>
                </a:solidFill>
                <a:latin typeface="Times New Roman"/>
                <a:ea typeface="黑体" pitchFamily="2" charset="-122"/>
              </a:rPr>
              <a:t>“</a:t>
            </a:r>
            <a:r>
              <a:rPr lang="zh-CN" altLang="en-US" sz="2800" b="1" dirty="0">
                <a:solidFill>
                  <a:schemeClr val="tx2"/>
                </a:solidFill>
                <a:latin typeface="黑体" pitchFamily="2" charset="-122"/>
                <a:ea typeface="黑体" pitchFamily="2" charset="-122"/>
              </a:rPr>
              <a:t>情</a:t>
            </a:r>
            <a:r>
              <a:rPr lang="zh-CN" altLang="en-US" sz="2800" b="1" dirty="0">
                <a:solidFill>
                  <a:schemeClr val="tx2"/>
                </a:solidFill>
                <a:latin typeface="Times New Roman"/>
                <a:ea typeface="黑体" pitchFamily="2" charset="-122"/>
              </a:rPr>
              <a:t>”</a:t>
            </a:r>
            <a:r>
              <a:rPr lang="zh-CN" altLang="en-US" sz="2800" b="1" dirty="0">
                <a:solidFill>
                  <a:schemeClr val="tx2"/>
                </a:solidFill>
                <a:latin typeface="黑体" pitchFamily="2" charset="-122"/>
                <a:ea typeface="黑体" pitchFamily="2" charset="-122"/>
              </a:rPr>
              <a:t>，咏物所言之</a:t>
            </a:r>
            <a:r>
              <a:rPr lang="zh-CN" altLang="en-US" sz="2800" b="1" dirty="0">
                <a:solidFill>
                  <a:schemeClr val="tx2"/>
                </a:solidFill>
                <a:latin typeface="Times New Roman"/>
                <a:ea typeface="黑体" pitchFamily="2" charset="-122"/>
              </a:rPr>
              <a:t>“</a:t>
            </a:r>
            <a:r>
              <a:rPr lang="zh-CN" altLang="en-US" sz="2800" b="1" dirty="0">
                <a:solidFill>
                  <a:schemeClr val="tx2"/>
                </a:solidFill>
                <a:latin typeface="黑体" pitchFamily="2" charset="-122"/>
                <a:ea typeface="黑体" pitchFamily="2" charset="-122"/>
              </a:rPr>
              <a:t>志</a:t>
            </a:r>
            <a:r>
              <a:rPr lang="zh-CN" altLang="en-US" sz="2800" b="1" dirty="0">
                <a:solidFill>
                  <a:schemeClr val="tx2"/>
                </a:solidFill>
                <a:latin typeface="Times New Roman"/>
                <a:ea typeface="黑体" pitchFamily="2" charset="-122"/>
              </a:rPr>
              <a:t>”</a:t>
            </a:r>
            <a:r>
              <a:rPr lang="zh-CN" altLang="en-US" sz="2800" b="1" dirty="0">
                <a:solidFill>
                  <a:schemeClr val="tx2"/>
                </a:solidFill>
                <a:latin typeface="黑体" pitchFamily="2" charset="-122"/>
                <a:ea typeface="黑体" pitchFamily="2" charset="-122"/>
              </a:rPr>
              <a:t>，即为主观之</a:t>
            </a:r>
            <a:r>
              <a:rPr lang="zh-CN" altLang="en-US" sz="2800" b="1" dirty="0">
                <a:solidFill>
                  <a:schemeClr val="tx2"/>
                </a:solidFill>
                <a:latin typeface="Times New Roman"/>
                <a:ea typeface="黑体" pitchFamily="2" charset="-122"/>
              </a:rPr>
              <a:t>“</a:t>
            </a:r>
            <a:r>
              <a:rPr lang="zh-CN" altLang="en-US" sz="2800" b="1" dirty="0">
                <a:solidFill>
                  <a:schemeClr val="tx2"/>
                </a:solidFill>
                <a:latin typeface="黑体" pitchFamily="2" charset="-122"/>
                <a:ea typeface="黑体" pitchFamily="2" charset="-122"/>
              </a:rPr>
              <a:t>意</a:t>
            </a:r>
            <a:r>
              <a:rPr lang="zh-CN" altLang="en-US" sz="2800" b="1" dirty="0">
                <a:solidFill>
                  <a:schemeClr val="tx2"/>
                </a:solidFill>
                <a:latin typeface="Times New Roman"/>
                <a:ea typeface="黑体" pitchFamily="2" charset="-122"/>
              </a:rPr>
              <a:t>”</a:t>
            </a:r>
            <a:r>
              <a:rPr lang="zh-CN" altLang="en-US" sz="2800" b="1" dirty="0">
                <a:solidFill>
                  <a:schemeClr val="tx2"/>
                </a:solidFill>
                <a:latin typeface="黑体" pitchFamily="2" charset="-122"/>
                <a:ea typeface="黑体" pitchFamily="2" charset="-122"/>
              </a:rPr>
              <a:t>：）</a:t>
            </a:r>
            <a:r>
              <a:rPr lang="zh-CN" altLang="en-US" sz="2800" b="1" dirty="0">
                <a:solidFill>
                  <a:srgbClr val="FF0000"/>
                </a:solidFill>
                <a:latin typeface="黑体" pitchFamily="2" charset="-122"/>
                <a:ea typeface="黑体" pitchFamily="2" charset="-122"/>
              </a:rPr>
              <a:t>象</a:t>
            </a:r>
            <a:r>
              <a:rPr lang="zh-CN" altLang="en-US" sz="2800" b="1" dirty="0">
                <a:solidFill>
                  <a:schemeClr val="tx2"/>
                </a:solidFill>
                <a:latin typeface="黑体" pitchFamily="2" charset="-122"/>
                <a:ea typeface="黑体" pitchFamily="2" charset="-122"/>
              </a:rPr>
              <a:t>是客观景物（所写之</a:t>
            </a:r>
            <a:r>
              <a:rPr lang="zh-CN" altLang="en-US" sz="2800" b="1" dirty="0">
                <a:solidFill>
                  <a:schemeClr val="tx2"/>
                </a:solidFill>
                <a:latin typeface="Times New Roman"/>
                <a:ea typeface="黑体" pitchFamily="2" charset="-122"/>
              </a:rPr>
              <a:t>“</a:t>
            </a:r>
            <a:r>
              <a:rPr lang="zh-CN" altLang="en-US" sz="2800" b="1" dirty="0">
                <a:solidFill>
                  <a:schemeClr val="tx2"/>
                </a:solidFill>
                <a:latin typeface="黑体" pitchFamily="2" charset="-122"/>
                <a:ea typeface="黑体" pitchFamily="2" charset="-122"/>
              </a:rPr>
              <a:t>景</a:t>
            </a:r>
            <a:r>
              <a:rPr lang="zh-CN" altLang="en-US" sz="2800" b="1" dirty="0">
                <a:solidFill>
                  <a:schemeClr val="tx2"/>
                </a:solidFill>
                <a:latin typeface="Times New Roman"/>
                <a:ea typeface="黑体" pitchFamily="2" charset="-122"/>
              </a:rPr>
              <a:t>”</a:t>
            </a:r>
            <a:r>
              <a:rPr lang="zh-CN" altLang="en-US" sz="2800" b="1" dirty="0">
                <a:solidFill>
                  <a:schemeClr val="tx2"/>
                </a:solidFill>
                <a:latin typeface="黑体" pitchFamily="2" charset="-122"/>
                <a:ea typeface="黑体" pitchFamily="2" charset="-122"/>
              </a:rPr>
              <a:t>、所咏之</a:t>
            </a:r>
            <a:r>
              <a:rPr lang="zh-CN" altLang="en-US" sz="2800" b="1" dirty="0">
                <a:solidFill>
                  <a:schemeClr val="tx2"/>
                </a:solidFill>
                <a:latin typeface="Times New Roman"/>
                <a:ea typeface="黑体" pitchFamily="2" charset="-122"/>
              </a:rPr>
              <a:t>“</a:t>
            </a:r>
            <a:r>
              <a:rPr lang="zh-CN" altLang="en-US" sz="2800" b="1" dirty="0">
                <a:solidFill>
                  <a:schemeClr val="tx2"/>
                </a:solidFill>
                <a:latin typeface="黑体" pitchFamily="2" charset="-122"/>
                <a:ea typeface="黑体" pitchFamily="2" charset="-122"/>
              </a:rPr>
              <a:t>物</a:t>
            </a:r>
            <a:r>
              <a:rPr lang="zh-CN" altLang="en-US" sz="2800" b="1" dirty="0">
                <a:solidFill>
                  <a:schemeClr val="tx2"/>
                </a:solidFill>
                <a:latin typeface="Times New Roman"/>
                <a:ea typeface="黑体" pitchFamily="2" charset="-122"/>
              </a:rPr>
              <a:t>”</a:t>
            </a:r>
            <a:r>
              <a:rPr lang="zh-CN" altLang="en-US" sz="2800" b="1" dirty="0">
                <a:solidFill>
                  <a:schemeClr val="tx2"/>
                </a:solidFill>
                <a:latin typeface="黑体" pitchFamily="2" charset="-122"/>
                <a:ea typeface="黑体" pitchFamily="2" charset="-122"/>
              </a:rPr>
              <a:t>）</a:t>
            </a:r>
          </a:p>
          <a:p>
            <a:pPr marL="0" indent="0">
              <a:buNone/>
            </a:pPr>
            <a:r>
              <a:rPr lang="zh-CN" altLang="en-US" sz="2800" b="1" dirty="0">
                <a:solidFill>
                  <a:srgbClr val="FF0000"/>
                </a:solidFill>
                <a:latin typeface="黑体" pitchFamily="2" charset="-122"/>
                <a:ea typeface="黑体" pitchFamily="2" charset="-122"/>
              </a:rPr>
              <a:t>意象</a:t>
            </a:r>
            <a:r>
              <a:rPr lang="zh-CN" altLang="en-US" sz="2800" b="1" dirty="0">
                <a:solidFill>
                  <a:schemeClr val="tx2"/>
                </a:solidFill>
                <a:latin typeface="黑体" pitchFamily="2" charset="-122"/>
                <a:ea typeface="黑体" pitchFamily="2" charset="-122"/>
              </a:rPr>
              <a:t>通常是一个词、一个短语。</a:t>
            </a:r>
          </a:p>
        </p:txBody>
      </p:sp>
    </p:spTree>
    <p:extLst>
      <p:ext uri="{BB962C8B-B14F-4D97-AF65-F5344CB8AC3E}">
        <p14:creationId xmlns:p14="http://schemas.microsoft.com/office/powerpoint/2010/main" val="25101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290554" y="1503918"/>
            <a:ext cx="68826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dirty="0">
                <a:ea typeface="华文行楷" pitchFamily="2" charset="-122"/>
              </a:rPr>
              <a:t>意</a:t>
            </a:r>
          </a:p>
        </p:txBody>
      </p:sp>
      <p:sp>
        <p:nvSpPr>
          <p:cNvPr id="3" name="Text Box 3"/>
          <p:cNvSpPr txBox="1">
            <a:spLocks noChangeArrowheads="1"/>
          </p:cNvSpPr>
          <p:nvPr/>
        </p:nvSpPr>
        <p:spPr bwMode="auto">
          <a:xfrm>
            <a:off x="1116013" y="2914650"/>
            <a:ext cx="27225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en-US" sz="2800" b="1"/>
          </a:p>
        </p:txBody>
      </p:sp>
      <p:sp>
        <p:nvSpPr>
          <p:cNvPr id="4" name="Text Box 4"/>
          <p:cNvSpPr txBox="1">
            <a:spLocks noChangeArrowheads="1"/>
          </p:cNvSpPr>
          <p:nvPr/>
        </p:nvSpPr>
        <p:spPr bwMode="auto">
          <a:xfrm>
            <a:off x="737158" y="2093178"/>
            <a:ext cx="151526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solidFill>
                  <a:srgbClr val="FF0000"/>
                </a:solidFill>
                <a:ea typeface="楷体_GB2312" pitchFamily="49" charset="-122"/>
              </a:rPr>
              <a:t>创作者的思想感情</a:t>
            </a:r>
          </a:p>
        </p:txBody>
      </p:sp>
      <p:sp>
        <p:nvSpPr>
          <p:cNvPr id="5" name="Text Box 5"/>
          <p:cNvSpPr txBox="1">
            <a:spLocks noChangeArrowheads="1"/>
          </p:cNvSpPr>
          <p:nvPr/>
        </p:nvSpPr>
        <p:spPr bwMode="auto">
          <a:xfrm>
            <a:off x="1329643" y="3022928"/>
            <a:ext cx="73307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dirty="0">
                <a:ea typeface="华文行楷" pitchFamily="2" charset="-122"/>
              </a:rPr>
              <a:t>象</a:t>
            </a:r>
          </a:p>
        </p:txBody>
      </p:sp>
      <p:sp>
        <p:nvSpPr>
          <p:cNvPr id="6" name="Text Box 6"/>
          <p:cNvSpPr txBox="1">
            <a:spLocks noChangeArrowheads="1"/>
          </p:cNvSpPr>
          <p:nvPr/>
        </p:nvSpPr>
        <p:spPr bwMode="auto">
          <a:xfrm>
            <a:off x="509492" y="3823962"/>
            <a:ext cx="172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dirty="0">
                <a:solidFill>
                  <a:srgbClr val="FF0000"/>
                </a:solidFill>
                <a:ea typeface="楷体_GB2312" pitchFamily="49" charset="-122"/>
              </a:rPr>
              <a:t>作品中的客观物象</a:t>
            </a:r>
          </a:p>
        </p:txBody>
      </p:sp>
      <p:sp>
        <p:nvSpPr>
          <p:cNvPr id="7" name="AutoShape 7"/>
          <p:cNvSpPr>
            <a:spLocks/>
          </p:cNvSpPr>
          <p:nvPr/>
        </p:nvSpPr>
        <p:spPr bwMode="auto">
          <a:xfrm>
            <a:off x="2069204" y="1646730"/>
            <a:ext cx="432125" cy="1706563"/>
          </a:xfrm>
          <a:prstGeom prst="rightBrace">
            <a:avLst>
              <a:gd name="adj1" fmla="val 23268"/>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800"/>
          </a:p>
        </p:txBody>
      </p:sp>
      <p:sp>
        <p:nvSpPr>
          <p:cNvPr id="8" name="Text Box 8"/>
          <p:cNvSpPr txBox="1">
            <a:spLocks noChangeArrowheads="1"/>
          </p:cNvSpPr>
          <p:nvPr/>
        </p:nvSpPr>
        <p:spPr bwMode="auto">
          <a:xfrm>
            <a:off x="2682937" y="1411238"/>
            <a:ext cx="1368152"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dirty="0">
                <a:ea typeface="华文行楷" pitchFamily="2" charset="-122"/>
              </a:rPr>
              <a:t>诗人的思想感情与客观物象融合形成意象</a:t>
            </a:r>
          </a:p>
        </p:txBody>
      </p:sp>
      <p:sp>
        <p:nvSpPr>
          <p:cNvPr id="9" name="AutoShape 9"/>
          <p:cNvSpPr>
            <a:spLocks noChangeArrowheads="1"/>
          </p:cNvSpPr>
          <p:nvPr/>
        </p:nvSpPr>
        <p:spPr bwMode="auto">
          <a:xfrm>
            <a:off x="4051089" y="2319829"/>
            <a:ext cx="1222375" cy="245571"/>
          </a:xfrm>
          <a:prstGeom prst="rightArrow">
            <a:avLst>
              <a:gd name="adj1" fmla="val 50000"/>
              <a:gd name="adj2" fmla="val 84802"/>
            </a:avLst>
          </a:prstGeom>
          <a:solidFill>
            <a:srgbClr val="FF0000"/>
          </a:solidFill>
          <a:ln w="9525">
            <a:solidFill>
              <a:schemeClr val="tx1"/>
            </a:solidFill>
            <a:miter lim="800000"/>
            <a:headEnd/>
            <a:tailEnd/>
          </a:ln>
          <a:effectLst/>
        </p:spPr>
        <p:txBody>
          <a:bodyPr wrap="none" anchor="ctr"/>
          <a:lstStyle/>
          <a:p>
            <a:endParaRPr lang="zh-CN" altLang="en-US" sz="2800"/>
          </a:p>
        </p:txBody>
      </p:sp>
      <p:sp>
        <p:nvSpPr>
          <p:cNvPr id="10" name="Text Box 10"/>
          <p:cNvSpPr txBox="1">
            <a:spLocks noChangeArrowheads="1"/>
          </p:cNvSpPr>
          <p:nvPr/>
        </p:nvSpPr>
        <p:spPr bwMode="auto">
          <a:xfrm>
            <a:off x="5273464" y="2181004"/>
            <a:ext cx="124275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dirty="0">
                <a:ea typeface="华文行楷" pitchFamily="2" charset="-122"/>
              </a:rPr>
              <a:t>意境  </a:t>
            </a:r>
          </a:p>
        </p:txBody>
      </p:sp>
      <p:sp>
        <p:nvSpPr>
          <p:cNvPr id="11" name="Text Box 11"/>
          <p:cNvSpPr txBox="1">
            <a:spLocks noChangeArrowheads="1"/>
          </p:cNvSpPr>
          <p:nvPr/>
        </p:nvSpPr>
        <p:spPr bwMode="auto">
          <a:xfrm>
            <a:off x="5039007" y="2924175"/>
            <a:ext cx="3168402"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dirty="0">
                <a:solidFill>
                  <a:srgbClr val="FF0000"/>
                </a:solidFill>
                <a:ea typeface="楷体_GB2312" pitchFamily="49" charset="-122"/>
              </a:rPr>
              <a:t>       诗人通过种种意象的创造和组合所构成的一种充满诗意的艺术境界</a:t>
            </a:r>
          </a:p>
        </p:txBody>
      </p:sp>
      <p:sp>
        <p:nvSpPr>
          <p:cNvPr id="12" name="Rectangle 12"/>
          <p:cNvSpPr>
            <a:spLocks noRot="1" noChangeArrowheads="1"/>
          </p:cNvSpPr>
          <p:nvPr/>
        </p:nvSpPr>
        <p:spPr bwMode="auto">
          <a:xfrm>
            <a:off x="4005261" y="672207"/>
            <a:ext cx="1058862" cy="739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pPr>
              <a:buFontTx/>
              <a:buNone/>
            </a:pPr>
            <a:r>
              <a:rPr lang="zh-CN" altLang="en-US" sz="2800" dirty="0">
                <a:solidFill>
                  <a:srgbClr val="FF0000"/>
                </a:solidFill>
                <a:effectLst>
                  <a:outerShdw blurRad="38100" dist="38100" dir="2700000" algn="tl">
                    <a:srgbClr val="000000">
                      <a:alpha val="43137"/>
                    </a:srgbClr>
                  </a:outerShdw>
                </a:effectLst>
                <a:latin typeface="宋体" panose="02010600030101010101" pitchFamily="2" charset="-122"/>
              </a:rPr>
              <a:t>意象</a:t>
            </a:r>
          </a:p>
        </p:txBody>
      </p:sp>
    </p:spTree>
    <p:extLst>
      <p:ext uri="{BB962C8B-B14F-4D97-AF65-F5344CB8AC3E}">
        <p14:creationId xmlns:p14="http://schemas.microsoft.com/office/powerpoint/2010/main" val="4061167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1" fill="hold"/>
                                        <p:tgtEl>
                                          <p:spTgt spid="7"/>
                                        </p:tgtEl>
                                      </p:cBhvr>
                                    </p:anim>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amond(in)">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to="" calcmode="lin" valueType="num">
                                      <p:cBhvr>
                                        <p:cTn id="29" dur="1" fill="hold"/>
                                        <p:tgtEl>
                                          <p:spTgt spid="9"/>
                                        </p:tgtEl>
                                      </p:cBhvr>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utoUpdateAnimBg="0"/>
      <p:bldP spid="7" grpId="0" animBg="1"/>
      <p:bldP spid="8" grpId="0" autoUpdateAnimBg="0"/>
      <p:bldP spid="9" grpId="0" animBg="1"/>
      <p:bldP spid="10" grpId="0" autoUpdateAnimBg="0"/>
      <p:bldP spid="11"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nvSpPr>
        <p:spPr bwMode="auto">
          <a:xfrm>
            <a:off x="3673016" y="771550"/>
            <a:ext cx="1797968" cy="738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r>
              <a:rPr lang="zh-CN" altLang="en-US" sz="2800" dirty="0" smtClean="0">
                <a:solidFill>
                  <a:srgbClr val="FF0000"/>
                </a:solidFill>
                <a:effectLst>
                  <a:outerShdw blurRad="38100" dist="38100" dir="2700000" algn="tl">
                    <a:srgbClr val="000000">
                      <a:alpha val="43137"/>
                    </a:srgbClr>
                  </a:outerShdw>
                </a:effectLst>
              </a:rPr>
              <a:t>沁园春</a:t>
            </a:r>
            <a:endParaRPr lang="zh-CN" altLang="en-US" sz="2800" dirty="0">
              <a:solidFill>
                <a:srgbClr val="FF0000"/>
              </a:solidFill>
              <a:effectLst>
                <a:outerShdw blurRad="38100" dist="38100" dir="2700000" algn="tl">
                  <a:srgbClr val="000000">
                    <a:alpha val="43137"/>
                  </a:srgbClr>
                </a:outerShdw>
              </a:effectLst>
            </a:endParaRPr>
          </a:p>
        </p:txBody>
      </p:sp>
      <p:sp>
        <p:nvSpPr>
          <p:cNvPr id="3" name="Rectangle 3"/>
          <p:cNvSpPr>
            <a:spLocks noGrp="1" noChangeArrowheads="1"/>
          </p:cNvSpPr>
          <p:nvPr/>
        </p:nvSpPr>
        <p:spPr bwMode="auto">
          <a:xfrm>
            <a:off x="899592" y="1707653"/>
            <a:ext cx="7772400" cy="258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65000"/>
              <a:buFont typeface="Wingdings" pitchFamily="2" charset="2"/>
              <a:buChar char="n"/>
              <a:defRPr sz="32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8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4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sz="2000">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9pPr>
          </a:lstStyle>
          <a:p>
            <a:pPr>
              <a:buFont typeface="Wingdings" pitchFamily="2" charset="2"/>
              <a:buNone/>
            </a:pPr>
            <a:r>
              <a:rPr lang="zh-CN" altLang="en-US" sz="2800" b="1" dirty="0">
                <a:ea typeface="楷体_GB2312" pitchFamily="49" charset="-122"/>
              </a:rPr>
              <a:t>            沁园春，又名“洞庭春色”“东仙”“念离群”等。相传为东汉明帝女儿沁水公主之园，后来被外戚窦宪所夺，有人作诗咏其事，这个词牌由此得名。</a:t>
            </a:r>
          </a:p>
          <a:p>
            <a:pPr>
              <a:buFont typeface="Wingdings" pitchFamily="2" charset="2"/>
              <a:buNone/>
            </a:pPr>
            <a:r>
              <a:rPr lang="zh-CN" altLang="en-US" sz="2800" b="1" dirty="0" smtClean="0">
                <a:solidFill>
                  <a:srgbClr val="FF0000"/>
                </a:solidFill>
                <a:ea typeface="微软雅黑" pitchFamily="34" charset="-122"/>
              </a:rPr>
              <a:t>            长沙</a:t>
            </a:r>
            <a:r>
              <a:rPr lang="zh-CN" altLang="en-US" sz="2800" b="1" dirty="0">
                <a:ea typeface="楷体_GB2312" pitchFamily="49" charset="-122"/>
              </a:rPr>
              <a:t>，是词的标题。</a:t>
            </a:r>
          </a:p>
        </p:txBody>
      </p:sp>
    </p:spTree>
    <p:extLst>
      <p:ext uri="{BB962C8B-B14F-4D97-AF65-F5344CB8AC3E}">
        <p14:creationId xmlns:p14="http://schemas.microsoft.com/office/powerpoint/2010/main" val="2338031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across)">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nvSpPr>
        <p:spPr bwMode="auto">
          <a:xfrm>
            <a:off x="2699792" y="843558"/>
            <a:ext cx="2015257" cy="749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b="1">
                <a:solidFill>
                  <a:schemeClr val="tx2"/>
                </a:solidFill>
                <a:latin typeface="Times New Roman" pitchFamily="18" charset="0"/>
                <a:ea typeface="宋体" pitchFamily="2" charset="-122"/>
              </a:defRPr>
            </a:lvl1pPr>
            <a:lvl2pPr>
              <a:defRPr sz="3600" b="1">
                <a:solidFill>
                  <a:schemeClr val="tx2"/>
                </a:solidFill>
                <a:latin typeface="Times New Roman" pitchFamily="18" charset="0"/>
                <a:ea typeface="宋体" pitchFamily="2" charset="-122"/>
              </a:defRPr>
            </a:lvl2pPr>
            <a:lvl3pPr>
              <a:defRPr sz="3600" b="1">
                <a:solidFill>
                  <a:schemeClr val="tx2"/>
                </a:solidFill>
                <a:latin typeface="Times New Roman" pitchFamily="18" charset="0"/>
                <a:ea typeface="宋体" pitchFamily="2" charset="-122"/>
              </a:defRPr>
            </a:lvl3pPr>
            <a:lvl4pPr>
              <a:defRPr sz="3600" b="1">
                <a:solidFill>
                  <a:schemeClr val="tx2"/>
                </a:solidFill>
                <a:latin typeface="Times New Roman" pitchFamily="18" charset="0"/>
                <a:ea typeface="宋体" pitchFamily="2" charset="-122"/>
              </a:defRPr>
            </a:lvl4pPr>
            <a:lvl5pPr>
              <a:defRPr sz="3600" b="1">
                <a:solidFill>
                  <a:schemeClr val="tx2"/>
                </a:solidFill>
                <a:latin typeface="Times New Roman" pitchFamily="18" charset="0"/>
                <a:ea typeface="宋体" pitchFamily="2" charset="-122"/>
              </a:defRPr>
            </a:lvl5pPr>
            <a:lvl6pPr marL="457200" fontAlgn="base">
              <a:spcBef>
                <a:spcPct val="0"/>
              </a:spcBef>
              <a:spcAft>
                <a:spcPct val="0"/>
              </a:spcAft>
              <a:defRPr sz="3600" b="1">
                <a:solidFill>
                  <a:schemeClr val="tx2"/>
                </a:solidFill>
                <a:latin typeface="Times New Roman" pitchFamily="18" charset="0"/>
                <a:ea typeface="宋体" pitchFamily="2" charset="-122"/>
              </a:defRPr>
            </a:lvl6pPr>
            <a:lvl7pPr marL="914400" fontAlgn="base">
              <a:spcBef>
                <a:spcPct val="0"/>
              </a:spcBef>
              <a:spcAft>
                <a:spcPct val="0"/>
              </a:spcAft>
              <a:defRPr sz="3600" b="1">
                <a:solidFill>
                  <a:schemeClr val="tx2"/>
                </a:solidFill>
                <a:latin typeface="Times New Roman" pitchFamily="18" charset="0"/>
                <a:ea typeface="宋体" pitchFamily="2" charset="-122"/>
              </a:defRPr>
            </a:lvl7pPr>
            <a:lvl8pPr marL="1371600" fontAlgn="base">
              <a:spcBef>
                <a:spcPct val="0"/>
              </a:spcBef>
              <a:spcAft>
                <a:spcPct val="0"/>
              </a:spcAft>
              <a:defRPr sz="3600" b="1">
                <a:solidFill>
                  <a:schemeClr val="tx2"/>
                </a:solidFill>
                <a:latin typeface="Times New Roman" pitchFamily="18" charset="0"/>
                <a:ea typeface="宋体" pitchFamily="2" charset="-122"/>
              </a:defRPr>
            </a:lvl8pPr>
            <a:lvl9pPr marL="1828800" fontAlgn="base">
              <a:spcBef>
                <a:spcPct val="0"/>
              </a:spcBef>
              <a:spcAft>
                <a:spcPct val="0"/>
              </a:spcAft>
              <a:defRPr sz="3600" b="1">
                <a:solidFill>
                  <a:schemeClr val="tx2"/>
                </a:solidFill>
                <a:latin typeface="Times New Roman" pitchFamily="18" charset="0"/>
                <a:ea typeface="宋体" pitchFamily="2" charset="-122"/>
              </a:defRPr>
            </a:lvl9pPr>
          </a:lstStyle>
          <a:p>
            <a:pPr>
              <a:buFontTx/>
              <a:buNone/>
            </a:pPr>
            <a:r>
              <a:rPr lang="zh-CN" altLang="en-US" sz="2800" dirty="0">
                <a:solidFill>
                  <a:srgbClr val="FF0000"/>
                </a:solidFill>
              </a:rPr>
              <a:t>写作背景</a:t>
            </a:r>
          </a:p>
        </p:txBody>
      </p:sp>
      <p:sp>
        <p:nvSpPr>
          <p:cNvPr id="3" name="Rectangle 3"/>
          <p:cNvSpPr>
            <a:spLocks noGrp="1" noChangeArrowheads="1"/>
          </p:cNvSpPr>
          <p:nvPr/>
        </p:nvSpPr>
        <p:spPr bwMode="auto">
          <a:xfrm>
            <a:off x="683568" y="1707654"/>
            <a:ext cx="7786687" cy="2483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65000"/>
              <a:buFont typeface="Wingdings" pitchFamily="2" charset="2"/>
              <a:buChar char="n"/>
              <a:defRPr sz="3200">
                <a:solidFill>
                  <a:schemeClr val="tx1"/>
                </a:solidFill>
                <a:latin typeface="Times New Roman" pitchFamily="18" charset="0"/>
                <a:ea typeface="宋体" pitchFamily="2" charset="-122"/>
              </a:defRPr>
            </a:lvl1pPr>
            <a:lvl2pPr marL="742950" indent="-285750">
              <a:spcBef>
                <a:spcPct val="20000"/>
              </a:spcBef>
              <a:buClr>
                <a:schemeClr val="tx2"/>
              </a:buClr>
              <a:buSzPct val="65000"/>
              <a:buFont typeface="Wingdings" pitchFamily="2" charset="2"/>
              <a:buChar char="p"/>
              <a:defRPr sz="2800">
                <a:solidFill>
                  <a:schemeClr val="tx1"/>
                </a:solidFill>
                <a:latin typeface="Times New Roman" pitchFamily="18" charset="0"/>
                <a:ea typeface="宋体" pitchFamily="2" charset="-122"/>
              </a:defRPr>
            </a:lvl2pPr>
            <a:lvl3pPr marL="1143000" indent="-228600">
              <a:spcBef>
                <a:spcPct val="20000"/>
              </a:spcBef>
              <a:buClr>
                <a:schemeClr val="tx2"/>
              </a:buClr>
              <a:buSzPct val="65000"/>
              <a:buFont typeface="Wingdings" pitchFamily="2" charset="2"/>
              <a:buChar char="n"/>
              <a:defRPr sz="2400">
                <a:solidFill>
                  <a:schemeClr val="tx1"/>
                </a:solidFill>
                <a:latin typeface="Times New Roman" pitchFamily="18" charset="0"/>
                <a:ea typeface="宋体" pitchFamily="2" charset="-122"/>
              </a:defRPr>
            </a:lvl3pPr>
            <a:lvl4pPr marL="1600200" indent="-228600">
              <a:spcBef>
                <a:spcPct val="20000"/>
              </a:spcBef>
              <a:buClr>
                <a:schemeClr val="tx2"/>
              </a:buClr>
              <a:buSzPct val="65000"/>
              <a:buFont typeface="Wingdings" pitchFamily="2" charset="2"/>
              <a:buChar char="p"/>
              <a:defRPr sz="2000">
                <a:solidFill>
                  <a:schemeClr val="tx1"/>
                </a:solidFill>
                <a:latin typeface="Times New Roman" pitchFamily="18" charset="0"/>
                <a:ea typeface="宋体" pitchFamily="2" charset="-122"/>
              </a:defRPr>
            </a:lvl4pPr>
            <a:lvl5pPr marL="2057400" indent="-228600">
              <a:spcBef>
                <a:spcPct val="20000"/>
              </a:spcBef>
              <a:buClr>
                <a:schemeClr val="tx2"/>
              </a:buClr>
              <a:buSzPct val="65000"/>
              <a:buFont typeface="Wingdings" pitchFamily="2" charset="2"/>
              <a:buChar char="n"/>
              <a:defRPr sz="2000">
                <a:solidFill>
                  <a:schemeClr val="tx1"/>
                </a:solidFill>
                <a:latin typeface="Times New Roman" pitchFamily="18" charset="0"/>
                <a:ea typeface="宋体" pitchFamily="2" charset="-122"/>
              </a:defRPr>
            </a:lvl5pPr>
            <a:lvl6pPr marL="25146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6pPr>
            <a:lvl7pPr marL="29718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7pPr>
            <a:lvl8pPr marL="34290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8pPr>
            <a:lvl9pPr marL="3886200" indent="-228600" fontAlgn="base">
              <a:spcBef>
                <a:spcPct val="20000"/>
              </a:spcBef>
              <a:spcAft>
                <a:spcPct val="0"/>
              </a:spcAft>
              <a:buClr>
                <a:schemeClr val="tx2"/>
              </a:buClr>
              <a:buSzPct val="65000"/>
              <a:buFont typeface="Wingdings" pitchFamily="2" charset="2"/>
              <a:buChar char="n"/>
              <a:defRPr sz="2000">
                <a:solidFill>
                  <a:schemeClr val="tx1"/>
                </a:solidFill>
                <a:latin typeface="Times New Roman" pitchFamily="18" charset="0"/>
                <a:ea typeface="宋体" pitchFamily="2" charset="-122"/>
              </a:defRPr>
            </a:lvl9pPr>
          </a:lstStyle>
          <a:p>
            <a:pPr marL="0" indent="0">
              <a:buNone/>
            </a:pPr>
            <a:r>
              <a:rPr lang="zh-CN" altLang="en-US" sz="2400" b="1" dirty="0">
                <a:solidFill>
                  <a:srgbClr val="0000FF"/>
                </a:solidFill>
                <a:latin typeface="楷体" pitchFamily="49" charset="-122"/>
                <a:ea typeface="楷体" pitchFamily="49" charset="-122"/>
              </a:rPr>
              <a:t>这首词作于</a:t>
            </a:r>
            <a:r>
              <a:rPr lang="en-US" altLang="zh-CN" sz="2400" b="1" dirty="0">
                <a:solidFill>
                  <a:srgbClr val="0000FF"/>
                </a:solidFill>
                <a:latin typeface="楷体" pitchFamily="49" charset="-122"/>
                <a:ea typeface="楷体" pitchFamily="49" charset="-122"/>
              </a:rPr>
              <a:t>1925</a:t>
            </a:r>
            <a:r>
              <a:rPr lang="zh-CN" altLang="en-US" sz="2400" b="1" dirty="0">
                <a:solidFill>
                  <a:srgbClr val="0000FF"/>
                </a:solidFill>
                <a:latin typeface="楷体" pitchFamily="49" charset="-122"/>
                <a:ea typeface="楷体" pitchFamily="49" charset="-122"/>
              </a:rPr>
              <a:t>年，当时革命运动正蓬勃发展。五卅运动和省港大罢工相继爆发，湖南、广东等地农民运动日益高涨。毛泽东直接领导了湖南的农民运动。同时，国共两党的统一战线已经确立，国民革命政府已在广州正式成立。这年深秋，毛泽东去广州主持农民运动讲习所，在长沙停留，重游橘子洲，写下这首词。</a:t>
            </a:r>
          </a:p>
          <a:p>
            <a:endParaRPr lang="zh-CN" altLang="en-US" sz="2400" dirty="0">
              <a:solidFill>
                <a:srgbClr val="0000FF"/>
              </a:solidFill>
              <a:latin typeface="楷体" pitchFamily="49" charset="-122"/>
              <a:ea typeface="楷体" pitchFamily="49" charset="-122"/>
            </a:endParaRPr>
          </a:p>
        </p:txBody>
      </p:sp>
      <p:sp>
        <p:nvSpPr>
          <p:cNvPr id="4" name="Rectangle 2"/>
          <p:cNvSpPr>
            <a:spLocks noChangeArrowheads="1"/>
          </p:cNvSpPr>
          <p:nvPr/>
        </p:nvSpPr>
        <p:spPr bwMode="auto">
          <a:xfrm>
            <a:off x="683568" y="107107"/>
            <a:ext cx="1800200" cy="511572"/>
          </a:xfrm>
          <a:prstGeom prst="rect">
            <a:avLst/>
          </a:prstGeom>
          <a:solidFill>
            <a:srgbClr val="00B0F0"/>
          </a:solidFill>
          <a:ln>
            <a:noFill/>
          </a:ln>
        </p:spPr>
        <p:txBody>
          <a:bodyPr anchor="ctr"/>
          <a:lstStyle>
            <a:lvl1pPr algn="ctr">
              <a:defRPr sz="4400">
                <a:solidFill>
                  <a:schemeClr val="tx2"/>
                </a:solidFill>
                <a:latin typeface="Arial" charset="0"/>
                <a:ea typeface="宋体" pitchFamily="2" charset="-122"/>
              </a:defRPr>
            </a:lvl1pPr>
            <a:lvl2pPr algn="ctr">
              <a:defRPr sz="4400">
                <a:solidFill>
                  <a:schemeClr val="tx2"/>
                </a:solidFill>
                <a:latin typeface="Arial" charset="0"/>
                <a:ea typeface="宋体" pitchFamily="2" charset="-122"/>
              </a:defRPr>
            </a:lvl2pPr>
            <a:lvl3pPr algn="ctr">
              <a:defRPr sz="4400">
                <a:solidFill>
                  <a:schemeClr val="tx2"/>
                </a:solidFill>
                <a:latin typeface="Arial" charset="0"/>
                <a:ea typeface="宋体" pitchFamily="2" charset="-122"/>
              </a:defRPr>
            </a:lvl3pPr>
            <a:lvl4pPr algn="ctr">
              <a:defRPr sz="4400">
                <a:solidFill>
                  <a:schemeClr val="tx2"/>
                </a:solidFill>
                <a:latin typeface="Arial" charset="0"/>
                <a:ea typeface="宋体" pitchFamily="2" charset="-122"/>
              </a:defRPr>
            </a:lvl4pPr>
            <a:lvl5pPr algn="ctr">
              <a:defRPr sz="4400">
                <a:solidFill>
                  <a:schemeClr val="tx2"/>
                </a:solidFill>
                <a:latin typeface="Arial" charset="0"/>
                <a:ea typeface="宋体" pitchFamily="2" charset="-122"/>
              </a:defRPr>
            </a:lvl5pPr>
            <a:lvl6pPr marL="457200" algn="ctr" fontAlgn="base">
              <a:spcBef>
                <a:spcPct val="0"/>
              </a:spcBef>
              <a:spcAft>
                <a:spcPct val="0"/>
              </a:spcAft>
              <a:defRPr sz="4400">
                <a:solidFill>
                  <a:schemeClr val="tx2"/>
                </a:solidFill>
                <a:latin typeface="Arial" charset="0"/>
                <a:ea typeface="宋体" pitchFamily="2" charset="-122"/>
              </a:defRPr>
            </a:lvl6pPr>
            <a:lvl7pPr marL="914400" algn="ctr" fontAlgn="base">
              <a:spcBef>
                <a:spcPct val="0"/>
              </a:spcBef>
              <a:spcAft>
                <a:spcPct val="0"/>
              </a:spcAft>
              <a:defRPr sz="4400">
                <a:solidFill>
                  <a:schemeClr val="tx2"/>
                </a:solidFill>
                <a:latin typeface="Arial" charset="0"/>
                <a:ea typeface="宋体" pitchFamily="2" charset="-122"/>
              </a:defRPr>
            </a:lvl7pPr>
            <a:lvl8pPr marL="1371600" algn="ctr" fontAlgn="base">
              <a:spcBef>
                <a:spcPct val="0"/>
              </a:spcBef>
              <a:spcAft>
                <a:spcPct val="0"/>
              </a:spcAft>
              <a:defRPr sz="4400">
                <a:solidFill>
                  <a:schemeClr val="tx2"/>
                </a:solidFill>
                <a:latin typeface="Arial" charset="0"/>
                <a:ea typeface="宋体" pitchFamily="2" charset="-122"/>
              </a:defRPr>
            </a:lvl8pPr>
            <a:lvl9pPr marL="1828800" algn="ctr" fontAlgn="base">
              <a:spcBef>
                <a:spcPct val="0"/>
              </a:spcBef>
              <a:spcAft>
                <a:spcPct val="0"/>
              </a:spcAft>
              <a:defRPr sz="4400">
                <a:solidFill>
                  <a:schemeClr val="tx2"/>
                </a:solidFill>
                <a:latin typeface="Arial" charset="0"/>
                <a:ea typeface="宋体" pitchFamily="2" charset="-122"/>
              </a:defRPr>
            </a:lvl9pPr>
          </a:lstStyle>
          <a:p>
            <a:pPr algn="l"/>
            <a:r>
              <a:rPr lang="zh-CN" altLang="en-US" sz="2800" dirty="0" smtClean="0">
                <a:solidFill>
                  <a:srgbClr val="FF0000"/>
                </a:solidFill>
                <a:ea typeface="黑体" pitchFamily="2" charset="-122"/>
              </a:rPr>
              <a:t>背景简介</a:t>
            </a:r>
            <a:endParaRPr lang="zh-CN" altLang="en-US" sz="2800" dirty="0">
              <a:solidFill>
                <a:srgbClr val="FF0000"/>
              </a:solidFill>
              <a:ea typeface="黑体" pitchFamily="2" charset="-122"/>
            </a:endParaRPr>
          </a:p>
        </p:txBody>
      </p:sp>
    </p:spTree>
    <p:extLst>
      <p:ext uri="{BB962C8B-B14F-4D97-AF65-F5344CB8AC3E}">
        <p14:creationId xmlns:p14="http://schemas.microsoft.com/office/powerpoint/2010/main" val="5601041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661</TotalTime>
  <Words>1859</Words>
  <Paragraphs>153</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Administrator</cp:lastModifiedBy>
  <dcterms:created xsi:type="dcterms:W3CDTF">2014-07-03T05:31:53Z</dcterms:created>
  <dcterms:modified xsi:type="dcterms:W3CDTF">2015-06-18T03:23:59Z</dcterms:modified>
</cp:coreProperties>
</file>