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257" r:id="rId3"/>
    <p:sldId id="258" r:id="rId4"/>
    <p:sldId id="278" r:id="rId5"/>
    <p:sldId id="478" r:id="rId6"/>
    <p:sldId id="537" r:id="rId7"/>
    <p:sldId id="538" r:id="rId8"/>
    <p:sldId id="542" r:id="rId9"/>
    <p:sldId id="540" r:id="rId10"/>
    <p:sldId id="541" r:id="rId11"/>
    <p:sldId id="543" r:id="rId12"/>
    <p:sldId id="544" r:id="rId13"/>
    <p:sldId id="546" r:id="rId14"/>
    <p:sldId id="548" r:id="rId15"/>
    <p:sldId id="557" r:id="rId16"/>
    <p:sldId id="558" r:id="rId17"/>
    <p:sldId id="550" r:id="rId18"/>
    <p:sldId id="551" r:id="rId19"/>
    <p:sldId id="552" r:id="rId20"/>
    <p:sldId id="553" r:id="rId21"/>
    <p:sldId id="555" r:id="rId22"/>
    <p:sldId id="556" r:id="rId23"/>
    <p:sldId id="566" r:id="rId24"/>
    <p:sldId id="559" r:id="rId25"/>
    <p:sldId id="562" r:id="rId26"/>
    <p:sldId id="563" r:id="rId27"/>
    <p:sldId id="564" r:id="rId28"/>
    <p:sldId id="565" r:id="rId29"/>
    <p:sldId id="567" r:id="rId30"/>
    <p:sldId id="361" r:id="rId31"/>
    <p:sldId id="424" r:id="rId32"/>
    <p:sldId id="568" r:id="rId33"/>
    <p:sldId id="569" r:id="rId34"/>
    <p:sldId id="479" r:id="rId35"/>
    <p:sldId id="480" r:id="rId36"/>
    <p:sldId id="481" r:id="rId37"/>
    <p:sldId id="494" r:id="rId38"/>
    <p:sldId id="570" r:id="rId39"/>
    <p:sldId id="451" r:id="rId40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>
        <p:scale>
          <a:sx n="75" d="100"/>
          <a:sy n="75" d="100"/>
        </p:scale>
        <p:origin x="-1162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7" Type="http://schemas.openxmlformats.org/officeDocument/2006/relationships/image" Target="../media/image46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Relationship Id="rId6" Type="http://schemas.openxmlformats.org/officeDocument/2006/relationships/image" Target="../media/image45.emf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image" Target="../media/image52.emf"/><Relationship Id="rId4" Type="http://schemas.openxmlformats.org/officeDocument/2006/relationships/image" Target="../media/image55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4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4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Relationship Id="rId4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package" Target="../embeddings/Microsoft_Word___13.docx"/><Relationship Id="rId3" Type="http://schemas.openxmlformats.org/officeDocument/2006/relationships/oleObject" Target="../embeddings/oleObject10.bin"/><Relationship Id="rId7" Type="http://schemas.openxmlformats.org/officeDocument/2006/relationships/package" Target="../embeddings/Microsoft_Word___11.docx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5.emf"/><Relationship Id="rId5" Type="http://schemas.openxmlformats.org/officeDocument/2006/relationships/image" Target="../media/image13.emf"/><Relationship Id="rId10" Type="http://schemas.openxmlformats.org/officeDocument/2006/relationships/package" Target="../embeddings/Microsoft_Word___12.docx"/><Relationship Id="rId4" Type="http://schemas.openxmlformats.org/officeDocument/2006/relationships/package" Target="../embeddings/Microsoft_Word___10.docx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4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oleObject" Target="../embeddings/oleObject15.bin"/><Relationship Id="rId7" Type="http://schemas.openxmlformats.org/officeDocument/2006/relationships/package" Target="../embeddings/Microsoft_Word___16.docx"/><Relationship Id="rId12" Type="http://schemas.openxmlformats.org/officeDocument/2006/relationships/slide" Target="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0.emf"/><Relationship Id="rId5" Type="http://schemas.openxmlformats.org/officeDocument/2006/relationships/image" Target="../media/image18.emf"/><Relationship Id="rId10" Type="http://schemas.openxmlformats.org/officeDocument/2006/relationships/package" Target="../embeddings/Microsoft_Word___17.docx"/><Relationship Id="rId4" Type="http://schemas.openxmlformats.org/officeDocument/2006/relationships/package" Target="../embeddings/Microsoft_Word___15.docx"/><Relationship Id="rId9" Type="http://schemas.openxmlformats.org/officeDocument/2006/relationships/oleObject" Target="../embeddings/oleObject1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oleObject" Target="../embeddings/oleObject18.bin"/><Relationship Id="rId7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__18.docx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package" Target="../embeddings/Microsoft_Word___23.docx"/><Relationship Id="rId3" Type="http://schemas.openxmlformats.org/officeDocument/2006/relationships/oleObject" Target="../embeddings/oleObject20.bin"/><Relationship Id="rId7" Type="http://schemas.openxmlformats.org/officeDocument/2006/relationships/package" Target="../embeddings/Microsoft_Word___21.docx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26.emf"/><Relationship Id="rId5" Type="http://schemas.openxmlformats.org/officeDocument/2006/relationships/image" Target="../media/image24.emf"/><Relationship Id="rId10" Type="http://schemas.openxmlformats.org/officeDocument/2006/relationships/package" Target="../embeddings/Microsoft_Word___22.docx"/><Relationship Id="rId4" Type="http://schemas.openxmlformats.org/officeDocument/2006/relationships/package" Target="../embeddings/Microsoft_Word___20.docx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Word___24.docx"/><Relationship Id="rId4" Type="http://schemas.openxmlformats.org/officeDocument/2006/relationships/oleObject" Target="../embeddings/oleObject2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6.docx"/><Relationship Id="rId3" Type="http://schemas.openxmlformats.org/officeDocument/2006/relationships/image" Target="../media/image36.png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emf"/><Relationship Id="rId11" Type="http://schemas.openxmlformats.org/officeDocument/2006/relationships/package" Target="../embeddings/Microsoft_Word___27.docx"/><Relationship Id="rId5" Type="http://schemas.openxmlformats.org/officeDocument/2006/relationships/package" Target="../embeddings/Microsoft_Word___25.docx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slide" Target="slide26.xml"/><Relationship Id="rId4" Type="http://schemas.openxmlformats.org/officeDocument/2006/relationships/image" Target="../media/image34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oleObject" Target="../embeddings/oleObject28.bin"/><Relationship Id="rId7" Type="http://schemas.openxmlformats.org/officeDocument/2006/relationships/package" Target="../embeddings/Microsoft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7.emf"/><Relationship Id="rId5" Type="http://schemas.openxmlformats.org/officeDocument/2006/relationships/image" Target="../media/image35.emf"/><Relationship Id="rId10" Type="http://schemas.openxmlformats.org/officeDocument/2006/relationships/package" Target="../embeddings/Microsoft_Word___31.docx"/><Relationship Id="rId4" Type="http://schemas.openxmlformats.org/officeDocument/2006/relationships/package" Target="../embeddings/Microsoft_Word___29.docx"/><Relationship Id="rId9" Type="http://schemas.openxmlformats.org/officeDocument/2006/relationships/oleObject" Target="../embeddings/oleObject30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oleObject" Target="../embeddings/oleObject31.bin"/><Relationship Id="rId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38.emf"/><Relationship Id="rId4" Type="http://schemas.openxmlformats.org/officeDocument/2006/relationships/package" Target="../embeddings/Microsoft_Word___32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13" Type="http://schemas.openxmlformats.org/officeDocument/2006/relationships/package" Target="../embeddings/Microsoft_Word___37.docx"/><Relationship Id="rId18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21" Type="http://schemas.openxmlformats.org/officeDocument/2006/relationships/oleObject" Target="../embeddings/oleObject39.bin"/><Relationship Id="rId7" Type="http://schemas.openxmlformats.org/officeDocument/2006/relationships/package" Target="../embeddings/Microsoft_Word___35.docx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44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38.docx"/><Relationship Id="rId20" Type="http://schemas.openxmlformats.org/officeDocument/2006/relationships/image" Target="../media/image45.emf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2.emf"/><Relationship Id="rId24" Type="http://schemas.openxmlformats.org/officeDocument/2006/relationships/slide" Target="slide2.xml"/><Relationship Id="rId5" Type="http://schemas.openxmlformats.org/officeDocument/2006/relationships/image" Target="../media/image40.emf"/><Relationship Id="rId15" Type="http://schemas.openxmlformats.org/officeDocument/2006/relationships/oleObject" Target="../embeddings/oleObject37.bin"/><Relationship Id="rId23" Type="http://schemas.openxmlformats.org/officeDocument/2006/relationships/image" Target="../media/image46.emf"/><Relationship Id="rId10" Type="http://schemas.openxmlformats.org/officeDocument/2006/relationships/package" Target="../embeddings/Microsoft_Word___36.docx"/><Relationship Id="rId19" Type="http://schemas.openxmlformats.org/officeDocument/2006/relationships/package" Target="../embeddings/Microsoft_Word___39.docx"/><Relationship Id="rId4" Type="http://schemas.openxmlformats.org/officeDocument/2006/relationships/package" Target="../embeddings/Microsoft_Word___34.docx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43.emf"/><Relationship Id="rId22" Type="http://schemas.openxmlformats.org/officeDocument/2006/relationships/package" Target="../embeddings/Microsoft_Word___40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13" Type="http://schemas.openxmlformats.org/officeDocument/2006/relationships/package" Target="../embeddings/Microsoft_Word___44.docx"/><Relationship Id="rId18" Type="http://schemas.openxmlformats.org/officeDocument/2006/relationships/slide" Target="slide33.xml"/><Relationship Id="rId3" Type="http://schemas.openxmlformats.org/officeDocument/2006/relationships/oleObject" Target="../embeddings/oleObject40.bin"/><Relationship Id="rId7" Type="http://schemas.openxmlformats.org/officeDocument/2006/relationships/package" Target="../embeddings/Microsoft_Word___42.docx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51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45.docx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9.emf"/><Relationship Id="rId5" Type="http://schemas.openxmlformats.org/officeDocument/2006/relationships/image" Target="../media/image47.emf"/><Relationship Id="rId15" Type="http://schemas.openxmlformats.org/officeDocument/2006/relationships/oleObject" Target="../embeddings/oleObject44.bin"/><Relationship Id="rId10" Type="http://schemas.openxmlformats.org/officeDocument/2006/relationships/package" Target="../embeddings/Microsoft_Word___43.docx"/><Relationship Id="rId4" Type="http://schemas.openxmlformats.org/officeDocument/2006/relationships/package" Target="../embeddings/Microsoft_Word___41.docx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0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13" Type="http://schemas.openxmlformats.org/officeDocument/2006/relationships/package" Target="../embeddings/Microsoft_Word___49.docx"/><Relationship Id="rId3" Type="http://schemas.openxmlformats.org/officeDocument/2006/relationships/oleObject" Target="../embeddings/oleObject45.bin"/><Relationship Id="rId7" Type="http://schemas.openxmlformats.org/officeDocument/2006/relationships/package" Target="../embeddings/Microsoft_Word___47.docx"/><Relationship Id="rId12" Type="http://schemas.openxmlformats.org/officeDocument/2006/relationships/oleObject" Target="../embeddings/oleObject4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4.emf"/><Relationship Id="rId5" Type="http://schemas.openxmlformats.org/officeDocument/2006/relationships/image" Target="../media/image52.emf"/><Relationship Id="rId10" Type="http://schemas.openxmlformats.org/officeDocument/2006/relationships/package" Target="../embeddings/Microsoft_Word___48.docx"/><Relationship Id="rId4" Type="http://schemas.openxmlformats.org/officeDocument/2006/relationships/package" Target="../embeddings/Microsoft_Word___46.docx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55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3" Type="http://schemas.openxmlformats.org/officeDocument/2006/relationships/oleObject" Target="../embeddings/oleObject49.bin"/><Relationship Id="rId7" Type="http://schemas.openxmlformats.org/officeDocument/2006/relationships/package" Target="../embeddings/Microsoft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58.emf"/><Relationship Id="rId5" Type="http://schemas.openxmlformats.org/officeDocument/2006/relationships/image" Target="../media/image56.emf"/><Relationship Id="rId10" Type="http://schemas.openxmlformats.org/officeDocument/2006/relationships/package" Target="../embeddings/Microsoft_Word___52.docx"/><Relationship Id="rId4" Type="http://schemas.openxmlformats.org/officeDocument/2006/relationships/package" Target="../embeddings/Microsoft_Word___50.docx"/><Relationship Id="rId9" Type="http://schemas.openxmlformats.org/officeDocument/2006/relationships/oleObject" Target="../embeddings/oleObject51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slide" Target="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2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package" Target="../embeddings/Microsoft_Word___6.docx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8.emf"/><Relationship Id="rId5" Type="http://schemas.openxmlformats.org/officeDocument/2006/relationships/image" Target="../media/image6.emf"/><Relationship Id="rId10" Type="http://schemas.openxmlformats.org/officeDocument/2006/relationships/package" Target="../embeddings/Microsoft_Word___5.docx"/><Relationship Id="rId4" Type="http://schemas.openxmlformats.org/officeDocument/2006/relationships/package" Target="../embeddings/Microsoft_Word___3.docx"/><Relationship Id="rId9" Type="http://schemas.openxmlformats.org/officeDocument/2006/relationships/oleObject" Target="../embeddings/oleObject5.bin"/><Relationship Id="rId1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2.emf"/><Relationship Id="rId5" Type="http://schemas.openxmlformats.org/officeDocument/2006/relationships/image" Target="../media/image10.emf"/><Relationship Id="rId10" Type="http://schemas.openxmlformats.org/officeDocument/2006/relationships/package" Target="../embeddings/Microsoft_Word___9.docx"/><Relationship Id="rId4" Type="http://schemas.openxmlformats.org/officeDocument/2006/relationships/package" Target="../embeddings/Microsoft_Word___7.docx"/><Relationship Id="rId9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278782" y="2277666"/>
            <a:ext cx="47336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　解三角形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78782" y="2701881"/>
            <a:ext cx="5040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章末复习提升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5" b="5020"/>
          <a:stretch/>
        </p:blipFill>
        <p:spPr>
          <a:xfrm>
            <a:off x="9342948" y="3187283"/>
            <a:ext cx="2831410" cy="367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099119"/>
              </p:ext>
            </p:extLst>
          </p:nvPr>
        </p:nvGraphicFramePr>
        <p:xfrm>
          <a:off x="314721" y="97106"/>
          <a:ext cx="11541125" cy="230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2" name="文档" r:id="rId4" imgW="11540215" imgH="2316316" progId="Word.Document.12">
                  <p:embed/>
                </p:oleObj>
              </mc:Choice>
              <mc:Fallback>
                <p:oleObj name="文档" r:id="rId4" imgW="11540215" imgH="2316316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721" y="97106"/>
                        <a:ext cx="11541125" cy="2306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093372"/>
              </p:ext>
            </p:extLst>
          </p:nvPr>
        </p:nvGraphicFramePr>
        <p:xfrm>
          <a:off x="262558" y="1804978"/>
          <a:ext cx="8097838" cy="156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3" name="文档" r:id="rId7" imgW="8099211" imgH="1564159" progId="Word.Document.12">
                  <p:embed/>
                </p:oleObj>
              </mc:Choice>
              <mc:Fallback>
                <p:oleObj name="文档" r:id="rId7" imgW="8099211" imgH="156415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1804978"/>
                        <a:ext cx="8097838" cy="1563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49910" y="274108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由已知条件，应用正弦定理得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697814"/>
              </p:ext>
            </p:extLst>
          </p:nvPr>
        </p:nvGraphicFramePr>
        <p:xfrm>
          <a:off x="263525" y="4859794"/>
          <a:ext cx="112680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4" name="文档" r:id="rId10" imgW="11268541" imgH="1363111" progId="Word.Document.12">
                  <p:embed/>
                </p:oleObj>
              </mc:Choice>
              <mc:Fallback>
                <p:oleObj name="文档" r:id="rId10" imgW="11268541" imgH="136311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4859794"/>
                        <a:ext cx="11268075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185825"/>
              </p:ext>
            </p:extLst>
          </p:nvPr>
        </p:nvGraphicFramePr>
        <p:xfrm>
          <a:off x="252398" y="5832455"/>
          <a:ext cx="112680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5" name="文档" r:id="rId13" imgW="11268541" imgH="1365635" progId="Word.Document.12">
                  <p:embed/>
                </p:oleObj>
              </mc:Choice>
              <mc:Fallback>
                <p:oleObj name="文档" r:id="rId13" imgW="11268541" imgH="13656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398" y="5832455"/>
                        <a:ext cx="11268075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3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58" y="62148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判断三角形的形状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利用正弦定理、余弦定理判断三角形的形状的两种方法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方法一：通过边之间的关系判断形状；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方法二：通过角之间的关系判断形状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利用正弦、余弦定理可以将已知条件中的边、角互化，把条件化为边的关系或化为角的关系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6724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757709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判断三角形的形状时常用的结论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610577"/>
              </p:ext>
            </p:extLst>
          </p:nvPr>
        </p:nvGraphicFramePr>
        <p:xfrm>
          <a:off x="406574" y="3494013"/>
          <a:ext cx="11141075" cy="303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9" name="文档" r:id="rId4" imgW="11141520" imgH="3031580" progId="Word.Document.12">
                  <p:embed/>
                </p:oleObj>
              </mc:Choice>
              <mc:Fallback>
                <p:oleObj name="文档" r:id="rId4" imgW="11141520" imgH="30315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3494013"/>
                        <a:ext cx="11141075" cy="303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232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62558" y="-36750"/>
                <a:ext cx="11161240" cy="180867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Courier New"/>
                  </a:rPr>
                  <a:t>2</a:t>
                </a: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中，内角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所对的边分别为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c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，且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，试判断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的形状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-36750"/>
                <a:ext cx="11161240" cy="1808676"/>
              </a:xfrm>
              <a:prstGeom prst="rect">
                <a:avLst/>
              </a:prstGeom>
              <a:blipFill rotWithShape="1">
                <a:blip r:embed="rId2"/>
                <a:stretch>
                  <a:fillRect l="-819" r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304086" y="1567746"/>
                <a:ext cx="11161240" cy="517786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45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c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en-US" altLang="zh-CN" sz="2800" kern="100" dirty="0" smtClean="0">
                  <a:latin typeface="Times New Roman"/>
                  <a:ea typeface="华文细黑"/>
                  <a:cs typeface="Times New Roman"/>
                </a:endParaRPr>
              </a:p>
              <a:p>
                <a:pPr algn="just">
                  <a:lnSpc>
                    <a:spcPct val="145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&gt;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45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180°)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60°.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45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外接圆的半径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45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180°)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45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为等边三角形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086" y="1567746"/>
                <a:ext cx="11161240" cy="5177868"/>
              </a:xfrm>
              <a:prstGeom prst="rect">
                <a:avLst/>
              </a:prstGeom>
              <a:blipFill rotWithShape="1">
                <a:blip r:embed="rId3"/>
                <a:stretch>
                  <a:fillRect l="-874" r="-819" b="-2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832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726" y="51168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)·sin(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，请判断三角形的形状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946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26144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733538"/>
              </p:ext>
            </p:extLst>
          </p:nvPr>
        </p:nvGraphicFramePr>
        <p:xfrm>
          <a:off x="344726" y="3204096"/>
          <a:ext cx="9682162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8" name="文档" r:id="rId4" imgW="9679157" imgH="1601052" progId="Word.Document.12">
                  <p:embed/>
                </p:oleObj>
              </mc:Choice>
              <mc:Fallback>
                <p:oleObj name="文档" r:id="rId4" imgW="9679157" imgH="160105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3204096"/>
                        <a:ext cx="9682162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187053"/>
              </p:ext>
            </p:extLst>
          </p:nvPr>
        </p:nvGraphicFramePr>
        <p:xfrm>
          <a:off x="344726" y="4293890"/>
          <a:ext cx="9682162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9" name="文档" r:id="rId7" imgW="9679157" imgH="1603936" progId="Word.Document.12">
                  <p:embed/>
                </p:oleObj>
              </mc:Choice>
              <mc:Fallback>
                <p:oleObj name="文档" r:id="rId7" imgW="9679157" imgH="16039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4293890"/>
                        <a:ext cx="9682162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542136"/>
              </p:ext>
            </p:extLst>
          </p:nvPr>
        </p:nvGraphicFramePr>
        <p:xfrm>
          <a:off x="262558" y="5421362"/>
          <a:ext cx="8056563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0" name="文档" r:id="rId10" imgW="8063570" imgH="1320805" progId="Word.Document.12">
                  <p:embed/>
                </p:oleObj>
              </mc:Choice>
              <mc:Fallback>
                <p:oleObj name="文档" r:id="rId10" imgW="8063570" imgH="132080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5421362"/>
                        <a:ext cx="8056563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 11">
            <a:hlinkClick r:id="rId1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117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718" y="18780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198660"/>
              </p:ext>
            </p:extLst>
          </p:nvPr>
        </p:nvGraphicFramePr>
        <p:xfrm>
          <a:off x="284163" y="837506"/>
          <a:ext cx="9682162" cy="159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2" name="文档" r:id="rId4" imgW="9679157" imgH="1605739" progId="Word.Document.12">
                  <p:embed/>
                </p:oleObj>
              </mc:Choice>
              <mc:Fallback>
                <p:oleObj name="文档" r:id="rId4" imgW="9679157" imgH="160573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163" y="837506"/>
                        <a:ext cx="9682162" cy="1595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463816"/>
              </p:ext>
            </p:extLst>
          </p:nvPr>
        </p:nvGraphicFramePr>
        <p:xfrm>
          <a:off x="262558" y="2700040"/>
          <a:ext cx="9682162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3" name="文档" r:id="rId7" imgW="9679157" imgH="1605739" progId="Word.Document.12">
                  <p:embed/>
                </p:oleObj>
              </mc:Choice>
              <mc:Fallback>
                <p:oleObj name="文档" r:id="rId7" imgW="9679157" imgH="160573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700040"/>
                        <a:ext cx="9682162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90550" y="360629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为等腰三角形或直角三角形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2967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4241" y="333450"/>
            <a:ext cx="11385581" cy="60192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正弦、余弦定理的实际应用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正弦、余弦定理的实际应用应注意的问题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认真分析题意，弄清已知元素和未知元素，根据题意画出示意图；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明确题目中的一些名词、术语的意义，如仰角、俯角、方向角、方位角等；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将实际问题中的数量关系归结为数学问题，利用学过的几何知识，作出辅助线，将已知与未知元素归结到同一个三角形中，然后解此三角形；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在选择关系时，一是力求简便，二是要尽可能使用题目中的原有数据，尽量减少计算中误差的积累；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按照题目中已有的精确度计算，并根据题目要求的精确度确定答案并注明单位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1015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438576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是海面上一条南北方向的海防警戒线，在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处有一个水声监测点，另两个监测点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的正东方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 km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54 km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某时刻，监测点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收到发自静止目标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声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信号，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 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后监测点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A,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 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后监测点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收到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一信号，在当时气象条件下，声波在水中的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传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速度是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1.5 km/s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km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的距离，并求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值；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422" y="1895930"/>
            <a:ext cx="3310522" cy="1927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758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11742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12(km)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30(km).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650842"/>
              </p:ext>
            </p:extLst>
          </p:nvPr>
        </p:nvGraphicFramePr>
        <p:xfrm>
          <a:off x="334566" y="1547912"/>
          <a:ext cx="9682163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0" name="文档" r:id="rId4" imgW="9679157" imgH="1599250" progId="Word.Document.12">
                  <p:embed/>
                </p:oleObj>
              </mc:Choice>
              <mc:Fallback>
                <p:oleObj name="文档" r:id="rId4" imgW="9679157" imgH="1599250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1547912"/>
                        <a:ext cx="9682163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906383"/>
              </p:ext>
            </p:extLst>
          </p:nvPr>
        </p:nvGraphicFramePr>
        <p:xfrm>
          <a:off x="334566" y="2710200"/>
          <a:ext cx="9682163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1" name="文档" r:id="rId7" imgW="9679157" imgH="1601052" progId="Word.Document.12">
                  <p:embed/>
                </p:oleObj>
              </mc:Choice>
              <mc:Fallback>
                <p:oleObj name="文档" r:id="rId7" imgW="9679157" imgH="160105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710200"/>
                        <a:ext cx="9682163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04083"/>
              </p:ext>
            </p:extLst>
          </p:nvPr>
        </p:nvGraphicFramePr>
        <p:xfrm>
          <a:off x="403963" y="3789834"/>
          <a:ext cx="9682163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2" name="文档" r:id="rId10" imgW="9679157" imgH="1603936" progId="Word.Document.12">
                  <p:embed/>
                </p:oleObj>
              </mc:Choice>
              <mc:Fallback>
                <p:oleObj name="文档" r:id="rId10" imgW="9679157" imgH="16039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963" y="3789834"/>
                        <a:ext cx="9682163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4566" y="483042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085001"/>
              </p:ext>
            </p:extLst>
          </p:nvPr>
        </p:nvGraphicFramePr>
        <p:xfrm>
          <a:off x="458262" y="5652368"/>
          <a:ext cx="9682163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3" name="文档" r:id="rId13" imgW="9679157" imgH="1605739" progId="Word.Document.12">
                  <p:embed/>
                </p:oleObj>
              </mc:Choice>
              <mc:Fallback>
                <p:oleObj name="文档" r:id="rId13" imgW="9679157" imgH="160573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262" y="5652368"/>
                        <a:ext cx="9682163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822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56464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一、本章知识网络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563351" y="3174285"/>
            <a:ext cx="515066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二、题型探究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56464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三、思想方法总结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515866" y="2693023"/>
            <a:ext cx="513772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15866" y="3817492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15866" y="4941962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160" y="69349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求静止目标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到海防警戒线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精确到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0.01 km).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779" y="1563744"/>
            <a:ext cx="3009565" cy="175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227160" y="144953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Rt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PDA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APD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098799"/>
              </p:ext>
            </p:extLst>
          </p:nvPr>
        </p:nvGraphicFramePr>
        <p:xfrm>
          <a:off x="299168" y="3603824"/>
          <a:ext cx="11196638" cy="155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8" name="文档" r:id="rId5" imgW="11197654" imgH="1566443" progId="Word.Document.12">
                  <p:embed/>
                </p:oleObj>
              </mc:Choice>
              <mc:Fallback>
                <p:oleObj name="文档" r:id="rId5" imgW="11197654" imgH="1566443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168" y="3603824"/>
                        <a:ext cx="11196638" cy="155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227160" y="511845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所以静止目标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到海防警戒线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17.71 km.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5699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726" y="22713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两个小岛相距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 n mile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岛的正南方，现在甲船从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岛出发，以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 n mile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/h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的速度向</a:t>
            </a:r>
            <a:r>
              <a:rPr lang="en-US" altLang="zh-CN" sz="2800" i="1" kern="100" dirty="0">
                <a:latin typeface="IPAPANNEW"/>
                <a:ea typeface="华文细黑"/>
                <a:cs typeface="Times New Roman"/>
              </a:rPr>
              <a:t>B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岛行驶，而乙船同时以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6 n mile/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的速度离开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岛向南偏东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方向行驶，则行驶多少时间后，两船相距最近？并求出两船的最近距离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231" y="3169472"/>
            <a:ext cx="3040047" cy="3040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78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62558" y="3890"/>
                <a:ext cx="11499437" cy="662313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 smtClean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设行驶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小时后，甲船行驶了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n mile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到达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处，乙船行驶了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n mile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到达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处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当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&lt;21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时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在线段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上，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此时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∠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CBD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，由余弦定理知：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CD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BD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·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·cos 120°.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(6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2(21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)·6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·(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1050" kern="100" dirty="0" smtClean="0">
                    <a:latin typeface="宋体"/>
                    <a:cs typeface="Courier New"/>
                  </a:rPr>
                  <a:t> 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252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441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63(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189.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3890"/>
                <a:ext cx="11499437" cy="6623136"/>
              </a:xfrm>
              <a:prstGeom prst="rect">
                <a:avLst/>
              </a:prstGeom>
              <a:blipFill rotWithShape="1">
                <a:blip r:embed="rId2"/>
                <a:stretch>
                  <a:fillRect l="-795" r="-848" b="-1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866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62558" y="3303607"/>
                <a:ext cx="11499437" cy="2862491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CD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21)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(6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2(9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21)·6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·cos 60°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252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441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63(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189&gt;189.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综上可知，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取最小值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n mile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，故行驶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 h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后，甲、乙两船相距最近，最近距离为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n mile.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3303607"/>
                <a:ext cx="11499437" cy="2862491"/>
              </a:xfrm>
              <a:prstGeom prst="rect">
                <a:avLst/>
              </a:prstGeom>
              <a:blipFill rotWithShape="1">
                <a:blip r:embed="rId3"/>
                <a:stretch>
                  <a:fillRect l="-795" r="-848" b="-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744586"/>
              </p:ext>
            </p:extLst>
          </p:nvPr>
        </p:nvGraphicFramePr>
        <p:xfrm>
          <a:off x="240948" y="601607"/>
          <a:ext cx="112680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6" name="文档" r:id="rId5" imgW="11268541" imgH="1365635" progId="Word.Document.12">
                  <p:embed/>
                </p:oleObj>
              </mc:Choice>
              <mc:Fallback>
                <p:oleObj name="文档" r:id="rId5" imgW="11268541" imgH="13656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948" y="601607"/>
                        <a:ext cx="11268075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682676"/>
              </p:ext>
            </p:extLst>
          </p:nvPr>
        </p:nvGraphicFramePr>
        <p:xfrm>
          <a:off x="334566" y="1321687"/>
          <a:ext cx="112680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7" name="文档" r:id="rId8" imgW="11268541" imgH="1367077" progId="Word.Document.12">
                  <p:embed/>
                </p:oleObj>
              </mc:Choice>
              <mc:Fallback>
                <p:oleObj name="文档" r:id="rId8" imgW="11268541" imgH="13670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1321687"/>
                        <a:ext cx="11268075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992375"/>
              </p:ext>
            </p:extLst>
          </p:nvPr>
        </p:nvGraphicFramePr>
        <p:xfrm>
          <a:off x="334566" y="2407884"/>
          <a:ext cx="112680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8" name="文档" r:id="rId11" imgW="11268541" imgH="1368880" progId="Word.Document.12">
                  <p:embed/>
                </p:oleObj>
              </mc:Choice>
              <mc:Fallback>
                <p:oleObj name="文档" r:id="rId11" imgW="11268541" imgH="136888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407884"/>
                        <a:ext cx="11268075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258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4241" y="1020967"/>
            <a:ext cx="1138558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与三角形有关的综合问题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类问题以三角形为载体，在已知条件中设计了三角形的一些边角关系，由于正弦定理和余弦定理都是关于三角形的边角关系的等式，通过定理的运用能够实现边角互化，在边角互化时，经常用到三角函数中两角和与差的公式及倍角公式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4246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590" y="216613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766015"/>
              </p:ext>
            </p:extLst>
          </p:nvPr>
        </p:nvGraphicFramePr>
        <p:xfrm>
          <a:off x="635718" y="619125"/>
          <a:ext cx="10860088" cy="234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8" name="文档" r:id="rId3" imgW="10859770" imgH="2352728" progId="Word.Document.12">
                  <p:embed/>
                </p:oleObj>
              </mc:Choice>
              <mc:Fallback>
                <p:oleObj name="文档" r:id="rId3" imgW="10859770" imgH="235272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18" y="619125"/>
                        <a:ext cx="10860088" cy="234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07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406574" y="452640"/>
                <a:ext cx="11161240" cy="6001490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(2sin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2sin 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即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2sin 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2sin 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π)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&gt;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π)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π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452640"/>
                <a:ext cx="11161240" cy="6001490"/>
              </a:xfrm>
              <a:prstGeom prst="rect">
                <a:avLst/>
              </a:prstGeom>
              <a:blipFill rotWithShape="1">
                <a:blip r:embed="rId2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393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50" y="323641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160572"/>
              </p:ext>
            </p:extLst>
          </p:nvPr>
        </p:nvGraphicFramePr>
        <p:xfrm>
          <a:off x="190550" y="1177577"/>
          <a:ext cx="11601450" cy="158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7" name="文档" r:id="rId4" imgW="11603546" imgH="1597086" progId="Word.Document.12">
                  <p:embed/>
                </p:oleObj>
              </mc:Choice>
              <mc:Fallback>
                <p:oleObj name="文档" r:id="rId4" imgW="11603546" imgH="159708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1177577"/>
                        <a:ext cx="11601450" cy="158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90550" y="1979825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297975"/>
              </p:ext>
            </p:extLst>
          </p:nvPr>
        </p:nvGraphicFramePr>
        <p:xfrm>
          <a:off x="190550" y="2843921"/>
          <a:ext cx="9682162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8" name="文档" r:id="rId7" imgW="9679157" imgH="1603936" progId="Word.Document.12">
                  <p:embed/>
                </p:oleObj>
              </mc:Choice>
              <mc:Fallback>
                <p:oleObj name="文档" r:id="rId7" imgW="9679157" imgH="16039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2843921"/>
                        <a:ext cx="9682162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24203"/>
              </p:ext>
            </p:extLst>
          </p:nvPr>
        </p:nvGraphicFramePr>
        <p:xfrm>
          <a:off x="190550" y="3883401"/>
          <a:ext cx="8056563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9" name="文档" r:id="rId10" imgW="8063570" imgH="1320805" progId="Word.Document.12">
                  <p:embed/>
                </p:oleObj>
              </mc:Choice>
              <mc:Fallback>
                <p:oleObj name="文档" r:id="rId10" imgW="8063570" imgH="132080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3883401"/>
                        <a:ext cx="8056563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550" y="4750350"/>
            <a:ext cx="1180931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								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0184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213365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由题意知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由正弦定理得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865705"/>
              </p:ext>
            </p:extLst>
          </p:nvPr>
        </p:nvGraphicFramePr>
        <p:xfrm>
          <a:off x="299739" y="4320351"/>
          <a:ext cx="112680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8" name="文档" r:id="rId4" imgW="11268541" imgH="1365635" progId="Word.Document.12">
                  <p:embed/>
                </p:oleObj>
              </mc:Choice>
              <mc:Fallback>
                <p:oleObj name="文档" r:id="rId4" imgW="11268541" imgH="13656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739" y="4320351"/>
                        <a:ext cx="11268075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140333"/>
              </p:ext>
            </p:extLst>
          </p:nvPr>
        </p:nvGraphicFramePr>
        <p:xfrm>
          <a:off x="300483" y="5369103"/>
          <a:ext cx="7954963" cy="124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9" name="文档" r:id="rId7" imgW="7959526" imgH="1249167" progId="Word.Document.12">
                  <p:embed/>
                </p:oleObj>
              </mc:Choice>
              <mc:Fallback>
                <p:oleObj name="文档" r:id="rId7" imgW="7959526" imgH="124916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483" y="5369103"/>
                        <a:ext cx="7954963" cy="1249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950" y="19959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中，设角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的对边分别为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，已知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4611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217943"/>
              </p:ext>
            </p:extLst>
          </p:nvPr>
        </p:nvGraphicFramePr>
        <p:xfrm>
          <a:off x="314325" y="254695"/>
          <a:ext cx="9205913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8" name="文档" r:id="rId4" imgW="9202018" imgH="1159780" progId="Word.Document.12">
                  <p:embed/>
                </p:oleObj>
              </mc:Choice>
              <mc:Fallback>
                <p:oleObj name="文档" r:id="rId4" imgW="9202018" imgH="115978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" y="254695"/>
                        <a:ext cx="9205913" cy="115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747404"/>
              </p:ext>
            </p:extLst>
          </p:nvPr>
        </p:nvGraphicFramePr>
        <p:xfrm>
          <a:off x="263525" y="867520"/>
          <a:ext cx="8097838" cy="155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9" name="文档" r:id="rId7" imgW="8099211" imgH="1563799" progId="Word.Document.12">
                  <p:embed/>
                </p:oleObj>
              </mc:Choice>
              <mc:Fallback>
                <p:oleObj name="文档" r:id="rId7" imgW="8099211" imgH="156379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867520"/>
                        <a:ext cx="8097838" cy="155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90550" y="18780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2460472"/>
              </p:ext>
            </p:extLst>
          </p:nvPr>
        </p:nvGraphicFramePr>
        <p:xfrm>
          <a:off x="334566" y="2703220"/>
          <a:ext cx="11268075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0" name="文档" r:id="rId10" imgW="11268541" imgH="2163097" progId="Word.Document.12">
                  <p:embed/>
                </p:oleObj>
              </mc:Choice>
              <mc:Fallback>
                <p:oleObj name="文档" r:id="rId10" imgW="11268541" imgH="216309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703220"/>
                        <a:ext cx="11268075" cy="215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359876"/>
              </p:ext>
            </p:extLst>
          </p:nvPr>
        </p:nvGraphicFramePr>
        <p:xfrm>
          <a:off x="4006974" y="3741812"/>
          <a:ext cx="567055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1" name="文档" r:id="rId13" imgW="5673444" imgH="1198409" progId="Word.Document.12">
                  <p:embed/>
                </p:oleObj>
              </mc:Choice>
              <mc:Fallback>
                <p:oleObj name="文档" r:id="rId13" imgW="5673444" imgH="11984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6974" y="3741812"/>
                        <a:ext cx="567055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99371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370709"/>
              </p:ext>
            </p:extLst>
          </p:nvPr>
        </p:nvGraphicFramePr>
        <p:xfrm>
          <a:off x="397793" y="4869954"/>
          <a:ext cx="4867275" cy="154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2" name="文档" r:id="rId16" imgW="4870803" imgH="1544095" progId="Word.Document.12">
                  <p:embed/>
                </p:oleObj>
              </mc:Choice>
              <mc:Fallback>
                <p:oleObj name="文档" r:id="rId16" imgW="4870803" imgH="15440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793" y="4869954"/>
                        <a:ext cx="4867275" cy="1544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938374"/>
              </p:ext>
            </p:extLst>
          </p:nvPr>
        </p:nvGraphicFramePr>
        <p:xfrm>
          <a:off x="3494137" y="4892263"/>
          <a:ext cx="5913437" cy="1350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3" name="文档" r:id="rId19" imgW="5917173" imgH="1351045" progId="Word.Document.12">
                  <p:embed/>
                </p:oleObj>
              </mc:Choice>
              <mc:Fallback>
                <p:oleObj name="文档" r:id="rId19" imgW="5917173" imgH="13510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4137" y="4892263"/>
                        <a:ext cx="5913437" cy="1350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774449"/>
              </p:ext>
            </p:extLst>
          </p:nvPr>
        </p:nvGraphicFramePr>
        <p:xfrm>
          <a:off x="304086" y="5870748"/>
          <a:ext cx="8920162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4" name="文档" r:id="rId22" imgW="8917750" imgH="1088038" progId="Word.Document.12">
                  <p:embed/>
                </p:oleObj>
              </mc:Choice>
              <mc:Fallback>
                <p:oleObj name="文档" r:id="rId22" imgW="8917750" imgH="108803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086" y="5870748"/>
                        <a:ext cx="8920162" cy="1087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圆角矩形 14">
            <a:hlinkClick r:id="rId2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1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一、本章知识网络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59" y="585458"/>
            <a:ext cx="9204458" cy="6012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三、思想方法总结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341562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函数与方程思想的应用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与函数思想相联系的就是方程思想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所谓方程思想，就是在解决问题时，用事先设定的未知数沟通问题所涉及的各量间的制约关系，列出方程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，从而求出未知数及各量的值，使问题获得解决，所设的未知数沟通了变量之间的联系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方程可以看做未知量与已知量相互制约的条件，它架设了由已知探索未知的桥梁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本章在利用正弦、余弦定理求角或边长时，往往渗透着函数与方程思想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78582" y="117426"/>
            <a:ext cx="1094132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629529"/>
              </p:ext>
            </p:extLst>
          </p:nvPr>
        </p:nvGraphicFramePr>
        <p:xfrm>
          <a:off x="478582" y="5279058"/>
          <a:ext cx="11399837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8" name="文档" r:id="rId4" imgW="11395562" imgH="1539043" progId="Word.Document.12">
                  <p:embed/>
                </p:oleObj>
              </mc:Choice>
              <mc:Fallback>
                <p:oleObj name="文档" r:id="rId4" imgW="11395562" imgH="15390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5279058"/>
                        <a:ext cx="11399837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377000"/>
              </p:ext>
            </p:extLst>
          </p:nvPr>
        </p:nvGraphicFramePr>
        <p:xfrm>
          <a:off x="478582" y="189434"/>
          <a:ext cx="9366250" cy="1325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9" name="文档" r:id="rId7" imgW="9365742" imgH="1327420" progId="Word.Document.12">
                  <p:embed/>
                </p:oleObj>
              </mc:Choice>
              <mc:Fallback>
                <p:oleObj name="文档" r:id="rId7" imgW="9365742" imgH="13274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8582" y="189434"/>
                        <a:ext cx="9366250" cy="1325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198417"/>
              </p:ext>
            </p:extLst>
          </p:nvPr>
        </p:nvGraphicFramePr>
        <p:xfrm>
          <a:off x="478582" y="1197546"/>
          <a:ext cx="9877425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0" name="文档" r:id="rId10" imgW="9879944" imgH="1537241" progId="Word.Document.12">
                  <p:embed/>
                </p:oleObj>
              </mc:Choice>
              <mc:Fallback>
                <p:oleObj name="文档" r:id="rId10" imgW="9879944" imgH="15372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8582" y="1197546"/>
                        <a:ext cx="9877425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4566" y="310120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415522"/>
              </p:ext>
            </p:extLst>
          </p:nvPr>
        </p:nvGraphicFramePr>
        <p:xfrm>
          <a:off x="478582" y="2165104"/>
          <a:ext cx="11399837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1" name="文档" r:id="rId13" imgW="11395562" imgH="1536159" progId="Word.Document.12">
                  <p:embed/>
                </p:oleObj>
              </mc:Choice>
              <mc:Fallback>
                <p:oleObj name="文档" r:id="rId13" imgW="11395562" imgH="15361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8582" y="2165104"/>
                        <a:ext cx="11399837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153111"/>
              </p:ext>
            </p:extLst>
          </p:nvPr>
        </p:nvGraphicFramePr>
        <p:xfrm>
          <a:off x="406574" y="4054922"/>
          <a:ext cx="11399837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2" name="文档" r:id="rId16" imgW="11395562" imgH="1539043" progId="Word.Document.12">
                  <p:embed/>
                </p:oleObj>
              </mc:Choice>
              <mc:Fallback>
                <p:oleObj name="文档" r:id="rId16" imgW="11395562" imgH="15390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6574" y="4054922"/>
                        <a:ext cx="11399837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18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539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050688"/>
              </p:ext>
            </p:extLst>
          </p:nvPr>
        </p:nvGraphicFramePr>
        <p:xfrm>
          <a:off x="406574" y="981522"/>
          <a:ext cx="9366250" cy="1325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5" name="文档" r:id="rId4" imgW="9365742" imgH="1329223" progId="Word.Document.12">
                  <p:embed/>
                </p:oleObj>
              </mc:Choice>
              <mc:Fallback>
                <p:oleObj name="文档" r:id="rId4" imgW="9365742" imgH="13292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981522"/>
                        <a:ext cx="9366250" cy="1325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590264"/>
              </p:ext>
            </p:extLst>
          </p:nvPr>
        </p:nvGraphicFramePr>
        <p:xfrm>
          <a:off x="406574" y="2133650"/>
          <a:ext cx="9877425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6" name="文档" r:id="rId7" imgW="9879944" imgH="1539043" progId="Word.Document.12">
                  <p:embed/>
                </p:oleObj>
              </mc:Choice>
              <mc:Fallback>
                <p:oleObj name="文档" r:id="rId7" imgW="9879944" imgH="15390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574" y="2133650"/>
                        <a:ext cx="9877425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87248"/>
              </p:ext>
            </p:extLst>
          </p:nvPr>
        </p:nvGraphicFramePr>
        <p:xfrm>
          <a:off x="406574" y="2997746"/>
          <a:ext cx="11399837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7" name="文档" r:id="rId10" imgW="11395562" imgH="1539043" progId="Word.Document.12">
                  <p:embed/>
                </p:oleObj>
              </mc:Choice>
              <mc:Fallback>
                <p:oleObj name="文档" r:id="rId10" imgW="11395562" imgH="15390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6574" y="2997746"/>
                        <a:ext cx="11399837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646317"/>
              </p:ext>
            </p:extLst>
          </p:nvPr>
        </p:nvGraphicFramePr>
        <p:xfrm>
          <a:off x="406574" y="4198938"/>
          <a:ext cx="11399837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8" name="文档" r:id="rId13" imgW="11395562" imgH="1540485" progId="Word.Document.12">
                  <p:embed/>
                </p:oleObj>
              </mc:Choice>
              <mc:Fallback>
                <p:oleObj name="文档" r:id="rId13" imgW="11395562" imgH="15404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6574" y="4198938"/>
                        <a:ext cx="11399837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99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01922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分类讨论思想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某些问题在一定条件下的解有多种情况，在解题过程中，应分析条件及在每个条件下所产生的结果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分类讨论思想在历年高考中是必考的，在讨论时应做到不重不漏，并注意各种情况包含的交叉内容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206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406574" y="621482"/>
                <a:ext cx="11161240" cy="150654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Courier New"/>
                  </a:rPr>
                  <a:t>2</a:t>
                </a: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所对的边分别为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，已知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，解三角形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621482"/>
                <a:ext cx="11161240" cy="1506542"/>
              </a:xfrm>
              <a:prstGeom prst="rect">
                <a:avLst/>
              </a:prstGeom>
              <a:blipFill rotWithShape="1">
                <a:blip r:embed="rId2"/>
                <a:stretch>
                  <a:fillRect l="-874" r="-819" b="-1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05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62558" y="-26590"/>
            <a:ext cx="1138558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由题可知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30°&lt;90°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183905"/>
              </p:ext>
            </p:extLst>
          </p:nvPr>
        </p:nvGraphicFramePr>
        <p:xfrm>
          <a:off x="386254" y="756226"/>
          <a:ext cx="9366250" cy="1325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9" name="文档" r:id="rId4" imgW="9365742" imgH="1330665" progId="Word.Document.12">
                  <p:embed/>
                </p:oleObj>
              </mc:Choice>
              <mc:Fallback>
                <p:oleObj name="文档" r:id="rId4" imgW="9365742" imgH="1330665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254" y="756226"/>
                        <a:ext cx="9366250" cy="1325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2558" y="1589842"/>
            <a:ext cx="1138558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本题有两解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023450"/>
              </p:ext>
            </p:extLst>
          </p:nvPr>
        </p:nvGraphicFramePr>
        <p:xfrm>
          <a:off x="406574" y="2257346"/>
          <a:ext cx="9367837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0" name="文档" r:id="rId7" imgW="9365742" imgH="1503713" progId="Word.Document.12">
                  <p:embed/>
                </p:oleObj>
              </mc:Choice>
              <mc:Fallback>
                <p:oleObj name="文档" r:id="rId7" imgW="9365742" imgH="150371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257346"/>
                        <a:ext cx="9367837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262558" y="3501802"/>
            <a:ext cx="1138558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542294"/>
              </p:ext>
            </p:extLst>
          </p:nvPr>
        </p:nvGraphicFramePr>
        <p:xfrm>
          <a:off x="406574" y="4355738"/>
          <a:ext cx="9367837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1" name="文档" r:id="rId10" imgW="9365742" imgH="1505515" progId="Word.Document.12">
                  <p:embed/>
                </p:oleObj>
              </mc:Choice>
              <mc:Fallback>
                <p:oleObj name="文档" r:id="rId10" imgW="9365742" imgH="150551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355738"/>
                        <a:ext cx="9367837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21030" y="5366703"/>
            <a:ext cx="1138558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9397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  <p:bldP spid="10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78582" y="1310740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在三角形中，大角对大边，大边对大角；大角的正弦值也较大，正弦值较大的角也较大，即在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等价于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等价于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根据所给条件确定三角形的形状，主要有两种途径：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化边为角；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化角为边，并常用正弦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定理实施边、角转换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7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30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78582" y="1236991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正弦定理是一个关于边角关系的连比等式，在运用此定理时，只要知道其比值或等量关系就可以通过约分达到解决问题的目的，在解题时要学会灵活运用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运用余弦定理时，要注意整体思想的运用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思想方法：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函数与方程思想；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分类讨论思想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00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5" b="5020"/>
          <a:stretch/>
        </p:blipFill>
        <p:spPr>
          <a:xfrm>
            <a:off x="9342948" y="3187283"/>
            <a:ext cx="2831410" cy="367768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二、题型探究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542" y="67317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利用正弦、余弦定理解三角形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解三角形的四种类型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4219"/>
              </p:ext>
            </p:extLst>
          </p:nvPr>
        </p:nvGraphicFramePr>
        <p:xfrm>
          <a:off x="550589" y="2120637"/>
          <a:ext cx="10441161" cy="4337932"/>
        </p:xfrm>
        <a:graphic>
          <a:graphicData uri="http://schemas.openxmlformats.org/drawingml/2006/table">
            <a:tbl>
              <a:tblPr/>
              <a:tblGrid>
                <a:gridCol w="2160240"/>
                <a:gridCol w="2016224"/>
                <a:gridCol w="6264697"/>
              </a:tblGrid>
              <a:tr h="2132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已知条件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应用定理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一般解法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3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一边和两角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正弦定理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180°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，求角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；由正弦定理求出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，在有解时只有一解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4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两边和夹角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余弦定理、正弦定理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由余弦定理求第三边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；由正弦定理求出一边所对的角；再由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180°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求出另一角，在有解时只有一解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376528"/>
              </p:ext>
            </p:extLst>
          </p:nvPr>
        </p:nvGraphicFramePr>
        <p:xfrm>
          <a:off x="478582" y="261442"/>
          <a:ext cx="10945216" cy="3656424"/>
        </p:xfrm>
        <a:graphic>
          <a:graphicData uri="http://schemas.openxmlformats.org/drawingml/2006/table">
            <a:tbl>
              <a:tblPr/>
              <a:tblGrid>
                <a:gridCol w="2304256"/>
                <a:gridCol w="1872208"/>
                <a:gridCol w="6768752"/>
              </a:tblGrid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三边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余弦定理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由余弦定理求出角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；再利用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180°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求出角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，在有解时只有一解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2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两边和其中一边的对角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正弦定理、余弦定理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由正弦定理求出角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；由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180°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求出角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；再利用正弦定理或余弦定理求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，可有两解、一解或无解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34566" y="382753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三角形解的个数的判断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已知两边和其中一边的对角不能唯一确定三角形，解这类三角形问题可能出现一解、两解、无解的情况，这时应结合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三角形中大边对大角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，此时一般用正弦定理，但也可用余弦定理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6420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274915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，一解；若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，两解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利用余弦定理讨论：已知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，这是关于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的一元二次方程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若方程无解或无正数解，则三角形无解；若方程有唯一正数解，则三角形有一解；若方程有两个不同正数解，则三角形有两解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583806"/>
              </p:ext>
            </p:extLst>
          </p:nvPr>
        </p:nvGraphicFramePr>
        <p:xfrm>
          <a:off x="406574" y="765498"/>
          <a:ext cx="10575925" cy="230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文档" r:id="rId4" imgW="10575502" imgH="2309106" progId="Word.Document.12">
                  <p:embed/>
                </p:oleObj>
              </mc:Choice>
              <mc:Fallback>
                <p:oleObj name="文档" r:id="rId4" imgW="10575502" imgH="23091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765498"/>
                        <a:ext cx="10575925" cy="230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686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268738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求边长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091342"/>
              </p:ext>
            </p:extLst>
          </p:nvPr>
        </p:nvGraphicFramePr>
        <p:xfrm>
          <a:off x="406574" y="854700"/>
          <a:ext cx="11541125" cy="230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" name="文档" r:id="rId4" imgW="11540215" imgH="2309106" progId="Word.Document.12">
                  <p:embed/>
                </p:oleObj>
              </mc:Choice>
              <mc:Fallback>
                <p:oleObj name="文档" r:id="rId4" imgW="11540215" imgH="2309106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854700"/>
                        <a:ext cx="11541125" cy="2306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0029" y="1574780"/>
            <a:ext cx="2519953" cy="1927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26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225369"/>
              </p:ext>
            </p:extLst>
          </p:nvPr>
        </p:nvGraphicFramePr>
        <p:xfrm>
          <a:off x="406574" y="261442"/>
          <a:ext cx="9682163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9" name="文档" r:id="rId4" imgW="9679157" imgH="1597086" progId="Word.Document.12">
                  <p:embed/>
                </p:oleObj>
              </mc:Choice>
              <mc:Fallback>
                <p:oleObj name="文档" r:id="rId4" imgW="9679157" imgH="159708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61442"/>
                        <a:ext cx="9682163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2228329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845290"/>
              </p:ext>
            </p:extLst>
          </p:nvPr>
        </p:nvGraphicFramePr>
        <p:xfrm>
          <a:off x="406574" y="3564136"/>
          <a:ext cx="9682163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0" name="文档" r:id="rId7" imgW="9679157" imgH="1599250" progId="Word.Document.12">
                  <p:embed/>
                </p:oleObj>
              </mc:Choice>
              <mc:Fallback>
                <p:oleObj name="文档" r:id="rId7" imgW="9679157" imgH="15992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564136"/>
                        <a:ext cx="9682163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928120"/>
              </p:ext>
            </p:extLst>
          </p:nvPr>
        </p:nvGraphicFramePr>
        <p:xfrm>
          <a:off x="406574" y="4637584"/>
          <a:ext cx="9683750" cy="196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1" name="文档" r:id="rId10" imgW="9679157" imgH="1971663" progId="Word.Document.12">
                  <p:embed/>
                </p:oleObj>
              </mc:Choice>
              <mc:Fallback>
                <p:oleObj name="文档" r:id="rId10" imgW="9679157" imgH="197166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637584"/>
                        <a:ext cx="9683750" cy="1960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652584"/>
              </p:ext>
            </p:extLst>
          </p:nvPr>
        </p:nvGraphicFramePr>
        <p:xfrm>
          <a:off x="437054" y="1197546"/>
          <a:ext cx="8869362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2" name="文档" r:id="rId13" imgW="8872051" imgH="1586992" progId="Word.Document.12">
                  <p:embed/>
                </p:oleObj>
              </mc:Choice>
              <mc:Fallback>
                <p:oleObj name="文档" r:id="rId13" imgW="8872051" imgH="158699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054" y="1197546"/>
                        <a:ext cx="8869362" cy="158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098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726" y="11742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中点为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，求中线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的长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4726" y="77132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429133"/>
              </p:ext>
            </p:extLst>
          </p:nvPr>
        </p:nvGraphicFramePr>
        <p:xfrm>
          <a:off x="344726" y="1635418"/>
          <a:ext cx="9682162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7" name="文档" r:id="rId4" imgW="9679157" imgH="1599250" progId="Word.Document.12">
                  <p:embed/>
                </p:oleObj>
              </mc:Choice>
              <mc:Fallback>
                <p:oleObj name="文档" r:id="rId4" imgW="9679157" imgH="15992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1635418"/>
                        <a:ext cx="9682162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42238" y="2607485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中，由余弦定理得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82732"/>
              </p:ext>
            </p:extLst>
          </p:nvPr>
        </p:nvGraphicFramePr>
        <p:xfrm>
          <a:off x="344726" y="4794096"/>
          <a:ext cx="9682162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8" name="文档" r:id="rId7" imgW="9679157" imgH="1601052" progId="Word.Document.12">
                  <p:embed/>
                </p:oleObj>
              </mc:Choice>
              <mc:Fallback>
                <p:oleObj name="文档" r:id="rId7" imgW="9679157" imgH="160105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4794096"/>
                        <a:ext cx="9682162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735645"/>
              </p:ext>
            </p:extLst>
          </p:nvPr>
        </p:nvGraphicFramePr>
        <p:xfrm>
          <a:off x="344726" y="5883890"/>
          <a:ext cx="8056563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9" name="文档" r:id="rId10" imgW="8063570" imgH="1320445" progId="Word.Document.12">
                  <p:embed/>
                </p:oleObj>
              </mc:Choice>
              <mc:Fallback>
                <p:oleObj name="文档" r:id="rId10" imgW="8063570" imgH="13204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5883890"/>
                        <a:ext cx="8056563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13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</TotalTime>
  <Words>1302</Words>
  <Application>Microsoft Office PowerPoint</Application>
  <PresentationFormat>自定义</PresentationFormat>
  <Paragraphs>158</Paragraphs>
  <Slides>39</Slides>
  <Notes>0</Notes>
  <HiddenSlides>10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Office 主题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842</cp:revision>
  <dcterms:created xsi:type="dcterms:W3CDTF">2014-10-15T07:25:01Z</dcterms:created>
  <dcterms:modified xsi:type="dcterms:W3CDTF">2016-04-23T06:24:34Z</dcterms:modified>
</cp:coreProperties>
</file>