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78" r:id="rId6"/>
    <p:sldId id="479" r:id="rId7"/>
    <p:sldId id="486" r:id="rId8"/>
    <p:sldId id="480" r:id="rId9"/>
    <p:sldId id="278" r:id="rId10"/>
    <p:sldId id="482" r:id="rId11"/>
    <p:sldId id="487" r:id="rId12"/>
    <p:sldId id="489" r:id="rId13"/>
    <p:sldId id="457" r:id="rId14"/>
    <p:sldId id="459" r:id="rId15"/>
    <p:sldId id="461" r:id="rId16"/>
    <p:sldId id="462" r:id="rId17"/>
    <p:sldId id="463" r:id="rId18"/>
    <p:sldId id="464" r:id="rId19"/>
    <p:sldId id="483" r:id="rId20"/>
    <p:sldId id="465" r:id="rId21"/>
    <p:sldId id="466" r:id="rId22"/>
    <p:sldId id="467" r:id="rId23"/>
    <p:sldId id="484" r:id="rId24"/>
    <p:sldId id="468" r:id="rId25"/>
    <p:sldId id="469" r:id="rId26"/>
    <p:sldId id="490" r:id="rId27"/>
    <p:sldId id="491" r:id="rId28"/>
    <p:sldId id="481" r:id="rId29"/>
    <p:sldId id="492" r:id="rId30"/>
    <p:sldId id="493" r:id="rId31"/>
    <p:sldId id="361" r:id="rId32"/>
    <p:sldId id="424" r:id="rId33"/>
    <p:sldId id="447" r:id="rId34"/>
    <p:sldId id="448" r:id="rId35"/>
    <p:sldId id="423" r:id="rId36"/>
    <p:sldId id="475" r:id="rId37"/>
    <p:sldId id="485" r:id="rId38"/>
    <p:sldId id="451" r:id="rId39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861" autoAdjust="0"/>
  </p:normalViewPr>
  <p:slideViewPr>
    <p:cSldViewPr>
      <p:cViewPr>
        <p:scale>
          <a:sx n="66" d="100"/>
          <a:sy n="66" d="100"/>
        </p:scale>
        <p:origin x="-1474" y="-54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Relationship Id="rId4" Type="http://schemas.openxmlformats.org/officeDocument/2006/relationships/image" Target="../media/image52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image" Target="../media/image53.emf"/><Relationship Id="rId4" Type="http://schemas.openxmlformats.org/officeDocument/2006/relationships/image" Target="../media/image56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image" Target="../media/image5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Relationship Id="rId4" Type="http://schemas.openxmlformats.org/officeDocument/2006/relationships/image" Target="../media/image2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1.emf"/><Relationship Id="rId5" Type="http://schemas.openxmlformats.org/officeDocument/2006/relationships/image" Target="../media/image9.emf"/><Relationship Id="rId10" Type="http://schemas.openxmlformats.org/officeDocument/2006/relationships/package" Target="../embeddings/Microsoft_Word___9.docx"/><Relationship Id="rId4" Type="http://schemas.openxmlformats.org/officeDocument/2006/relationships/package" Target="../embeddings/Microsoft_Word___7.docx"/><Relationship Id="rId9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12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10.docx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19.emf"/><Relationship Id="rId3" Type="http://schemas.openxmlformats.org/officeDocument/2006/relationships/oleObject" Target="../embeddings/oleObject12.bin"/><Relationship Id="rId7" Type="http://schemas.openxmlformats.org/officeDocument/2006/relationships/package" Target="../embeddings/Microsoft_Word___13.docx"/><Relationship Id="rId12" Type="http://schemas.openxmlformats.org/officeDocument/2006/relationships/image" Target="../media/image17.emf"/><Relationship Id="rId1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6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11" Type="http://schemas.openxmlformats.org/officeDocument/2006/relationships/package" Target="../embeddings/Microsoft_Word___14.docx"/><Relationship Id="rId5" Type="http://schemas.openxmlformats.org/officeDocument/2006/relationships/image" Target="../media/image15.emf"/><Relationship Id="rId15" Type="http://schemas.openxmlformats.org/officeDocument/2006/relationships/image" Target="../media/image18.emf"/><Relationship Id="rId10" Type="http://schemas.openxmlformats.org/officeDocument/2006/relationships/oleObject" Target="../embeddings/oleObject14.bin"/><Relationship Id="rId4" Type="http://schemas.openxmlformats.org/officeDocument/2006/relationships/package" Target="../embeddings/Microsoft_Word___12.docx"/><Relationship Id="rId9" Type="http://schemas.openxmlformats.org/officeDocument/2006/relationships/image" Target="../media/image20.png"/><Relationship Id="rId14" Type="http://schemas.openxmlformats.org/officeDocument/2006/relationships/package" Target="../embeddings/Microsoft_Word___15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5.xml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emf"/><Relationship Id="rId11" Type="http://schemas.openxmlformats.org/officeDocument/2006/relationships/package" Target="../embeddings/Microsoft_Word___19.docx"/><Relationship Id="rId5" Type="http://schemas.openxmlformats.org/officeDocument/2006/relationships/package" Target="../embeddings/Microsoft_Word___17.docx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2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20.bin"/><Relationship Id="rId7" Type="http://schemas.openxmlformats.org/officeDocument/2006/relationships/package" Target="../embeddings/Microsoft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__20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oleObject" Target="../embeddings/oleObject25.bin"/><Relationship Id="rId3" Type="http://schemas.openxmlformats.org/officeDocument/2006/relationships/oleObject" Target="../embeddings/oleObject22.bin"/><Relationship Id="rId7" Type="http://schemas.openxmlformats.org/officeDocument/2006/relationships/package" Target="../embeddings/Microsoft_Word___23.docx"/><Relationship Id="rId12" Type="http://schemas.openxmlformats.org/officeDocument/2006/relationships/image" Target="../media/image28.emf"/><Relationship Id="rId2" Type="http://schemas.openxmlformats.org/officeDocument/2006/relationships/slideLayout" Target="../slideLayouts/slideLayout1.xml"/><Relationship Id="rId16" Type="http://schemas.openxmlformats.org/officeDocument/2006/relationships/slide" Target="slide20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3.bin"/><Relationship Id="rId11" Type="http://schemas.openxmlformats.org/officeDocument/2006/relationships/package" Target="../embeddings/Microsoft_Word___24.docx"/><Relationship Id="rId5" Type="http://schemas.openxmlformats.org/officeDocument/2006/relationships/image" Target="../media/image26.emf"/><Relationship Id="rId15" Type="http://schemas.openxmlformats.org/officeDocument/2006/relationships/image" Target="../media/image29.emf"/><Relationship Id="rId10" Type="http://schemas.openxmlformats.org/officeDocument/2006/relationships/oleObject" Target="../embeddings/oleObject24.bin"/><Relationship Id="rId4" Type="http://schemas.openxmlformats.org/officeDocument/2006/relationships/package" Target="../embeddings/Microsoft_Word___22.docx"/><Relationship Id="rId9" Type="http://schemas.openxmlformats.org/officeDocument/2006/relationships/slide" Target="slide19.xml"/><Relationship Id="rId14" Type="http://schemas.openxmlformats.org/officeDocument/2006/relationships/package" Target="../embeddings/Microsoft_Word___25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7.docx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34.emf"/><Relationship Id="rId3" Type="http://schemas.openxmlformats.org/officeDocument/2006/relationships/oleObject" Target="../embeddings/oleObject26.bin"/><Relationship Id="rId21" Type="http://schemas.openxmlformats.org/officeDocument/2006/relationships/image" Target="../media/image35.emf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32.emf"/><Relationship Id="rId17" Type="http://schemas.openxmlformats.org/officeDocument/2006/relationships/package" Target="../embeddings/Microsoft_Word___30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0.bin"/><Relationship Id="rId20" Type="http://schemas.openxmlformats.org/officeDocument/2006/relationships/package" Target="../embeddings/Microsoft_Word___31.docx"/><Relationship Id="rId1" Type="http://schemas.openxmlformats.org/officeDocument/2006/relationships/vmlDrawing" Target="../drawings/vmlDrawing9.vml"/><Relationship Id="rId6" Type="http://schemas.openxmlformats.org/officeDocument/2006/relationships/slide" Target="slide20.xml"/><Relationship Id="rId11" Type="http://schemas.openxmlformats.org/officeDocument/2006/relationships/package" Target="../embeddings/Microsoft_Word___28.docx"/><Relationship Id="rId5" Type="http://schemas.openxmlformats.org/officeDocument/2006/relationships/image" Target="../media/image30.emf"/><Relationship Id="rId15" Type="http://schemas.openxmlformats.org/officeDocument/2006/relationships/image" Target="../media/image33.emf"/><Relationship Id="rId10" Type="http://schemas.openxmlformats.org/officeDocument/2006/relationships/oleObject" Target="../embeddings/oleObject28.bin"/><Relationship Id="rId19" Type="http://schemas.openxmlformats.org/officeDocument/2006/relationships/oleObject" Target="../embeddings/oleObject31.bin"/><Relationship Id="rId4" Type="http://schemas.openxmlformats.org/officeDocument/2006/relationships/package" Target="../embeddings/Microsoft_Word___26.docx"/><Relationship Id="rId9" Type="http://schemas.openxmlformats.org/officeDocument/2006/relationships/image" Target="../media/image31.emf"/><Relationship Id="rId14" Type="http://schemas.openxmlformats.org/officeDocument/2006/relationships/package" Target="../embeddings/Microsoft_Word___29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image" Target="../media/image39.png"/><Relationship Id="rId7" Type="http://schemas.openxmlformats.org/officeDocument/2006/relationships/image" Target="../media/image3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32.docx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37.emf"/><Relationship Id="rId4" Type="http://schemas.openxmlformats.org/officeDocument/2006/relationships/slide" Target="slide23.xml"/><Relationship Id="rId9" Type="http://schemas.openxmlformats.org/officeDocument/2006/relationships/package" Target="../embeddings/Microsoft_Word___33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0.png"/><Relationship Id="rId5" Type="http://schemas.openxmlformats.org/officeDocument/2006/relationships/image" Target="../media/image38.emf"/><Relationship Id="rId4" Type="http://schemas.openxmlformats.org/officeDocument/2006/relationships/package" Target="../embeddings/Microsoft_Word___34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3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Word___35.docx"/><Relationship Id="rId5" Type="http://schemas.openxmlformats.org/officeDocument/2006/relationships/oleObject" Target="../embeddings/oleObject35.bin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13" Type="http://schemas.openxmlformats.org/officeDocument/2006/relationships/slide" Target="slide28.xml"/><Relationship Id="rId3" Type="http://schemas.openxmlformats.org/officeDocument/2006/relationships/oleObject" Target="../embeddings/oleObject36.bin"/><Relationship Id="rId7" Type="http://schemas.openxmlformats.org/officeDocument/2006/relationships/package" Target="../embeddings/Microsoft_Word___37.docx"/><Relationship Id="rId12" Type="http://schemas.openxmlformats.org/officeDocument/2006/relationships/slide" Target="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42.emf"/><Relationship Id="rId5" Type="http://schemas.openxmlformats.org/officeDocument/2006/relationships/image" Target="../media/image40.emf"/><Relationship Id="rId10" Type="http://schemas.openxmlformats.org/officeDocument/2006/relationships/package" Target="../embeddings/Microsoft_Word___38.docx"/><Relationship Id="rId4" Type="http://schemas.openxmlformats.org/officeDocument/2006/relationships/package" Target="../embeddings/Microsoft_Word___36.docx"/><Relationship Id="rId9" Type="http://schemas.openxmlformats.org/officeDocument/2006/relationships/oleObject" Target="../embeddings/oleObject38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slide" Target="slide28.xml"/><Relationship Id="rId3" Type="http://schemas.openxmlformats.org/officeDocument/2006/relationships/oleObject" Target="../embeddings/oleObject39.bin"/><Relationship Id="rId7" Type="http://schemas.openxmlformats.org/officeDocument/2006/relationships/package" Target="../embeddings/Microsoft_Word___40.docx"/><Relationship Id="rId12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45.emf"/><Relationship Id="rId5" Type="http://schemas.openxmlformats.org/officeDocument/2006/relationships/image" Target="../media/image43.emf"/><Relationship Id="rId10" Type="http://schemas.openxmlformats.org/officeDocument/2006/relationships/package" Target="../embeddings/Microsoft_Word___41.docx"/><Relationship Id="rId4" Type="http://schemas.openxmlformats.org/officeDocument/2006/relationships/package" Target="../embeddings/Microsoft_Word___39.docx"/><Relationship Id="rId9" Type="http://schemas.openxmlformats.org/officeDocument/2006/relationships/oleObject" Target="../embeddings/oleObject41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46.emf"/><Relationship Id="rId4" Type="http://schemas.openxmlformats.org/officeDocument/2006/relationships/package" Target="../embeddings/Microsoft_Word___42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3" Type="http://schemas.openxmlformats.org/officeDocument/2006/relationships/oleObject" Target="../embeddings/oleObject43.bin"/><Relationship Id="rId7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47.emf"/><Relationship Id="rId4" Type="http://schemas.openxmlformats.org/officeDocument/2006/relationships/package" Target="../embeddings/Microsoft_Word___43.docx"/><Relationship Id="rId9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slide" Target="slide32.xml"/><Relationship Id="rId7" Type="http://schemas.openxmlformats.org/officeDocument/2006/relationships/image" Target="../media/image49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5.xml"/><Relationship Id="rId5" Type="http://schemas.openxmlformats.org/officeDocument/2006/relationships/slide" Target="slide34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5.xml"/><Relationship Id="rId5" Type="http://schemas.openxmlformats.org/officeDocument/2006/relationships/slide" Target="slide34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openxmlformats.org/officeDocument/2006/relationships/image" Target="../media/image50.emf"/><Relationship Id="rId18" Type="http://schemas.openxmlformats.org/officeDocument/2006/relationships/package" Target="../embeddings/Microsoft_Word___48.docx"/><Relationship Id="rId3" Type="http://schemas.openxmlformats.org/officeDocument/2006/relationships/oleObject" Target="../embeddings/oleObject45.bin"/><Relationship Id="rId7" Type="http://schemas.openxmlformats.org/officeDocument/2006/relationships/slide" Target="slide32.xml"/><Relationship Id="rId12" Type="http://schemas.openxmlformats.org/officeDocument/2006/relationships/package" Target="../embeddings/Microsoft_Word___46.docx"/><Relationship Id="rId17" Type="http://schemas.openxmlformats.org/officeDocument/2006/relationships/oleObject" Target="../embeddings/oleObject4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1.emf"/><Relationship Id="rId1" Type="http://schemas.openxmlformats.org/officeDocument/2006/relationships/vmlDrawing" Target="../drawings/vmlDrawing17.vml"/><Relationship Id="rId6" Type="http://schemas.openxmlformats.org/officeDocument/2006/relationships/slide" Target="slide31.xml"/><Relationship Id="rId11" Type="http://schemas.openxmlformats.org/officeDocument/2006/relationships/oleObject" Target="../embeddings/oleObject46.bin"/><Relationship Id="rId5" Type="http://schemas.openxmlformats.org/officeDocument/2006/relationships/image" Target="../media/image49.emf"/><Relationship Id="rId15" Type="http://schemas.openxmlformats.org/officeDocument/2006/relationships/package" Target="../embeddings/Microsoft_Word___47.docx"/><Relationship Id="rId10" Type="http://schemas.openxmlformats.org/officeDocument/2006/relationships/slide" Target="slide35.xml"/><Relationship Id="rId19" Type="http://schemas.openxmlformats.org/officeDocument/2006/relationships/image" Target="../media/image52.emf"/><Relationship Id="rId4" Type="http://schemas.openxmlformats.org/officeDocument/2006/relationships/package" Target="../embeddings/Microsoft_Word___45.docx"/><Relationship Id="rId9" Type="http://schemas.openxmlformats.org/officeDocument/2006/relationships/slide" Target="slide34.xml"/><Relationship Id="rId14" Type="http://schemas.openxmlformats.org/officeDocument/2006/relationships/oleObject" Target="../embeddings/oleObject47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openxmlformats.org/officeDocument/2006/relationships/image" Target="../media/image54.emf"/><Relationship Id="rId18" Type="http://schemas.openxmlformats.org/officeDocument/2006/relationships/package" Target="../embeddings/Microsoft_Word___52.docx"/><Relationship Id="rId3" Type="http://schemas.openxmlformats.org/officeDocument/2006/relationships/oleObject" Target="../embeddings/oleObject49.bin"/><Relationship Id="rId7" Type="http://schemas.openxmlformats.org/officeDocument/2006/relationships/slide" Target="slide32.xml"/><Relationship Id="rId12" Type="http://schemas.openxmlformats.org/officeDocument/2006/relationships/package" Target="../embeddings/Microsoft_Word___50.docx"/><Relationship Id="rId17" Type="http://schemas.openxmlformats.org/officeDocument/2006/relationships/oleObject" Target="../embeddings/oleObject52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5.emf"/><Relationship Id="rId1" Type="http://schemas.openxmlformats.org/officeDocument/2006/relationships/vmlDrawing" Target="../drawings/vmlDrawing18.vml"/><Relationship Id="rId6" Type="http://schemas.openxmlformats.org/officeDocument/2006/relationships/slide" Target="slide31.xml"/><Relationship Id="rId11" Type="http://schemas.openxmlformats.org/officeDocument/2006/relationships/oleObject" Target="../embeddings/oleObject50.bin"/><Relationship Id="rId5" Type="http://schemas.openxmlformats.org/officeDocument/2006/relationships/image" Target="../media/image53.emf"/><Relationship Id="rId15" Type="http://schemas.openxmlformats.org/officeDocument/2006/relationships/package" Target="../embeddings/Microsoft_Word___51.docx"/><Relationship Id="rId10" Type="http://schemas.openxmlformats.org/officeDocument/2006/relationships/slide" Target="slide35.xml"/><Relationship Id="rId19" Type="http://schemas.openxmlformats.org/officeDocument/2006/relationships/image" Target="../media/image56.emf"/><Relationship Id="rId4" Type="http://schemas.openxmlformats.org/officeDocument/2006/relationships/package" Target="../embeddings/Microsoft_Word___49.docx"/><Relationship Id="rId9" Type="http://schemas.openxmlformats.org/officeDocument/2006/relationships/slide" Target="slide34.xml"/><Relationship Id="rId14" Type="http://schemas.openxmlformats.org/officeDocument/2006/relationships/oleObject" Target="../embeddings/oleObject51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58.emf"/><Relationship Id="rId3" Type="http://schemas.openxmlformats.org/officeDocument/2006/relationships/slide" Target="slide31.xml"/><Relationship Id="rId7" Type="http://schemas.openxmlformats.org/officeDocument/2006/relationships/slide" Target="slide35.xml"/><Relationship Id="rId12" Type="http://schemas.openxmlformats.org/officeDocument/2006/relationships/package" Target="../embeddings/Microsoft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slide" Target="slide34.xml"/><Relationship Id="rId11" Type="http://schemas.openxmlformats.org/officeDocument/2006/relationships/oleObject" Target="../embeddings/oleObject54.bin"/><Relationship Id="rId5" Type="http://schemas.openxmlformats.org/officeDocument/2006/relationships/slide" Target="slide33.xml"/><Relationship Id="rId10" Type="http://schemas.openxmlformats.org/officeDocument/2006/relationships/image" Target="../media/image57.emf"/><Relationship Id="rId4" Type="http://schemas.openxmlformats.org/officeDocument/2006/relationships/slide" Target="slide32.xml"/><Relationship Id="rId9" Type="http://schemas.openxmlformats.org/officeDocument/2006/relationships/package" Target="../embeddings/Microsoft_Word___53.docx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package" Target="../embeddings/Microsoft_Word___4.docx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5.docx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5" Type="http://schemas.openxmlformats.org/officeDocument/2006/relationships/image" Target="../media/image2.emf"/><Relationship Id="rId15" Type="http://schemas.openxmlformats.org/officeDocument/2006/relationships/oleObject" Target="../embeddings/oleObject5.bin"/><Relationship Id="rId10" Type="http://schemas.openxmlformats.org/officeDocument/2006/relationships/package" Target="../embeddings/Microsoft_Word___3.docx"/><Relationship Id="rId4" Type="http://schemas.openxmlformats.org/officeDocument/2006/relationships/package" Target="../embeddings/Microsoft_Word___1.docx"/><Relationship Id="rId9" Type="http://schemas.openxmlformats.org/officeDocument/2006/relationships/oleObject" Target="../embeddings/oleObject3.bin"/><Relationship Id="rId1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6.docx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702718" y="2133650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第一章　解三角形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02718" y="2545246"/>
            <a:ext cx="864096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习题课    正弦定理和余弦定理 </a:t>
            </a:r>
            <a:endParaRPr lang="zh-CN" altLang="en-US" sz="5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991" y="3957000"/>
            <a:ext cx="2847125" cy="29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3772" y="5885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070740"/>
              </p:ext>
            </p:extLst>
          </p:nvPr>
        </p:nvGraphicFramePr>
        <p:xfrm>
          <a:off x="333772" y="1485578"/>
          <a:ext cx="90932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1" name="文档" r:id="rId4" imgW="9092628" imgH="1376811" progId="Word.Document.12">
                  <p:embed/>
                </p:oleObj>
              </mc:Choice>
              <mc:Fallback>
                <p:oleObj name="文档" r:id="rId4" imgW="9092628" imgH="1376811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772" y="1485578"/>
                        <a:ext cx="90932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909646"/>
              </p:ext>
            </p:extLst>
          </p:nvPr>
        </p:nvGraphicFramePr>
        <p:xfrm>
          <a:off x="333772" y="2706266"/>
          <a:ext cx="90932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2" name="文档" r:id="rId7" imgW="9092628" imgH="1378253" progId="Word.Document.12">
                  <p:embed/>
                </p:oleObj>
              </mc:Choice>
              <mc:Fallback>
                <p:oleObj name="文档" r:id="rId7" imgW="9092628" imgH="137825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772" y="2706266"/>
                        <a:ext cx="90932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262558" y="368003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3966214"/>
              </p:ext>
            </p:extLst>
          </p:nvPr>
        </p:nvGraphicFramePr>
        <p:xfrm>
          <a:off x="333772" y="5292204"/>
          <a:ext cx="7442200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3" name="文档" r:id="rId10" imgW="7544791" imgH="1394243" progId="Word.Document.12">
                  <p:embed/>
                </p:oleObj>
              </mc:Choice>
              <mc:Fallback>
                <p:oleObj name="文档" r:id="rId10" imgW="7544791" imgH="13942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772" y="5292204"/>
                        <a:ext cx="7442200" cy="137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24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11742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755933"/>
              </p:ext>
            </p:extLst>
          </p:nvPr>
        </p:nvGraphicFramePr>
        <p:xfrm>
          <a:off x="426342" y="1773610"/>
          <a:ext cx="7685088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8" name="文档" r:id="rId5" imgW="7787800" imgH="2109905" progId="Word.Document.12">
                  <p:embed/>
                </p:oleObj>
              </mc:Choice>
              <mc:Fallback>
                <p:oleObj name="文档" r:id="rId5" imgW="7787800" imgH="21099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6342" y="1773610"/>
                        <a:ext cx="7685088" cy="208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34566" y="86896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中，由正弦定理得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5074" y="3501802"/>
            <a:ext cx="6930252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中，由余弦定理得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2558" y="4253336"/>
            <a:ext cx="6930252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877012"/>
              </p:ext>
            </p:extLst>
          </p:nvPr>
        </p:nvGraphicFramePr>
        <p:xfrm>
          <a:off x="282327" y="5039097"/>
          <a:ext cx="7685087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9" name="文档" r:id="rId8" imgW="7787800" imgH="1359324" progId="Word.Document.12">
                  <p:embed/>
                </p:oleObj>
              </mc:Choice>
              <mc:Fallback>
                <p:oleObj name="文档" r:id="rId8" imgW="7787800" imgH="13593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2327" y="5039097"/>
                        <a:ext cx="7685087" cy="134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262558" y="5909520"/>
            <a:ext cx="6930252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0083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2" grpId="0"/>
      <p:bldP spid="12" grpId="1"/>
      <p:bldP spid="17" grpId="0"/>
      <p:bldP spid="17" grpId="1"/>
      <p:bldP spid="19" grpId="0"/>
      <p:bldP spid="1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847649"/>
            <a:ext cx="12190413" cy="23624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249" y="1881581"/>
            <a:ext cx="1138558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应用正弦、余弦定理解三角形时，要注意结合题目中的条件，选择适当的定理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当题目中出现多个三角形时，应注意弄清每一个三角形中的边角关系，并分析这几个三角形中的边角之间的联系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443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36250"/>
              </p:ext>
            </p:extLst>
          </p:nvPr>
        </p:nvGraphicFramePr>
        <p:xfrm>
          <a:off x="334566" y="333450"/>
          <a:ext cx="11064875" cy="221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3" name="文档" r:id="rId4" imgW="11202691" imgH="2244934" progId="Word.Document.12">
                  <p:embed/>
                </p:oleObj>
              </mc:Choice>
              <mc:Fallback>
                <p:oleObj name="文档" r:id="rId4" imgW="11202691" imgH="22449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333450"/>
                        <a:ext cx="11064875" cy="221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734558"/>
              </p:ext>
            </p:extLst>
          </p:nvPr>
        </p:nvGraphicFramePr>
        <p:xfrm>
          <a:off x="278275" y="2130698"/>
          <a:ext cx="8923338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4" name="文档" r:id="rId7" imgW="9040812" imgH="2265483" progId="Word.Document.12">
                  <p:embed/>
                </p:oleObj>
              </mc:Choice>
              <mc:Fallback>
                <p:oleObj name="文档" r:id="rId7" imgW="9040812" imgH="22654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8275" y="2130698"/>
                        <a:ext cx="8923338" cy="223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33" name="Picture 17" descr="\\贾文\贾文\傆文件\2016源文件\创新 数学 人A 必修5\A14.T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072" y="973159"/>
            <a:ext cx="3156758" cy="180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2508161"/>
              </p:ext>
            </p:extLst>
          </p:nvPr>
        </p:nvGraphicFramePr>
        <p:xfrm>
          <a:off x="439241" y="5110674"/>
          <a:ext cx="7096125" cy="164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5" name="文档" r:id="rId11" imgW="7193418" imgH="1664236" progId="Word.Document.12">
                  <p:embed/>
                </p:oleObj>
              </mc:Choice>
              <mc:Fallback>
                <p:oleObj name="文档" r:id="rId11" imgW="7193418" imgH="16642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9241" y="5110674"/>
                        <a:ext cx="7096125" cy="164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42967"/>
              </p:ext>
            </p:extLst>
          </p:nvPr>
        </p:nvGraphicFramePr>
        <p:xfrm>
          <a:off x="334566" y="6101398"/>
          <a:ext cx="356552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6" name="文档" r:id="rId14" imgW="3617910" imgH="878792" progId="Word.Document.12">
                  <p:embed/>
                </p:oleObj>
              </mc:Choice>
              <mc:Fallback>
                <p:oleObj name="文档" r:id="rId14" imgW="3617910" imgH="8787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4566" y="6101398"/>
                        <a:ext cx="3565525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218918"/>
              </p:ext>
            </p:extLst>
          </p:nvPr>
        </p:nvGraphicFramePr>
        <p:xfrm>
          <a:off x="7152176" y="1269554"/>
          <a:ext cx="671513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7" name="文档" r:id="rId17" imgW="694852" imgH="869071" progId="Word.Document.12">
                  <p:embed/>
                </p:oleObj>
              </mc:Choice>
              <mc:Fallback>
                <p:oleObj name="文档" r:id="rId17" imgW="694852" imgH="8690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52176" y="1269554"/>
                        <a:ext cx="671513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13700" y="3760784"/>
            <a:ext cx="10793813" cy="12104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·cos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BAD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2·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-2659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判断三角形的形状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344688"/>
              </p:ext>
            </p:extLst>
          </p:nvPr>
        </p:nvGraphicFramePr>
        <p:xfrm>
          <a:off x="416966" y="1629594"/>
          <a:ext cx="10718800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5" name="文档" r:id="rId5" imgW="10859770" imgH="1227197" progId="Word.Document.12">
                  <p:embed/>
                </p:oleObj>
              </mc:Choice>
              <mc:Fallback>
                <p:oleObj name="文档" r:id="rId5" imgW="10859770" imgH="12271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6966" y="1629594"/>
                        <a:ext cx="10718800" cy="1203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34566" y="79695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，试判断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的形状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438863"/>
              </p:ext>
            </p:extLst>
          </p:nvPr>
        </p:nvGraphicFramePr>
        <p:xfrm>
          <a:off x="429724" y="2764788"/>
          <a:ext cx="10556875" cy="1192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6" name="文档" r:id="rId8" imgW="10859770" imgH="1228999" progId="Word.Document.12">
                  <p:embed/>
                </p:oleObj>
              </mc:Choice>
              <mc:Fallback>
                <p:oleObj name="文档" r:id="rId8" imgW="10859770" imgH="12289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9724" y="2764788"/>
                        <a:ext cx="10556875" cy="1192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85708" y="364581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为直角的直角三角形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79370"/>
              </p:ext>
            </p:extLst>
          </p:nvPr>
        </p:nvGraphicFramePr>
        <p:xfrm>
          <a:off x="351959" y="4465191"/>
          <a:ext cx="9178925" cy="141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7" name="文档" r:id="rId11" imgW="9418997" imgH="1454322" progId="Word.Document.12">
                  <p:embed/>
                </p:oleObj>
              </mc:Choice>
              <mc:Fallback>
                <p:oleObj name="文档" r:id="rId11" imgW="9418997" imgH="14543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1959" y="4465191"/>
                        <a:ext cx="9178925" cy="1412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50983" y="514641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也是等腰三角形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综上所述，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是等腰直角三角形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build="allAtOnce"/>
      <p:bldP spid="1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102388"/>
            <a:ext cx="12190413" cy="55078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84" y="1144655"/>
            <a:ext cx="12086024" cy="544864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判断三角形形状时，要灵活应用正弦、余弦定理进行边角转化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但究竟是化边为角还是化角为边，应视具体情况而定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常用的几种转化形式：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为直角三角形；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为钝角三角形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600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600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600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6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为锐角三角形；</a:t>
            </a:r>
            <a:endParaRPr lang="zh-CN" altLang="zh-CN" sz="260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6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6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6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为直角三角形；</a:t>
            </a:r>
            <a:endParaRPr lang="zh-CN" altLang="zh-CN" sz="260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sin(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为等腰三角形；</a:t>
            </a:r>
            <a:endParaRPr lang="zh-CN" altLang="zh-CN" sz="260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sin 2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sin 2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6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为等腰三角形或</a:t>
            </a:r>
            <a:r>
              <a:rPr lang="zh-CN" altLang="zh-CN" sz="26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直角三角形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905708"/>
              </p:ext>
            </p:extLst>
          </p:nvPr>
        </p:nvGraphicFramePr>
        <p:xfrm>
          <a:off x="540022" y="189434"/>
          <a:ext cx="11099800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5" name="文档" r:id="rId4" imgW="11243352" imgH="1886581" progId="Word.Document.12">
                  <p:embed/>
                </p:oleObj>
              </mc:Choice>
              <mc:Fallback>
                <p:oleObj name="文档" r:id="rId4" imgW="11243352" imgH="18865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0022" y="189434"/>
                        <a:ext cx="11099800" cy="185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384184"/>
              </p:ext>
            </p:extLst>
          </p:nvPr>
        </p:nvGraphicFramePr>
        <p:xfrm>
          <a:off x="474663" y="3415680"/>
          <a:ext cx="1109980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6" name="文档" r:id="rId7" imgW="11243352" imgH="1261806" progId="Word.Document.12">
                  <p:embed/>
                </p:oleObj>
              </mc:Choice>
              <mc:Fallback>
                <p:oleObj name="文档" r:id="rId7" imgW="11243352" imgH="12618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4663" y="3415680"/>
                        <a:ext cx="11099800" cy="123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17894" y="1951847"/>
            <a:ext cx="12086024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由已知设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4544135"/>
            <a:ext cx="12086024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，所以三角形为直角三角形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294637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有关创新型问题</a:t>
            </a:r>
            <a:endParaRPr lang="zh-CN" altLang="zh-CN" sz="1050" kern="10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的最大值与最小值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076196"/>
              </p:ext>
            </p:extLst>
          </p:nvPr>
        </p:nvGraphicFramePr>
        <p:xfrm>
          <a:off x="311416" y="5507905"/>
          <a:ext cx="11245850" cy="173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5" name="文档" r:id="rId4" imgW="11243352" imgH="1761482" progId="Word.Document.12">
                  <p:embed/>
                </p:oleObj>
              </mc:Choice>
              <mc:Fallback>
                <p:oleObj name="文档" r:id="rId4" imgW="11243352" imgH="176148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16" y="5507905"/>
                        <a:ext cx="11245850" cy="173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189434"/>
            <a:ext cx="10248047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由余弦定理知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满足已知条件，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1975352"/>
              </p:ext>
            </p:extLst>
          </p:nvPr>
        </p:nvGraphicFramePr>
        <p:xfrm>
          <a:off x="406574" y="2351128"/>
          <a:ext cx="11245850" cy="173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6" name="文档" r:id="rId7" imgW="11243352" imgH="1752108" progId="Word.Document.12">
                  <p:embed/>
                </p:oleObj>
              </mc:Choice>
              <mc:Fallback>
                <p:oleObj name="文档" r:id="rId7" imgW="11243352" imgH="1752108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351128"/>
                        <a:ext cx="11245850" cy="173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圆角矩形 10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908158"/>
              </p:ext>
            </p:extLst>
          </p:nvPr>
        </p:nvGraphicFramePr>
        <p:xfrm>
          <a:off x="346141" y="3514831"/>
          <a:ext cx="11245850" cy="173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7" name="文档" r:id="rId11" imgW="11243352" imgH="1754993" progId="Word.Document.12">
                  <p:embed/>
                </p:oleObj>
              </mc:Choice>
              <mc:Fallback>
                <p:oleObj name="文档" r:id="rId11" imgW="11243352" imgH="175499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141" y="3514831"/>
                        <a:ext cx="11245850" cy="173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857548"/>
              </p:ext>
            </p:extLst>
          </p:nvPr>
        </p:nvGraphicFramePr>
        <p:xfrm>
          <a:off x="285708" y="4581922"/>
          <a:ext cx="11245850" cy="173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8" name="文档" r:id="rId14" imgW="11243352" imgH="1758237" progId="Word.Document.12">
                  <p:embed/>
                </p:oleObj>
              </mc:Choice>
              <mc:Fallback>
                <p:oleObj name="文档" r:id="rId14" imgW="11243352" imgH="17582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08" y="4581922"/>
                        <a:ext cx="11245850" cy="173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圆角矩形 8">
            <a:hlinkClick r:id="rId16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54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849063"/>
              </p:ext>
            </p:extLst>
          </p:nvPr>
        </p:nvGraphicFramePr>
        <p:xfrm>
          <a:off x="571228" y="5815075"/>
          <a:ext cx="9237662" cy="129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6" name="文档" r:id="rId4" imgW="9354227" imgH="1322734" progId="Word.Document.12">
                  <p:embed/>
                </p:oleObj>
              </mc:Choice>
              <mc:Fallback>
                <p:oleObj name="文档" r:id="rId4" imgW="9354227" imgH="132273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28" y="5815075"/>
                        <a:ext cx="9237662" cy="1296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861842"/>
            <a:ext cx="1024804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0°&lt;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60°&lt;2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60°&lt;300°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985572"/>
              </p:ext>
            </p:extLst>
          </p:nvPr>
        </p:nvGraphicFramePr>
        <p:xfrm>
          <a:off x="536400" y="117426"/>
          <a:ext cx="11247438" cy="192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7" name="文档" r:id="rId8" imgW="11243352" imgH="1926959" progId="Word.Document.12">
                  <p:embed/>
                </p:oleObj>
              </mc:Choice>
              <mc:Fallback>
                <p:oleObj name="文档" r:id="rId8" imgW="11243352" imgH="192695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0" y="117426"/>
                        <a:ext cx="11247438" cy="192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958869"/>
              </p:ext>
            </p:extLst>
          </p:nvPr>
        </p:nvGraphicFramePr>
        <p:xfrm>
          <a:off x="529952" y="1053530"/>
          <a:ext cx="9237662" cy="129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8" name="文档" r:id="rId11" imgW="9354227" imgH="1314442" progId="Word.Document.12">
                  <p:embed/>
                </p:oleObj>
              </mc:Choice>
              <mc:Fallback>
                <p:oleObj name="文档" r:id="rId11" imgW="9354227" imgH="131444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952" y="1053530"/>
                        <a:ext cx="9237662" cy="1296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659199"/>
              </p:ext>
            </p:extLst>
          </p:nvPr>
        </p:nvGraphicFramePr>
        <p:xfrm>
          <a:off x="529952" y="1989634"/>
          <a:ext cx="9237662" cy="129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9" name="文档" r:id="rId14" imgW="9354227" imgH="1316244" progId="Word.Document.12">
                  <p:embed/>
                </p:oleObj>
              </mc:Choice>
              <mc:Fallback>
                <p:oleObj name="文档" r:id="rId14" imgW="9354227" imgH="131624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952" y="1989634"/>
                        <a:ext cx="9237662" cy="1296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485551"/>
              </p:ext>
            </p:extLst>
          </p:nvPr>
        </p:nvGraphicFramePr>
        <p:xfrm>
          <a:off x="529952" y="2997746"/>
          <a:ext cx="9237662" cy="129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0" name="文档" r:id="rId17" imgW="9354227" imgH="1318047" progId="Word.Document.12">
                  <p:embed/>
                </p:oleObj>
              </mc:Choice>
              <mc:Fallback>
                <p:oleObj name="文档" r:id="rId17" imgW="9354227" imgH="131804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952" y="2997746"/>
                        <a:ext cx="9237662" cy="1296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4228118"/>
              </p:ext>
            </p:extLst>
          </p:nvPr>
        </p:nvGraphicFramePr>
        <p:xfrm>
          <a:off x="550590" y="4869111"/>
          <a:ext cx="9237662" cy="129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1" name="文档" r:id="rId20" imgW="9354227" imgH="1320931" progId="Word.Document.12">
                  <p:embed/>
                </p:oleObj>
              </mc:Choice>
              <mc:Fallback>
                <p:oleObj name="文档" r:id="rId20" imgW="9354227" imgH="132093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4869111"/>
                        <a:ext cx="9237662" cy="1296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332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701602"/>
            <a:ext cx="10103003" cy="259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进一步熟练掌握正弦、余弦定理在解各类三角形中的应用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提高对正弦、余弦定理应用范围的认识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初步应用正弦、余弦定理解决一些和三角函数、向量有关的综合问题．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83595"/>
            <a:ext cx="12190413" cy="26703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574" y="216961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解答此类题目，我们可以根据条件，构造三角形，利用正弦、余弦定理将问题予以转化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如本题中将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转化为三角恒等变换及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ωx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的值域的问题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均为正实数，且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90550" y="310300"/>
                <a:ext cx="11161240" cy="1506542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构造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，角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的对边分别为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，由余弦定理知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、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满足已知条件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310300"/>
                <a:ext cx="11161240" cy="1506542"/>
              </a:xfrm>
              <a:prstGeom prst="rect">
                <a:avLst/>
              </a:prstGeom>
              <a:blipFill rotWithShape="1">
                <a:blip r:embed="rId3"/>
                <a:stretch>
                  <a:fillRect l="-819" r="-874" b="-2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173959"/>
              </p:ext>
            </p:extLst>
          </p:nvPr>
        </p:nvGraphicFramePr>
        <p:xfrm>
          <a:off x="296862" y="2133650"/>
          <a:ext cx="8102600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6" name="文档" r:id="rId6" imgW="8210815" imgH="1103011" progId="Word.Document.12">
                  <p:embed/>
                </p:oleObj>
              </mc:Choice>
              <mc:Fallback>
                <p:oleObj name="文档" r:id="rId6" imgW="8210815" imgH="11030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6862" y="2133650"/>
                        <a:ext cx="8102600" cy="1087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90550" y="3187213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[sin </a:t>
            </a:r>
            <a:r>
              <a:rPr lang="en-US" altLang="zh-CN" sz="2800" i="1" kern="100" dirty="0">
                <a:latin typeface="IPAPANNEW"/>
                <a:ea typeface="华文细黑"/>
                <a:cs typeface="Times New Roman"/>
              </a:rPr>
              <a:t>A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sin(120°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IPAPANNEW"/>
                <a:ea typeface="华文细黑"/>
                <a:cs typeface="Times New Roman"/>
              </a:rPr>
              <a:t>A</a:t>
            </a:r>
            <a:r>
              <a:rPr lang="en-US" altLang="zh-CN" sz="2800" kern="100" dirty="0" smtClean="0">
                <a:latin typeface="IPAPANNEW"/>
                <a:ea typeface="华文细黑"/>
                <a:cs typeface="Times New Roman"/>
              </a:rPr>
              <a:t>)]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671131"/>
              </p:ext>
            </p:extLst>
          </p:nvPr>
        </p:nvGraphicFramePr>
        <p:xfrm>
          <a:off x="299142" y="5388025"/>
          <a:ext cx="7847013" cy="135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7" name="文档" r:id="rId9" imgW="7954846" imgH="1371204" progId="Word.Document.12">
                  <p:embed/>
                </p:oleObj>
              </mc:Choice>
              <mc:Fallback>
                <p:oleObj name="文档" r:id="rId9" imgW="7954846" imgH="13712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9142" y="5388025"/>
                        <a:ext cx="7847013" cy="1354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206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18952"/>
              </p:ext>
            </p:extLst>
          </p:nvPr>
        </p:nvGraphicFramePr>
        <p:xfrm>
          <a:off x="474663" y="984250"/>
          <a:ext cx="8102600" cy="177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5" name="文档" r:id="rId4" imgW="8210815" imgH="1797073" progId="Word.Document.12">
                  <p:embed/>
                </p:oleObj>
              </mc:Choice>
              <mc:Fallback>
                <p:oleObj name="文档" r:id="rId4" imgW="8210815" imgH="1797073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984250"/>
                        <a:ext cx="8102600" cy="177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34566" y="1936568"/>
                <a:ext cx="11161240" cy="218236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>
                            <a:solidFill>
                              <a:prstClr val="black"/>
                            </a:solidFill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 sin(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30°).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0°&lt;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&lt;120°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60°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有最大值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1936568"/>
                <a:ext cx="11161240" cy="2182368"/>
              </a:xfrm>
              <a:prstGeom prst="rect">
                <a:avLst/>
              </a:prstGeom>
              <a:blipFill rotWithShape="1">
                <a:blip r:embed="rId6"/>
                <a:stretch>
                  <a:fillRect l="-874" b="-1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010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6694" y="157160"/>
            <a:ext cx="8385605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约分忽略因式为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0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的情况致误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4037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672221" y="6658148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</a:t>
            </a:r>
            <a:r>
              <a:rPr lang="zh-CN" altLang="zh-CN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861406"/>
              </p:ext>
            </p:extLst>
          </p:nvPr>
        </p:nvGraphicFramePr>
        <p:xfrm>
          <a:off x="249238" y="1269554"/>
          <a:ext cx="11688762" cy="207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name="文档" r:id="rId6" imgW="11688826" imgH="2077654" progId="Word.Document.12">
                  <p:embed/>
                </p:oleObj>
              </mc:Choice>
              <mc:Fallback>
                <p:oleObj name="文档" r:id="rId6" imgW="11688826" imgH="20776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9238" y="1269554"/>
                        <a:ext cx="11688762" cy="207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278756"/>
              </p:ext>
            </p:extLst>
          </p:nvPr>
        </p:nvGraphicFramePr>
        <p:xfrm>
          <a:off x="300657" y="290315"/>
          <a:ext cx="9178925" cy="141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0" name="文档" r:id="rId4" imgW="9297014" imgH="1431970" progId="Word.Document.12">
                  <p:embed/>
                </p:oleObj>
              </mc:Choice>
              <mc:Fallback>
                <p:oleObj name="文档" r:id="rId4" imgW="9297014" imgH="1431970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57" y="290315"/>
                        <a:ext cx="9178925" cy="1411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115699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936149"/>
              </p:ext>
            </p:extLst>
          </p:nvPr>
        </p:nvGraphicFramePr>
        <p:xfrm>
          <a:off x="346141" y="2090515"/>
          <a:ext cx="9178925" cy="141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1" name="文档" r:id="rId7" imgW="9297014" imgH="1434133" progId="Word.Document.12">
                  <p:embed/>
                </p:oleObj>
              </mc:Choice>
              <mc:Fallback>
                <p:oleObj name="文档" r:id="rId7" imgW="9297014" imgH="143413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141" y="2090515"/>
                        <a:ext cx="9178925" cy="1411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285567"/>
              </p:ext>
            </p:extLst>
          </p:nvPr>
        </p:nvGraphicFramePr>
        <p:xfrm>
          <a:off x="372665" y="3285778"/>
          <a:ext cx="9178925" cy="141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2" name="文档" r:id="rId10" imgW="9297014" imgH="1435575" progId="Word.Document.12">
                  <p:embed/>
                </p:oleObj>
              </mc:Choice>
              <mc:Fallback>
                <p:oleObj name="文档" r:id="rId10" imgW="9297014" imgH="143557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665" y="3285778"/>
                        <a:ext cx="9178925" cy="1411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62558" y="429389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整理得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>
            <a:hlinkClick r:id="rId12" action="ppaction://hlinksldjump"/>
          </p:cNvPr>
          <p:cNvSpPr/>
          <p:nvPr/>
        </p:nvSpPr>
        <p:spPr>
          <a:xfrm>
            <a:off x="1104037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13" action="ppaction://hlinksldjump"/>
          </p:cNvPr>
          <p:cNvSpPr/>
          <p:nvPr/>
        </p:nvSpPr>
        <p:spPr>
          <a:xfrm>
            <a:off x="9672221" y="6658148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</a:t>
            </a:r>
            <a:r>
              <a:rPr lang="zh-CN" altLang="zh-CN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88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25397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错因分析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利用余弦定理把角转化成边之间的关系，其思路是正确的，但在结果的判断上出现了严重的失误，由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，而不是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110837"/>
              </p:ext>
            </p:extLst>
          </p:nvPr>
        </p:nvGraphicFramePr>
        <p:xfrm>
          <a:off x="526259" y="2349674"/>
          <a:ext cx="9178925" cy="141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7" name="文档" r:id="rId4" imgW="9297014" imgH="1434133" progId="Word.Document.12">
                  <p:embed/>
                </p:oleObj>
              </mc:Choice>
              <mc:Fallback>
                <p:oleObj name="文档" r:id="rId4" imgW="9297014" imgH="1434133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259" y="2349674"/>
                        <a:ext cx="9178925" cy="1411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94999" y="319739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183454"/>
              </p:ext>
            </p:extLst>
          </p:nvPr>
        </p:nvGraphicFramePr>
        <p:xfrm>
          <a:off x="478582" y="4118314"/>
          <a:ext cx="9178925" cy="141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8" name="文档" r:id="rId7" imgW="9297014" imgH="1435575" progId="Word.Document.12">
                  <p:embed/>
                </p:oleObj>
              </mc:Choice>
              <mc:Fallback>
                <p:oleObj name="文档" r:id="rId7" imgW="9297014" imgH="143557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4118314"/>
                        <a:ext cx="9178925" cy="1411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78617"/>
              </p:ext>
            </p:extLst>
          </p:nvPr>
        </p:nvGraphicFramePr>
        <p:xfrm>
          <a:off x="440483" y="5402883"/>
          <a:ext cx="9178925" cy="141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9" name="文档" r:id="rId10" imgW="9297014" imgH="1437017" progId="Word.Document.12">
                  <p:embed/>
                </p:oleObj>
              </mc:Choice>
              <mc:Fallback>
                <p:oleObj name="文档" r:id="rId10" imgW="9297014" imgH="143701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483" y="5402883"/>
                        <a:ext cx="9178925" cy="1411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>
            <a:hlinkClick r:id="rId12" action="ppaction://hlinksldjump"/>
          </p:cNvPr>
          <p:cNvSpPr/>
          <p:nvPr/>
        </p:nvSpPr>
        <p:spPr>
          <a:xfrm>
            <a:off x="1104037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13" action="ppaction://hlinksldjump"/>
          </p:cNvPr>
          <p:cNvSpPr/>
          <p:nvPr/>
        </p:nvSpPr>
        <p:spPr>
          <a:xfrm>
            <a:off x="9672221" y="6658148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</a:t>
            </a:r>
            <a:r>
              <a:rPr lang="zh-CN" altLang="zh-CN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84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1235250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整理得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为等腰三角形或直角三角形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0729191" y="6658148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</a:t>
            </a:r>
            <a:r>
              <a:rPr lang="zh-CN" altLang="zh-CN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89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889441"/>
            <a:ext cx="12190413" cy="1568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48971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误区</a:t>
              </a:r>
              <a:r>
                <a:rPr lang="zh-CN" altLang="zh-CN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警示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50590" y="2238138"/>
            <a:ext cx="1014658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在转化的过程中，一定要注意转化的合理性与等价性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0031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4541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分别为内角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的对边，且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2097605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a</a:t>
            </a:r>
            <a:r>
              <a:rPr lang="en-US" altLang="zh-CN" sz="2800" kern="100" baseline="30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2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＝</a:t>
            </a:r>
            <a:r>
              <a:rPr lang="en-US" altLang="zh-CN" sz="2800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803651"/>
              </p:ext>
            </p:extLst>
          </p:nvPr>
        </p:nvGraphicFramePr>
        <p:xfrm>
          <a:off x="406574" y="4250754"/>
          <a:ext cx="9178925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" name="文档" r:id="rId4" imgW="9297014" imgH="1435575" progId="Word.Document.12">
                  <p:embed/>
                </p:oleObj>
              </mc:Choice>
              <mc:Fallback>
                <p:oleObj name="文档" r:id="rId4" imgW="9297014" imgH="1435575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250754"/>
                        <a:ext cx="9178925" cy="1411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34566" y="547849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305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11742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，试判断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的形状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86509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558" y="87172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，由正弦定理得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445023"/>
              </p:ext>
            </p:extLst>
          </p:nvPr>
        </p:nvGraphicFramePr>
        <p:xfrm>
          <a:off x="334566" y="2378546"/>
          <a:ext cx="9178925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5" name="文档" r:id="rId4" imgW="9297014" imgH="1438820" progId="Word.Document.12">
                  <p:embed/>
                </p:oleObj>
              </mc:Choice>
              <mc:Fallback>
                <p:oleObj name="文档" r:id="rId4" imgW="9297014" imgH="1438820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378546"/>
                        <a:ext cx="9178925" cy="1411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62558" y="324625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590545"/>
              </p:ext>
            </p:extLst>
          </p:nvPr>
        </p:nvGraphicFramePr>
        <p:xfrm>
          <a:off x="334566" y="4077866"/>
          <a:ext cx="9178925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6" name="文档" r:id="rId7" imgW="9297014" imgH="1438820" progId="Word.Document.12">
                  <p:embed/>
                </p:oleObj>
              </mc:Choice>
              <mc:Fallback>
                <p:oleObj name="文档" r:id="rId7" imgW="9297014" imgH="14388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077866"/>
                        <a:ext cx="9178925" cy="1411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90550" y="490417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为等腰三角形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>
            <a:hlinkClick r:id="rId9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661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9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262558" y="765498"/>
                <a:ext cx="11161240" cy="215287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4500880" algn="l"/>
                  </a:tabLs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在钝角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，则最大边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的取值范围是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 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B.2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D.2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765498"/>
                <a:ext cx="11161240" cy="2152873"/>
              </a:xfrm>
              <a:prstGeom prst="rect">
                <a:avLst/>
              </a:prstGeom>
              <a:blipFill rotWithShape="1">
                <a:blip r:embed="rId7"/>
                <a:stretch>
                  <a:fillRect l="-819" b="-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262558" y="2925738"/>
                <a:ext cx="11161240" cy="1506542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在钝角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中，由于最大边为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，所以角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为钝角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所以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又因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所以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2925738"/>
                <a:ext cx="11161240" cy="1506542"/>
              </a:xfrm>
              <a:prstGeom prst="rect">
                <a:avLst/>
              </a:prstGeom>
              <a:blipFill rotWithShape="1">
                <a:blip r:embed="rId8"/>
                <a:stretch>
                  <a:fillRect l="-819" r="-273" b="-1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9527860" y="80163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861463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的形状一定是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等腰直角三角形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直角三角形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等腰三角形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等边三角形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6574" y="289317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，由正弦定理得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2cos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是等腰三角形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75526" y="899440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build="allAtOnce"/>
      <p:bldP spid="22" grpId="0"/>
      <p:bldP spid="2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62558" y="1518058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A.19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B.14  		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652577"/>
              </p:ext>
            </p:extLst>
          </p:nvPr>
        </p:nvGraphicFramePr>
        <p:xfrm>
          <a:off x="262558" y="765498"/>
          <a:ext cx="11482387" cy="112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4" name="文档" r:id="rId4" imgW="11627654" imgH="1138510" progId="Word.Document.12">
                  <p:embed/>
                </p:oleObj>
              </mc:Choice>
              <mc:Fallback>
                <p:oleObj name="文档" r:id="rId4" imgW="11627654" imgH="113851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765498"/>
                        <a:ext cx="11482387" cy="1122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313570"/>
              </p:ext>
            </p:extLst>
          </p:nvPr>
        </p:nvGraphicFramePr>
        <p:xfrm>
          <a:off x="406574" y="3257178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5" name="文档" r:id="rId12" imgW="11100858" imgH="1839353" progId="Word.Document.12">
                  <p:embed/>
                </p:oleObj>
              </mc:Choice>
              <mc:Fallback>
                <p:oleObj name="文档" r:id="rId12" imgW="11100858" imgH="1839353" progId="Word.Document.12">
                  <p:embed/>
                  <p:pic>
                    <p:nvPicPr>
                      <p:cNvPr id="0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257178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426985"/>
              </p:ext>
            </p:extLst>
          </p:nvPr>
        </p:nvGraphicFramePr>
        <p:xfrm>
          <a:off x="478582" y="4558407"/>
          <a:ext cx="7954963" cy="146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6" name="文档" r:id="rId15" imgW="7959526" imgH="1463722" progId="Word.Document.12">
                  <p:embed/>
                </p:oleObj>
              </mc:Choice>
              <mc:Fallback>
                <p:oleObj name="文档" r:id="rId15" imgW="7959526" imgH="14637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4558407"/>
                        <a:ext cx="7954963" cy="146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11011762" y="81435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2558" y="230912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由余弦定理的推论知：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726132"/>
              </p:ext>
            </p:extLst>
          </p:nvPr>
        </p:nvGraphicFramePr>
        <p:xfrm>
          <a:off x="406574" y="5494511"/>
          <a:ext cx="7954963" cy="146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7" name="文档" r:id="rId18" imgW="7959526" imgH="1463722" progId="Word.Document.12">
                  <p:embed/>
                </p:oleObj>
              </mc:Choice>
              <mc:Fallback>
                <p:oleObj name="文档" r:id="rId18" imgW="7959526" imgH="14637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5494511"/>
                        <a:ext cx="7954963" cy="146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3" grpId="0"/>
      <p:bldP spid="2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636530"/>
              </p:ext>
            </p:extLst>
          </p:nvPr>
        </p:nvGraphicFramePr>
        <p:xfrm>
          <a:off x="414338" y="867271"/>
          <a:ext cx="11482387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1" name="文档" r:id="rId4" imgW="11627654" imgH="1139952" progId="Word.Document.12">
                  <p:embed/>
                </p:oleObj>
              </mc:Choice>
              <mc:Fallback>
                <p:oleObj name="文档" r:id="rId4" imgW="11627654" imgH="1139952" progId="Word.Document.12">
                  <p:embed/>
                  <p:pic>
                    <p:nvPicPr>
                      <p:cNvPr id="0" name="对象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8" y="867271"/>
                        <a:ext cx="11482387" cy="1122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363025"/>
              </p:ext>
            </p:extLst>
          </p:nvPr>
        </p:nvGraphicFramePr>
        <p:xfrm>
          <a:off x="406574" y="1917626"/>
          <a:ext cx="10961688" cy="181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2" name="文档" r:id="rId12" imgW="11100858" imgH="1845843" progId="Word.Document.12">
                  <p:embed/>
                </p:oleObj>
              </mc:Choice>
              <mc:Fallback>
                <p:oleObj name="文档" r:id="rId12" imgW="11100858" imgH="1845843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917626"/>
                        <a:ext cx="10961688" cy="181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334566" y="270971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704939"/>
              </p:ext>
            </p:extLst>
          </p:nvPr>
        </p:nvGraphicFramePr>
        <p:xfrm>
          <a:off x="390102" y="3484314"/>
          <a:ext cx="10961688" cy="181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3" name="文档" r:id="rId15" imgW="11100858" imgH="1849087" progId="Word.Document.12">
                  <p:embed/>
                </p:oleObj>
              </mc:Choice>
              <mc:Fallback>
                <p:oleObj name="文档" r:id="rId15" imgW="11100858" imgH="184908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102" y="3484314"/>
                        <a:ext cx="10961688" cy="181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475857"/>
              </p:ext>
            </p:extLst>
          </p:nvPr>
        </p:nvGraphicFramePr>
        <p:xfrm>
          <a:off x="373630" y="4437906"/>
          <a:ext cx="10961688" cy="181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4" name="文档" r:id="rId18" imgW="11100858" imgH="1851971" progId="Word.Document.12">
                  <p:embed/>
                </p:oleObj>
              </mc:Choice>
              <mc:Fallback>
                <p:oleObj name="文档" r:id="rId18" imgW="11100858" imgH="185197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630" y="4437906"/>
                        <a:ext cx="10961688" cy="181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矩形 23"/>
          <p:cNvSpPr/>
          <p:nvPr/>
        </p:nvSpPr>
        <p:spPr>
          <a:xfrm>
            <a:off x="9047534" y="860656"/>
            <a:ext cx="48056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4" grpId="0"/>
      <p:bldP spid="24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872364"/>
              </p:ext>
            </p:extLst>
          </p:nvPr>
        </p:nvGraphicFramePr>
        <p:xfrm>
          <a:off x="544513" y="693490"/>
          <a:ext cx="10960100" cy="181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3" name="文档" r:id="rId9" imgW="11100858" imgH="1851971" progId="Word.Document.12">
                  <p:embed/>
                </p:oleObj>
              </mc:Choice>
              <mc:Fallback>
                <p:oleObj name="文档" r:id="rId9" imgW="11100858" imgH="1851971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513" y="693490"/>
                        <a:ext cx="10960100" cy="181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901788"/>
              </p:ext>
            </p:extLst>
          </p:nvPr>
        </p:nvGraphicFramePr>
        <p:xfrm>
          <a:off x="535260" y="1817018"/>
          <a:ext cx="11104562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4" name="文档" r:id="rId12" imgW="11100858" imgH="1851971" progId="Word.Document.12">
                  <p:embed/>
                </p:oleObj>
              </mc:Choice>
              <mc:Fallback>
                <p:oleObj name="文档" r:id="rId12" imgW="11100858" imgH="185197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260" y="1817018"/>
                        <a:ext cx="11104562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406574" y="2637706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为等边三角形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64344" y="631582"/>
            <a:ext cx="1030138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等边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166724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判断三角形的形状是看该三角形是否为某些特殊的三角形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如锐角、直角、钝角、等腰、等边三角形等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给出条件是边角关系混合在一起的问题，一般地，应运用正弦定理和余弦定理，要么把它统一为边的关系，要么把它统一为角的关系，再利用三角形的有关知识、三角恒等变形方法、代数恒等变形方法等进行转化、化简，从而得出结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34156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正弦定理与余弦定理的综合应用问题，应注意根据具体情况引入未知数，运用方程思想来解决问题；平面向量与解三角形的交汇问题，应注意准确运用向量知识转化为解三角形问题，再利用正弦、余弦定理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991" y="3957000"/>
            <a:ext cx="2847125" cy="29006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286325"/>
              </p:ext>
            </p:extLst>
          </p:nvPr>
        </p:nvGraphicFramePr>
        <p:xfrm>
          <a:off x="478582" y="2067240"/>
          <a:ext cx="7504112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9" name="文档" r:id="rId4" imgW="7504109" imgH="1195529" progId="Word.Document.12">
                  <p:embed/>
                </p:oleObj>
              </mc:Choice>
              <mc:Fallback>
                <p:oleObj name="文档" r:id="rId4" imgW="7504109" imgH="11955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2067240"/>
                        <a:ext cx="7504112" cy="1195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34566" y="2997746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化角为边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670613"/>
              </p:ext>
            </p:extLst>
          </p:nvPr>
        </p:nvGraphicFramePr>
        <p:xfrm>
          <a:off x="474663" y="4048894"/>
          <a:ext cx="79756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0" name="文档" r:id="rId7" imgW="8083370" imgH="1206328" progId="Word.Document.12">
                  <p:embed/>
                </p:oleObj>
              </mc:Choice>
              <mc:Fallback>
                <p:oleObj name="文档" r:id="rId7" imgW="8083370" imgH="12063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4663" y="4048894"/>
                        <a:ext cx="79756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112553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正弦定理及其变形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3544" y="3120844"/>
            <a:ext cx="1311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87091" y="3120844"/>
            <a:ext cx="1311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78982" y="2217233"/>
            <a:ext cx="583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R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32489" y="3111023"/>
            <a:ext cx="1330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946797"/>
              </p:ext>
            </p:extLst>
          </p:nvPr>
        </p:nvGraphicFramePr>
        <p:xfrm>
          <a:off x="1981505" y="3573810"/>
          <a:ext cx="752475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1" name="文档" r:id="rId10" imgW="767937" imgH="1183362" progId="Word.Document.12">
                  <p:embed/>
                </p:oleObj>
              </mc:Choice>
              <mc:Fallback>
                <p:oleObj name="文档" r:id="rId10" imgW="767937" imgH="11833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81505" y="3573810"/>
                        <a:ext cx="752475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410178"/>
              </p:ext>
            </p:extLst>
          </p:nvPr>
        </p:nvGraphicFramePr>
        <p:xfrm>
          <a:off x="4078982" y="3596960"/>
          <a:ext cx="752475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2" name="文档" r:id="rId13" imgW="767937" imgH="1182642" progId="Word.Document.12">
                  <p:embed/>
                </p:oleObj>
              </mc:Choice>
              <mc:Fallback>
                <p:oleObj name="文档" r:id="rId13" imgW="767937" imgH="11826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78982" y="3596960"/>
                        <a:ext cx="752475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977999"/>
              </p:ext>
            </p:extLst>
          </p:nvPr>
        </p:nvGraphicFramePr>
        <p:xfrm>
          <a:off x="6123244" y="3596960"/>
          <a:ext cx="752475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3" name="文档" r:id="rId16" imgW="767937" imgH="1182642" progId="Word.Document.12">
                  <p:embed/>
                </p:oleObj>
              </mc:Choice>
              <mc:Fallback>
                <p:oleObj name="文档" r:id="rId16" imgW="767937" imgH="11826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23244" y="3596960"/>
                        <a:ext cx="752475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  <p:bldP spid="18" grpId="0"/>
      <p:bldP spid="18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5671" y="1423370"/>
            <a:ext cx="10248047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	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边角互化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为钝角；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为锐角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1536" y="1536647"/>
            <a:ext cx="27863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5824890" y="1077463"/>
                <a:ext cx="1871025" cy="9103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kern="100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细黑"/>
                              <a:cs typeface="Courier New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en-US" altLang="zh-CN" sz="2800" kern="100" baseline="300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zh-CN" altLang="en-US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  <a:cs typeface="Times New Roman"/>
                            </a:rPr>
                            <m:t>＋</m:t>
                          </m:r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en-US" altLang="zh-CN" sz="2800" kern="100" baseline="300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zh-CN" altLang="en-US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  <a:cs typeface="Times New Roman"/>
                            </a:rPr>
                            <m:t>－</m:t>
                          </m:r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n-US" altLang="zh-CN" sz="2800" kern="100" baseline="300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bc</m:t>
                          </m:r>
                        </m:den>
                      </m:f>
                    </m:oMath>
                  </m:oMathPara>
                </a14:m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4890" y="1077463"/>
                <a:ext cx="1871025" cy="91037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5712016" y="21615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直角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508" y="333450"/>
            <a:ext cx="4852610" cy="65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余弦定理及其推论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1971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566" y="477466"/>
            <a:ext cx="10873208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解三角形的几类问题和解法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722882"/>
              </p:ext>
            </p:extLst>
          </p:nvPr>
        </p:nvGraphicFramePr>
        <p:xfrm>
          <a:off x="478582" y="1413570"/>
          <a:ext cx="10402897" cy="3840480"/>
        </p:xfrm>
        <a:graphic>
          <a:graphicData uri="http://schemas.openxmlformats.org/drawingml/2006/table">
            <a:tbl>
              <a:tblPr/>
              <a:tblGrid>
                <a:gridCol w="2376265"/>
                <a:gridCol w="2736304"/>
                <a:gridCol w="5290328"/>
              </a:tblGrid>
              <a:tr h="3680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已知条件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应用定理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一般解法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010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一边和两角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正弦定理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180°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，求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，再由正弦定理求出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21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两边及其夹角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余弦定理和正弦定理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由余弦定理求第三边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，再由正弦定理求出第二个角，再由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180°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，求出第三个角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12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408164"/>
              </p:ext>
            </p:extLst>
          </p:nvPr>
        </p:nvGraphicFramePr>
        <p:xfrm>
          <a:off x="550590" y="1053530"/>
          <a:ext cx="10585177" cy="2560320"/>
        </p:xfrm>
        <a:graphic>
          <a:graphicData uri="http://schemas.openxmlformats.org/drawingml/2006/table">
            <a:tbl>
              <a:tblPr/>
              <a:tblGrid>
                <a:gridCol w="3096345"/>
                <a:gridCol w="2016224"/>
                <a:gridCol w="5472608"/>
              </a:tblGrid>
              <a:tr h="110412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两边和其中一边所对的角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正弦定理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由正弦定理求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，再由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180°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求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，最后由正弦定理求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三边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余弦定理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先由余弦定理的推论求出两个角，再由三角形内角和定理求第三个角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236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566" y="657445"/>
            <a:ext cx="113616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知识点四　三角形内的角的函数关系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所对的角分别为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(1)sin(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tan(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199662" y="6658148"/>
            <a:ext cx="95832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334566" y="2852681"/>
                <a:ext cx="10248047" cy="1153177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2)sin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        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Times New Roman"/>
                  </a:rPr>
                  <a:t>           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2852681"/>
                <a:ext cx="10248047" cy="1153177"/>
              </a:xfrm>
              <a:prstGeom prst="rect">
                <a:avLst/>
              </a:prstGeom>
              <a:blipFill rotWithShape="1">
                <a:blip r:embed="rId2"/>
                <a:stretch>
                  <a:fillRect l="-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2726844" y="2077203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13701" y="2065628"/>
            <a:ext cx="1350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89266" y="2065628"/>
            <a:ext cx="1350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tan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2463083" y="3152233"/>
                <a:ext cx="990977" cy="7790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kern="100" dirty="0" smtClean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solidFill>
                              <a:srgbClr val="C00000"/>
                            </a:solidFill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C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3083" y="3152233"/>
                <a:ext cx="990977" cy="779059"/>
              </a:xfrm>
              <a:prstGeom prst="rect">
                <a:avLst/>
              </a:prstGeom>
              <a:blipFill rotWithShape="1">
                <a:blip r:embed="rId3"/>
                <a:stretch>
                  <a:fillRect l="-12270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5542292" y="3141762"/>
                <a:ext cx="931665" cy="7790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kern="100" dirty="0" smtClean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sin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solidFill>
                              <a:srgbClr val="C00000"/>
                            </a:solidFill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C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2292" y="3141762"/>
                <a:ext cx="931665" cy="779059"/>
              </a:xfrm>
              <a:prstGeom prst="rect">
                <a:avLst/>
              </a:prstGeom>
              <a:blipFill rotWithShape="1">
                <a:blip r:embed="rId4"/>
                <a:stretch>
                  <a:fillRect l="-13072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/>
          <p:cNvCxnSpPr/>
          <p:nvPr/>
        </p:nvCxnSpPr>
        <p:spPr>
          <a:xfrm>
            <a:off x="2463083" y="3966017"/>
            <a:ext cx="11118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482614" y="4017433"/>
            <a:ext cx="11118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564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79695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利用正弦、余弦定理解三角形或求值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663584"/>
              </p:ext>
            </p:extLst>
          </p:nvPr>
        </p:nvGraphicFramePr>
        <p:xfrm>
          <a:off x="404813" y="1701800"/>
          <a:ext cx="10961687" cy="234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0" name="文档" r:id="rId5" imgW="11100498" imgH="2382651" progId="Word.Document.12">
                  <p:embed/>
                </p:oleObj>
              </mc:Choice>
              <mc:Fallback>
                <p:oleObj name="文档" r:id="rId5" imgW="11100498" imgH="23826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4813" y="1701800"/>
                        <a:ext cx="10961687" cy="234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86" name="Picture 18" descr="\\贾文\贾文\傆文件\2016源文件\创新 数学 人A 必修5\A13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791" y="2573865"/>
            <a:ext cx="2099959" cy="308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334566" y="367727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</TotalTime>
  <Words>1441</Words>
  <Application>Microsoft Office PowerPoint</Application>
  <PresentationFormat>自定义</PresentationFormat>
  <Paragraphs>214</Paragraphs>
  <Slides>38</Slides>
  <Notes>0</Notes>
  <HiddenSlides>12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882</cp:revision>
  <dcterms:created xsi:type="dcterms:W3CDTF">2014-10-15T07:25:01Z</dcterms:created>
  <dcterms:modified xsi:type="dcterms:W3CDTF">2016-04-23T08:50:20Z</dcterms:modified>
</cp:coreProperties>
</file>