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tif" ContentType="image/tif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50" r:id="rId2"/>
    <p:sldId id="418" r:id="rId3"/>
    <p:sldId id="257" r:id="rId4"/>
    <p:sldId id="258" r:id="rId5"/>
    <p:sldId id="486" r:id="rId6"/>
    <p:sldId id="487" r:id="rId7"/>
    <p:sldId id="489" r:id="rId8"/>
    <p:sldId id="455" r:id="rId9"/>
    <p:sldId id="278" r:id="rId10"/>
    <p:sldId id="482" r:id="rId11"/>
    <p:sldId id="309" r:id="rId12"/>
    <p:sldId id="457" r:id="rId13"/>
    <p:sldId id="459" r:id="rId14"/>
    <p:sldId id="460" r:id="rId15"/>
    <p:sldId id="461" r:id="rId16"/>
    <p:sldId id="462" r:id="rId17"/>
    <p:sldId id="490" r:id="rId18"/>
    <p:sldId id="361" r:id="rId19"/>
    <p:sldId id="424" r:id="rId20"/>
    <p:sldId id="491" r:id="rId21"/>
    <p:sldId id="447" r:id="rId22"/>
    <p:sldId id="492" r:id="rId23"/>
    <p:sldId id="448" r:id="rId24"/>
    <p:sldId id="475" r:id="rId25"/>
    <p:sldId id="493" r:id="rId26"/>
    <p:sldId id="485" r:id="rId27"/>
    <p:sldId id="451" r:id="rId28"/>
  </p:sldIdLst>
  <p:sldSz cx="12190413" cy="6859588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861" autoAdjust="0"/>
  </p:normalViewPr>
  <p:slideViewPr>
    <p:cSldViewPr>
      <p:cViewPr>
        <p:scale>
          <a:sx n="75" d="100"/>
          <a:sy n="75" d="100"/>
        </p:scale>
        <p:origin x="-470" y="-346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image" Target="../media/image15.emf"/><Relationship Id="rId6" Type="http://schemas.openxmlformats.org/officeDocument/2006/relationships/image" Target="../media/image20.emf"/><Relationship Id="rId5" Type="http://schemas.openxmlformats.org/officeDocument/2006/relationships/image" Target="../media/image19.emf"/><Relationship Id="rId4" Type="http://schemas.openxmlformats.org/officeDocument/2006/relationships/image" Target="../media/image18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image" Target="../media/image22.emf"/><Relationship Id="rId6" Type="http://schemas.openxmlformats.org/officeDocument/2006/relationships/image" Target="../media/image27.emf"/><Relationship Id="rId5" Type="http://schemas.openxmlformats.org/officeDocument/2006/relationships/image" Target="../media/image26.emf"/><Relationship Id="rId4" Type="http://schemas.openxmlformats.org/officeDocument/2006/relationships/image" Target="../media/image2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31.emf"/><Relationship Id="rId1" Type="http://schemas.openxmlformats.org/officeDocument/2006/relationships/image" Target="../media/image30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image" Target="../media/image3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.docx"/><Relationship Id="rId13" Type="http://schemas.openxmlformats.org/officeDocument/2006/relationships/image" Target="../media/image9.emf"/><Relationship Id="rId3" Type="http://schemas.openxmlformats.org/officeDocument/2006/relationships/slide" Target="slide11.xml"/><Relationship Id="rId7" Type="http://schemas.openxmlformats.org/officeDocument/2006/relationships/oleObject" Target="../embeddings/oleObject3.bin"/><Relationship Id="rId12" Type="http://schemas.openxmlformats.org/officeDocument/2006/relationships/package" Target="../embeddings/Microsoft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emf"/><Relationship Id="rId11" Type="http://schemas.openxmlformats.org/officeDocument/2006/relationships/oleObject" Target="../embeddings/oleObject4.bin"/><Relationship Id="rId5" Type="http://schemas.openxmlformats.org/officeDocument/2006/relationships/package" Target="../embeddings/Microsoft_Word___2.docx"/><Relationship Id="rId10" Type="http://schemas.openxmlformats.org/officeDocument/2006/relationships/image" Target="../media/image10.tif"/><Relationship Id="rId4" Type="http://schemas.openxmlformats.org/officeDocument/2006/relationships/oleObject" Target="../embeddings/oleObject2.bin"/><Relationship Id="rId9" Type="http://schemas.openxmlformats.org/officeDocument/2006/relationships/image" Target="../media/image8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slide" Target="slide1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6.docx"/><Relationship Id="rId13" Type="http://schemas.openxmlformats.org/officeDocument/2006/relationships/oleObject" Target="../embeddings/oleObject8.bin"/><Relationship Id="rId18" Type="http://schemas.openxmlformats.org/officeDocument/2006/relationships/image" Target="../media/image19.emf"/><Relationship Id="rId3" Type="http://schemas.openxmlformats.org/officeDocument/2006/relationships/oleObject" Target="../embeddings/oleObject5.bin"/><Relationship Id="rId21" Type="http://schemas.openxmlformats.org/officeDocument/2006/relationships/image" Target="../media/image20.emf"/><Relationship Id="rId7" Type="http://schemas.openxmlformats.org/officeDocument/2006/relationships/oleObject" Target="../embeddings/oleObject6.bin"/><Relationship Id="rId12" Type="http://schemas.openxmlformats.org/officeDocument/2006/relationships/image" Target="../media/image17.emf"/><Relationship Id="rId17" Type="http://schemas.openxmlformats.org/officeDocument/2006/relationships/package" Target="../embeddings/Microsoft_Word___9.docx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9.bin"/><Relationship Id="rId20" Type="http://schemas.openxmlformats.org/officeDocument/2006/relationships/package" Target="../embeddings/Microsoft_Word___10.docx"/><Relationship Id="rId1" Type="http://schemas.openxmlformats.org/officeDocument/2006/relationships/vmlDrawing" Target="../drawings/vmlDrawing3.vml"/><Relationship Id="rId6" Type="http://schemas.openxmlformats.org/officeDocument/2006/relationships/slide" Target="slide15.xml"/><Relationship Id="rId11" Type="http://schemas.openxmlformats.org/officeDocument/2006/relationships/package" Target="../embeddings/Microsoft_Word___7.docx"/><Relationship Id="rId5" Type="http://schemas.openxmlformats.org/officeDocument/2006/relationships/image" Target="../media/image15.emf"/><Relationship Id="rId15" Type="http://schemas.openxmlformats.org/officeDocument/2006/relationships/image" Target="../media/image18.emf"/><Relationship Id="rId10" Type="http://schemas.openxmlformats.org/officeDocument/2006/relationships/oleObject" Target="../embeddings/oleObject7.bin"/><Relationship Id="rId19" Type="http://schemas.openxmlformats.org/officeDocument/2006/relationships/oleObject" Target="../embeddings/oleObject10.bin"/><Relationship Id="rId4" Type="http://schemas.openxmlformats.org/officeDocument/2006/relationships/package" Target="../embeddings/Microsoft_Word___5.docx"/><Relationship Id="rId9" Type="http://schemas.openxmlformats.org/officeDocument/2006/relationships/image" Target="../media/image16.emf"/><Relationship Id="rId14" Type="http://schemas.openxmlformats.org/officeDocument/2006/relationships/package" Target="../embeddings/Microsoft_Word___8.docx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17.xml"/><Relationship Id="rId1" Type="http://schemas.openxmlformats.org/officeDocument/2006/relationships/slideLayout" Target="../slideLayouts/slideLayout1.xml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13" Type="http://schemas.openxmlformats.org/officeDocument/2006/relationships/package" Target="../embeddings/Microsoft_Word___14.docx"/><Relationship Id="rId18" Type="http://schemas.openxmlformats.org/officeDocument/2006/relationships/oleObject" Target="../embeddings/oleObject16.bin"/><Relationship Id="rId3" Type="http://schemas.openxmlformats.org/officeDocument/2006/relationships/oleObject" Target="../embeddings/oleObject11.bin"/><Relationship Id="rId21" Type="http://schemas.openxmlformats.org/officeDocument/2006/relationships/slide" Target="slide3.xml"/><Relationship Id="rId7" Type="http://schemas.openxmlformats.org/officeDocument/2006/relationships/package" Target="../embeddings/Microsoft_Word___12.docx"/><Relationship Id="rId12" Type="http://schemas.openxmlformats.org/officeDocument/2006/relationships/oleObject" Target="../embeddings/oleObject14.bin"/><Relationship Id="rId17" Type="http://schemas.openxmlformats.org/officeDocument/2006/relationships/image" Target="../media/image26.emf"/><Relationship Id="rId2" Type="http://schemas.openxmlformats.org/officeDocument/2006/relationships/slideLayout" Target="../slideLayouts/slideLayout1.xml"/><Relationship Id="rId16" Type="http://schemas.openxmlformats.org/officeDocument/2006/relationships/package" Target="../embeddings/Microsoft_Word___15.docx"/><Relationship Id="rId20" Type="http://schemas.openxmlformats.org/officeDocument/2006/relationships/image" Target="../media/image27.emf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2.bin"/><Relationship Id="rId11" Type="http://schemas.openxmlformats.org/officeDocument/2006/relationships/image" Target="../media/image24.emf"/><Relationship Id="rId5" Type="http://schemas.openxmlformats.org/officeDocument/2006/relationships/image" Target="../media/image22.emf"/><Relationship Id="rId15" Type="http://schemas.openxmlformats.org/officeDocument/2006/relationships/oleObject" Target="../embeddings/oleObject15.bin"/><Relationship Id="rId10" Type="http://schemas.openxmlformats.org/officeDocument/2006/relationships/package" Target="../embeddings/Microsoft_Word___13.docx"/><Relationship Id="rId19" Type="http://schemas.openxmlformats.org/officeDocument/2006/relationships/package" Target="../embeddings/Microsoft_Word___16.docx"/><Relationship Id="rId4" Type="http://schemas.openxmlformats.org/officeDocument/2006/relationships/package" Target="../embeddings/Microsoft_Word___11.docx"/><Relationship Id="rId9" Type="http://schemas.openxmlformats.org/officeDocument/2006/relationships/oleObject" Target="../embeddings/oleObject13.bin"/><Relationship Id="rId14" Type="http://schemas.openxmlformats.org/officeDocument/2006/relationships/image" Target="../media/image25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slide" Target="slide23.xml"/><Relationship Id="rId4" Type="http://schemas.openxmlformats.org/officeDocument/2006/relationships/slide" Target="slide2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slide" Target="slide18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slide" Target="slide23.xml"/><Relationship Id="rId11" Type="http://schemas.openxmlformats.org/officeDocument/2006/relationships/image" Target="../media/image29.emf"/><Relationship Id="rId5" Type="http://schemas.openxmlformats.org/officeDocument/2006/relationships/slide" Target="slide21.xml"/><Relationship Id="rId10" Type="http://schemas.openxmlformats.org/officeDocument/2006/relationships/package" Target="../embeddings/Microsoft_Word___17.docx"/><Relationship Id="rId4" Type="http://schemas.openxmlformats.org/officeDocument/2006/relationships/slide" Target="slide19.xml"/><Relationship Id="rId9" Type="http://schemas.openxmlformats.org/officeDocument/2006/relationships/oleObject" Target="../embeddings/oleObject17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8.docx"/><Relationship Id="rId13" Type="http://schemas.openxmlformats.org/officeDocument/2006/relationships/oleObject" Target="../embeddings/oleObject20.bin"/><Relationship Id="rId3" Type="http://schemas.openxmlformats.org/officeDocument/2006/relationships/slide" Target="slide18.xml"/><Relationship Id="rId7" Type="http://schemas.openxmlformats.org/officeDocument/2006/relationships/oleObject" Target="../embeddings/oleObject18.bin"/><Relationship Id="rId12" Type="http://schemas.openxmlformats.org/officeDocument/2006/relationships/image" Target="../media/image31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slide" Target="slide23.xml"/><Relationship Id="rId11" Type="http://schemas.openxmlformats.org/officeDocument/2006/relationships/package" Target="../embeddings/Microsoft_Word___19.docx"/><Relationship Id="rId5" Type="http://schemas.openxmlformats.org/officeDocument/2006/relationships/slide" Target="slide21.xml"/><Relationship Id="rId15" Type="http://schemas.openxmlformats.org/officeDocument/2006/relationships/image" Target="../media/image32.emf"/><Relationship Id="rId10" Type="http://schemas.openxmlformats.org/officeDocument/2006/relationships/oleObject" Target="../embeddings/oleObject19.bin"/><Relationship Id="rId4" Type="http://schemas.openxmlformats.org/officeDocument/2006/relationships/slide" Target="slide19.xml"/><Relationship Id="rId9" Type="http://schemas.openxmlformats.org/officeDocument/2006/relationships/image" Target="../media/image30.emf"/><Relationship Id="rId14" Type="http://schemas.openxmlformats.org/officeDocument/2006/relationships/package" Target="../embeddings/Microsoft_Word___20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7" Type="http://schemas.openxmlformats.org/officeDocument/2006/relationships/image" Target="../media/image33.png"/><Relationship Id="rId2" Type="http://schemas.openxmlformats.org/officeDocument/2006/relationships/slide" Target="slide1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2.xml"/><Relationship Id="rId5" Type="http://schemas.openxmlformats.org/officeDocument/2006/relationships/slide" Target="slide23.xml"/><Relationship Id="rId4" Type="http://schemas.openxmlformats.org/officeDocument/2006/relationships/slide" Target="slide2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1.docx"/><Relationship Id="rId3" Type="http://schemas.openxmlformats.org/officeDocument/2006/relationships/slide" Target="slide18.xml"/><Relationship Id="rId7" Type="http://schemas.openxmlformats.org/officeDocument/2006/relationships/oleObject" Target="../embeddings/oleObject21.bin"/><Relationship Id="rId12" Type="http://schemas.openxmlformats.org/officeDocument/2006/relationships/image" Target="../media/image35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slide" Target="slide23.xml"/><Relationship Id="rId11" Type="http://schemas.openxmlformats.org/officeDocument/2006/relationships/package" Target="../embeddings/Microsoft_Word___22.docx"/><Relationship Id="rId5" Type="http://schemas.openxmlformats.org/officeDocument/2006/relationships/slide" Target="slide21.xml"/><Relationship Id="rId10" Type="http://schemas.openxmlformats.org/officeDocument/2006/relationships/oleObject" Target="../embeddings/oleObject22.bin"/><Relationship Id="rId4" Type="http://schemas.openxmlformats.org/officeDocument/2006/relationships/slide" Target="slide19.xml"/><Relationship Id="rId9" Type="http://schemas.openxmlformats.org/officeDocument/2006/relationships/image" Target="../media/image34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7" Type="http://schemas.openxmlformats.org/officeDocument/2006/relationships/image" Target="../media/image37.png"/><Relationship Id="rId2" Type="http://schemas.openxmlformats.org/officeDocument/2006/relationships/slide" Target="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tif"/><Relationship Id="rId5" Type="http://schemas.openxmlformats.org/officeDocument/2006/relationships/slide" Target="slide23.xml"/><Relationship Id="rId4" Type="http://schemas.openxmlformats.org/officeDocument/2006/relationships/slide" Target="slide2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slide" Target="slide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image" Target="../media/image6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__1.docx"/><Relationship Id="rId5" Type="http://schemas.openxmlformats.org/officeDocument/2006/relationships/oleObject" Target="../embeddings/oleObject1.bin"/><Relationship Id="rId4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2055901" y="2277666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微软雅黑" pitchFamily="34" charset="-122"/>
              </a:rPr>
              <a:t>第一章　解三角形</a:t>
            </a:r>
            <a:endParaRPr lang="zh-CN" altLang="en-US" sz="1600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55901" y="2712041"/>
            <a:ext cx="69196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ea typeface="微软雅黑" pitchFamily="34" charset="-122"/>
              </a:rPr>
              <a:t>§</a:t>
            </a: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1.2</a:t>
            </a:r>
            <a:r>
              <a:rPr lang="zh-CN" altLang="zh-CN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应用举例</a:t>
            </a: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</a:t>
            </a:r>
            <a:r>
              <a:rPr lang="zh-CN" altLang="zh-CN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一</a:t>
            </a:r>
            <a:r>
              <a:rPr lang="en-US" altLang="zh-CN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)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0281" y="3327306"/>
            <a:ext cx="2419581" cy="3520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0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35360" y="225397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根据题意，可得右图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75°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45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°.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11055199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3713074"/>
              </p:ext>
            </p:extLst>
          </p:nvPr>
        </p:nvGraphicFramePr>
        <p:xfrm>
          <a:off x="406574" y="2274218"/>
          <a:ext cx="9093200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83" name="文档" r:id="rId5" imgW="9092628" imgH="1378253" progId="Word.Document.12">
                  <p:embed/>
                </p:oleObj>
              </mc:Choice>
              <mc:Fallback>
                <p:oleObj name="文档" r:id="rId5" imgW="9092628" imgH="137825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2274218"/>
                        <a:ext cx="9093200" cy="1371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6268494"/>
              </p:ext>
            </p:extLst>
          </p:nvPr>
        </p:nvGraphicFramePr>
        <p:xfrm>
          <a:off x="385960" y="3285778"/>
          <a:ext cx="7437438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84" name="文档" r:id="rId8" imgW="7443627" imgH="1524560" progId="Word.Document.12">
                  <p:embed/>
                </p:oleObj>
              </mc:Choice>
              <mc:Fallback>
                <p:oleObj name="文档" r:id="rId8" imgW="7443627" imgH="152456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960" y="3285778"/>
                        <a:ext cx="7437438" cy="152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252" name="Picture 60" descr="E:\张红\2016\幻灯片\同步\创新设计\数学\人A 必修5\全书完整的word版文档\A19.TIF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8659" y="502574"/>
            <a:ext cx="2227067" cy="2207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6725818"/>
              </p:ext>
            </p:extLst>
          </p:nvPr>
        </p:nvGraphicFramePr>
        <p:xfrm>
          <a:off x="346000" y="4918447"/>
          <a:ext cx="4237038" cy="1463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85" name="文档" r:id="rId12" imgW="4243277" imgH="1463093" progId="Word.Document.12">
                  <p:embed/>
                </p:oleObj>
              </mc:Choice>
              <mc:Fallback>
                <p:oleObj name="文档" r:id="rId12" imgW="4243277" imgH="146309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000" y="4918447"/>
                        <a:ext cx="4237038" cy="1463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5248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8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50"/>
                            </p:stCondLst>
                            <p:childTnLst>
                              <p:par>
                                <p:cTn id="2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845618"/>
            <a:ext cx="12190413" cy="302168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099" y="2038585"/>
            <a:ext cx="11847881" cy="29753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求距离问题时应注意的两点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选定或确定所求量所在的三角形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若其他量已知，则直接解；若有未知量，则把未知量放在另一确定三角形中求解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确定用正弦定理还是余弦定理，如果都可用，就选择更便于计算的定理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592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0550" y="117426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如图所示，为了测定河的宽度，在一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岸边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选定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，望对岸标记物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，测得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∠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30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°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∠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CBA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75°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120 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，则河的宽度为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 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m.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265931" y="1404522"/>
            <a:ext cx="639635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60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pic>
        <p:nvPicPr>
          <p:cNvPr id="9232" name="Picture 16" descr="\\贾文\贾文\傆文件\2016源文件\创新 数学 人A 必修5\A20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4292" y="261442"/>
            <a:ext cx="3179586" cy="1820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262558" y="2101087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由题意知，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∠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ACB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180°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75°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75°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为等腰三角形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河宽即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边上的高，这与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边上的高相等，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过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BD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河宽＝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120·sin 30°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60(m).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65489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335360" y="446322"/>
                <a:ext cx="11161240" cy="4493898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题型二　测量两个不可到达点间的距离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C00000"/>
                    </a:solidFill>
                    <a:latin typeface="Times New Roman"/>
                    <a:ea typeface="微软雅黑"/>
                    <a:cs typeface="Times New Roman"/>
                  </a:rPr>
                  <a:t>例</a:t>
                </a:r>
                <a:r>
                  <a:rPr lang="en-US" altLang="zh-CN" sz="2800" b="1" kern="100" dirty="0">
                    <a:solidFill>
                      <a:srgbClr val="C00000"/>
                    </a:solidFill>
                    <a:latin typeface="Times New Roman"/>
                    <a:ea typeface="微软雅黑"/>
                    <a:cs typeface="Courier New"/>
                  </a:rPr>
                  <a:t>2</a:t>
                </a:r>
                <a:r>
                  <a:rPr lang="zh-CN" altLang="zh-CN" sz="2800" b="1" kern="100" dirty="0">
                    <a:solidFill>
                      <a:srgbClr val="C00000"/>
                    </a:solidFill>
                    <a:latin typeface="Times New Roman"/>
                    <a:ea typeface="微软雅黑"/>
                    <a:cs typeface="Times New Roman"/>
                  </a:rPr>
                  <a:t>　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在某次军事演习中，红方为了准确分析战场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形</a:t>
                </a:r>
                <a:endParaRPr lang="en-US" altLang="zh-CN" sz="2800" kern="100" dirty="0" smtClean="0">
                  <a:latin typeface="Times New Roman"/>
                  <a:ea typeface="华文细黑"/>
                  <a:cs typeface="Times New Roman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势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，在两个相距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800" i="1" kern="100" smtClean="0">
                                <a:latin typeface="Cambria Math"/>
                                <a:ea typeface="华文细黑"/>
                                <a:cs typeface="Times New Roman"/>
                              </a:rPr>
                            </m:ctrlPr>
                          </m:radPr>
                          <m:deg/>
                          <m:e>
                            <m:r>
                              <m:rPr>
                                <m:nor/>
                              </m:rPr>
                              <a:rPr lang="en-US" altLang="zh-CN" sz="2800" kern="100">
                                <a:latin typeface="Times New Roman"/>
                                <a:ea typeface="华文细黑"/>
                              </a:rPr>
                              <m:t>3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a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的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军事基地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D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测得蓝方两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支</a:t>
                </a:r>
                <a:endParaRPr lang="en-US" altLang="zh-CN" sz="2800" kern="100" dirty="0" smtClean="0">
                  <a:latin typeface="Times New Roman"/>
                  <a:ea typeface="华文细黑"/>
                  <a:cs typeface="Times New Roman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精锐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部队分别在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处和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处，且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∠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ADB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30°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∠</a:t>
                </a:r>
                <a:r>
                  <a:rPr lang="en-US" altLang="zh-CN" sz="2800" i="1" kern="100" dirty="0" smtClean="0">
                    <a:latin typeface="Times New Roman"/>
                    <a:ea typeface="华文细黑"/>
                    <a:cs typeface="Courier New"/>
                  </a:rPr>
                  <a:t>BDC</a:t>
                </a: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30°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∠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DCA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60°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∠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ACB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45°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，如图所示，求蓝方这两支精锐部队之间的距离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446322"/>
                <a:ext cx="11161240" cy="4493898"/>
              </a:xfrm>
              <a:prstGeom prst="rect">
                <a:avLst/>
              </a:prstGeom>
              <a:blipFill rotWithShape="1">
                <a:blip r:embed="rId2"/>
                <a:stretch>
                  <a:fillRect l="-819" r="-874" b="-9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0257" name="Picture 17" descr="\\贾文\贾文\傆文件\2016源文件\创新 数学 人A 必修5\A21.T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0119" y="1270714"/>
            <a:ext cx="2791711" cy="2198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913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1238171"/>
              </p:ext>
            </p:extLst>
          </p:nvPr>
        </p:nvGraphicFramePr>
        <p:xfrm>
          <a:off x="334566" y="4602242"/>
          <a:ext cx="10799763" cy="1341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9" name="文档" r:id="rId4" imgW="10859770" imgH="1345086" progId="Word.Document.12">
                  <p:embed/>
                </p:oleObj>
              </mc:Choice>
              <mc:Fallback>
                <p:oleObj name="文档" r:id="rId4" imgW="10859770" imgH="1345086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4602242"/>
                        <a:ext cx="10799763" cy="1341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1047851"/>
              </p:ext>
            </p:extLst>
          </p:nvPr>
        </p:nvGraphicFramePr>
        <p:xfrm>
          <a:off x="386254" y="1259394"/>
          <a:ext cx="10860087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10" name="文档" r:id="rId8" imgW="10859770" imgH="1265412" progId="Word.Document.12">
                  <p:embed/>
                </p:oleObj>
              </mc:Choice>
              <mc:Fallback>
                <p:oleObj name="文档" r:id="rId8" imgW="10859770" imgH="126541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6254" y="1259394"/>
                        <a:ext cx="10860087" cy="1219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10673"/>
              </p:ext>
            </p:extLst>
          </p:nvPr>
        </p:nvGraphicFramePr>
        <p:xfrm>
          <a:off x="366078" y="2771562"/>
          <a:ext cx="10860087" cy="126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11" name="文档" r:id="rId11" imgW="10859770" imgH="1267214" progId="Word.Document.12">
                  <p:embed/>
                </p:oleObj>
              </mc:Choice>
              <mc:Fallback>
                <p:oleObj name="文档" r:id="rId11" imgW="10859770" imgH="1267214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6078" y="2771562"/>
                        <a:ext cx="10860087" cy="1260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3616309"/>
              </p:ext>
            </p:extLst>
          </p:nvPr>
        </p:nvGraphicFramePr>
        <p:xfrm>
          <a:off x="355600" y="3744541"/>
          <a:ext cx="10799763" cy="1341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12" name="文档" r:id="rId14" imgW="10801477" imgH="1342923" progId="Word.Document.12">
                  <p:embed/>
                </p:oleObj>
              </mc:Choice>
              <mc:Fallback>
                <p:oleObj name="文档" r:id="rId14" imgW="10801477" imgH="134292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5600" y="3744541"/>
                        <a:ext cx="10799763" cy="1341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334566" y="-98598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∵∠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ADC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∠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ADB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∠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CDB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∠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DCA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∴∠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DAC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60°.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4406" y="2009954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∠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45°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6641881"/>
              </p:ext>
            </p:extLst>
          </p:nvPr>
        </p:nvGraphicFramePr>
        <p:xfrm>
          <a:off x="6383238" y="4561602"/>
          <a:ext cx="3860800" cy="128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13" name="文档" r:id="rId17" imgW="3867408" imgH="1290286" progId="Word.Document.12">
                  <p:embed/>
                </p:oleObj>
              </mc:Choice>
              <mc:Fallback>
                <p:oleObj name="文档" r:id="rId17" imgW="3867408" imgH="1290286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83238" y="4561602"/>
                        <a:ext cx="3860800" cy="128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7016720"/>
              </p:ext>
            </p:extLst>
          </p:nvPr>
        </p:nvGraphicFramePr>
        <p:xfrm>
          <a:off x="262558" y="5650994"/>
          <a:ext cx="8148637" cy="1239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14" name="文档" r:id="rId20" imgW="8155013" imgH="1239088" progId="Word.Document.12">
                  <p:embed/>
                </p:oleObj>
              </mc:Choice>
              <mc:Fallback>
                <p:oleObj name="文档" r:id="rId20" imgW="8155013" imgH="1239088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558" y="5650994"/>
                        <a:ext cx="8148637" cy="1239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99327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252294"/>
            <a:ext cx="12190413" cy="23728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6758" y="2349674"/>
            <a:ext cx="11847881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测量两个不可到达的点之间的距离问题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首先把求不可到达的两点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之间的距离转化为应用余弦定理求三角形的边长问题，然后在相关三角形中利用正弦定理计算其他边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542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2" action="ppaction://hlinksldjump"/>
          </p:cNvPr>
          <p:cNvSpPr/>
          <p:nvPr/>
        </p:nvSpPr>
        <p:spPr>
          <a:xfrm>
            <a:off x="10009111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0550" y="333450"/>
            <a:ext cx="11847881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如下图，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两点都在河的对岸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不可到达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，若在河岸选取相距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米的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两点，测得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∠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BCA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∠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∠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CDB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45°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∠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BDA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，那么此时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两点间的距离是多少？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12351" name="Picture 63" descr="\\贾文\贾文\傆文件\2016源文件\创新 数学 人A 必修5\A22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1680" y="2711807"/>
            <a:ext cx="4458298" cy="2412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圆角矩形 12">
            <a:hlinkClick r:id="rId4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1327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1779065"/>
              </p:ext>
            </p:extLst>
          </p:nvPr>
        </p:nvGraphicFramePr>
        <p:xfrm>
          <a:off x="223989" y="45418"/>
          <a:ext cx="10352087" cy="1411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88" name="文档" r:id="rId4" imgW="10349526" imgH="1413944" progId="Word.Document.12">
                  <p:embed/>
                </p:oleObj>
              </mc:Choice>
              <mc:Fallback>
                <p:oleObj name="文档" r:id="rId4" imgW="10349526" imgH="141394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3989" y="45418"/>
                        <a:ext cx="10352087" cy="1411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5446182"/>
              </p:ext>
            </p:extLst>
          </p:nvPr>
        </p:nvGraphicFramePr>
        <p:xfrm>
          <a:off x="223989" y="1341562"/>
          <a:ext cx="10240962" cy="1646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89" name="文档" r:id="rId7" imgW="10237978" imgH="1648280" progId="Word.Document.12">
                  <p:embed/>
                </p:oleObj>
              </mc:Choice>
              <mc:Fallback>
                <p:oleObj name="文档" r:id="rId7" imgW="10237978" imgH="16482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23989" y="1341562"/>
                        <a:ext cx="10240962" cy="1646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5172348"/>
              </p:ext>
            </p:extLst>
          </p:nvPr>
        </p:nvGraphicFramePr>
        <p:xfrm>
          <a:off x="223989" y="2330242"/>
          <a:ext cx="11247438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90" name="文档" r:id="rId10" imgW="11243352" imgH="1176364" progId="Word.Document.12">
                  <p:embed/>
                </p:oleObj>
              </mc:Choice>
              <mc:Fallback>
                <p:oleObj name="文档" r:id="rId10" imgW="11243352" imgH="117636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23989" y="2330242"/>
                        <a:ext cx="11247438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565402"/>
              </p:ext>
            </p:extLst>
          </p:nvPr>
        </p:nvGraphicFramePr>
        <p:xfrm>
          <a:off x="223989" y="3629546"/>
          <a:ext cx="11247438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91" name="文档" r:id="rId13" imgW="11243352" imgH="1178167" progId="Word.Document.12">
                  <p:embed/>
                </p:oleObj>
              </mc:Choice>
              <mc:Fallback>
                <p:oleObj name="文档" r:id="rId13" imgW="11243352" imgH="117816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23989" y="3629546"/>
                        <a:ext cx="11247438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223989" y="4542394"/>
            <a:ext cx="11847881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中，由余弦定理得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333347"/>
              </p:ext>
            </p:extLst>
          </p:nvPr>
        </p:nvGraphicFramePr>
        <p:xfrm>
          <a:off x="272718" y="5388218"/>
          <a:ext cx="11247438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92" name="文档" r:id="rId16" imgW="11243352" imgH="1178167" progId="Word.Document.12">
                  <p:embed/>
                </p:oleObj>
              </mc:Choice>
              <mc:Fallback>
                <p:oleObj name="文档" r:id="rId16" imgW="11243352" imgH="117816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72718" y="5388218"/>
                        <a:ext cx="11247438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1099784"/>
              </p:ext>
            </p:extLst>
          </p:nvPr>
        </p:nvGraphicFramePr>
        <p:xfrm>
          <a:off x="262558" y="6114410"/>
          <a:ext cx="11247438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93" name="文档" r:id="rId19" imgW="11243352" imgH="1179609" progId="Word.Document.12">
                  <p:embed/>
                </p:oleObj>
              </mc:Choice>
              <mc:Fallback>
                <p:oleObj name="文档" r:id="rId19" imgW="11243352" imgH="117960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62558" y="6114410"/>
                        <a:ext cx="11247438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矩形 1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>
            <a:hlinkClick r:id="rId2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5842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当堂检测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6257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69766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3276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67854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6" name="矩形 15"/>
          <p:cNvSpPr/>
          <p:nvPr/>
        </p:nvSpPr>
        <p:spPr>
          <a:xfrm>
            <a:off x="406574" y="621482"/>
            <a:ext cx="1116124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如图，在河岸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测量河的宽度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，测量下列四组数据，较适宜的是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A.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γ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B.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C.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D.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γ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6574" y="4541368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均隔河，故不易测量、测量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γ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更合适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46294" y="1280688"/>
            <a:ext cx="639635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b="1" kern="100" smtClean="0">
                <a:solidFill>
                  <a:srgbClr val="C00000"/>
                </a:solidFill>
                <a:latin typeface="Times New Roman"/>
                <a:ea typeface="华文细黑"/>
              </a:rPr>
              <a:t>D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pic>
        <p:nvPicPr>
          <p:cNvPr id="27650" name="Picture 2" descr="\\贾文\贾文\傆文件\2016源文件\创新 数学 人A 必修5\A23.T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2638" y="1773610"/>
            <a:ext cx="2841120" cy="2445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246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5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6257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69766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3276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67854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>
            <a:hlinkClick r:id="rId7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矩形 19"/>
              <p:cNvSpPr/>
              <p:nvPr/>
            </p:nvSpPr>
            <p:spPr>
              <a:xfrm>
                <a:off x="350768" y="621482"/>
                <a:ext cx="11272852" cy="2799204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2.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一艘船上午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9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∶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30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在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处，测得灯塔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S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在它的北偏东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30°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的方向，且与它相距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Courier New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800" b="0" i="0" kern="100" smtClean="0">
                            <a:latin typeface="Times New Roman"/>
                            <a:ea typeface="华文细黑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海里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，之后它继续沿正北方向匀速航行，上午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10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∶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到达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处，此时又测得灯塔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S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在它的北偏东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75°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的方向，此船的航速是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　　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海里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/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小时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20" name="矩形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768" y="621482"/>
                <a:ext cx="11272852" cy="2799204"/>
              </a:xfrm>
              <a:prstGeom prst="rect">
                <a:avLst/>
              </a:prstGeom>
              <a:blipFill rotWithShape="1">
                <a:blip r:embed="rId8"/>
                <a:stretch>
                  <a:fillRect l="-865" r="-811" b="-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8721497"/>
              </p:ext>
            </p:extLst>
          </p:nvPr>
        </p:nvGraphicFramePr>
        <p:xfrm>
          <a:off x="538163" y="3505026"/>
          <a:ext cx="11104562" cy="1004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85" name="文档" r:id="rId10" imgW="11100858" imgH="1008003" progId="Word.Document.12">
                  <p:embed/>
                </p:oleObj>
              </mc:Choice>
              <mc:Fallback>
                <p:oleObj name="文档" r:id="rId10" imgW="11100858" imgH="100800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38163" y="3505026"/>
                        <a:ext cx="11104562" cy="1004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4992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0630" y="2196884"/>
            <a:ext cx="10103003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利用正弦、余弦定理解决生产实践中的有关距离的测量问题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179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6257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69766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3276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67854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0" name="矩形 19"/>
          <p:cNvSpPr/>
          <p:nvPr/>
        </p:nvSpPr>
        <p:spPr>
          <a:xfrm>
            <a:off x="350768" y="727711"/>
            <a:ext cx="11272852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由题意得在三角形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SAB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中，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∠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BAS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30°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∠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SBA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180°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75°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105°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∠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BSA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45°.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9167077"/>
              </p:ext>
            </p:extLst>
          </p:nvPr>
        </p:nvGraphicFramePr>
        <p:xfrm>
          <a:off x="466725" y="2257346"/>
          <a:ext cx="9896475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08" name="文档" r:id="rId8" imgW="9895057" imgH="1169875" progId="Word.Document.12">
                  <p:embed/>
                </p:oleObj>
              </mc:Choice>
              <mc:Fallback>
                <p:oleObj name="文档" r:id="rId8" imgW="9895057" imgH="116987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66725" y="2257346"/>
                        <a:ext cx="9896475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0114646"/>
              </p:ext>
            </p:extLst>
          </p:nvPr>
        </p:nvGraphicFramePr>
        <p:xfrm>
          <a:off x="478582" y="3295938"/>
          <a:ext cx="9896475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09" name="文档" r:id="rId11" imgW="9895057" imgH="1171677" progId="Word.Document.12">
                  <p:embed/>
                </p:oleObj>
              </mc:Choice>
              <mc:Fallback>
                <p:oleObj name="文档" r:id="rId11" imgW="9895057" imgH="117167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78582" y="3295938"/>
                        <a:ext cx="9896475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3122401"/>
              </p:ext>
            </p:extLst>
          </p:nvPr>
        </p:nvGraphicFramePr>
        <p:xfrm>
          <a:off x="406574" y="4365898"/>
          <a:ext cx="9896475" cy="158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10" name="文档" r:id="rId14" imgW="9895057" imgH="1593842" progId="Word.Document.12">
                  <p:embed/>
                </p:oleObj>
              </mc:Choice>
              <mc:Fallback>
                <p:oleObj name="文档" r:id="rId14" imgW="9895057" imgH="159384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06574" y="4365898"/>
                        <a:ext cx="9896475" cy="158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矩形 20"/>
          <p:cNvSpPr/>
          <p:nvPr/>
        </p:nvSpPr>
        <p:spPr>
          <a:xfrm>
            <a:off x="406574" y="5621488"/>
            <a:ext cx="11272852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答案　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D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44336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6257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69766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3276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67854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>
            <a:hlinkClick r:id="rId6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6574" y="765498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3.2012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日，飓风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桑迪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袭击美国东部，如图，在灾区的搜救现场，一条搜救犬从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处沿正北方向行进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到达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处发现一个生命迹象，然后向右转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105°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，行进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 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到达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处发现另一生命迹象，这时它向右转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135°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后继续前行回到出发点，那么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 m.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19486" name="Picture 30" descr="\\贾文\贾文\傆文件\2016源文件\创新 数学 人A 必修5\A24.T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272" y="3501802"/>
            <a:ext cx="3038765" cy="2989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6257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69766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3276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67854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0" name="矩形 19"/>
          <p:cNvSpPr/>
          <p:nvPr/>
        </p:nvSpPr>
        <p:spPr>
          <a:xfrm>
            <a:off x="406574" y="981522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由题意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∠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CBA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75°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∠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BCA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45°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∴∠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BAC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180°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75°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45°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2849533"/>
              </p:ext>
            </p:extLst>
          </p:nvPr>
        </p:nvGraphicFramePr>
        <p:xfrm>
          <a:off x="406574" y="2670002"/>
          <a:ext cx="11104563" cy="1839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18" name="文档" r:id="rId8" imgW="11100858" imgH="1842598" progId="Word.Document.12">
                  <p:embed/>
                </p:oleObj>
              </mc:Choice>
              <mc:Fallback>
                <p:oleObj name="文档" r:id="rId8" imgW="11100858" imgH="1842598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2670002"/>
                        <a:ext cx="11104563" cy="1839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3603467"/>
              </p:ext>
            </p:extLst>
          </p:nvPr>
        </p:nvGraphicFramePr>
        <p:xfrm>
          <a:off x="406574" y="3982343"/>
          <a:ext cx="7954963" cy="1463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19" name="文档" r:id="rId11" imgW="7959526" imgH="1463722" progId="Word.Document.12">
                  <p:embed/>
                </p:oleObj>
              </mc:Choice>
              <mc:Fallback>
                <p:oleObj name="文档" r:id="rId11" imgW="7959526" imgH="146372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3982343"/>
                        <a:ext cx="7954963" cy="1463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77576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6257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69766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3276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67854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78582" y="945477"/>
            <a:ext cx="1116124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我舰在岛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南偏西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海里的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处发现敌舰正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从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岛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沿北偏西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的方向以每小时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海里的速度航行，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若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我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舰要用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小时追上敌舰，则速度为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海里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/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20526" name="Picture 46" descr="E:\张红\2016\幻灯片\同步\创新设计\数学\人A 必修5\全书完整的word版文档\A27.T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2008" y="3429794"/>
            <a:ext cx="1885846" cy="2417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矩形 14"/>
              <p:cNvSpPr/>
              <p:nvPr/>
            </p:nvSpPr>
            <p:spPr>
              <a:xfrm>
                <a:off x="478582" y="2853730"/>
                <a:ext cx="11161240" cy="3737666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解析　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由题可得右图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不妨设我舰追上敌舰时在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点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则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∠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BAC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120°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∴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BC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12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20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2·12·20·cos 120°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28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∴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28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∴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速度</a:t>
                </a:r>
                <a:r>
                  <a:rPr lang="en-US" altLang="zh-CN" sz="2800" i="1" kern="100" dirty="0">
                    <a:latin typeface="Book Antiqua"/>
                    <a:ea typeface="华文细黑"/>
                    <a:cs typeface="Times New Roman"/>
                  </a:rPr>
                  <a:t>v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28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14(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海里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/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小时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582" y="2853730"/>
                <a:ext cx="11161240" cy="3737666"/>
              </a:xfrm>
              <a:prstGeom prst="rect">
                <a:avLst/>
              </a:prstGeom>
              <a:blipFill rotWithShape="1">
                <a:blip r:embed="rId7"/>
                <a:stretch>
                  <a:fillRect l="-8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矩形 20"/>
          <p:cNvSpPr/>
          <p:nvPr/>
        </p:nvSpPr>
        <p:spPr>
          <a:xfrm>
            <a:off x="6307391" y="2215818"/>
            <a:ext cx="703599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14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0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05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5" grpId="0" build="allAtOnce"/>
      <p:bldP spid="21" grpId="0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5109" y="117426"/>
            <a:ext cx="886838" cy="714378"/>
            <a:chOff x="3758308" y="2656863"/>
            <a:chExt cx="886838" cy="714378"/>
          </a:xfrm>
        </p:grpSpPr>
        <p:sp>
          <p:nvSpPr>
            <p:cNvPr id="14" name="等腰三角形 13"/>
            <p:cNvSpPr/>
            <p:nvPr/>
          </p:nvSpPr>
          <p:spPr>
            <a:xfrm rot="5400000">
              <a:off x="3951695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3737382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</p:grpSp>
      <p:cxnSp>
        <p:nvCxnSpPr>
          <p:cNvPr id="16" name="Straight Connector 10"/>
          <p:cNvCxnSpPr/>
          <p:nvPr/>
        </p:nvCxnSpPr>
        <p:spPr>
          <a:xfrm>
            <a:off x="992412" y="743726"/>
            <a:ext cx="1611686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1001689" y="228095"/>
            <a:ext cx="1637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课堂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小结</a:t>
            </a:r>
            <a:endParaRPr lang="zh-CN" altLang="en-US" sz="28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6574" y="1053530"/>
            <a:ext cx="10941320" cy="52119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正弦、余弦定理在实际测量中的应用的一般步骤：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分析：理解题意，分清已知与未知，画出示意图；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建模：根据已知条件与求解目标，把已知量与求解量尽量集中在有关的三角形中，建立一个解斜三角形的数学模型；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求解：利用正弦定理或余弦定理有序地解出三角形，求得数学模型的解；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检验：检验上述所求的解是否符合实际意义，从而得出实际问题的解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52894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6574" y="307852"/>
            <a:ext cx="10941320" cy="58582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解三角形应用题常见的两种情况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实际问题经抽象概括后，已知量与未知量全部集中在一个三角形中，可用正弦定理或余弦定理求解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实际问题经抽象概括后，已知量与未知量涉及到两个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或两个以上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三角形，这时需作出这些三角形，先解够条件的三角形，然后逐步求出其他三角形中的解，有时需设出未知量，从几个三角形中列出方程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，解方程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得出所要求的解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测量距离问题包括两种情况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测量一个可到达点到另一个不可到达点之间的距离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31214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2558" y="300887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测量两个不可到达点之间的距离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第一种情况实际上是已知三角形两个角和一边解三角形的问题，用正弦定理即可解决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；对于第二种情况，首先把求不可到达的两点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之间的距离转化为应用正弦定理求三角形边长的问题，然后把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转化为测量可到达的点与不可到达的点之间的距离问题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30722" name="Picture 2" descr="\\贾文\贾文\傆文件\2016源文件\创新 数学 人A 必修5\A25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9167" y="4084068"/>
            <a:ext cx="1494680" cy="176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Picture 3" descr="\\贾文\贾文\傆文件\2016源文件\创新 数学 人A 必修5\A26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3289" y="4084068"/>
            <a:ext cx="1657735" cy="176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0031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2391127" y="3338736"/>
            <a:ext cx="7352104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0281" y="3327306"/>
            <a:ext cx="2419581" cy="3520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25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3189733" y="2693023"/>
            <a:ext cx="5209729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189733" y="381749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189733" y="494196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" name="TextBox 2">
            <a:hlinkClick r:id="rId2" action="ppaction://hlinksldjump"/>
          </p:cNvPr>
          <p:cNvSpPr txBox="1"/>
          <p:nvPr/>
        </p:nvSpPr>
        <p:spPr>
          <a:xfrm>
            <a:off x="3188216" y="2063091"/>
            <a:ext cx="5222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知识梳理               </a:t>
            </a:r>
            <a:r>
              <a:rPr lang="zh-CN" altLang="en-US" sz="2600" dirty="0" smtClean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自主学习</a:t>
            </a:r>
            <a:endParaRPr lang="zh-CN" altLang="en-US" sz="2600" dirty="0">
              <a:solidFill>
                <a:srgbClr val="F79646">
                  <a:lumMod val="7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>
            <a:hlinkClick r:id="rId3" action="ppaction://hlinksldjump"/>
          </p:cNvPr>
          <p:cNvSpPr txBox="1"/>
          <p:nvPr/>
        </p:nvSpPr>
        <p:spPr>
          <a:xfrm>
            <a:off x="3188216" y="3193903"/>
            <a:ext cx="5222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题型探究               </a:t>
            </a:r>
            <a:r>
              <a:rPr lang="zh-CN" altLang="en-US" sz="260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重点突破</a:t>
            </a:r>
          </a:p>
        </p:txBody>
      </p:sp>
      <p:sp>
        <p:nvSpPr>
          <p:cNvPr id="14" name="TextBox 13">
            <a:hlinkClick r:id="rId4" action="ppaction://hlinksldjump"/>
          </p:cNvPr>
          <p:cNvSpPr txBox="1"/>
          <p:nvPr/>
        </p:nvSpPr>
        <p:spPr>
          <a:xfrm>
            <a:off x="3188216" y="4320563"/>
            <a:ext cx="5222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当堂检测               </a:t>
            </a:r>
            <a:r>
              <a:rPr lang="zh-CN" altLang="en-US" sz="260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自查自纠</a:t>
            </a:r>
          </a:p>
        </p:txBody>
      </p: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90550" y="621482"/>
            <a:ext cx="1116124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知识点一　基线的定义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在测量上，我们根据测量需要适当确定的线段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叫做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一般地讲，基线越长，测量的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精确度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知识点二　有关的几个术语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方位角：指以观测者为中心，从正北方向线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顺时针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旋转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到目标方向线所形成的水平角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如图所示的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θ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θ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即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表示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的方位角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故方位角的范围是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[0°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360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°).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知识梳理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                    自主学习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61150" y="201227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越高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211914" y="137408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基线</a:t>
            </a: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2530" name="Picture 2" descr="E:\张红\2016\幻灯片\同步\创新设计\数学\人A 必修5\全书完整的word版文档\A15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4158" y="3313848"/>
            <a:ext cx="2253431" cy="134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8" grpId="0"/>
      <p:bldP spid="1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6574" y="4536067"/>
            <a:ext cx="10664158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上两图中的两个方向，用方位角应表示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左图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右图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视角：观测者的两条视线之间的夹角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称作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021027" y="466992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30°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0750" y="5276467"/>
            <a:ext cx="10823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240°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414483" y="589521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视角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4080" y="189434"/>
            <a:ext cx="10987293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方向角：指以观测者为中心，指北或指南的方向线与目标方向线所成的小于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的水平角，它是方位角的另一种表示形式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如图，左图中表示北偏东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，右图中表示南偏西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60°.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15" name="Picture 20" descr="\\贾文\贾文\傆文件\2016源文件\创新 数学 人A 必修5\A16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7272" y="2205658"/>
            <a:ext cx="5188134" cy="2347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0437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32655" y="189434"/>
            <a:ext cx="10664158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知识点三　解三角形应用题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解三角形应用题时，通常都要根据题意，从实际问题中抽象出一个或几个三角形，然后通过解三角形，得到实际问题的解，求解的关键是将实际问题转化为解三角形问题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解题思路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24579" name="Picture 3" descr="\\贾文\贾文\傆文件\2016源文件\创新 数学 人A 必修5\A17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356" y="3561754"/>
            <a:ext cx="5796106" cy="310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3019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43616" y="378119"/>
            <a:ext cx="10664158" cy="52119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基本步骤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运用正弦定理、余弦定理解决实际问题的基本步骤如下：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分析：理解题意，弄清已知与未知，画出示意图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一个或几个三角形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建模：根据已知条件与求解目标，把已知量与待求量尽可能地集中在有关三角形中，建立一个解三角形的数学模型；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求解：利用正弦定理、余弦定理解三角形，求得数学模型的解；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检验：检验所求的解是否符合实际问题，从而得出实际问题的解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404025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2558" y="477466"/>
            <a:ext cx="10375831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主要类型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160" name="Picture 16" descr="\\贾文\贾文\傆文件\2016源文件\创新 数学 人A 必修5\A18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686" y="1437483"/>
            <a:ext cx="7391856" cy="4728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7846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题型探究                 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重点突破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2558" y="729453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题型一　测量从一个可到达点到一个不可到达点之间的距离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海上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两个小岛相距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海里，从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岛望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岛和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岛成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的视角，从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岛望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岛和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岛成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75°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的视角，则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间的距离是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圆角矩形 15">
            <a:hlinkClick r:id="rId4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3825146"/>
              </p:ext>
            </p:extLst>
          </p:nvPr>
        </p:nvGraphicFramePr>
        <p:xfrm>
          <a:off x="406574" y="2925738"/>
          <a:ext cx="10963275" cy="2087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6" name="文档" r:id="rId6" imgW="10963762" imgH="2093878" progId="Word.Document.12">
                  <p:embed/>
                </p:oleObj>
              </mc:Choice>
              <mc:Fallback>
                <p:oleObj name="文档" r:id="rId6" imgW="10963762" imgH="20938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06574" y="2925738"/>
                        <a:ext cx="10963275" cy="2087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583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1785</TotalTime>
  <Words>1071</Words>
  <Application>Microsoft Office PowerPoint</Application>
  <PresentationFormat>自定义</PresentationFormat>
  <Paragraphs>146</Paragraphs>
  <Slides>27</Slides>
  <Notes>0</Notes>
  <HiddenSlides>7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9" baseType="lpstr">
      <vt:lpstr>Office 主题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dreamsummit</cp:lastModifiedBy>
  <cp:revision>861</cp:revision>
  <dcterms:created xsi:type="dcterms:W3CDTF">2014-10-15T07:25:01Z</dcterms:created>
  <dcterms:modified xsi:type="dcterms:W3CDTF">2016-04-23T08:54:12Z</dcterms:modified>
</cp:coreProperties>
</file>