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ti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494" r:id="rId7"/>
    <p:sldId id="495" r:id="rId8"/>
    <p:sldId id="455" r:id="rId9"/>
    <p:sldId id="496" r:id="rId10"/>
    <p:sldId id="278" r:id="rId11"/>
    <p:sldId id="497" r:id="rId12"/>
    <p:sldId id="309" r:id="rId13"/>
    <p:sldId id="457" r:id="rId14"/>
    <p:sldId id="498" r:id="rId15"/>
    <p:sldId id="486" r:id="rId16"/>
    <p:sldId id="459" r:id="rId17"/>
    <p:sldId id="460" r:id="rId18"/>
    <p:sldId id="488" r:id="rId19"/>
    <p:sldId id="461" r:id="rId20"/>
    <p:sldId id="462" r:id="rId21"/>
    <p:sldId id="490" r:id="rId22"/>
    <p:sldId id="499" r:id="rId23"/>
    <p:sldId id="500" r:id="rId24"/>
    <p:sldId id="507" r:id="rId25"/>
    <p:sldId id="508" r:id="rId26"/>
    <p:sldId id="510" r:id="rId27"/>
    <p:sldId id="504" r:id="rId28"/>
    <p:sldId id="511" r:id="rId29"/>
    <p:sldId id="361" r:id="rId30"/>
    <p:sldId id="424" r:id="rId31"/>
    <p:sldId id="447" r:id="rId32"/>
    <p:sldId id="448" r:id="rId33"/>
    <p:sldId id="512" r:id="rId34"/>
    <p:sldId id="475" r:id="rId35"/>
    <p:sldId id="485" r:id="rId36"/>
    <p:sldId id="451" r:id="rId37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-470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image" Target="../media/image53.emf"/><Relationship Id="rId4" Type="http://schemas.openxmlformats.org/officeDocument/2006/relationships/image" Target="../media/image56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image" Target="../media/image57.emf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image" Target="../media/image62.emf"/><Relationship Id="rId5" Type="http://schemas.openxmlformats.org/officeDocument/2006/relationships/image" Target="../media/image66.emf"/><Relationship Id="rId4" Type="http://schemas.openxmlformats.org/officeDocument/2006/relationships/image" Target="../media/image6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4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.docx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10.docx"/><Relationship Id="rId5" Type="http://schemas.openxmlformats.org/officeDocument/2006/relationships/image" Target="../media/image25.png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package" Target="../embeddings/Microsoft_Word___11.docx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12.docx"/><Relationship Id="rId11" Type="http://schemas.openxmlformats.org/officeDocument/2006/relationships/image" Target="../media/image17.emf"/><Relationship Id="rId5" Type="http://schemas.openxmlformats.org/officeDocument/2006/relationships/slide" Target="slide12.xml"/><Relationship Id="rId10" Type="http://schemas.openxmlformats.org/officeDocument/2006/relationships/package" Target="../embeddings/Microsoft_Word___14.docx"/><Relationship Id="rId4" Type="http://schemas.openxmlformats.org/officeDocument/2006/relationships/image" Target="../media/image14.emf"/><Relationship Id="rId9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package" Target="../embeddings/Microsoft_Word___15.docx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15.xml"/><Relationship Id="rId5" Type="http://schemas.openxmlformats.org/officeDocument/2006/relationships/image" Target="../media/image23.tif"/><Relationship Id="rId10" Type="http://schemas.openxmlformats.org/officeDocument/2006/relationships/image" Target="../media/image22.emf"/><Relationship Id="rId4" Type="http://schemas.openxmlformats.org/officeDocument/2006/relationships/image" Target="../media/image20.emf"/><Relationship Id="rId9" Type="http://schemas.openxmlformats.org/officeDocument/2006/relationships/package" Target="../embeddings/Microsoft_Word___17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Word___19.docx"/><Relationship Id="rId4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13" Type="http://schemas.openxmlformats.org/officeDocument/2006/relationships/image" Target="../media/image29.emf"/><Relationship Id="rId3" Type="http://schemas.openxmlformats.org/officeDocument/2006/relationships/package" Target="../embeddings/Microsoft_Word___20.docx"/><Relationship Id="rId7" Type="http://schemas.openxmlformats.org/officeDocument/2006/relationships/package" Target="../embeddings/Microsoft_Word___22.docx"/><Relationship Id="rId12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emf"/><Relationship Id="rId11" Type="http://schemas.openxmlformats.org/officeDocument/2006/relationships/slide" Target="slide19.xml"/><Relationship Id="rId5" Type="http://schemas.openxmlformats.org/officeDocument/2006/relationships/package" Target="../embeddings/Microsoft_Word___21.docx"/><Relationship Id="rId15" Type="http://schemas.openxmlformats.org/officeDocument/2006/relationships/image" Target="../media/image30.emf"/><Relationship Id="rId10" Type="http://schemas.openxmlformats.org/officeDocument/2006/relationships/slide" Target="slide18.xml"/><Relationship Id="rId4" Type="http://schemas.openxmlformats.org/officeDocument/2006/relationships/image" Target="../media/image26.emf"/><Relationship Id="rId9" Type="http://schemas.openxmlformats.org/officeDocument/2006/relationships/image" Target="../media/image44.png"/><Relationship Id="rId14" Type="http://schemas.openxmlformats.org/officeDocument/2006/relationships/package" Target="../embeddings/Microsoft_Word___24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image" Target="../media/image35.emf"/><Relationship Id="rId3" Type="http://schemas.openxmlformats.org/officeDocument/2006/relationships/package" Target="../embeddings/Microsoft_Word___25.docx"/><Relationship Id="rId7" Type="http://schemas.openxmlformats.org/officeDocument/2006/relationships/package" Target="../embeddings/Microsoft_Word___27.docx"/><Relationship Id="rId12" Type="http://schemas.openxmlformats.org/officeDocument/2006/relationships/package" Target="../embeddings/Microsoft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2.emf"/><Relationship Id="rId11" Type="http://schemas.openxmlformats.org/officeDocument/2006/relationships/image" Target="../media/image34.emf"/><Relationship Id="rId5" Type="http://schemas.openxmlformats.org/officeDocument/2006/relationships/package" Target="../embeddings/Microsoft_Word___26.docx"/><Relationship Id="rId15" Type="http://schemas.openxmlformats.org/officeDocument/2006/relationships/image" Target="../media/image36.emf"/><Relationship Id="rId10" Type="http://schemas.openxmlformats.org/officeDocument/2006/relationships/package" Target="../embeddings/Microsoft_Word___28.docx"/><Relationship Id="rId4" Type="http://schemas.openxmlformats.org/officeDocument/2006/relationships/image" Target="../media/image31.emf"/><Relationship Id="rId9" Type="http://schemas.openxmlformats.org/officeDocument/2006/relationships/slide" Target="slide19.xml"/><Relationship Id="rId14" Type="http://schemas.openxmlformats.org/officeDocument/2006/relationships/package" Target="../embeddings/Microsoft_Word___30.doc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22.xml"/><Relationship Id="rId5" Type="http://schemas.openxmlformats.org/officeDocument/2006/relationships/image" Target="../media/image37.emf"/><Relationship Id="rId4" Type="http://schemas.openxmlformats.org/officeDocument/2006/relationships/package" Target="../embeddings/Microsoft_Word___31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package" Target="../embeddings/Microsoft_Word___32.docx"/><Relationship Id="rId7" Type="http://schemas.openxmlformats.org/officeDocument/2006/relationships/package" Target="../embeddings/Microsoft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9.emf"/><Relationship Id="rId5" Type="http://schemas.openxmlformats.org/officeDocument/2006/relationships/package" Target="../embeddings/Microsoft_Word___33.docx"/><Relationship Id="rId4" Type="http://schemas.openxmlformats.org/officeDocument/2006/relationships/image" Target="../media/image3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4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36.docx"/><Relationship Id="rId5" Type="http://schemas.openxmlformats.org/officeDocument/2006/relationships/image" Target="../media/image41.emf"/><Relationship Id="rId4" Type="http://schemas.openxmlformats.org/officeDocument/2006/relationships/package" Target="../embeddings/Microsoft_Word___35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13" Type="http://schemas.openxmlformats.org/officeDocument/2006/relationships/image" Target="../media/image47.emf"/><Relationship Id="rId3" Type="http://schemas.openxmlformats.org/officeDocument/2006/relationships/package" Target="../embeddings/Microsoft_Word___37.docx"/><Relationship Id="rId7" Type="http://schemas.openxmlformats.org/officeDocument/2006/relationships/package" Target="../embeddings/Microsoft_Word___39.docx"/><Relationship Id="rId12" Type="http://schemas.openxmlformats.org/officeDocument/2006/relationships/package" Target="../embeddings/Microsoft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4.emf"/><Relationship Id="rId11" Type="http://schemas.openxmlformats.org/officeDocument/2006/relationships/image" Target="../media/image46.emf"/><Relationship Id="rId5" Type="http://schemas.openxmlformats.org/officeDocument/2006/relationships/package" Target="../embeddings/Microsoft_Word___38.docx"/><Relationship Id="rId10" Type="http://schemas.openxmlformats.org/officeDocument/2006/relationships/package" Target="../embeddings/Microsoft_Word___40.docx"/><Relationship Id="rId4" Type="http://schemas.openxmlformats.org/officeDocument/2006/relationships/image" Target="../media/image43.emf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8.emf"/><Relationship Id="rId4" Type="http://schemas.openxmlformats.org/officeDocument/2006/relationships/package" Target="../embeddings/Microsoft_Word___42.docx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4.docx"/><Relationship Id="rId3" Type="http://schemas.openxmlformats.org/officeDocument/2006/relationships/slide" Target="slide28.xml"/><Relationship Id="rId7" Type="http://schemas.openxmlformats.org/officeDocument/2006/relationships/image" Target="../media/image4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Word___43.docx"/><Relationship Id="rId5" Type="http://schemas.openxmlformats.org/officeDocument/2006/relationships/slide" Target="slide3.xml"/><Relationship Id="rId4" Type="http://schemas.openxmlformats.org/officeDocument/2006/relationships/image" Target="../media/image59.png"/><Relationship Id="rId9" Type="http://schemas.openxmlformats.org/officeDocument/2006/relationships/image" Target="../media/image50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slide" Target="slide29.xml"/><Relationship Id="rId7" Type="http://schemas.openxmlformats.org/officeDocument/2006/relationships/package" Target="../embeddings/Microsoft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10" Type="http://schemas.openxmlformats.org/officeDocument/2006/relationships/image" Target="../media/image52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46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package" Target="../embeddings/Microsoft_Word___50.docx"/><Relationship Id="rId3" Type="http://schemas.openxmlformats.org/officeDocument/2006/relationships/package" Target="../embeddings/Microsoft_Word___47.docx"/><Relationship Id="rId7" Type="http://schemas.openxmlformats.org/officeDocument/2006/relationships/slide" Target="slide31.xml"/><Relationship Id="rId12" Type="http://schemas.openxmlformats.org/officeDocument/2006/relationships/image" Target="../media/image5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slide" Target="slide30.xml"/><Relationship Id="rId11" Type="http://schemas.openxmlformats.org/officeDocument/2006/relationships/package" Target="../embeddings/Microsoft_Word___49.docx"/><Relationship Id="rId5" Type="http://schemas.openxmlformats.org/officeDocument/2006/relationships/slide" Target="slide29.xml"/><Relationship Id="rId10" Type="http://schemas.openxmlformats.org/officeDocument/2006/relationships/image" Target="../media/image54.emf"/><Relationship Id="rId4" Type="http://schemas.openxmlformats.org/officeDocument/2006/relationships/image" Target="../media/image53.emf"/><Relationship Id="rId9" Type="http://schemas.openxmlformats.org/officeDocument/2006/relationships/package" Target="../embeddings/Microsoft_Word___48.docx"/><Relationship Id="rId14" Type="http://schemas.openxmlformats.org/officeDocument/2006/relationships/image" Target="../media/image56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package" Target="../embeddings/Microsoft_Word___54.docx"/><Relationship Id="rId3" Type="http://schemas.openxmlformats.org/officeDocument/2006/relationships/package" Target="../embeddings/Microsoft_Word___51.docx"/><Relationship Id="rId7" Type="http://schemas.openxmlformats.org/officeDocument/2006/relationships/slide" Target="slide31.xml"/><Relationship Id="rId12" Type="http://schemas.openxmlformats.org/officeDocument/2006/relationships/image" Target="../media/image59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1.emf"/><Relationship Id="rId1" Type="http://schemas.openxmlformats.org/officeDocument/2006/relationships/vmlDrawing" Target="../drawings/vmlDrawing18.vml"/><Relationship Id="rId6" Type="http://schemas.openxmlformats.org/officeDocument/2006/relationships/slide" Target="slide30.xml"/><Relationship Id="rId11" Type="http://schemas.openxmlformats.org/officeDocument/2006/relationships/package" Target="../embeddings/Microsoft_Word___53.docx"/><Relationship Id="rId5" Type="http://schemas.openxmlformats.org/officeDocument/2006/relationships/slide" Target="slide29.xml"/><Relationship Id="rId15" Type="http://schemas.openxmlformats.org/officeDocument/2006/relationships/package" Target="../embeddings/Microsoft_Word___55.docx"/><Relationship Id="rId10" Type="http://schemas.openxmlformats.org/officeDocument/2006/relationships/image" Target="../media/image58.emf"/><Relationship Id="rId4" Type="http://schemas.openxmlformats.org/officeDocument/2006/relationships/image" Target="../media/image57.emf"/><Relationship Id="rId9" Type="http://schemas.openxmlformats.org/officeDocument/2006/relationships/package" Target="../embeddings/Microsoft_Word___52.docx"/><Relationship Id="rId14" Type="http://schemas.openxmlformats.org/officeDocument/2006/relationships/image" Target="../media/image6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image" Target="../media/image78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13" Type="http://schemas.openxmlformats.org/officeDocument/2006/relationships/package" Target="../embeddings/Microsoft_Word___59.docx"/><Relationship Id="rId3" Type="http://schemas.openxmlformats.org/officeDocument/2006/relationships/slide" Target="slide29.xml"/><Relationship Id="rId7" Type="http://schemas.openxmlformats.org/officeDocument/2006/relationships/package" Target="../embeddings/Microsoft_Word___56.docx"/><Relationship Id="rId12" Type="http://schemas.openxmlformats.org/officeDocument/2006/relationships/image" Target="../media/image64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6.emf"/><Relationship Id="rId1" Type="http://schemas.openxmlformats.org/officeDocument/2006/relationships/vmlDrawing" Target="../drawings/vmlDrawing19.vml"/><Relationship Id="rId6" Type="http://schemas.openxmlformats.org/officeDocument/2006/relationships/slide" Target="slide32.xml"/><Relationship Id="rId11" Type="http://schemas.openxmlformats.org/officeDocument/2006/relationships/package" Target="../embeddings/Microsoft_Word___58.docx"/><Relationship Id="rId5" Type="http://schemas.openxmlformats.org/officeDocument/2006/relationships/slide" Target="slide31.xml"/><Relationship Id="rId15" Type="http://schemas.openxmlformats.org/officeDocument/2006/relationships/package" Target="../embeddings/Microsoft_Word___60.docx"/><Relationship Id="rId10" Type="http://schemas.openxmlformats.org/officeDocument/2006/relationships/image" Target="../media/image63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57.docx"/><Relationship Id="rId14" Type="http://schemas.openxmlformats.org/officeDocument/2006/relationships/image" Target="../media/image65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67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image" Target="../media/image4.tif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3.docx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2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package" Target="../embeddings/Microsoft_Word___4.docx"/><Relationship Id="rId7" Type="http://schemas.openxmlformats.org/officeDocument/2006/relationships/package" Target="../embeddings/Microsoft_Word___6.docx"/><Relationship Id="rId12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11" Type="http://schemas.openxmlformats.org/officeDocument/2006/relationships/package" Target="../embeddings/Microsoft_Word___8.docx"/><Relationship Id="rId5" Type="http://schemas.openxmlformats.org/officeDocument/2006/relationships/package" Target="../embeddings/Microsoft_Word___5.docx"/><Relationship Id="rId10" Type="http://schemas.openxmlformats.org/officeDocument/2006/relationships/image" Target="../media/image10.emf"/><Relationship Id="rId4" Type="http://schemas.openxmlformats.org/officeDocument/2006/relationships/image" Target="../media/image7.emf"/><Relationship Id="rId9" Type="http://schemas.openxmlformats.org/officeDocument/2006/relationships/package" Target="../embeddings/Microsoft_Word___7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062758" y="226778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第一章　解三角形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2758" y="2702163"/>
            <a:ext cx="6919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F79646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1.2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应用举例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三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804" y="4244222"/>
            <a:ext cx="2784442" cy="260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505906"/>
              </p:ext>
            </p:extLst>
          </p:nvPr>
        </p:nvGraphicFramePr>
        <p:xfrm>
          <a:off x="272718" y="5518383"/>
          <a:ext cx="11745912" cy="171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3" name="文档" r:id="rId3" imgW="11740642" imgH="1719301" progId="Word.Document.12">
                  <p:embed/>
                </p:oleObj>
              </mc:Choice>
              <mc:Fallback>
                <p:oleObj name="文档" r:id="rId3" imgW="11740642" imgH="17193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718" y="5518383"/>
                        <a:ext cx="11745912" cy="171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62558" y="569794"/>
                <a:ext cx="11161240" cy="269282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题型一　三角形的面积公式及其应用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1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的对边分别为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π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求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的值；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569794"/>
                <a:ext cx="11161240" cy="2692829"/>
              </a:xfrm>
              <a:prstGeom prst="rect">
                <a:avLst/>
              </a:prstGeom>
              <a:blipFill rotWithShape="1">
                <a:blip r:embed="rId5"/>
                <a:stretch>
                  <a:fillRect l="-819" r="-4042" b="-5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01040"/>
              </p:ext>
            </p:extLst>
          </p:nvPr>
        </p:nvGraphicFramePr>
        <p:xfrm>
          <a:off x="389393" y="3347626"/>
          <a:ext cx="11744325" cy="221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4" name="文档" r:id="rId6" imgW="11740642" imgH="2218616" progId="Word.Document.12">
                  <p:embed/>
                </p:oleObj>
              </mc:Choice>
              <mc:Fallback>
                <p:oleObj name="文档" r:id="rId6" imgW="11740642" imgH="2218616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393" y="3347626"/>
                        <a:ext cx="11744325" cy="2214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044486"/>
              </p:ext>
            </p:extLst>
          </p:nvPr>
        </p:nvGraphicFramePr>
        <p:xfrm>
          <a:off x="478582" y="2514010"/>
          <a:ext cx="6411913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5" name="文档" r:id="rId3" imgW="6415070" imgH="1269327" progId="Word.Document.12">
                  <p:embed/>
                </p:oleObj>
              </mc:Choice>
              <mc:Fallback>
                <p:oleObj name="文档" r:id="rId3" imgW="6415070" imgH="126932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514010"/>
                        <a:ext cx="6411913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78582" y="62148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956010"/>
              </p:ext>
            </p:extLst>
          </p:nvPr>
        </p:nvGraphicFramePr>
        <p:xfrm>
          <a:off x="478582" y="1452538"/>
          <a:ext cx="7183437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6" name="文档" r:id="rId6" imgW="7187298" imgH="1473081" progId="Word.Document.12">
                  <p:embed/>
                </p:oleObj>
              </mc:Choice>
              <mc:Fallback>
                <p:oleObj name="文档" r:id="rId6" imgW="7187298" imgH="147308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452538"/>
                        <a:ext cx="7183437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556025"/>
              </p:ext>
            </p:extLst>
          </p:nvPr>
        </p:nvGraphicFramePr>
        <p:xfrm>
          <a:off x="478582" y="3573810"/>
          <a:ext cx="7599362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7" name="文档" r:id="rId8" imgW="7606353" imgH="1127490" progId="Word.Document.12">
                  <p:embed/>
                </p:oleObj>
              </mc:Choice>
              <mc:Fallback>
                <p:oleObj name="文档" r:id="rId8" imgW="7606353" imgH="112749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573810"/>
                        <a:ext cx="7599362" cy="112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210039"/>
              </p:ext>
            </p:extLst>
          </p:nvPr>
        </p:nvGraphicFramePr>
        <p:xfrm>
          <a:off x="478582" y="4832474"/>
          <a:ext cx="10099675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8" name="文档" r:id="rId10" imgW="10095484" imgH="1171677" progId="Word.Document.12">
                  <p:embed/>
                </p:oleObj>
              </mc:Choice>
              <mc:Fallback>
                <p:oleObj name="文档" r:id="rId10" imgW="10095484" imgH="11716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832474"/>
                        <a:ext cx="10099675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897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917626"/>
            <a:ext cx="12190413" cy="2169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917626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求三角形的面积，要充分挖掘题目中的条件，使之转化为求两边或两边之积及其夹角正弦的问题，要注意方程思想在解题中的应用，另外也要注意三个内角的取值范围，以避免由三角函数值求角时出现增根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477466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如图所示，已知圆内接四边形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的边长分别为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，求四边形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284" name="Picture 68" descr="\\贾文\贾文\傆文件\2016源文件\创新 数学 人A 必修5\A63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2352111"/>
            <a:ext cx="2767004" cy="244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423" y="155841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，则四边形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ABD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baseline="-25000" dirty="0" smtClean="0">
                <a:latin typeface="Times New Roman"/>
                <a:ea typeface="华文细黑"/>
                <a:cs typeface="Courier New"/>
              </a:rPr>
              <a:t>CDB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329532"/>
              </p:ext>
            </p:extLst>
          </p:nvPr>
        </p:nvGraphicFramePr>
        <p:xfrm>
          <a:off x="385431" y="1722033"/>
          <a:ext cx="8647113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4" name="文档" r:id="rId3" imgW="8648594" imgH="1363111" progId="Word.Document.12">
                  <p:embed/>
                </p:oleObj>
              </mc:Choice>
              <mc:Fallback>
                <p:oleObj name="文档" r:id="rId3" imgW="8648594" imgH="13631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431" y="1722033"/>
                        <a:ext cx="8647113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893" name="Picture 5" descr="\\贾文\贾文\傆文件\2016源文件\创新 数学 人A 必修5\A63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3857" y="45418"/>
            <a:ext cx="1889901" cy="167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2612532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77810"/>
              </p:ext>
            </p:extLst>
          </p:nvPr>
        </p:nvGraphicFramePr>
        <p:xfrm>
          <a:off x="328413" y="3372140"/>
          <a:ext cx="8647113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5" name="文档" r:id="rId7" imgW="8648594" imgH="1365635" progId="Word.Document.12">
                  <p:embed/>
                </p:oleObj>
              </mc:Choice>
              <mc:Fallback>
                <p:oleObj name="文档" r:id="rId7" imgW="8648594" imgH="1365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8413" y="3372140"/>
                        <a:ext cx="8647113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851079"/>
              </p:ext>
            </p:extLst>
          </p:nvPr>
        </p:nvGraphicFramePr>
        <p:xfrm>
          <a:off x="328413" y="4262633"/>
          <a:ext cx="8647113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6" name="文档" r:id="rId9" imgW="8648594" imgH="1367077" progId="Word.Document.12">
                  <p:embed/>
                </p:oleObj>
              </mc:Choice>
              <mc:Fallback>
                <p:oleObj name="文档" r:id="rId9" imgW="8648594" imgH="1367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8413" y="4262633"/>
                        <a:ext cx="8647113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62558" y="5062545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中，由余弦定理得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1291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693490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中，由余弦定理得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48cos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48cos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601214"/>
              </p:ext>
            </p:extLst>
          </p:nvPr>
        </p:nvGraphicFramePr>
        <p:xfrm>
          <a:off x="354886" y="2839487"/>
          <a:ext cx="8647112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6" name="文档" r:id="rId3" imgW="8648594" imgH="1365635" progId="Word.Document.12">
                  <p:embed/>
                </p:oleObj>
              </mc:Choice>
              <mc:Fallback>
                <p:oleObj name="文档" r:id="rId3" imgW="8648594" imgH="1365635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86" y="2839487"/>
                        <a:ext cx="8647112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62558" y="3750306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556693"/>
              </p:ext>
            </p:extLst>
          </p:nvPr>
        </p:nvGraphicFramePr>
        <p:xfrm>
          <a:off x="334566" y="4876031"/>
          <a:ext cx="864552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7" name="文档" r:id="rId5" imgW="8648594" imgH="1368880" progId="Word.Document.12">
                  <p:embed/>
                </p:oleObj>
              </mc:Choice>
              <mc:Fallback>
                <p:oleObj name="文档" r:id="rId5" imgW="8648594" imgH="136888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876031"/>
                        <a:ext cx="8645525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46792" y="405458"/>
                <a:ext cx="10832990" cy="279920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题型二　三角形面积的最值问题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2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的外接圆半径为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，内角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所对的边分别为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，且满足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(sin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)·sin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，求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面积的最大值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92" y="405458"/>
                <a:ext cx="10832990" cy="2799204"/>
              </a:xfrm>
              <a:prstGeom prst="rect">
                <a:avLst/>
              </a:prstGeom>
              <a:blipFill rotWithShape="1">
                <a:blip r:embed="rId2"/>
                <a:stretch>
                  <a:fillRect l="-844" r="-4221" b="-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393920"/>
              </p:ext>
            </p:extLst>
          </p:nvPr>
        </p:nvGraphicFramePr>
        <p:xfrm>
          <a:off x="324406" y="5544170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6" name="文档" r:id="rId3" imgW="10859770" imgH="1276588" progId="Word.Document.12">
                  <p:embed/>
                </p:oleObj>
              </mc:Choice>
              <mc:Fallback>
                <p:oleObj name="文档" r:id="rId3" imgW="10859770" imgH="12765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406" y="5544170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117913"/>
              </p:ext>
            </p:extLst>
          </p:nvPr>
        </p:nvGraphicFramePr>
        <p:xfrm>
          <a:off x="314628" y="1669767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7" name="文档" r:id="rId5" imgW="9988973" imgH="1562837" progId="Word.Document.12">
                  <p:embed/>
                </p:oleObj>
              </mc:Choice>
              <mc:Fallback>
                <p:oleObj name="文档" r:id="rId5" imgW="9988973" imgH="15628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628" y="1669767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492970"/>
              </p:ext>
            </p:extLst>
          </p:nvPr>
        </p:nvGraphicFramePr>
        <p:xfrm>
          <a:off x="334566" y="2745383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8" name="文档" r:id="rId7" imgW="10859770" imgH="1271901" progId="Word.Document.12">
                  <p:embed/>
                </p:oleObj>
              </mc:Choice>
              <mc:Fallback>
                <p:oleObj name="文档" r:id="rId7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745383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34566" y="79639"/>
                <a:ext cx="11161240" cy="156982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由正弦定理得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79639"/>
                <a:ext cx="11161240" cy="1569829"/>
              </a:xfrm>
              <a:prstGeom prst="rect">
                <a:avLst/>
              </a:prstGeom>
              <a:blipFill rotWithShape="1">
                <a:blip r:embed="rId9"/>
                <a:stretch>
                  <a:fillRect l="-874" b="-1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圆角矩形 11">
            <a:hlinkClick r:id="rId10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1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525018"/>
              </p:ext>
            </p:extLst>
          </p:nvPr>
        </p:nvGraphicFramePr>
        <p:xfrm>
          <a:off x="334566" y="3610114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9" name="文档" r:id="rId12" imgW="10859770" imgH="1273343" progId="Word.Document.12">
                  <p:embed/>
                </p:oleObj>
              </mc:Choice>
              <mc:Fallback>
                <p:oleObj name="文档" r:id="rId12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610114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198816"/>
              </p:ext>
            </p:extLst>
          </p:nvPr>
        </p:nvGraphicFramePr>
        <p:xfrm>
          <a:off x="334566" y="4752082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0" name="文档" r:id="rId14" imgW="10859770" imgH="1275146" progId="Word.Document.12">
                  <p:embed/>
                </p:oleObj>
              </mc:Choice>
              <mc:Fallback>
                <p:oleObj name="文档" r:id="rId14" imgW="10859770" imgH="12751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752082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3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902539"/>
              </p:ext>
            </p:extLst>
          </p:nvPr>
        </p:nvGraphicFramePr>
        <p:xfrm>
          <a:off x="334566" y="5616178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2" name="文档" r:id="rId3" imgW="10859770" imgH="1279832" progId="Word.Document.12">
                  <p:embed/>
                </p:oleObj>
              </mc:Choice>
              <mc:Fallback>
                <p:oleObj name="文档" r:id="rId3" imgW="10859770" imgH="127983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5616178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269202"/>
              </p:ext>
            </p:extLst>
          </p:nvPr>
        </p:nvGraphicFramePr>
        <p:xfrm>
          <a:off x="314246" y="117426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3" name="文档" r:id="rId5" imgW="9988973" imgH="1562837" progId="Word.Document.12">
                  <p:embed/>
                </p:oleObj>
              </mc:Choice>
              <mc:Fallback>
                <p:oleObj name="文档" r:id="rId5" imgW="9988973" imgH="15628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246" y="117426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563470"/>
              </p:ext>
            </p:extLst>
          </p:nvPr>
        </p:nvGraphicFramePr>
        <p:xfrm>
          <a:off x="334566" y="1753290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4" name="文档" r:id="rId7" imgW="10859770" imgH="1273343" progId="Word.Document.12">
                  <p:embed/>
                </p:oleObj>
              </mc:Choice>
              <mc:Fallback>
                <p:oleObj name="文档" r:id="rId7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1753290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190550" y="909514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(sin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670560"/>
              </p:ext>
            </p:extLst>
          </p:nvPr>
        </p:nvGraphicFramePr>
        <p:xfrm>
          <a:off x="334566" y="2761402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5" name="文档" r:id="rId10" imgW="10859770" imgH="1275146" progId="Word.Document.12">
                  <p:embed/>
                </p:oleObj>
              </mc:Choice>
              <mc:Fallback>
                <p:oleObj name="文档" r:id="rId10" imgW="10859770" imgH="12751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761402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01155"/>
              </p:ext>
            </p:extLst>
          </p:nvPr>
        </p:nvGraphicFramePr>
        <p:xfrm>
          <a:off x="334566" y="3707666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6" name="文档" r:id="rId12" imgW="10859770" imgH="1276588" progId="Word.Document.12">
                  <p:embed/>
                </p:oleObj>
              </mc:Choice>
              <mc:Fallback>
                <p:oleObj name="文档" r:id="rId12" imgW="10859770" imgH="12765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707666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812089"/>
              </p:ext>
            </p:extLst>
          </p:nvPr>
        </p:nvGraphicFramePr>
        <p:xfrm>
          <a:off x="272718" y="4612402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7" name="文档" r:id="rId14" imgW="10859770" imgH="1278030" progId="Word.Document.12">
                  <p:embed/>
                </p:oleObj>
              </mc:Choice>
              <mc:Fallback>
                <p:oleObj name="文档" r:id="rId14" imgW="10859770" imgH="12780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718" y="4612402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16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74564"/>
            <a:ext cx="12190413" cy="2584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313629"/>
            <a:ext cx="118478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求三角形面积的取值时，我们一般先求出面积与三角形的边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之间的函数关系或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注意消元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，再利用三角函数的有界性、二次函数等方法来求面积的最值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910593"/>
            <a:ext cx="10103003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能用正弦、余弦定理进一步解决一些有关三角形的计算问题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掌握三角形面积公式的简单推导和应用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4681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367671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的三边长分别为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，面积为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，求面积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62558" y="543362"/>
                <a:ext cx="11614431" cy="438399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由余弦定理得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cos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 err="1" smtClean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en-US" altLang="zh-CN" sz="2800" kern="100" dirty="0" err="1" smtClean="0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4(1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cos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17cos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32cos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543362"/>
                <a:ext cx="11614431" cy="4383996"/>
              </a:xfrm>
              <a:prstGeom prst="rect">
                <a:avLst/>
              </a:prstGeom>
              <a:blipFill rotWithShape="1">
                <a:blip r:embed="rId3"/>
                <a:stretch>
                  <a:fillRect l="-787" b="-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01850"/>
              </p:ext>
            </p:extLst>
          </p:nvPr>
        </p:nvGraphicFramePr>
        <p:xfrm>
          <a:off x="334566" y="5141714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6" name="文档" r:id="rId4" imgW="11243352" imgH="1178167" progId="Word.Document.12">
                  <p:embed/>
                </p:oleObj>
              </mc:Choice>
              <mc:Fallback>
                <p:oleObj name="文档" r:id="rId4" imgW="11243352" imgH="11781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5141714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1105697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605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288991"/>
              </p:ext>
            </p:extLst>
          </p:nvPr>
        </p:nvGraphicFramePr>
        <p:xfrm>
          <a:off x="457439" y="1053530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2" name="文档" r:id="rId3" imgW="11243352" imgH="1179609" progId="Word.Document.12">
                  <p:embed/>
                </p:oleObj>
              </mc:Choice>
              <mc:Fallback>
                <p:oleObj name="文档" r:id="rId3" imgW="11243352" imgH="11796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439" y="1053530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432070"/>
              </p:ext>
            </p:extLst>
          </p:nvPr>
        </p:nvGraphicFramePr>
        <p:xfrm>
          <a:off x="457439" y="2061642"/>
          <a:ext cx="11247438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3" name="文档" r:id="rId5" imgW="11243352" imgH="1181051" progId="Word.Document.12">
                  <p:embed/>
                </p:oleObj>
              </mc:Choice>
              <mc:Fallback>
                <p:oleObj name="文档" r:id="rId5" imgW="11243352" imgH="11810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439" y="2061642"/>
                        <a:ext cx="11247438" cy="117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57439" y="3102234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>
                <a:latin typeface="Times New Roman"/>
                <a:ea typeface="华文细黑"/>
              </a:rPr>
              <a:t>a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>
                <a:latin typeface="Times New Roman"/>
                <a:ea typeface="华文细黑"/>
              </a:rPr>
              <a:t>b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>
                <a:latin typeface="Times New Roman"/>
                <a:ea typeface="华文细黑"/>
              </a:rPr>
              <a:t>2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>
                <a:latin typeface="Times New Roman"/>
                <a:ea typeface="华文细黑"/>
              </a:rPr>
              <a:t>0&lt;</a:t>
            </a:r>
            <a:r>
              <a:rPr lang="en-US" altLang="zh-CN" sz="2800" i="1" kern="100">
                <a:latin typeface="Times New Roman"/>
                <a:ea typeface="华文细黑"/>
              </a:rPr>
              <a:t>a</a:t>
            </a:r>
            <a:r>
              <a:rPr lang="en-US" altLang="zh-CN" sz="2800" kern="100">
                <a:latin typeface="Times New Roman"/>
                <a:ea typeface="华文细黑"/>
              </a:rPr>
              <a:t>&lt;2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>
                <a:latin typeface="Times New Roman"/>
                <a:ea typeface="华文细黑"/>
              </a:rPr>
              <a:t>a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>
                <a:latin typeface="Times New Roman"/>
                <a:ea typeface="华文细黑"/>
              </a:rPr>
              <a:t>1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400569"/>
              </p:ext>
            </p:extLst>
          </p:nvPr>
        </p:nvGraphicFramePr>
        <p:xfrm>
          <a:off x="457439" y="4000381"/>
          <a:ext cx="11247438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4" name="文档" r:id="rId7" imgW="11243352" imgH="1182853" progId="Word.Document.12">
                  <p:embed/>
                </p:oleObj>
              </mc:Choice>
              <mc:Fallback>
                <p:oleObj name="文档" r:id="rId7" imgW="11243352" imgH="11828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7439" y="4000381"/>
                        <a:ext cx="11247438" cy="117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01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06574" y="496269"/>
                <a:ext cx="10832990" cy="3201237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题型三　三角形中的综合问题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3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所对的边分别为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的面积，满足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i="1" kern="100" smtClean="0">
                                <a:latin typeface="Cambria Math"/>
                                <a:ea typeface="华文细黑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altLang="zh-CN" sz="2800" kern="100">
                                <a:latin typeface="Times New Roman"/>
                                <a:ea typeface="华文细黑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求角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的大小；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496269"/>
                <a:ext cx="10832990" cy="3201237"/>
              </a:xfrm>
              <a:prstGeom prst="rect">
                <a:avLst/>
              </a:prstGeom>
              <a:blipFill rotWithShape="1">
                <a:blip r:embed="rId3"/>
                <a:stretch>
                  <a:fillRect l="-900" r="-844" b="-1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009423"/>
              </p:ext>
            </p:extLst>
          </p:nvPr>
        </p:nvGraphicFramePr>
        <p:xfrm>
          <a:off x="406574" y="4545583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2" name="文档" r:id="rId4" imgW="10859770" imgH="1273343" progId="Word.Document.12">
                  <p:embed/>
                </p:oleObj>
              </mc:Choice>
              <mc:Fallback>
                <p:oleObj name="文档" r:id="rId4" imgW="10859770" imgH="1273343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545583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027345"/>
              </p:ext>
            </p:extLst>
          </p:nvPr>
        </p:nvGraphicFramePr>
        <p:xfrm>
          <a:off x="406574" y="3608958"/>
          <a:ext cx="9986963" cy="155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3" name="文档" r:id="rId6" imgW="9988973" imgH="1564279" progId="Word.Document.12">
                  <p:embed/>
                </p:oleObj>
              </mc:Choice>
              <mc:Fallback>
                <p:oleObj name="文档" r:id="rId6" imgW="9988973" imgH="1564279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608958"/>
                        <a:ext cx="9986963" cy="155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881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437938"/>
            <a:ext cx="1083299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944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069880"/>
              </p:ext>
            </p:extLst>
          </p:nvPr>
        </p:nvGraphicFramePr>
        <p:xfrm>
          <a:off x="406574" y="4896098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28" name="文档" r:id="rId3" imgW="10859770" imgH="1278030" progId="Word.Document.12">
                  <p:embed/>
                </p:oleObj>
              </mc:Choice>
              <mc:Fallback>
                <p:oleObj name="文档" r:id="rId3" imgW="10859770" imgH="12780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896098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500812"/>
              </p:ext>
            </p:extLst>
          </p:nvPr>
        </p:nvGraphicFramePr>
        <p:xfrm>
          <a:off x="406574" y="771322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29" name="文档" r:id="rId5" imgW="9988973" imgH="1564279" progId="Word.Document.12">
                  <p:embed/>
                </p:oleObj>
              </mc:Choice>
              <mc:Fallback>
                <p:oleObj name="文档" r:id="rId5" imgW="9988973" imgH="156427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771322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125238"/>
              </p:ext>
            </p:extLst>
          </p:nvPr>
        </p:nvGraphicFramePr>
        <p:xfrm>
          <a:off x="406574" y="1779434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0" name="文档" r:id="rId7" imgW="10859770" imgH="1273343" progId="Word.Document.12">
                  <p:embed/>
                </p:oleObj>
              </mc:Choice>
              <mc:Fallback>
                <p:oleObj name="文档" r:id="rId7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779434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1105697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391336"/>
              </p:ext>
            </p:extLst>
          </p:nvPr>
        </p:nvGraphicFramePr>
        <p:xfrm>
          <a:off x="406574" y="2885698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1" name="文档" r:id="rId10" imgW="10859770" imgH="1275146" progId="Word.Document.12">
                  <p:embed/>
                </p:oleObj>
              </mc:Choice>
              <mc:Fallback>
                <p:oleObj name="文档" r:id="rId10" imgW="10859770" imgH="12751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885698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826380"/>
              </p:ext>
            </p:extLst>
          </p:nvPr>
        </p:nvGraphicFramePr>
        <p:xfrm>
          <a:off x="406574" y="3909194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2" name="文档" r:id="rId12" imgW="10859770" imgH="1276588" progId="Word.Document.12">
                  <p:embed/>
                </p:oleObj>
              </mc:Choice>
              <mc:Fallback>
                <p:oleObj name="文档" r:id="rId12" imgW="10859770" imgH="12765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909194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413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74345"/>
            <a:ext cx="12190413" cy="30003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061642"/>
            <a:ext cx="1184788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本题考查了余弦定理、三角形面积公式、三角恒等变换等基础知识，同时考查了三角运算求解能力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此类问题常以三角形为载体，以正弦、余弦定理和三角函数公式为工具来综合考查，当然有时会以向量的知识作为切入点进行破题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012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321365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所对的边分别是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，设向量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，求证：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为等腰三角形；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8" y="2369043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638657"/>
              </p:ext>
            </p:extLst>
          </p:nvPr>
        </p:nvGraphicFramePr>
        <p:xfrm>
          <a:off x="262558" y="3273693"/>
          <a:ext cx="7997825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3" name="文档" r:id="rId4" imgW="7997327" imgH="1432042" progId="Word.Document.12">
                  <p:embed/>
                </p:oleObj>
              </mc:Choice>
              <mc:Fallback>
                <p:oleObj name="文档" r:id="rId4" imgW="7997327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558" y="3273693"/>
                        <a:ext cx="7997825" cy="143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62558" y="4184095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为等腰三角形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6194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98363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13423" y="477466"/>
                <a:ext cx="11614431" cy="1029297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若</a:t>
                </a:r>
                <a:r>
                  <a:rPr lang="en-US" altLang="zh-CN" sz="2800" b="1" i="1" kern="100" dirty="0" err="1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⊥</a:t>
                </a:r>
                <a:r>
                  <a:rPr lang="en-US" altLang="zh-CN" sz="2800" b="1" i="1" kern="100" dirty="0" err="1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，边长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∠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π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求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的面积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423" y="477466"/>
                <a:ext cx="11614431" cy="1029297"/>
              </a:xfrm>
              <a:prstGeom prst="rect">
                <a:avLst/>
              </a:prstGeom>
              <a:blipFill rotWithShape="1">
                <a:blip r:embed="rId4"/>
                <a:stretch>
                  <a:fillRect l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935893"/>
              </p:ext>
            </p:extLst>
          </p:nvPr>
        </p:nvGraphicFramePr>
        <p:xfrm>
          <a:off x="314325" y="4156075"/>
          <a:ext cx="7996238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1" name="文档" r:id="rId6" imgW="7997327" imgH="1432042" progId="Word.Document.12">
                  <p:embed/>
                </p:oleObj>
              </mc:Choice>
              <mc:Fallback>
                <p:oleObj name="文档" r:id="rId6" imgW="7997327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4325" y="4156075"/>
                        <a:ext cx="7996238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13423" y="1341562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黑体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由题意可知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由余弦定理得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800585"/>
              </p:ext>
            </p:extLst>
          </p:nvPr>
        </p:nvGraphicFramePr>
        <p:xfrm>
          <a:off x="313423" y="5310237"/>
          <a:ext cx="7997825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2" name="文档" r:id="rId8" imgW="7997327" imgH="1432042" progId="Word.Document.12">
                  <p:embed/>
                </p:oleObj>
              </mc:Choice>
              <mc:Fallback>
                <p:oleObj name="文档" r:id="rId8" imgW="7997327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3423" y="5310237"/>
                        <a:ext cx="7997825" cy="143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16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278760" y="1053530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的内角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所对的边分别为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550" y="342979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cos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联立，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45326" y="173305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149970"/>
              </p:ext>
            </p:extLst>
          </p:nvPr>
        </p:nvGraphicFramePr>
        <p:xfrm>
          <a:off x="406574" y="2565698"/>
          <a:ext cx="9986962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6" name="文档" r:id="rId7" imgW="9986454" imgH="1240897" progId="Word.Document.12">
                  <p:embed/>
                </p:oleObj>
              </mc:Choice>
              <mc:Fallback>
                <p:oleObj name="文档" r:id="rId7" imgW="9986454" imgH="1240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574" y="2565698"/>
                        <a:ext cx="9986962" cy="1241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669347"/>
              </p:ext>
            </p:extLst>
          </p:nvPr>
        </p:nvGraphicFramePr>
        <p:xfrm>
          <a:off x="334566" y="4420617"/>
          <a:ext cx="9986962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7" name="文档" r:id="rId9" imgW="9986454" imgH="1243060" progId="Word.Document.12">
                  <p:embed/>
                </p:oleObj>
              </mc:Choice>
              <mc:Fallback>
                <p:oleObj name="文档" r:id="rId9" imgW="9986454" imgH="12430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4566" y="4420617"/>
                        <a:ext cx="9986962" cy="1241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220980"/>
              </p:ext>
            </p:extLst>
          </p:nvPr>
        </p:nvGraphicFramePr>
        <p:xfrm>
          <a:off x="406574" y="2064673"/>
          <a:ext cx="9986963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1" name="文档" r:id="rId3" imgW="9986454" imgH="1243060" progId="Word.Document.12">
                  <p:embed/>
                </p:oleObj>
              </mc:Choice>
              <mc:Fallback>
                <p:oleObj name="文档" r:id="rId3" imgW="9986454" imgH="1243060" progId="Word.Document.12">
                  <p:embed/>
                  <p:pic>
                    <p:nvPicPr>
                      <p:cNvPr id="0" name="对象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064673"/>
                        <a:ext cx="9986963" cy="124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40545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中，内角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所对的边分别为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的外接圆直径为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3661" y="4183124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1835" y="105353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332794"/>
              </p:ext>
            </p:extLst>
          </p:nvPr>
        </p:nvGraphicFramePr>
        <p:xfrm>
          <a:off x="334566" y="2692425"/>
          <a:ext cx="9986963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2" name="文档" r:id="rId9" imgW="9986454" imgH="1244862" progId="Word.Document.12">
                  <p:embed/>
                </p:oleObj>
              </mc:Choice>
              <mc:Fallback>
                <p:oleObj name="文档" r:id="rId9" imgW="9986454" imgH="124486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692425"/>
                        <a:ext cx="9986963" cy="124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796411"/>
              </p:ext>
            </p:extLst>
          </p:nvPr>
        </p:nvGraphicFramePr>
        <p:xfrm>
          <a:off x="262558" y="3700537"/>
          <a:ext cx="9986963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3" name="文档" r:id="rId11" imgW="9986454" imgH="1246304" progId="Word.Document.12">
                  <p:embed/>
                </p:oleObj>
              </mc:Choice>
              <mc:Fallback>
                <p:oleObj name="文档" r:id="rId11" imgW="9986454" imgH="124630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3700537"/>
                        <a:ext cx="9986963" cy="124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749054"/>
              </p:ext>
            </p:extLst>
          </p:nvPr>
        </p:nvGraphicFramePr>
        <p:xfrm>
          <a:off x="212699" y="4924673"/>
          <a:ext cx="9986963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4" name="文档" r:id="rId13" imgW="9986454" imgH="1248107" progId="Word.Document.12">
                  <p:embed/>
                </p:oleObj>
              </mc:Choice>
              <mc:Fallback>
                <p:oleObj name="文档" r:id="rId13" imgW="9986454" imgH="124810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699" y="4924673"/>
                        <a:ext cx="9986963" cy="124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315124"/>
              </p:ext>
            </p:extLst>
          </p:nvPr>
        </p:nvGraphicFramePr>
        <p:xfrm>
          <a:off x="478582" y="1381101"/>
          <a:ext cx="9986963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97" name="文档" r:id="rId3" imgW="9986454" imgH="1499026" progId="Word.Document.12">
                  <p:embed/>
                </p:oleObj>
              </mc:Choice>
              <mc:Fallback>
                <p:oleObj name="文档" r:id="rId3" imgW="9986454" imgH="1499026" progId="Word.Document.12">
                  <p:embed/>
                  <p:pic>
                    <p:nvPicPr>
                      <p:cNvPr id="0" name="对象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381101"/>
                        <a:ext cx="9986963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8582" y="517005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中最小的内角，则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84092" y="549474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50723"/>
              </p:ext>
            </p:extLst>
          </p:nvPr>
        </p:nvGraphicFramePr>
        <p:xfrm>
          <a:off x="478582" y="2677245"/>
          <a:ext cx="9986963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98" name="文档" r:id="rId9" imgW="9986454" imgH="1500829" progId="Word.Document.12">
                  <p:embed/>
                </p:oleObj>
              </mc:Choice>
              <mc:Fallback>
                <p:oleObj name="文档" r:id="rId9" imgW="9986454" imgH="150082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677245"/>
                        <a:ext cx="9986963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287872"/>
              </p:ext>
            </p:extLst>
          </p:nvPr>
        </p:nvGraphicFramePr>
        <p:xfrm>
          <a:off x="478582" y="3581981"/>
          <a:ext cx="9986963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99" name="文档" r:id="rId11" imgW="9986454" imgH="1502271" progId="Word.Document.12">
                  <p:embed/>
                </p:oleObj>
              </mc:Choice>
              <mc:Fallback>
                <p:oleObj name="文档" r:id="rId11" imgW="9986454" imgH="150227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581981"/>
                        <a:ext cx="9986963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515065"/>
              </p:ext>
            </p:extLst>
          </p:nvPr>
        </p:nvGraphicFramePr>
        <p:xfrm>
          <a:off x="478582" y="4672261"/>
          <a:ext cx="9986963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00" name="文档" r:id="rId13" imgW="9986454" imgH="1504073" progId="Word.Document.12">
                  <p:embed/>
                </p:oleObj>
              </mc:Choice>
              <mc:Fallback>
                <p:oleObj name="文档" r:id="rId13" imgW="9986454" imgH="15040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672261"/>
                        <a:ext cx="9986963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323377"/>
              </p:ext>
            </p:extLst>
          </p:nvPr>
        </p:nvGraphicFramePr>
        <p:xfrm>
          <a:off x="478582" y="5851699"/>
          <a:ext cx="6950075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01" name="文档" r:id="rId15" imgW="6951130" imgH="1107331" progId="Word.Document.12">
                  <p:embed/>
                </p:oleObj>
              </mc:Choice>
              <mc:Fallback>
                <p:oleObj name="文档" r:id="rId15" imgW="6951130" imgH="110733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5851699"/>
                        <a:ext cx="6950075" cy="1106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262558" y="765498"/>
                <a:ext cx="11385581" cy="1675627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中，已知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π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边上一点，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的长为</a:t>
                </a:r>
                <a:r>
                  <a:rPr lang="zh-CN" altLang="zh-CN" sz="2800" u="sng" kern="100" dirty="0">
                    <a:latin typeface="宋体"/>
                    <a:ea typeface="Times New Roman"/>
                    <a:cs typeface="Courier New"/>
                  </a:rPr>
                  <a:t>       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765498"/>
                <a:ext cx="11385581" cy="1675627"/>
              </a:xfrm>
              <a:prstGeom prst="rect">
                <a:avLst/>
              </a:prstGeom>
              <a:blipFill rotWithShape="1">
                <a:blip r:embed="rId7"/>
                <a:stretch>
                  <a:fillRect l="-803" r="-4015" b="-4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6257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9766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3276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67854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485515"/>
              </p:ext>
            </p:extLst>
          </p:nvPr>
        </p:nvGraphicFramePr>
        <p:xfrm>
          <a:off x="406400" y="1341562"/>
          <a:ext cx="9693275" cy="139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2" name="文档" r:id="rId7" imgW="9692111" imgH="1393395" progId="Word.Document.12">
                  <p:embed/>
                </p:oleObj>
              </mc:Choice>
              <mc:Fallback>
                <p:oleObj name="文档" r:id="rId7" imgW="9692111" imgH="13933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341562"/>
                        <a:ext cx="9693275" cy="1392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34566" y="4054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053748"/>
              </p:ext>
            </p:extLst>
          </p:nvPr>
        </p:nvGraphicFramePr>
        <p:xfrm>
          <a:off x="406574" y="2493690"/>
          <a:ext cx="9693275" cy="139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3" name="文档" r:id="rId9" imgW="9692111" imgH="1395918" progId="Word.Document.12">
                  <p:embed/>
                </p:oleObj>
              </mc:Choice>
              <mc:Fallback>
                <p:oleObj name="文档" r:id="rId9" imgW="9692111" imgH="139591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493690"/>
                        <a:ext cx="9693275" cy="1392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367253"/>
              </p:ext>
            </p:extLst>
          </p:nvPr>
        </p:nvGraphicFramePr>
        <p:xfrm>
          <a:off x="406574" y="3429794"/>
          <a:ext cx="9693275" cy="139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4" name="文档" r:id="rId11" imgW="9692111" imgH="1397361" progId="Word.Document.12">
                  <p:embed/>
                </p:oleObj>
              </mc:Choice>
              <mc:Fallback>
                <p:oleObj name="文档" r:id="rId11" imgW="9692111" imgH="13973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429794"/>
                        <a:ext cx="9693275" cy="1392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898182"/>
              </p:ext>
            </p:extLst>
          </p:nvPr>
        </p:nvGraphicFramePr>
        <p:xfrm>
          <a:off x="372531" y="4509914"/>
          <a:ext cx="9693275" cy="196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5" name="文档" r:id="rId13" imgW="9692111" imgH="1971663" progId="Word.Document.12">
                  <p:embed/>
                </p:oleObj>
              </mc:Choice>
              <mc:Fallback>
                <p:oleObj name="文档" r:id="rId13" imgW="9692111" imgH="197166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31" y="4509914"/>
                        <a:ext cx="9693275" cy="196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693966"/>
              </p:ext>
            </p:extLst>
          </p:nvPr>
        </p:nvGraphicFramePr>
        <p:xfrm>
          <a:off x="406574" y="6048226"/>
          <a:ext cx="2833687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6" name="文档" r:id="rId15" imgW="2838812" imgH="1269406" progId="Word.Document.12">
                  <p:embed/>
                </p:oleObj>
              </mc:Choice>
              <mc:Fallback>
                <p:oleObj name="文档" r:id="rId15" imgW="2838812" imgH="126940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6048226"/>
                        <a:ext cx="2833687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138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365215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若所求面积为不规则图形，可通过作辅助线或其他途径构造三角形，转化为求三角形的面积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若所给条件为边角关系，则需要运用正弦、余弦定理求出某两边及夹角，再利用三角形面积公式进行求解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650927"/>
              </p:ext>
            </p:extLst>
          </p:nvPr>
        </p:nvGraphicFramePr>
        <p:xfrm>
          <a:off x="550590" y="1020788"/>
          <a:ext cx="10766425" cy="291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6" name="文档" r:id="rId3" imgW="10765854" imgH="2912610" progId="Word.Document.12">
                  <p:embed/>
                </p:oleObj>
              </mc:Choice>
              <mc:Fallback>
                <p:oleObj name="文档" r:id="rId3" imgW="10765854" imgH="29126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590" y="1020788"/>
                        <a:ext cx="10766425" cy="291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6534" y="1449533"/>
            <a:ext cx="1094132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与面积有关的三角形综合问题的解决思路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选取适当的面积公式，结合正弦、余弦定理及三角恒等变换的知识，将问题转化为求函数的最值或范围，进而予以解决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804" y="4244222"/>
            <a:ext cx="2784442" cy="260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62558" y="693490"/>
                <a:ext cx="11161240" cy="1980261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 smtClean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知识点一　三角形常用面积公式及其证明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公式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三角形面积公式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>
                      <a:rPr lang="en-US" altLang="zh-CN" sz="2800" i="1" kern="100" smtClean="0">
                        <a:latin typeface="Cambria Math"/>
                        <a:ea typeface="华文细黑"/>
                        <a:cs typeface="Times New Roman"/>
                      </a:rPr>
                      <m:t> </m:t>
                    </m:r>
                    <m:r>
                      <a:rPr lang="en-US" altLang="zh-CN" sz="2800" b="0" i="1" kern="100" smtClean="0">
                        <a:latin typeface="Cambria Math"/>
                        <a:ea typeface="华文细黑"/>
                        <a:cs typeface="Times New Roman"/>
                      </a:rPr>
                      <m:t>          </m:t>
                    </m:r>
                  </m:oMath>
                </a14:m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693490"/>
                <a:ext cx="11161240" cy="1980261"/>
              </a:xfrm>
              <a:prstGeom prst="rect">
                <a:avLst/>
              </a:prstGeom>
              <a:blipFill rotWithShape="1">
                <a:blip r:embed="rId2"/>
                <a:stretch>
                  <a:fillRect l="-819" b="-7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808075" y="1982919"/>
                <a:ext cx="723275" cy="778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ah</a:t>
                </a:r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075" y="1982919"/>
                <a:ext cx="723275" cy="778483"/>
              </a:xfrm>
              <a:prstGeom prst="rect">
                <a:avLst/>
              </a:prstGeom>
              <a:blipFill rotWithShape="1">
                <a:blip r:embed="rId3"/>
                <a:stretch>
                  <a:fillRect r="-16102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262558" y="310223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三角形面积公式的推广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304086" y="3717826"/>
                <a:ext cx="11161240" cy="106661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>
                      <a:rPr lang="en-US" altLang="zh-CN" sz="2800" i="1" kern="100" smtClean="0">
                        <a:solidFill>
                          <a:prstClr val="black"/>
                        </a:solidFill>
                        <a:latin typeface="Cambria Math"/>
                        <a:ea typeface="华文细黑"/>
                        <a:cs typeface="Times New Roman"/>
                      </a:rPr>
                      <m:t>	</m:t>
                    </m:r>
                    <m:r>
                      <a:rPr lang="en-US" altLang="zh-CN" sz="2800" b="0" i="1" kern="100" smtClean="0">
                        <a:solidFill>
                          <a:prstClr val="black"/>
                        </a:solidFill>
                        <a:latin typeface="Cambria Math"/>
                        <a:ea typeface="华文细黑"/>
                        <a:cs typeface="Times New Roman"/>
                      </a:rPr>
                      <m:t>                   </m:t>
                    </m:r>
                  </m:oMath>
                </a14:m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>
                      <a:rPr lang="en-US" altLang="zh-CN" sz="2800" i="1" kern="100" smtClean="0">
                        <a:solidFill>
                          <a:prstClr val="black"/>
                        </a:solidFill>
                        <a:latin typeface="Cambria Math"/>
                        <a:ea typeface="华文细黑"/>
                        <a:cs typeface="Times New Roman"/>
                      </a:rPr>
                      <m:t>	</m:t>
                    </m:r>
                    <m:r>
                      <a:rPr lang="en-US" altLang="zh-CN" sz="2800" b="0" i="1" kern="100" smtClean="0">
                        <a:solidFill>
                          <a:prstClr val="black"/>
                        </a:solidFill>
                        <a:latin typeface="Cambria Math"/>
                        <a:ea typeface="华文细黑"/>
                        <a:cs typeface="Times New Roman"/>
                      </a:rPr>
                      <m:t>                </m:t>
                    </m:r>
                  </m:oMath>
                </a14:m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solidFill>
                              <a:prstClr val="black"/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ca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086" y="3717826"/>
                <a:ext cx="11161240" cy="1066614"/>
              </a:xfrm>
              <a:prstGeom prst="rect">
                <a:avLst/>
              </a:prstGeom>
              <a:blipFill rotWithShape="1">
                <a:blip r:embed="rId4"/>
                <a:stretch>
                  <a:fillRect l="-874" b="-4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190550" y="4509699"/>
                <a:ext cx="11161240" cy="115234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(3)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u="sng" kern="100" dirty="0" smtClean="0">
                    <a:latin typeface="Times New Roman"/>
                    <a:ea typeface="华文细黑"/>
                    <a:cs typeface="Courier New"/>
                  </a:rPr>
                  <a:t>	    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)(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为三角形内切圆半径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4509699"/>
                <a:ext cx="11161240" cy="1152343"/>
              </a:xfrm>
              <a:prstGeom prst="rect">
                <a:avLst/>
              </a:prstGeom>
              <a:blipFill rotWithShape="1">
                <a:blip r:embed="rId5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/>
          <p:nvPr/>
        </p:nvCxnSpPr>
        <p:spPr>
          <a:xfrm>
            <a:off x="3808075" y="2781722"/>
            <a:ext cx="723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25603" y="4774280"/>
            <a:ext cx="14899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976464" y="3985637"/>
                <a:ext cx="1548822" cy="778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  <m:r>
                      <a:rPr lang="en-US" altLang="zh-CN" sz="2800" i="1" kern="100">
                        <a:solidFill>
                          <a:srgbClr val="C00000"/>
                        </a:solidFill>
                        <a:latin typeface="Cambria Math"/>
                        <a:ea typeface="华文细黑"/>
                      </a:rPr>
                      <m:t> </m:t>
                    </m:r>
                  </m:oMath>
                </a14:m>
                <a:r>
                  <a:rPr lang="en-US" altLang="zh-CN" sz="2800" i="1" kern="100" dirty="0" err="1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en-US" altLang="zh-CN" sz="2800" kern="100" dirty="0" err="1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C</a:t>
                </a:r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464" y="3985637"/>
                <a:ext cx="1548822" cy="778483"/>
              </a:xfrm>
              <a:prstGeom prst="rect">
                <a:avLst/>
              </a:prstGeom>
              <a:blipFill rotWithShape="1">
                <a:blip r:embed="rId6"/>
                <a:stretch>
                  <a:fillRect r="-7480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2813118" y="4018575"/>
                <a:ext cx="1430200" cy="778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 err="1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en-US" altLang="zh-CN" sz="2800" kern="100" dirty="0" err="1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A</a:t>
                </a:r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3118" y="4018575"/>
                <a:ext cx="1430200" cy="778483"/>
              </a:xfrm>
              <a:prstGeom prst="rect">
                <a:avLst/>
              </a:prstGeom>
              <a:blipFill rotWithShape="1">
                <a:blip r:embed="rId7"/>
                <a:stretch>
                  <a:fillRect r="-7234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直接连接符 17"/>
          <p:cNvCxnSpPr/>
          <p:nvPr/>
        </p:nvCxnSpPr>
        <p:spPr>
          <a:xfrm>
            <a:off x="2753410" y="4837698"/>
            <a:ext cx="14899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804464" y="4902478"/>
            <a:ext cx="1420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4" grpId="1"/>
      <p:bldP spid="16" grpId="0"/>
      <p:bldP spid="16" grpId="1"/>
      <p:bldP spid="19" grpId="0"/>
      <p:bldP spid="1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372518" y="-98598"/>
                <a:ext cx="10941320" cy="464740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证明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三角形的高的计算公式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对应的边长分别为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，边上的高分别记为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h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h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h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h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h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h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endParaRPr lang="en-US" altLang="zh-CN" sz="2800" kern="100" dirty="0" smtClean="0">
                  <a:latin typeface="Times New Roman"/>
                  <a:ea typeface="华文细黑"/>
                  <a:cs typeface="Times New Roman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 err="1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 smtClean="0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借助上述结论，如图，若已知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中的边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，角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，那么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边上的高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CD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u="sng" kern="100" dirty="0" smtClean="0">
                    <a:latin typeface="Times New Roman"/>
                    <a:ea typeface="华文细黑"/>
                    <a:cs typeface="Courier New"/>
                  </a:rPr>
                  <a:t>	    </a:t>
                </a:r>
                <a:r>
                  <a:rPr lang="en-US" altLang="zh-CN" sz="2800" i="1" u="sng" kern="100" dirty="0">
                    <a:latin typeface="Times New Roman"/>
                    <a:ea typeface="华文细黑"/>
                    <a:cs typeface="Courier New"/>
                  </a:rPr>
                  <a:t>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的面积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>
                      <a:rPr lang="en-US" altLang="zh-CN" sz="2800" i="1" kern="100" smtClean="0">
                        <a:latin typeface="Cambria Math"/>
                        <a:ea typeface="华文细黑"/>
                        <a:cs typeface="Times New Roman"/>
                      </a:rPr>
                      <m:t> </m:t>
                    </m:r>
                    <m:r>
                      <a:rPr lang="en-US" altLang="zh-CN" sz="2800" b="0" i="1" kern="100" smtClean="0">
                        <a:latin typeface="Cambria Math"/>
                        <a:ea typeface="华文细黑"/>
                        <a:cs typeface="Times New Roman"/>
                      </a:rPr>
                      <m:t>               </m:t>
                    </m:r>
                  </m:oMath>
                </a14:m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518" y="-98598"/>
                <a:ext cx="10941320" cy="4647402"/>
              </a:xfrm>
              <a:prstGeom prst="rect">
                <a:avLst/>
              </a:prstGeom>
              <a:blipFill rotWithShape="1">
                <a:blip r:embed="rId2"/>
                <a:stretch>
                  <a:fillRect l="-836" r="-891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6976" y="3893478"/>
            <a:ext cx="1091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31746" name="Picture 2" descr="\\贾文\贾文\傆文件\2016源文件\创新 数学 人A 必修5\a6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600" y="4774300"/>
            <a:ext cx="2425622" cy="175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6434038" y="3738146"/>
                <a:ext cx="1430200" cy="778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 err="1" smtClean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bc</a:t>
                </a:r>
                <a:r>
                  <a:rPr lang="en-US" altLang="zh-CN" sz="2800" kern="100" dirty="0" err="1" smtClean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sin</a:t>
                </a:r>
                <a:r>
                  <a:rPr lang="en-US" altLang="zh-CN" sz="2800" kern="100" dirty="0" smtClean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A</a:t>
                </a:r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4038" y="3738146"/>
                <a:ext cx="1430200" cy="778483"/>
              </a:xfrm>
              <a:prstGeom prst="rect">
                <a:avLst/>
              </a:prstGeom>
              <a:blipFill rotWithShape="1">
                <a:blip r:embed="rId4"/>
                <a:stretch>
                  <a:fillRect r="-7234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/>
          <p:cNvCxnSpPr/>
          <p:nvPr/>
        </p:nvCxnSpPr>
        <p:spPr>
          <a:xfrm>
            <a:off x="6411175" y="4520074"/>
            <a:ext cx="14175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62558" y="45418"/>
                <a:ext cx="11161240" cy="288512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三角形的面积与内切圆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8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内切圆半径为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，三边长为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的面积为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endParaRPr lang="en-US" altLang="zh-CN" sz="2800" kern="100" dirty="0" smtClean="0">
                  <a:latin typeface="Times New Roman"/>
                  <a:ea typeface="华文细黑"/>
                  <a:cs typeface="Times New Roman"/>
                </a:endParaRPr>
              </a:p>
              <a:p>
                <a:pPr algn="just">
                  <a:lnSpc>
                    <a:spcPct val="18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2800" i="1" u="sng" kern="100" smtClean="0">
                        <a:solidFill>
                          <a:schemeClr val="tx1"/>
                        </a:solidFill>
                        <a:latin typeface="Cambria Math"/>
                        <a:ea typeface="华文细黑"/>
                        <a:cs typeface="Times New Roman"/>
                      </a:rPr>
                      <m:t>	</m:t>
                    </m:r>
                    <m:r>
                      <a:rPr lang="en-US" altLang="zh-CN" sz="2800" b="0" i="1" u="sng" kern="100" smtClean="0">
                        <a:solidFill>
                          <a:schemeClr val="tx1"/>
                        </a:solidFill>
                        <a:latin typeface="Cambria Math"/>
                        <a:ea typeface="华文细黑"/>
                        <a:cs typeface="Times New Roman"/>
                      </a:rPr>
                      <m:t>                              </m:t>
                    </m:r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如图，设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内切圆圆心为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O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，连接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OA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OB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OC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45418"/>
                <a:ext cx="11161240" cy="2885125"/>
              </a:xfrm>
              <a:prstGeom prst="rect">
                <a:avLst/>
              </a:prstGeom>
              <a:blipFill rotWithShape="1">
                <a:blip r:embed="rId3"/>
                <a:stretch>
                  <a:fillRect l="-819" b="-4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546145" y="1355167"/>
                <a:ext cx="1980029" cy="778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en-US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145" y="1355167"/>
                <a:ext cx="1980029" cy="778483"/>
              </a:xfrm>
              <a:prstGeom prst="rect">
                <a:avLst/>
              </a:prstGeom>
              <a:blipFill rotWithShape="1">
                <a:blip r:embed="rId4"/>
                <a:stretch>
                  <a:fillRect r="-4938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770" name="Picture 2" descr="\\贾文\贾文\傆文件\2016源文件\创新 数学 人A 必修5\A62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789" y="2956957"/>
            <a:ext cx="2358243" cy="2201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963283"/>
              </p:ext>
            </p:extLst>
          </p:nvPr>
        </p:nvGraphicFramePr>
        <p:xfrm>
          <a:off x="402054" y="5347766"/>
          <a:ext cx="9993312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8" name="文档" r:id="rId6" imgW="9994011" imgH="1322373" progId="Word.Document.12">
                  <p:embed/>
                </p:oleObj>
              </mc:Choice>
              <mc:Fallback>
                <p:oleObj name="文档" r:id="rId6" imgW="9994011" imgH="13223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2054" y="5347766"/>
                        <a:ext cx="9993312" cy="1322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534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18542" y="405458"/>
                <a:ext cx="11161240" cy="115234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思考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的面积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zh-CN" altLang="zh-CN" sz="2800" u="sng" kern="100" dirty="0">
                    <a:latin typeface="宋体"/>
                    <a:ea typeface="Times New Roman"/>
                    <a:cs typeface="Courier New"/>
                  </a:rPr>
                  <a:t>        </a:t>
                </a:r>
                <a:r>
                  <a:rPr lang="zh-CN" altLang="zh-CN" sz="2800" u="sng" kern="100" dirty="0" smtClean="0">
                    <a:latin typeface="宋体"/>
                    <a:ea typeface="Times New Roman"/>
                    <a:cs typeface="Courier New"/>
                  </a:rPr>
                  <a:t>  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542" y="405458"/>
                <a:ext cx="11161240" cy="1152343"/>
              </a:xfrm>
              <a:prstGeom prst="rect">
                <a:avLst/>
              </a:prstGeom>
              <a:blipFill rotWithShape="1">
                <a:blip r:embed="rId3"/>
                <a:stretch>
                  <a:fillRect l="-819" r="-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124718" y="6658148"/>
            <a:ext cx="105415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502002"/>
              </p:ext>
            </p:extLst>
          </p:nvPr>
        </p:nvGraphicFramePr>
        <p:xfrm>
          <a:off x="304086" y="1701602"/>
          <a:ext cx="9993312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9" name="文档" r:id="rId4" imgW="9994011" imgH="1324176" progId="Word.Document.12">
                  <p:embed/>
                </p:oleObj>
              </mc:Choice>
              <mc:Fallback>
                <p:oleObj name="文档" r:id="rId4" imgW="9994011" imgH="13241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086" y="1701602"/>
                        <a:ext cx="9993312" cy="1322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218863"/>
              </p:ext>
            </p:extLst>
          </p:nvPr>
        </p:nvGraphicFramePr>
        <p:xfrm>
          <a:off x="324406" y="2709714"/>
          <a:ext cx="9993312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0" name="文档" r:id="rId6" imgW="9994011" imgH="1325978" progId="Word.Document.12">
                  <p:embed/>
                </p:oleObj>
              </mc:Choice>
              <mc:Fallback>
                <p:oleObj name="文档" r:id="rId6" imgW="9994011" imgH="13259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4406" y="2709714"/>
                        <a:ext cx="9993312" cy="1322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90550" y="36782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5846" y="647989"/>
            <a:ext cx="220819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60°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120°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9819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201516"/>
              </p:ext>
            </p:extLst>
          </p:nvPr>
        </p:nvGraphicFramePr>
        <p:xfrm>
          <a:off x="344726" y="1881222"/>
          <a:ext cx="9993313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0" name="文档" r:id="rId3" imgW="9994011" imgH="1325978" progId="Word.Document.12">
                  <p:embed/>
                </p:oleObj>
              </mc:Choice>
              <mc:Fallback>
                <p:oleObj name="文档" r:id="rId3" imgW="9994011" imgH="1325978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1881222"/>
                        <a:ext cx="9993313" cy="1322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90550" y="117426"/>
            <a:ext cx="11347893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的面积等于</a:t>
            </a:r>
            <a:r>
              <a:rPr lang="zh-CN" altLang="zh-CN" sz="2800" u="sng" kern="100" dirty="0">
                <a:latin typeface="宋体"/>
                <a:ea typeface="Times New Roman"/>
                <a:cs typeface="Courier New"/>
              </a:rPr>
              <a:t> 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827151"/>
              </p:ext>
            </p:extLst>
          </p:nvPr>
        </p:nvGraphicFramePr>
        <p:xfrm>
          <a:off x="344726" y="2945258"/>
          <a:ext cx="9993313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1" name="文档" r:id="rId5" imgW="9994011" imgH="1327420" progId="Word.Document.12">
                  <p:embed/>
                </p:oleObj>
              </mc:Choice>
              <mc:Fallback>
                <p:oleObj name="文档" r:id="rId5" imgW="9994011" imgH="13274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2945258"/>
                        <a:ext cx="9993313" cy="1322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44726" y="38355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923455"/>
              </p:ext>
            </p:extLst>
          </p:nvPr>
        </p:nvGraphicFramePr>
        <p:xfrm>
          <a:off x="344726" y="4889474"/>
          <a:ext cx="9993313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2" name="文档" r:id="rId7" imgW="9994011" imgH="1329223" progId="Word.Document.12">
                  <p:embed/>
                </p:oleObj>
              </mc:Choice>
              <mc:Fallback>
                <p:oleObj name="文档" r:id="rId7" imgW="9994011" imgH="132922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4889474"/>
                        <a:ext cx="9993313" cy="1322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77384"/>
              </p:ext>
            </p:extLst>
          </p:nvPr>
        </p:nvGraphicFramePr>
        <p:xfrm>
          <a:off x="344726" y="5707806"/>
          <a:ext cx="9993313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3" name="文档" r:id="rId9" imgW="9994011" imgH="1330665" progId="Word.Document.12">
                  <p:embed/>
                </p:oleObj>
              </mc:Choice>
              <mc:Fallback>
                <p:oleObj name="文档" r:id="rId9" imgW="9994011" imgH="133066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5707806"/>
                        <a:ext cx="9993313" cy="1322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626791"/>
              </p:ext>
            </p:extLst>
          </p:nvPr>
        </p:nvGraphicFramePr>
        <p:xfrm>
          <a:off x="1136814" y="828234"/>
          <a:ext cx="1249363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4" name="文档" r:id="rId11" imgW="1251093" imgH="1320527" progId="Word.Document.12">
                  <p:embed/>
                </p:oleObj>
              </mc:Choice>
              <mc:Fallback>
                <p:oleObj name="文档" r:id="rId11" imgW="1251093" imgH="132052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814" y="828234"/>
                        <a:ext cx="1249363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圆角矩形 13"/>
          <p:cNvSpPr/>
          <p:nvPr/>
        </p:nvSpPr>
        <p:spPr>
          <a:xfrm>
            <a:off x="11124718" y="6658148"/>
            <a:ext cx="105415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519" y="1341562"/>
            <a:ext cx="1112429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多边形的面积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对于多边形的有关几何计算问题，可以利用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割补法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将多边形转化为三角形，利用三角形的有关性质及正弦、余弦定理解决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69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</TotalTime>
  <Words>1092</Words>
  <Application>Microsoft Office PowerPoint</Application>
  <PresentationFormat>自定义</PresentationFormat>
  <Paragraphs>155</Paragraphs>
  <Slides>36</Slides>
  <Notes>0</Notes>
  <HiddenSlides>11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914</cp:revision>
  <dcterms:created xsi:type="dcterms:W3CDTF">2014-10-15T07:25:01Z</dcterms:created>
  <dcterms:modified xsi:type="dcterms:W3CDTF">2016-04-23T09:10:51Z</dcterms:modified>
</cp:coreProperties>
</file>